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ontserrat Bold" panose="00000800000000000000" pitchFamily="2" charset="-94"/>
      <p:bold r:id="rId13"/>
    </p:embeddedFont>
    <p:embeddedFont>
      <p:font typeface="Source Sans Pro" panose="020B0503030403020204" pitchFamily="34" charset="0"/>
      <p:regular r:id="rId14"/>
      <p:bold r:id="rId15"/>
    </p:embeddedFont>
  </p:embeddedFont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07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2488049"/>
            <a:ext cx="12902803" cy="1402556"/>
          </a:xfrm>
          <a:prstGeom prst="rect">
            <a:avLst/>
          </a:prstGeom>
          <a:noFill/>
          <a:ln/>
        </p:spPr>
        <p:txBody>
          <a:bodyPr wrap="squar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Mask R-CNN ile Uydu Görüntülerinde Gemi Tespiti</a:t>
            </a:r>
            <a:endParaRPr lang="en-US" sz="4400" dirty="0"/>
          </a:p>
        </p:txBody>
      </p:sp>
      <p:sp>
        <p:nvSpPr>
          <p:cNvPr id="3" name="Text 1"/>
          <p:cNvSpPr/>
          <p:nvPr/>
        </p:nvSpPr>
        <p:spPr>
          <a:xfrm>
            <a:off x="863798" y="4260771"/>
            <a:ext cx="12902803"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Bu sunum, Mask R-CNN derin öğrenme modelini kullanarak uydu görüntülerindeki gemileri tespit etme yöntemini ve sonuçlarını incelemektedir. Uzaktan algılama görüntülerinde gemi tespiti, ülke karasularının gözetimi, güvenliği, yönetimi ve deniz taşımacılığı gibi birçok alanda önemlidir. Yüksek çözünürlüklü uydu görüntülerinin yeni algılama modelleriyle kullanılması, gemilerin otomatik olarak çıkarılmasını sağlamıştır.</a:t>
            </a:r>
            <a:endParaRPr lang="en-US" sz="1900" dirty="0"/>
          </a:p>
        </p:txBody>
      </p:sp>
      <p:sp>
        <p:nvSpPr>
          <p:cNvPr id="4" name="Dikdörtgen 3">
            <a:extLst>
              <a:ext uri="{FF2B5EF4-FFF2-40B4-BE49-F238E27FC236}">
                <a16:creationId xmlns:a16="http://schemas.microsoft.com/office/drawing/2014/main" id="{C9C5C37A-F55F-35DB-E4C8-263641474C1F}"/>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3798" y="2376011"/>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Teşekkürler</a:t>
            </a:r>
            <a:endParaRPr lang="en-US" sz="4400" dirty="0"/>
          </a:p>
        </p:txBody>
      </p:sp>
      <p:sp>
        <p:nvSpPr>
          <p:cNvPr id="3" name="Text 1"/>
          <p:cNvSpPr/>
          <p:nvPr/>
        </p:nvSpPr>
        <p:spPr>
          <a:xfrm>
            <a:off x="863798" y="3447455"/>
            <a:ext cx="12902803" cy="74033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Bu çalışma, Nuri Erkin Öçer tarafından Eskişehir Teknik Üniversitesi'nde Profesör Dr. Uğur Avdan danışmanlığında yürütülen doktora tezinin bir kısmından faydalanılarak yazılmıştır. Proje, </a:t>
            </a:r>
            <a:endParaRPr lang="en-US" sz="1900" dirty="0"/>
          </a:p>
        </p:txBody>
      </p:sp>
      <p:sp>
        <p:nvSpPr>
          <p:cNvPr id="4" name="Text 2"/>
          <p:cNvSpPr/>
          <p:nvPr/>
        </p:nvSpPr>
        <p:spPr>
          <a:xfrm>
            <a:off x="863798" y="4465439"/>
            <a:ext cx="12902803" cy="74033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Eskişehir Teknik Üniversitesi BAP Komisyonu tarafından desteklenmiştir. Yazarlar herhangi bir çıkar çatışması beyan etmemektedirler.</a:t>
            </a:r>
            <a:endParaRPr lang="en-US" sz="1900" dirty="0"/>
          </a:p>
        </p:txBody>
      </p:sp>
      <p:sp>
        <p:nvSpPr>
          <p:cNvPr id="5" name="Text 3"/>
          <p:cNvSpPr/>
          <p:nvPr/>
        </p:nvSpPr>
        <p:spPr>
          <a:xfrm>
            <a:off x="863798" y="5483423"/>
            <a:ext cx="12902803" cy="370165"/>
          </a:xfrm>
          <a:prstGeom prst="rect">
            <a:avLst/>
          </a:prstGeom>
          <a:noFill/>
          <a:ln/>
        </p:spPr>
        <p:txBody>
          <a:bodyPr wrap="non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Bu sunumu izlediğiniz için teşekkür ederiz. Sorularınız için lütfen iletişime geçiniz.</a:t>
            </a:r>
            <a:endParaRPr lang="en-US" sz="1900" dirty="0"/>
          </a:p>
        </p:txBody>
      </p:sp>
      <p:sp>
        <p:nvSpPr>
          <p:cNvPr id="6" name="Dikdörtgen 5">
            <a:extLst>
              <a:ext uri="{FF2B5EF4-FFF2-40B4-BE49-F238E27FC236}">
                <a16:creationId xmlns:a16="http://schemas.microsoft.com/office/drawing/2014/main" id="{9F10742C-E19D-C8F7-1586-71BA64BF15F4}"/>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1426369"/>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Giriş ve Amaç</a:t>
            </a:r>
            <a:endParaRPr lang="en-US" sz="4400" dirty="0"/>
          </a:p>
        </p:txBody>
      </p:sp>
      <p:sp>
        <p:nvSpPr>
          <p:cNvPr id="3" name="Text 1"/>
          <p:cNvSpPr/>
          <p:nvPr/>
        </p:nvSpPr>
        <p:spPr>
          <a:xfrm>
            <a:off x="863798" y="2744629"/>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Gemi Tespiti</a:t>
            </a:r>
            <a:endParaRPr lang="en-US" sz="2200" dirty="0"/>
          </a:p>
        </p:txBody>
      </p:sp>
      <p:sp>
        <p:nvSpPr>
          <p:cNvPr id="4" name="Text 2"/>
          <p:cNvSpPr/>
          <p:nvPr/>
        </p:nvSpPr>
        <p:spPr>
          <a:xfrm>
            <a:off x="863798" y="3342084"/>
            <a:ext cx="6150293"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Hava veya uydu fotoğraflarındaki gemilerin ayırt edilmesi ve konumlarının belirlenmesidir. Yüksek çözünürlüklü uydu görüntülerinin artmasıyla otomatik çıkarma mümkün hale gelmiştir.</a:t>
            </a:r>
            <a:endParaRPr lang="en-US" sz="1900" dirty="0"/>
          </a:p>
        </p:txBody>
      </p:sp>
      <p:sp>
        <p:nvSpPr>
          <p:cNvPr id="5" name="Text 3"/>
          <p:cNvSpPr/>
          <p:nvPr/>
        </p:nvSpPr>
        <p:spPr>
          <a:xfrm>
            <a:off x="7623929" y="2744629"/>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Makine Öğrenimi</a:t>
            </a:r>
            <a:endParaRPr lang="en-US" sz="2200" dirty="0"/>
          </a:p>
        </p:txBody>
      </p:sp>
      <p:sp>
        <p:nvSpPr>
          <p:cNvPr id="6" name="Text 4"/>
          <p:cNvSpPr/>
          <p:nvPr/>
        </p:nvSpPr>
        <p:spPr>
          <a:xfrm>
            <a:off x="7623929" y="3342084"/>
            <a:ext cx="6150293"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Başarılı algılama modellerinin çoğu makine öğrenimine dayalıdır. Etiketli bilgiden yararlanılarak nesne özelliklerinin otomatik öğrenilmesi sağlanır. SVM gibi geleneksel algoritmalara göre daha hızlı ve doğru sonuçlar üretir.</a:t>
            </a:r>
            <a:endParaRPr lang="en-US" sz="1900" dirty="0"/>
          </a:p>
        </p:txBody>
      </p:sp>
      <p:sp>
        <p:nvSpPr>
          <p:cNvPr id="7" name="Text 5"/>
          <p:cNvSpPr/>
          <p:nvPr/>
        </p:nvSpPr>
        <p:spPr>
          <a:xfrm>
            <a:off x="863798" y="5322451"/>
            <a:ext cx="12902803"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Bu çalışmada, uydu görüntülerinde yer alan gemilerin tespiti için Mask R-CNN yöntemi kullanılarak nesne işaretlemesinde maske kullanımının tespit sonuçları üzerindeki etkileri incelenecektir. Modelin eğitiminde kullanılmak üzere gemilerin maskelerle etiketlendiği veri setleri oluşturulacak ve yapılacak deneylerle önerilen model için en uygun çalışma parametreleri belirlenecektir.</a:t>
            </a:r>
            <a:endParaRPr lang="en-US" sz="1900" dirty="0"/>
          </a:p>
        </p:txBody>
      </p:sp>
      <p:sp>
        <p:nvSpPr>
          <p:cNvPr id="8" name="Dikdörtgen 7">
            <a:extLst>
              <a:ext uri="{FF2B5EF4-FFF2-40B4-BE49-F238E27FC236}">
                <a16:creationId xmlns:a16="http://schemas.microsoft.com/office/drawing/2014/main" id="{20F81064-196A-8793-9AEB-6BA9ED654C4C}"/>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77654" y="2224564"/>
            <a:ext cx="4930973" cy="3780473"/>
          </a:xfrm>
          <a:prstGeom prst="rect">
            <a:avLst/>
          </a:prstGeom>
        </p:spPr>
      </p:pic>
      <p:sp>
        <p:nvSpPr>
          <p:cNvPr id="4" name="Text 0"/>
          <p:cNvSpPr/>
          <p:nvPr/>
        </p:nvSpPr>
        <p:spPr>
          <a:xfrm>
            <a:off x="6350198" y="962501"/>
            <a:ext cx="5099804" cy="631031"/>
          </a:xfrm>
          <a:prstGeom prst="rect">
            <a:avLst/>
          </a:prstGeom>
          <a:noFill/>
          <a:ln/>
        </p:spPr>
        <p:txBody>
          <a:bodyPr wrap="none" lIns="0" tIns="0" rIns="0" bIns="0" rtlCol="0" anchor="t"/>
          <a:lstStyle/>
          <a:p>
            <a:pPr marL="0" indent="0">
              <a:lnSpc>
                <a:spcPts val="4950"/>
              </a:lnSpc>
              <a:buNone/>
            </a:pPr>
            <a:r>
              <a:rPr lang="en-US" sz="3950" b="1" kern="0" spc="-40" dirty="0">
                <a:solidFill>
                  <a:srgbClr val="000000"/>
                </a:solidFill>
                <a:latin typeface="Montserrat Bold" pitchFamily="34" charset="0"/>
                <a:ea typeface="Montserrat Bold" pitchFamily="34" charset="-122"/>
                <a:cs typeface="Montserrat Bold" pitchFamily="34" charset="-120"/>
              </a:rPr>
              <a:t>Yöntem: Veri Setleri</a:t>
            </a:r>
            <a:endParaRPr lang="en-US" sz="3950" dirty="0"/>
          </a:p>
        </p:txBody>
      </p:sp>
      <p:sp>
        <p:nvSpPr>
          <p:cNvPr id="5" name="Shape 1"/>
          <p:cNvSpPr/>
          <p:nvPr/>
        </p:nvSpPr>
        <p:spPr>
          <a:xfrm>
            <a:off x="6350198" y="1926669"/>
            <a:ext cx="3597235" cy="3225641"/>
          </a:xfrm>
          <a:prstGeom prst="roundRect">
            <a:avLst>
              <a:gd name="adj" fmla="val 1033"/>
            </a:avLst>
          </a:prstGeom>
          <a:solidFill>
            <a:srgbClr val="F2EEEE"/>
          </a:solidFill>
          <a:ln/>
        </p:spPr>
        <p:txBody>
          <a:bodyPr/>
          <a:lstStyle/>
          <a:p>
            <a:endParaRPr lang="tr-TR"/>
          </a:p>
        </p:txBody>
      </p:sp>
      <p:sp>
        <p:nvSpPr>
          <p:cNvPr id="6" name="Text 2"/>
          <p:cNvSpPr/>
          <p:nvPr/>
        </p:nvSpPr>
        <p:spPr>
          <a:xfrm>
            <a:off x="6572250" y="2148721"/>
            <a:ext cx="2524363" cy="315516"/>
          </a:xfrm>
          <a:prstGeom prst="rect">
            <a:avLst/>
          </a:prstGeom>
          <a:noFill/>
          <a:ln/>
        </p:spPr>
        <p:txBody>
          <a:bodyPr wrap="none" lIns="0" tIns="0" rIns="0" bIns="0" rtlCol="0" anchor="t"/>
          <a:lstStyle/>
          <a:p>
            <a:pPr marL="0" indent="0">
              <a:lnSpc>
                <a:spcPts val="2450"/>
              </a:lnSpc>
              <a:buNone/>
            </a:pPr>
            <a:r>
              <a:rPr lang="en-US" sz="1950" b="1" kern="0" spc="-20" dirty="0">
                <a:solidFill>
                  <a:srgbClr val="3D3838"/>
                </a:solidFill>
                <a:latin typeface="Montserrat Bold" pitchFamily="34" charset="0"/>
                <a:ea typeface="Montserrat Bold" pitchFamily="34" charset="-122"/>
                <a:cs typeface="Montserrat Bold" pitchFamily="34" charset="-120"/>
              </a:rPr>
              <a:t>Veri Kaynağı</a:t>
            </a:r>
            <a:endParaRPr lang="en-US" sz="1950" dirty="0"/>
          </a:p>
        </p:txBody>
      </p:sp>
      <p:sp>
        <p:nvSpPr>
          <p:cNvPr id="7" name="Text 3"/>
          <p:cNvSpPr/>
          <p:nvPr/>
        </p:nvSpPr>
        <p:spPr>
          <a:xfrm>
            <a:off x="6572250" y="2597468"/>
            <a:ext cx="3153132" cy="2332792"/>
          </a:xfrm>
          <a:prstGeom prst="rect">
            <a:avLst/>
          </a:prstGeom>
          <a:noFill/>
          <a:ln/>
        </p:spPr>
        <p:txBody>
          <a:bodyPr wrap="square" lIns="0" tIns="0" rIns="0" bIns="0" rtlCol="0" anchor="t"/>
          <a:lstStyle/>
          <a:p>
            <a:pPr marL="0" indent="0">
              <a:lnSpc>
                <a:spcPts val="2600"/>
              </a:lnSpc>
              <a:buNone/>
            </a:pPr>
            <a:r>
              <a:rPr lang="en-US" sz="1700" dirty="0">
                <a:solidFill>
                  <a:srgbClr val="3D3838"/>
                </a:solidFill>
                <a:latin typeface="Source Sans Pro" pitchFamily="34" charset="0"/>
                <a:ea typeface="Source Sans Pro" pitchFamily="34" charset="-122"/>
                <a:cs typeface="Source Sans Pro" pitchFamily="34" charset="-120"/>
              </a:rPr>
              <a:t>Google Earth tarafından sağlanan 1 metre mekânsal çözünürlüklü, geotif formatındaki RGB uydu görüntüleri kullanılmıştır. Açık denizlerden, kıyı yakınlarından ve iç sulardan örnekler bulunmaktadır.</a:t>
            </a:r>
            <a:endParaRPr lang="en-US" sz="1700" dirty="0"/>
          </a:p>
        </p:txBody>
      </p:sp>
      <p:sp>
        <p:nvSpPr>
          <p:cNvPr id="8" name="Shape 4"/>
          <p:cNvSpPr/>
          <p:nvPr/>
        </p:nvSpPr>
        <p:spPr>
          <a:xfrm>
            <a:off x="10169485" y="1926669"/>
            <a:ext cx="3597235" cy="3225641"/>
          </a:xfrm>
          <a:prstGeom prst="roundRect">
            <a:avLst>
              <a:gd name="adj" fmla="val 1033"/>
            </a:avLst>
          </a:prstGeom>
          <a:solidFill>
            <a:srgbClr val="F2EEEE"/>
          </a:solidFill>
          <a:ln/>
        </p:spPr>
        <p:txBody>
          <a:bodyPr/>
          <a:lstStyle/>
          <a:p>
            <a:endParaRPr lang="tr-TR"/>
          </a:p>
        </p:txBody>
      </p:sp>
      <p:sp>
        <p:nvSpPr>
          <p:cNvPr id="9" name="Text 5"/>
          <p:cNvSpPr/>
          <p:nvPr/>
        </p:nvSpPr>
        <p:spPr>
          <a:xfrm>
            <a:off x="10391537" y="2148721"/>
            <a:ext cx="2524363" cy="315516"/>
          </a:xfrm>
          <a:prstGeom prst="rect">
            <a:avLst/>
          </a:prstGeom>
          <a:noFill/>
          <a:ln/>
        </p:spPr>
        <p:txBody>
          <a:bodyPr wrap="none" lIns="0" tIns="0" rIns="0" bIns="0" rtlCol="0" anchor="t"/>
          <a:lstStyle/>
          <a:p>
            <a:pPr marL="0" indent="0">
              <a:lnSpc>
                <a:spcPts val="2450"/>
              </a:lnSpc>
              <a:buNone/>
            </a:pPr>
            <a:r>
              <a:rPr lang="en-US" sz="1950" b="1" kern="0" spc="-20" dirty="0">
                <a:solidFill>
                  <a:srgbClr val="3D3838"/>
                </a:solidFill>
                <a:latin typeface="Montserrat Bold" pitchFamily="34" charset="0"/>
                <a:ea typeface="Montserrat Bold" pitchFamily="34" charset="-122"/>
                <a:cs typeface="Montserrat Bold" pitchFamily="34" charset="-120"/>
              </a:rPr>
              <a:t>Veri Miktarı</a:t>
            </a:r>
            <a:endParaRPr lang="en-US" sz="1950" dirty="0"/>
          </a:p>
        </p:txBody>
      </p:sp>
      <p:sp>
        <p:nvSpPr>
          <p:cNvPr id="10" name="Text 6"/>
          <p:cNvSpPr/>
          <p:nvPr/>
        </p:nvSpPr>
        <p:spPr>
          <a:xfrm>
            <a:off x="10391537" y="2597468"/>
            <a:ext cx="3153132" cy="1666280"/>
          </a:xfrm>
          <a:prstGeom prst="rect">
            <a:avLst/>
          </a:prstGeom>
          <a:noFill/>
          <a:ln/>
        </p:spPr>
        <p:txBody>
          <a:bodyPr wrap="square" lIns="0" tIns="0" rIns="0" bIns="0" rtlCol="0" anchor="t"/>
          <a:lstStyle/>
          <a:p>
            <a:pPr marL="0" indent="0">
              <a:lnSpc>
                <a:spcPts val="2600"/>
              </a:lnSpc>
              <a:buNone/>
            </a:pPr>
            <a:r>
              <a:rPr lang="en-US" sz="1700" dirty="0">
                <a:solidFill>
                  <a:srgbClr val="3D3838"/>
                </a:solidFill>
                <a:latin typeface="Source Sans Pro" pitchFamily="34" charset="0"/>
                <a:ea typeface="Source Sans Pro" pitchFamily="34" charset="-122"/>
                <a:cs typeface="Source Sans Pro" pitchFamily="34" charset="-120"/>
              </a:rPr>
              <a:t>Her biri 768x768 piksel büyüklüğünde toplam 1838 görüntü elde edilmiştir. Bu görüntüler eğitim, validasyon ve test veri setleri olarak ayrılmıştır.</a:t>
            </a:r>
            <a:endParaRPr lang="en-US" sz="1700" dirty="0"/>
          </a:p>
        </p:txBody>
      </p:sp>
      <p:sp>
        <p:nvSpPr>
          <p:cNvPr id="11" name="Shape 7"/>
          <p:cNvSpPr/>
          <p:nvPr/>
        </p:nvSpPr>
        <p:spPr>
          <a:xfrm>
            <a:off x="6350198" y="5374362"/>
            <a:ext cx="7416403" cy="1892618"/>
          </a:xfrm>
          <a:prstGeom prst="roundRect">
            <a:avLst>
              <a:gd name="adj" fmla="val 1761"/>
            </a:avLst>
          </a:prstGeom>
          <a:solidFill>
            <a:srgbClr val="F2EEEE"/>
          </a:solidFill>
          <a:ln/>
        </p:spPr>
        <p:txBody>
          <a:bodyPr/>
          <a:lstStyle/>
          <a:p>
            <a:endParaRPr lang="tr-TR"/>
          </a:p>
        </p:txBody>
      </p:sp>
      <p:sp>
        <p:nvSpPr>
          <p:cNvPr id="12" name="Text 8"/>
          <p:cNvSpPr/>
          <p:nvPr/>
        </p:nvSpPr>
        <p:spPr>
          <a:xfrm>
            <a:off x="6572250" y="5596414"/>
            <a:ext cx="2524363" cy="315516"/>
          </a:xfrm>
          <a:prstGeom prst="rect">
            <a:avLst/>
          </a:prstGeom>
          <a:noFill/>
          <a:ln/>
        </p:spPr>
        <p:txBody>
          <a:bodyPr wrap="none" lIns="0" tIns="0" rIns="0" bIns="0" rtlCol="0" anchor="t"/>
          <a:lstStyle/>
          <a:p>
            <a:pPr marL="0" indent="0">
              <a:lnSpc>
                <a:spcPts val="2450"/>
              </a:lnSpc>
              <a:buNone/>
            </a:pPr>
            <a:r>
              <a:rPr lang="en-US" sz="1950" b="1" kern="0" spc="-20" dirty="0">
                <a:solidFill>
                  <a:srgbClr val="3D3838"/>
                </a:solidFill>
                <a:latin typeface="Montserrat Bold" pitchFamily="34" charset="0"/>
                <a:ea typeface="Montserrat Bold" pitchFamily="34" charset="-122"/>
                <a:cs typeface="Montserrat Bold" pitchFamily="34" charset="-120"/>
              </a:rPr>
              <a:t>Etiketleme</a:t>
            </a:r>
            <a:endParaRPr lang="en-US" sz="1950" dirty="0"/>
          </a:p>
        </p:txBody>
      </p:sp>
      <p:sp>
        <p:nvSpPr>
          <p:cNvPr id="13" name="Text 9"/>
          <p:cNvSpPr/>
          <p:nvPr/>
        </p:nvSpPr>
        <p:spPr>
          <a:xfrm>
            <a:off x="6572250" y="6045160"/>
            <a:ext cx="6972300" cy="999768"/>
          </a:xfrm>
          <a:prstGeom prst="rect">
            <a:avLst/>
          </a:prstGeom>
          <a:noFill/>
          <a:ln/>
        </p:spPr>
        <p:txBody>
          <a:bodyPr wrap="square" lIns="0" tIns="0" rIns="0" bIns="0" rtlCol="0" anchor="t"/>
          <a:lstStyle/>
          <a:p>
            <a:pPr marL="0" indent="0">
              <a:lnSpc>
                <a:spcPts val="2600"/>
              </a:lnSpc>
              <a:buNone/>
            </a:pPr>
            <a:r>
              <a:rPr lang="en-US" sz="1700" dirty="0">
                <a:solidFill>
                  <a:srgbClr val="3D3838"/>
                </a:solidFill>
                <a:latin typeface="Source Sans Pro" pitchFamily="34" charset="0"/>
                <a:ea typeface="Source Sans Pro" pitchFamily="34" charset="-122"/>
                <a:cs typeface="Source Sans Pro" pitchFamily="34" charset="-120"/>
              </a:rPr>
              <a:t>Görüntülerdeki toplam 3279 gemi bir GIS yazılımı kullanılarak sayısallaştırılmıştır. Eğitim ve validasyon setleri kullanılarak model eğitilmiş ve doğrulaması yapılmıştır.</a:t>
            </a:r>
            <a:endParaRPr lang="en-US" sz="1700" dirty="0"/>
          </a:p>
        </p:txBody>
      </p:sp>
      <p:sp>
        <p:nvSpPr>
          <p:cNvPr id="14" name="Dikdörtgen 13">
            <a:extLst>
              <a:ext uri="{FF2B5EF4-FFF2-40B4-BE49-F238E27FC236}">
                <a16:creationId xmlns:a16="http://schemas.microsoft.com/office/drawing/2014/main" id="{CE64B579-FB9A-A431-BA0F-527AC2728EA6}"/>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46817" y="2492097"/>
            <a:ext cx="4992648" cy="3245287"/>
          </a:xfrm>
          <a:prstGeom prst="rect">
            <a:avLst/>
          </a:prstGeom>
        </p:spPr>
      </p:pic>
      <p:sp>
        <p:nvSpPr>
          <p:cNvPr id="4" name="Text 0"/>
          <p:cNvSpPr/>
          <p:nvPr/>
        </p:nvSpPr>
        <p:spPr>
          <a:xfrm>
            <a:off x="6350198" y="718185"/>
            <a:ext cx="4554498" cy="560903"/>
          </a:xfrm>
          <a:prstGeom prst="rect">
            <a:avLst/>
          </a:prstGeom>
          <a:noFill/>
          <a:ln/>
        </p:spPr>
        <p:txBody>
          <a:bodyPr wrap="none" lIns="0" tIns="0" rIns="0" bIns="0" rtlCol="0" anchor="t"/>
          <a:lstStyle/>
          <a:p>
            <a:pPr marL="0" indent="0">
              <a:lnSpc>
                <a:spcPts val="4400"/>
              </a:lnSpc>
              <a:buNone/>
            </a:pPr>
            <a:r>
              <a:rPr lang="en-US" sz="3500" b="1" kern="0" spc="-35" dirty="0">
                <a:solidFill>
                  <a:srgbClr val="000000"/>
                </a:solidFill>
                <a:latin typeface="Montserrat Bold" pitchFamily="34" charset="0"/>
                <a:ea typeface="Montserrat Bold" pitchFamily="34" charset="-122"/>
                <a:cs typeface="Montserrat Bold" pitchFamily="34" charset="-120"/>
              </a:rPr>
              <a:t>Mask R-CNN Modeli</a:t>
            </a:r>
            <a:endParaRPr lang="en-US" sz="3500" dirty="0"/>
          </a:p>
        </p:txBody>
      </p:sp>
      <p:pic>
        <p:nvPicPr>
          <p:cNvPr id="5" name="Image 2" descr="preencoded.png"/>
          <p:cNvPicPr>
            <a:picLocks noChangeAspect="1"/>
          </p:cNvPicPr>
          <p:nvPr/>
        </p:nvPicPr>
        <p:blipFill>
          <a:blip r:embed="rId5"/>
          <a:stretch>
            <a:fillRect/>
          </a:stretch>
        </p:blipFill>
        <p:spPr>
          <a:xfrm>
            <a:off x="6350198" y="1575197"/>
            <a:ext cx="987266" cy="1978700"/>
          </a:xfrm>
          <a:prstGeom prst="rect">
            <a:avLst/>
          </a:prstGeom>
        </p:spPr>
      </p:pic>
      <p:sp>
        <p:nvSpPr>
          <p:cNvPr id="6" name="Text 1"/>
          <p:cNvSpPr/>
          <p:nvPr/>
        </p:nvSpPr>
        <p:spPr>
          <a:xfrm>
            <a:off x="7633573" y="1772603"/>
            <a:ext cx="2243852" cy="280511"/>
          </a:xfrm>
          <a:prstGeom prst="rect">
            <a:avLst/>
          </a:prstGeom>
          <a:noFill/>
          <a:ln/>
        </p:spPr>
        <p:txBody>
          <a:bodyPr wrap="none" lIns="0" tIns="0" rIns="0" bIns="0" rtlCol="0" anchor="t"/>
          <a:lstStyle/>
          <a:p>
            <a:pPr marL="0" indent="0" algn="l">
              <a:lnSpc>
                <a:spcPts val="2200"/>
              </a:lnSpc>
              <a:buNone/>
            </a:pPr>
            <a:r>
              <a:rPr lang="en-US" sz="1750" b="1" kern="0" spc="-18" dirty="0">
                <a:solidFill>
                  <a:srgbClr val="3D3838"/>
                </a:solidFill>
                <a:latin typeface="Montserrat Bold" pitchFamily="34" charset="0"/>
                <a:ea typeface="Montserrat Bold" pitchFamily="34" charset="-122"/>
                <a:cs typeface="Montserrat Bold" pitchFamily="34" charset="-120"/>
              </a:rPr>
              <a:t>Özellik Çıkarımı</a:t>
            </a:r>
            <a:endParaRPr lang="en-US" sz="1750" dirty="0"/>
          </a:p>
        </p:txBody>
      </p:sp>
      <p:sp>
        <p:nvSpPr>
          <p:cNvPr id="7" name="Text 2"/>
          <p:cNvSpPr/>
          <p:nvPr/>
        </p:nvSpPr>
        <p:spPr>
          <a:xfrm>
            <a:off x="7633573" y="2171581"/>
            <a:ext cx="6133028" cy="1184910"/>
          </a:xfrm>
          <a:prstGeom prst="rect">
            <a:avLst/>
          </a:prstGeom>
          <a:noFill/>
          <a:ln/>
        </p:spPr>
        <p:txBody>
          <a:bodyPr wrap="square" lIns="0" tIns="0" rIns="0" bIns="0" rtlCol="0" anchor="t"/>
          <a:lstStyle/>
          <a:p>
            <a:pPr marL="0" indent="0" algn="l">
              <a:lnSpc>
                <a:spcPts val="2300"/>
              </a:lnSpc>
              <a:buNone/>
            </a:pPr>
            <a:r>
              <a:rPr lang="en-US" sz="1550" dirty="0">
                <a:solidFill>
                  <a:srgbClr val="3D3838"/>
                </a:solidFill>
                <a:latin typeface="Source Sans Pro" pitchFamily="34" charset="0"/>
                <a:ea typeface="Source Sans Pro" pitchFamily="34" charset="-122"/>
                <a:cs typeface="Source Sans Pro" pitchFamily="34" charset="-120"/>
              </a:rPr>
              <a:t>Ön-eğitimli bir konvolüsyonel ağdan geçirilen girdi görüntüsünden konvolüsyonel özellik haritalarının elde edilmesidir. Özellik çıkarımı eldeki veriden içeriğe dair bilginin derinleştirilip mekânsal boyutlarının indirgendiği bir süreçtir.</a:t>
            </a:r>
            <a:endParaRPr lang="en-US" sz="1550" dirty="0"/>
          </a:p>
        </p:txBody>
      </p:sp>
      <p:pic>
        <p:nvPicPr>
          <p:cNvPr id="8" name="Image 3" descr="preencoded.png"/>
          <p:cNvPicPr>
            <a:picLocks noChangeAspect="1"/>
          </p:cNvPicPr>
          <p:nvPr/>
        </p:nvPicPr>
        <p:blipFill>
          <a:blip r:embed="rId6"/>
          <a:stretch>
            <a:fillRect/>
          </a:stretch>
        </p:blipFill>
        <p:spPr>
          <a:xfrm>
            <a:off x="6350198" y="3553897"/>
            <a:ext cx="987266" cy="1978700"/>
          </a:xfrm>
          <a:prstGeom prst="rect">
            <a:avLst/>
          </a:prstGeom>
        </p:spPr>
      </p:pic>
      <p:sp>
        <p:nvSpPr>
          <p:cNvPr id="9" name="Text 3"/>
          <p:cNvSpPr/>
          <p:nvPr/>
        </p:nvSpPr>
        <p:spPr>
          <a:xfrm>
            <a:off x="7633573" y="3751302"/>
            <a:ext cx="2541746" cy="280511"/>
          </a:xfrm>
          <a:prstGeom prst="rect">
            <a:avLst/>
          </a:prstGeom>
          <a:noFill/>
          <a:ln/>
        </p:spPr>
        <p:txBody>
          <a:bodyPr wrap="none" lIns="0" tIns="0" rIns="0" bIns="0" rtlCol="0" anchor="t"/>
          <a:lstStyle/>
          <a:p>
            <a:pPr marL="0" indent="0" algn="l">
              <a:lnSpc>
                <a:spcPts val="2200"/>
              </a:lnSpc>
              <a:buNone/>
            </a:pPr>
            <a:r>
              <a:rPr lang="en-US" sz="1750" b="1" kern="0" spc="-18" dirty="0">
                <a:solidFill>
                  <a:srgbClr val="3D3838"/>
                </a:solidFill>
                <a:latin typeface="Montserrat Bold" pitchFamily="34" charset="0"/>
                <a:ea typeface="Montserrat Bold" pitchFamily="34" charset="-122"/>
                <a:cs typeface="Montserrat Bold" pitchFamily="34" charset="-120"/>
              </a:rPr>
              <a:t>Bölge Öneri Ağı (RPN)</a:t>
            </a:r>
            <a:endParaRPr lang="en-US" sz="1750" dirty="0"/>
          </a:p>
        </p:txBody>
      </p:sp>
      <p:sp>
        <p:nvSpPr>
          <p:cNvPr id="10" name="Text 4"/>
          <p:cNvSpPr/>
          <p:nvPr/>
        </p:nvSpPr>
        <p:spPr>
          <a:xfrm>
            <a:off x="7633573" y="4150281"/>
            <a:ext cx="6133028" cy="1184910"/>
          </a:xfrm>
          <a:prstGeom prst="rect">
            <a:avLst/>
          </a:prstGeom>
          <a:noFill/>
          <a:ln/>
        </p:spPr>
        <p:txBody>
          <a:bodyPr wrap="square" lIns="0" tIns="0" rIns="0" bIns="0" rtlCol="0" anchor="t"/>
          <a:lstStyle/>
          <a:p>
            <a:pPr marL="0" indent="0" algn="l">
              <a:lnSpc>
                <a:spcPts val="2300"/>
              </a:lnSpc>
              <a:buNone/>
            </a:pPr>
            <a:r>
              <a:rPr lang="en-US" sz="1550" dirty="0">
                <a:solidFill>
                  <a:srgbClr val="3D3838"/>
                </a:solidFill>
                <a:latin typeface="Source Sans Pro" pitchFamily="34" charset="0"/>
                <a:ea typeface="Source Sans Pro" pitchFamily="34" charset="-122"/>
                <a:cs typeface="Source Sans Pro" pitchFamily="34" charset="-120"/>
              </a:rPr>
              <a:t>Görüntüde nesne olması muhtemel bölgeler önerilmektedir. Özellik haritalarında çapaların oluşturulmasıyla başlanıp paralel yürütülen iki konvolüsyon işlemiyle görüntüdeki olası nesneler için sınırlayıcı kutular oluşturulmaktadır.</a:t>
            </a:r>
            <a:endParaRPr lang="en-US" sz="1550" dirty="0"/>
          </a:p>
        </p:txBody>
      </p:sp>
      <p:pic>
        <p:nvPicPr>
          <p:cNvPr id="11" name="Image 4" descr="preencoded.png"/>
          <p:cNvPicPr>
            <a:picLocks noChangeAspect="1"/>
          </p:cNvPicPr>
          <p:nvPr/>
        </p:nvPicPr>
        <p:blipFill>
          <a:blip r:embed="rId7"/>
          <a:stretch>
            <a:fillRect/>
          </a:stretch>
        </p:blipFill>
        <p:spPr>
          <a:xfrm>
            <a:off x="6350198" y="5532596"/>
            <a:ext cx="987266" cy="1978700"/>
          </a:xfrm>
          <a:prstGeom prst="rect">
            <a:avLst/>
          </a:prstGeom>
        </p:spPr>
      </p:pic>
      <p:sp>
        <p:nvSpPr>
          <p:cNvPr id="12" name="Text 5"/>
          <p:cNvSpPr/>
          <p:nvPr/>
        </p:nvSpPr>
        <p:spPr>
          <a:xfrm>
            <a:off x="7633573" y="5730002"/>
            <a:ext cx="2243852" cy="280511"/>
          </a:xfrm>
          <a:prstGeom prst="rect">
            <a:avLst/>
          </a:prstGeom>
          <a:noFill/>
          <a:ln/>
        </p:spPr>
        <p:txBody>
          <a:bodyPr wrap="none" lIns="0" tIns="0" rIns="0" bIns="0" rtlCol="0" anchor="t"/>
          <a:lstStyle/>
          <a:p>
            <a:pPr marL="0" indent="0" algn="l">
              <a:lnSpc>
                <a:spcPts val="2200"/>
              </a:lnSpc>
              <a:buNone/>
            </a:pPr>
            <a:r>
              <a:rPr lang="en-US" sz="1750" b="1" kern="0" spc="-18" dirty="0">
                <a:solidFill>
                  <a:srgbClr val="3D3838"/>
                </a:solidFill>
                <a:latin typeface="Montserrat Bold" pitchFamily="34" charset="0"/>
                <a:ea typeface="Montserrat Bold" pitchFamily="34" charset="-122"/>
                <a:cs typeface="Montserrat Bold" pitchFamily="34" charset="-120"/>
              </a:rPr>
              <a:t>RoI Hizalama</a:t>
            </a:r>
            <a:endParaRPr lang="en-US" sz="1750" dirty="0"/>
          </a:p>
        </p:txBody>
      </p:sp>
      <p:sp>
        <p:nvSpPr>
          <p:cNvPr id="13" name="Text 6"/>
          <p:cNvSpPr/>
          <p:nvPr/>
        </p:nvSpPr>
        <p:spPr>
          <a:xfrm>
            <a:off x="7633573" y="6128980"/>
            <a:ext cx="6133028" cy="1184910"/>
          </a:xfrm>
          <a:prstGeom prst="rect">
            <a:avLst/>
          </a:prstGeom>
          <a:noFill/>
          <a:ln/>
        </p:spPr>
        <p:txBody>
          <a:bodyPr wrap="square" lIns="0" tIns="0" rIns="0" bIns="0" rtlCol="0" anchor="t"/>
          <a:lstStyle/>
          <a:p>
            <a:pPr marL="0" indent="0" algn="l">
              <a:lnSpc>
                <a:spcPts val="2300"/>
              </a:lnSpc>
              <a:buNone/>
            </a:pPr>
            <a:r>
              <a:rPr lang="en-US" sz="1550" dirty="0">
                <a:solidFill>
                  <a:srgbClr val="3D3838"/>
                </a:solidFill>
                <a:latin typeface="Source Sans Pro" pitchFamily="34" charset="0"/>
                <a:ea typeface="Source Sans Pro" pitchFamily="34" charset="-122"/>
                <a:cs typeface="Source Sans Pro" pitchFamily="34" charset="-120"/>
              </a:rPr>
              <a:t>RPN'de üretilen önerilerin görüntüden kesilip hizalanarak bir havuzda toplanmasıyla gerçekleştirilmektedir. Bu katmanda RPN'den gelen her öneri bölgesi, konvolüsyonel özellik haritasından hizalanarak kırpılıp çıkarılmaktadır.</a:t>
            </a:r>
            <a:endParaRPr lang="en-US" sz="1550" dirty="0"/>
          </a:p>
        </p:txBody>
      </p:sp>
      <p:sp>
        <p:nvSpPr>
          <p:cNvPr id="14" name="Dikdörtgen 13">
            <a:extLst>
              <a:ext uri="{FF2B5EF4-FFF2-40B4-BE49-F238E27FC236}">
                <a16:creationId xmlns:a16="http://schemas.microsoft.com/office/drawing/2014/main" id="{2CF828A6-3CA4-B069-4688-60F2527DF020}"/>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2514838"/>
            <a:ext cx="7090410"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Özellik Piramit Ağı (FPN)</a:t>
            </a:r>
            <a:endParaRPr lang="en-US" sz="4400" dirty="0"/>
          </a:p>
        </p:txBody>
      </p:sp>
      <p:sp>
        <p:nvSpPr>
          <p:cNvPr id="3" name="Text 1"/>
          <p:cNvSpPr/>
          <p:nvPr/>
        </p:nvSpPr>
        <p:spPr>
          <a:xfrm>
            <a:off x="863798" y="3586282"/>
            <a:ext cx="12902803" cy="1110496"/>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FPN, özellik çıkarım ağındaki yüksek çözünürlüklü ancak sığ semantik değere sahip katman özelliklerini semantik değeri yüksek derin katman özellikleriyle kaynaştırmak üzere geliştirilmiş yanal bağlantılara sahip, bölge-temelli CNN sistemlerine uyumlu bir mimaridir.</a:t>
            </a:r>
            <a:endParaRPr lang="en-US" sz="1900" dirty="0"/>
          </a:p>
        </p:txBody>
      </p:sp>
      <p:sp>
        <p:nvSpPr>
          <p:cNvPr id="4" name="Text 2"/>
          <p:cNvSpPr/>
          <p:nvPr/>
        </p:nvSpPr>
        <p:spPr>
          <a:xfrm>
            <a:off x="863798" y="4974431"/>
            <a:ext cx="12902803" cy="74033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FPN'nin ilk aşaması olan aşağıdan yukarıya yolda, 5 ayrı blokta özellik özellik haritası (Ci) üretilmektedir. Haritaların mekânsal boyutları bir önceki blok çıktısına göre yarıya inerken, derinliği (semantik değeri) artmaktadır.</a:t>
            </a:r>
            <a:endParaRPr lang="en-US" sz="1900" dirty="0"/>
          </a:p>
        </p:txBody>
      </p:sp>
      <p:sp>
        <p:nvSpPr>
          <p:cNvPr id="5" name="Dikdörtgen 4">
            <a:extLst>
              <a:ext uri="{FF2B5EF4-FFF2-40B4-BE49-F238E27FC236}">
                <a16:creationId xmlns:a16="http://schemas.microsoft.com/office/drawing/2014/main" id="{0572D32A-1557-8F2C-BFE4-AD270F2BE2D8}"/>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3798" y="1525191"/>
            <a:ext cx="6758940"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Model Eğitimi Detayları</a:t>
            </a:r>
            <a:endParaRPr lang="en-US" sz="4400" dirty="0"/>
          </a:p>
        </p:txBody>
      </p:sp>
      <p:sp>
        <p:nvSpPr>
          <p:cNvPr id="3" name="Shape 1"/>
          <p:cNvSpPr/>
          <p:nvPr/>
        </p:nvSpPr>
        <p:spPr>
          <a:xfrm>
            <a:off x="863798" y="2874288"/>
            <a:ext cx="555308" cy="555308"/>
          </a:xfrm>
          <a:prstGeom prst="roundRect">
            <a:avLst>
              <a:gd name="adj" fmla="val 6667"/>
            </a:avLst>
          </a:prstGeom>
          <a:solidFill>
            <a:srgbClr val="F2EEEE"/>
          </a:solidFill>
          <a:ln/>
        </p:spPr>
        <p:txBody>
          <a:bodyPr/>
          <a:lstStyle/>
          <a:p>
            <a:endParaRPr lang="tr-TR"/>
          </a:p>
        </p:txBody>
      </p:sp>
      <p:sp>
        <p:nvSpPr>
          <p:cNvPr id="4" name="Text 2"/>
          <p:cNvSpPr/>
          <p:nvPr/>
        </p:nvSpPr>
        <p:spPr>
          <a:xfrm>
            <a:off x="1077158" y="2983587"/>
            <a:ext cx="128588" cy="336590"/>
          </a:xfrm>
          <a:prstGeom prst="rect">
            <a:avLst/>
          </a:prstGeom>
          <a:noFill/>
          <a:ln/>
        </p:spPr>
        <p:txBody>
          <a:bodyPr wrap="none" lIns="0" tIns="0" rIns="0" bIns="0" rtlCol="0" anchor="t"/>
          <a:lstStyle/>
          <a:p>
            <a:pPr marL="0" indent="0" algn="ctr">
              <a:lnSpc>
                <a:spcPts val="2650"/>
              </a:lnSpc>
              <a:buNone/>
            </a:pPr>
            <a:r>
              <a:rPr lang="en-US" sz="2650" b="1" kern="0" spc="-27" dirty="0">
                <a:solidFill>
                  <a:srgbClr val="3D3838"/>
                </a:solidFill>
                <a:latin typeface="Montserrat Bold" pitchFamily="34" charset="0"/>
                <a:ea typeface="Montserrat Bold" pitchFamily="34" charset="-122"/>
                <a:cs typeface="Montserrat Bold" pitchFamily="34" charset="-120"/>
              </a:rPr>
              <a:t>1</a:t>
            </a:r>
            <a:endParaRPr lang="en-US" sz="2650" dirty="0"/>
          </a:p>
        </p:txBody>
      </p:sp>
      <p:sp>
        <p:nvSpPr>
          <p:cNvPr id="5" name="Text 3"/>
          <p:cNvSpPr/>
          <p:nvPr/>
        </p:nvSpPr>
        <p:spPr>
          <a:xfrm>
            <a:off x="1665923" y="2874288"/>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Kullanılan Altyapı</a:t>
            </a:r>
            <a:endParaRPr lang="en-US" sz="2200" dirty="0"/>
          </a:p>
        </p:txBody>
      </p:sp>
      <p:sp>
        <p:nvSpPr>
          <p:cNvPr id="6" name="Text 4"/>
          <p:cNvSpPr/>
          <p:nvPr/>
        </p:nvSpPr>
        <p:spPr>
          <a:xfrm>
            <a:off x="1665923" y="3372922"/>
            <a:ext cx="3334226" cy="2591157"/>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Waleed'in (2017) Tensorflow ve Keras derin öğrenme çerçevelerinde çalışan GitHub uyarlaması kullanılmıştır. Modelde omurga ağ olarak COCO veri setiyle ön-eğitim almış ResNet-101 kullanılmıştır.</a:t>
            </a:r>
            <a:endParaRPr lang="en-US" sz="1900" dirty="0"/>
          </a:p>
        </p:txBody>
      </p:sp>
      <p:sp>
        <p:nvSpPr>
          <p:cNvPr id="7" name="Shape 5"/>
          <p:cNvSpPr/>
          <p:nvPr/>
        </p:nvSpPr>
        <p:spPr>
          <a:xfrm>
            <a:off x="5246965" y="2874288"/>
            <a:ext cx="555308" cy="555308"/>
          </a:xfrm>
          <a:prstGeom prst="roundRect">
            <a:avLst>
              <a:gd name="adj" fmla="val 6667"/>
            </a:avLst>
          </a:prstGeom>
          <a:solidFill>
            <a:srgbClr val="F2EEEE"/>
          </a:solidFill>
          <a:ln/>
        </p:spPr>
        <p:txBody>
          <a:bodyPr/>
          <a:lstStyle/>
          <a:p>
            <a:endParaRPr lang="tr-TR"/>
          </a:p>
        </p:txBody>
      </p:sp>
      <p:sp>
        <p:nvSpPr>
          <p:cNvPr id="8" name="Text 6"/>
          <p:cNvSpPr/>
          <p:nvPr/>
        </p:nvSpPr>
        <p:spPr>
          <a:xfrm>
            <a:off x="5426988" y="2983587"/>
            <a:ext cx="195263" cy="336590"/>
          </a:xfrm>
          <a:prstGeom prst="rect">
            <a:avLst/>
          </a:prstGeom>
          <a:noFill/>
          <a:ln/>
        </p:spPr>
        <p:txBody>
          <a:bodyPr wrap="none" lIns="0" tIns="0" rIns="0" bIns="0" rtlCol="0" anchor="t"/>
          <a:lstStyle/>
          <a:p>
            <a:pPr marL="0" indent="0" algn="ctr">
              <a:lnSpc>
                <a:spcPts val="2650"/>
              </a:lnSpc>
              <a:buNone/>
            </a:pPr>
            <a:r>
              <a:rPr lang="en-US" sz="2650" b="1" kern="0" spc="-27" dirty="0">
                <a:solidFill>
                  <a:srgbClr val="3D3838"/>
                </a:solidFill>
                <a:latin typeface="Montserrat Bold" pitchFamily="34" charset="0"/>
                <a:ea typeface="Montserrat Bold" pitchFamily="34" charset="-122"/>
                <a:cs typeface="Montserrat Bold" pitchFamily="34" charset="-120"/>
              </a:rPr>
              <a:t>2</a:t>
            </a:r>
            <a:endParaRPr lang="en-US" sz="2650" dirty="0"/>
          </a:p>
        </p:txBody>
      </p:sp>
      <p:sp>
        <p:nvSpPr>
          <p:cNvPr id="9" name="Text 7"/>
          <p:cNvSpPr/>
          <p:nvPr/>
        </p:nvSpPr>
        <p:spPr>
          <a:xfrm>
            <a:off x="6049089" y="2874288"/>
            <a:ext cx="3003352" cy="350639"/>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Eğitim Parametreleri</a:t>
            </a:r>
            <a:endParaRPr lang="en-US" sz="2200" dirty="0"/>
          </a:p>
        </p:txBody>
      </p:sp>
      <p:sp>
        <p:nvSpPr>
          <p:cNvPr id="10" name="Text 8"/>
          <p:cNvSpPr/>
          <p:nvPr/>
        </p:nvSpPr>
        <p:spPr>
          <a:xfrm>
            <a:off x="6049089" y="3372922"/>
            <a:ext cx="3334226" cy="3331488"/>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Model, başlangıç değeri 0,001 olan öğrenme oranı kullanılarak toplam 80 bin iterasyonda eğitilmiştir. Eğitimde 0,0001'lik bir ağırlık bozunumu (weight decay) ve 0,9'luk momentum değerleriyle momentumlu Stokastik Gradyan İniş yöntemi kullanılmıştır.</a:t>
            </a:r>
            <a:endParaRPr lang="en-US" sz="1900" dirty="0"/>
          </a:p>
        </p:txBody>
      </p:sp>
      <p:sp>
        <p:nvSpPr>
          <p:cNvPr id="11" name="Shape 9"/>
          <p:cNvSpPr/>
          <p:nvPr/>
        </p:nvSpPr>
        <p:spPr>
          <a:xfrm>
            <a:off x="9630132" y="2874288"/>
            <a:ext cx="555308" cy="555308"/>
          </a:xfrm>
          <a:prstGeom prst="roundRect">
            <a:avLst>
              <a:gd name="adj" fmla="val 6667"/>
            </a:avLst>
          </a:prstGeom>
          <a:solidFill>
            <a:srgbClr val="F2EEEE"/>
          </a:solidFill>
          <a:ln/>
        </p:spPr>
        <p:txBody>
          <a:bodyPr/>
          <a:lstStyle/>
          <a:p>
            <a:endParaRPr lang="tr-TR"/>
          </a:p>
        </p:txBody>
      </p:sp>
      <p:sp>
        <p:nvSpPr>
          <p:cNvPr id="12" name="Text 10"/>
          <p:cNvSpPr/>
          <p:nvPr/>
        </p:nvSpPr>
        <p:spPr>
          <a:xfrm>
            <a:off x="9809798" y="2983587"/>
            <a:ext cx="195858" cy="336590"/>
          </a:xfrm>
          <a:prstGeom prst="rect">
            <a:avLst/>
          </a:prstGeom>
          <a:noFill/>
          <a:ln/>
        </p:spPr>
        <p:txBody>
          <a:bodyPr wrap="none" lIns="0" tIns="0" rIns="0" bIns="0" rtlCol="0" anchor="t"/>
          <a:lstStyle/>
          <a:p>
            <a:pPr marL="0" indent="0" algn="ctr">
              <a:lnSpc>
                <a:spcPts val="2650"/>
              </a:lnSpc>
              <a:buNone/>
            </a:pPr>
            <a:r>
              <a:rPr lang="en-US" sz="2650" b="1" kern="0" spc="-27" dirty="0">
                <a:solidFill>
                  <a:srgbClr val="3D3838"/>
                </a:solidFill>
                <a:latin typeface="Montserrat Bold" pitchFamily="34" charset="0"/>
                <a:ea typeface="Montserrat Bold" pitchFamily="34" charset="-122"/>
                <a:cs typeface="Montserrat Bold" pitchFamily="34" charset="-120"/>
              </a:rPr>
              <a:t>3</a:t>
            </a:r>
            <a:endParaRPr lang="en-US" sz="2650" dirty="0"/>
          </a:p>
        </p:txBody>
      </p:sp>
      <p:sp>
        <p:nvSpPr>
          <p:cNvPr id="13" name="Text 11"/>
          <p:cNvSpPr/>
          <p:nvPr/>
        </p:nvSpPr>
        <p:spPr>
          <a:xfrm>
            <a:off x="10432256" y="2874288"/>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Donanım</a:t>
            </a:r>
            <a:endParaRPr lang="en-US" sz="2200" dirty="0"/>
          </a:p>
        </p:txBody>
      </p:sp>
      <p:sp>
        <p:nvSpPr>
          <p:cNvPr id="14" name="Text 12"/>
          <p:cNvSpPr/>
          <p:nvPr/>
        </p:nvSpPr>
        <p:spPr>
          <a:xfrm>
            <a:off x="10432256" y="3372922"/>
            <a:ext cx="3334226" cy="2220992"/>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Deneyler, Ubuntu 16.04 işletim sisteminde Intel i7-6850k işlemcili, 64 GB RAM'e sahip, Nvidia GeForce GTX 1080 Ti ekran kartlı bir bilgisayar kullanılarak gerçekleştirilmiştir.</a:t>
            </a:r>
            <a:endParaRPr lang="en-US" sz="1900" dirty="0"/>
          </a:p>
        </p:txBody>
      </p:sp>
      <p:sp>
        <p:nvSpPr>
          <p:cNvPr id="15" name="Dikdörtgen 14">
            <a:extLst>
              <a:ext uri="{FF2B5EF4-FFF2-40B4-BE49-F238E27FC236}">
                <a16:creationId xmlns:a16="http://schemas.microsoft.com/office/drawing/2014/main" id="{7B1F41E1-EBE2-D3AE-CE8C-96FBB5B8B3D2}"/>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3798" y="1796534"/>
            <a:ext cx="7321510"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Değerlendirme Metrikleri</a:t>
            </a:r>
            <a:endParaRPr lang="en-US" sz="4400" dirty="0"/>
          </a:p>
        </p:txBody>
      </p:sp>
      <p:sp>
        <p:nvSpPr>
          <p:cNvPr id="3" name="Text 1"/>
          <p:cNvSpPr/>
          <p:nvPr/>
        </p:nvSpPr>
        <p:spPr>
          <a:xfrm>
            <a:off x="863798" y="3114794"/>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Kesinlik (Precision)</a:t>
            </a:r>
            <a:endParaRPr lang="en-US" sz="2200" dirty="0"/>
          </a:p>
        </p:txBody>
      </p:sp>
      <p:sp>
        <p:nvSpPr>
          <p:cNvPr id="4" name="Text 2"/>
          <p:cNvSpPr/>
          <p:nvPr/>
        </p:nvSpPr>
        <p:spPr>
          <a:xfrm>
            <a:off x="863798" y="3712250"/>
            <a:ext cx="6150293" cy="1110496"/>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Doğru tahminlerin toplam tahminler içerisindeki oranıdır. Üretilen yanlış alarmların nicel olarak değerlendirilmesine yardımcı olmaktadır. </a:t>
            </a:r>
            <a:r>
              <a:rPr lang="en-US" sz="1900" b="1" dirty="0">
                <a:solidFill>
                  <a:srgbClr val="3D3838"/>
                </a:solidFill>
                <a:latin typeface="Source Sans Pro" pitchFamily="34" charset="0"/>
                <a:ea typeface="Source Sans Pro" pitchFamily="34" charset="-122"/>
                <a:cs typeface="Source Sans Pro" pitchFamily="34" charset="-120"/>
              </a:rPr>
              <a:t>Kesinlik = TP / (TP + FP)</a:t>
            </a:r>
            <a:endParaRPr lang="en-US" sz="1900" dirty="0"/>
          </a:p>
        </p:txBody>
      </p:sp>
      <p:sp>
        <p:nvSpPr>
          <p:cNvPr id="5" name="Text 3"/>
          <p:cNvSpPr/>
          <p:nvPr/>
        </p:nvSpPr>
        <p:spPr>
          <a:xfrm>
            <a:off x="7623929" y="3114794"/>
            <a:ext cx="2979539"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Geri Getirme (Recall)</a:t>
            </a:r>
            <a:endParaRPr lang="en-US" sz="2200" dirty="0"/>
          </a:p>
        </p:txBody>
      </p:sp>
      <p:sp>
        <p:nvSpPr>
          <p:cNvPr id="6" name="Text 4"/>
          <p:cNvSpPr/>
          <p:nvPr/>
        </p:nvSpPr>
        <p:spPr>
          <a:xfrm>
            <a:off x="7623929" y="3712250"/>
            <a:ext cx="6150293"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Yapılan tespitlerdeki doğru pozitiflerin toplam yer doğruluklarına oranıdır. Tespiti hedeflenen nesnelerin ne oranda belirlendiğini nicel olarak değerlendirmeye yardımcı olmaktadır. </a:t>
            </a:r>
            <a:r>
              <a:rPr lang="en-US" sz="1900" b="1" dirty="0">
                <a:solidFill>
                  <a:srgbClr val="3D3838"/>
                </a:solidFill>
                <a:latin typeface="Source Sans Pro" pitchFamily="34" charset="0"/>
                <a:ea typeface="Source Sans Pro" pitchFamily="34" charset="-122"/>
                <a:cs typeface="Source Sans Pro" pitchFamily="34" charset="-120"/>
              </a:rPr>
              <a:t>Geri Getirme = TP / (TP + FN)</a:t>
            </a:r>
            <a:endParaRPr lang="en-US" sz="1900" dirty="0"/>
          </a:p>
        </p:txBody>
      </p:sp>
      <p:sp>
        <p:nvSpPr>
          <p:cNvPr id="7" name="Text 5"/>
          <p:cNvSpPr/>
          <p:nvPr/>
        </p:nvSpPr>
        <p:spPr>
          <a:xfrm>
            <a:off x="863798" y="5692616"/>
            <a:ext cx="12902803" cy="74033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F1 skoru, kesinlik ve geri getirme metriklerinin harmonik ortalamasıdır. Bu sebeple tespit performansına dair daha etraflı bir değerlendirme imkânı vermektedir. F1 = 2 * (Kesinlik * Geri Getirme) / (Kesinlik + Geri Getirme)</a:t>
            </a:r>
            <a:endParaRPr lang="en-US" sz="1900" dirty="0"/>
          </a:p>
        </p:txBody>
      </p:sp>
      <p:sp>
        <p:nvSpPr>
          <p:cNvPr id="8" name="Dikdörtgen 7">
            <a:extLst>
              <a:ext uri="{FF2B5EF4-FFF2-40B4-BE49-F238E27FC236}">
                <a16:creationId xmlns:a16="http://schemas.microsoft.com/office/drawing/2014/main" id="{E486A7C5-FF91-4715-52EA-09256CCBE17F}"/>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3798" y="733306"/>
            <a:ext cx="5977057"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Bulgular ve Tartışma</a:t>
            </a:r>
            <a:endParaRPr lang="en-US" sz="4400" dirty="0"/>
          </a:p>
        </p:txBody>
      </p:sp>
      <p:sp>
        <p:nvSpPr>
          <p:cNvPr id="3" name="Shape 1"/>
          <p:cNvSpPr/>
          <p:nvPr/>
        </p:nvSpPr>
        <p:spPr>
          <a:xfrm>
            <a:off x="1218724" y="1804749"/>
            <a:ext cx="30480" cy="5691426"/>
          </a:xfrm>
          <a:prstGeom prst="roundRect">
            <a:avLst>
              <a:gd name="adj" fmla="val 121472"/>
            </a:avLst>
          </a:prstGeom>
          <a:solidFill>
            <a:srgbClr val="D8D4D4"/>
          </a:solidFill>
          <a:ln/>
        </p:spPr>
        <p:txBody>
          <a:bodyPr/>
          <a:lstStyle/>
          <a:p>
            <a:endParaRPr lang="tr-TR"/>
          </a:p>
        </p:txBody>
      </p:sp>
      <p:sp>
        <p:nvSpPr>
          <p:cNvPr id="4" name="Shape 2"/>
          <p:cNvSpPr/>
          <p:nvPr/>
        </p:nvSpPr>
        <p:spPr>
          <a:xfrm>
            <a:off x="1481137" y="2344817"/>
            <a:ext cx="863798" cy="30480"/>
          </a:xfrm>
          <a:prstGeom prst="roundRect">
            <a:avLst>
              <a:gd name="adj" fmla="val 121472"/>
            </a:avLst>
          </a:prstGeom>
          <a:solidFill>
            <a:srgbClr val="D8D4D4"/>
          </a:solidFill>
          <a:ln/>
        </p:spPr>
        <p:txBody>
          <a:bodyPr/>
          <a:lstStyle/>
          <a:p>
            <a:endParaRPr lang="tr-TR"/>
          </a:p>
        </p:txBody>
      </p:sp>
      <p:sp>
        <p:nvSpPr>
          <p:cNvPr id="5" name="Shape 3"/>
          <p:cNvSpPr/>
          <p:nvPr/>
        </p:nvSpPr>
        <p:spPr>
          <a:xfrm>
            <a:off x="956310" y="2082403"/>
            <a:ext cx="555308" cy="555308"/>
          </a:xfrm>
          <a:prstGeom prst="roundRect">
            <a:avLst>
              <a:gd name="adj" fmla="val 6667"/>
            </a:avLst>
          </a:prstGeom>
          <a:solidFill>
            <a:srgbClr val="F2EEEE"/>
          </a:solidFill>
          <a:ln/>
        </p:spPr>
        <p:txBody>
          <a:bodyPr/>
          <a:lstStyle/>
          <a:p>
            <a:endParaRPr lang="tr-TR"/>
          </a:p>
        </p:txBody>
      </p:sp>
      <p:sp>
        <p:nvSpPr>
          <p:cNvPr id="6" name="Text 4"/>
          <p:cNvSpPr/>
          <p:nvPr/>
        </p:nvSpPr>
        <p:spPr>
          <a:xfrm>
            <a:off x="1169670" y="2191703"/>
            <a:ext cx="128588" cy="336590"/>
          </a:xfrm>
          <a:prstGeom prst="rect">
            <a:avLst/>
          </a:prstGeom>
          <a:noFill/>
          <a:ln/>
        </p:spPr>
        <p:txBody>
          <a:bodyPr wrap="none" lIns="0" tIns="0" rIns="0" bIns="0" rtlCol="0" anchor="t"/>
          <a:lstStyle/>
          <a:p>
            <a:pPr marL="0" indent="0" algn="ctr">
              <a:lnSpc>
                <a:spcPts val="2650"/>
              </a:lnSpc>
              <a:buNone/>
            </a:pPr>
            <a:r>
              <a:rPr lang="en-US" sz="2650" b="1" kern="0" spc="-27" dirty="0">
                <a:solidFill>
                  <a:srgbClr val="3D3838"/>
                </a:solidFill>
                <a:latin typeface="Montserrat Bold" pitchFamily="34" charset="0"/>
                <a:ea typeface="Montserrat Bold" pitchFamily="34" charset="-122"/>
                <a:cs typeface="Montserrat Bold" pitchFamily="34" charset="-120"/>
              </a:rPr>
              <a:t>1</a:t>
            </a:r>
            <a:endParaRPr lang="en-US" sz="2650" dirty="0"/>
          </a:p>
        </p:txBody>
      </p:sp>
      <p:sp>
        <p:nvSpPr>
          <p:cNvPr id="7" name="Text 5"/>
          <p:cNvSpPr/>
          <p:nvPr/>
        </p:nvSpPr>
        <p:spPr>
          <a:xfrm>
            <a:off x="2591514" y="2051566"/>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Güven Eşiği</a:t>
            </a:r>
            <a:endParaRPr lang="en-US" sz="2200" dirty="0"/>
          </a:p>
        </p:txBody>
      </p:sp>
      <p:sp>
        <p:nvSpPr>
          <p:cNvPr id="8" name="Text 6"/>
          <p:cNvSpPr/>
          <p:nvPr/>
        </p:nvSpPr>
        <p:spPr>
          <a:xfrm>
            <a:off x="2591514" y="2550200"/>
            <a:ext cx="11175087"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En uygun güven eşiği 0,5 olarak belirlenmiştir. Bu değer için model, test kümesindeki 604 yer doğruluğunun 558'ini tespit etmiş, 46'sını gözden kaçırmış ve 58 adet yanlış alarm üretmiştir.</a:t>
            </a:r>
            <a:endParaRPr lang="en-US" sz="1900" dirty="0"/>
          </a:p>
        </p:txBody>
      </p:sp>
      <p:sp>
        <p:nvSpPr>
          <p:cNvPr id="9" name="Shape 7"/>
          <p:cNvSpPr/>
          <p:nvPr/>
        </p:nvSpPr>
        <p:spPr>
          <a:xfrm>
            <a:off x="1481137" y="4324231"/>
            <a:ext cx="863798" cy="30480"/>
          </a:xfrm>
          <a:prstGeom prst="roundRect">
            <a:avLst>
              <a:gd name="adj" fmla="val 121472"/>
            </a:avLst>
          </a:prstGeom>
          <a:solidFill>
            <a:srgbClr val="D8D4D4"/>
          </a:solidFill>
          <a:ln/>
        </p:spPr>
        <p:txBody>
          <a:bodyPr/>
          <a:lstStyle/>
          <a:p>
            <a:endParaRPr lang="tr-TR"/>
          </a:p>
        </p:txBody>
      </p:sp>
      <p:sp>
        <p:nvSpPr>
          <p:cNvPr id="10" name="Shape 8"/>
          <p:cNvSpPr/>
          <p:nvPr/>
        </p:nvSpPr>
        <p:spPr>
          <a:xfrm>
            <a:off x="956310" y="4061817"/>
            <a:ext cx="555308" cy="555308"/>
          </a:xfrm>
          <a:prstGeom prst="roundRect">
            <a:avLst>
              <a:gd name="adj" fmla="val 6667"/>
            </a:avLst>
          </a:prstGeom>
          <a:solidFill>
            <a:srgbClr val="F2EEEE"/>
          </a:solidFill>
          <a:ln/>
        </p:spPr>
        <p:txBody>
          <a:bodyPr/>
          <a:lstStyle/>
          <a:p>
            <a:endParaRPr lang="tr-TR"/>
          </a:p>
        </p:txBody>
      </p:sp>
      <p:sp>
        <p:nvSpPr>
          <p:cNvPr id="11" name="Text 9"/>
          <p:cNvSpPr/>
          <p:nvPr/>
        </p:nvSpPr>
        <p:spPr>
          <a:xfrm>
            <a:off x="1136333" y="4171117"/>
            <a:ext cx="195263" cy="336590"/>
          </a:xfrm>
          <a:prstGeom prst="rect">
            <a:avLst/>
          </a:prstGeom>
          <a:noFill/>
          <a:ln/>
        </p:spPr>
        <p:txBody>
          <a:bodyPr wrap="none" lIns="0" tIns="0" rIns="0" bIns="0" rtlCol="0" anchor="t"/>
          <a:lstStyle/>
          <a:p>
            <a:pPr marL="0" indent="0" algn="ctr">
              <a:lnSpc>
                <a:spcPts val="2650"/>
              </a:lnSpc>
              <a:buNone/>
            </a:pPr>
            <a:r>
              <a:rPr lang="en-US" sz="2650" b="1" kern="0" spc="-27" dirty="0">
                <a:solidFill>
                  <a:srgbClr val="3D3838"/>
                </a:solidFill>
                <a:latin typeface="Montserrat Bold" pitchFamily="34" charset="0"/>
                <a:ea typeface="Montserrat Bold" pitchFamily="34" charset="-122"/>
                <a:cs typeface="Montserrat Bold" pitchFamily="34" charset="-120"/>
              </a:rPr>
              <a:t>2</a:t>
            </a:r>
            <a:endParaRPr lang="en-US" sz="2650" dirty="0"/>
          </a:p>
        </p:txBody>
      </p:sp>
      <p:sp>
        <p:nvSpPr>
          <p:cNvPr id="12" name="Text 10"/>
          <p:cNvSpPr/>
          <p:nvPr/>
        </p:nvSpPr>
        <p:spPr>
          <a:xfrm>
            <a:off x="2591514" y="4030980"/>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Model Performansı</a:t>
            </a:r>
            <a:endParaRPr lang="en-US" sz="2200" dirty="0"/>
          </a:p>
        </p:txBody>
      </p:sp>
      <p:sp>
        <p:nvSpPr>
          <p:cNvPr id="13" name="Text 11"/>
          <p:cNvSpPr/>
          <p:nvPr/>
        </p:nvSpPr>
        <p:spPr>
          <a:xfrm>
            <a:off x="2591514" y="4529614"/>
            <a:ext cx="11175087"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Test verisi için modelin geri getirmesi 0,9238; kesinliği 0,9058; F1-skoru ise 0,9148 olmuştur. Model, birbirine yakın konumlanmış gemilerin tespitinde zorlanmaktadır.</a:t>
            </a:r>
            <a:endParaRPr lang="en-US" sz="1900" dirty="0"/>
          </a:p>
        </p:txBody>
      </p:sp>
      <p:sp>
        <p:nvSpPr>
          <p:cNvPr id="14" name="Shape 12"/>
          <p:cNvSpPr/>
          <p:nvPr/>
        </p:nvSpPr>
        <p:spPr>
          <a:xfrm>
            <a:off x="1481137" y="6303645"/>
            <a:ext cx="863798" cy="30480"/>
          </a:xfrm>
          <a:prstGeom prst="roundRect">
            <a:avLst>
              <a:gd name="adj" fmla="val 121472"/>
            </a:avLst>
          </a:prstGeom>
          <a:solidFill>
            <a:srgbClr val="D8D4D4"/>
          </a:solidFill>
          <a:ln/>
        </p:spPr>
        <p:txBody>
          <a:bodyPr/>
          <a:lstStyle/>
          <a:p>
            <a:endParaRPr lang="tr-TR"/>
          </a:p>
        </p:txBody>
      </p:sp>
      <p:sp>
        <p:nvSpPr>
          <p:cNvPr id="15" name="Shape 13"/>
          <p:cNvSpPr/>
          <p:nvPr/>
        </p:nvSpPr>
        <p:spPr>
          <a:xfrm>
            <a:off x="956310" y="6041231"/>
            <a:ext cx="555308" cy="555308"/>
          </a:xfrm>
          <a:prstGeom prst="roundRect">
            <a:avLst>
              <a:gd name="adj" fmla="val 6667"/>
            </a:avLst>
          </a:prstGeom>
          <a:solidFill>
            <a:srgbClr val="F2EEEE"/>
          </a:solidFill>
          <a:ln/>
        </p:spPr>
        <p:txBody>
          <a:bodyPr/>
          <a:lstStyle/>
          <a:p>
            <a:endParaRPr lang="tr-TR"/>
          </a:p>
        </p:txBody>
      </p:sp>
      <p:sp>
        <p:nvSpPr>
          <p:cNvPr id="16" name="Text 14"/>
          <p:cNvSpPr/>
          <p:nvPr/>
        </p:nvSpPr>
        <p:spPr>
          <a:xfrm>
            <a:off x="1135975" y="6150531"/>
            <a:ext cx="195858" cy="336590"/>
          </a:xfrm>
          <a:prstGeom prst="rect">
            <a:avLst/>
          </a:prstGeom>
          <a:noFill/>
          <a:ln/>
        </p:spPr>
        <p:txBody>
          <a:bodyPr wrap="none" lIns="0" tIns="0" rIns="0" bIns="0" rtlCol="0" anchor="t"/>
          <a:lstStyle/>
          <a:p>
            <a:pPr marL="0" indent="0" algn="ctr">
              <a:lnSpc>
                <a:spcPts val="2650"/>
              </a:lnSpc>
              <a:buNone/>
            </a:pPr>
            <a:r>
              <a:rPr lang="en-US" sz="2650" b="1" kern="0" spc="-27" dirty="0">
                <a:solidFill>
                  <a:srgbClr val="3D3838"/>
                </a:solidFill>
                <a:latin typeface="Montserrat Bold" pitchFamily="34" charset="0"/>
                <a:ea typeface="Montserrat Bold" pitchFamily="34" charset="-122"/>
                <a:cs typeface="Montserrat Bold" pitchFamily="34" charset="-120"/>
              </a:rPr>
              <a:t>3</a:t>
            </a:r>
            <a:endParaRPr lang="en-US" sz="2650" dirty="0"/>
          </a:p>
        </p:txBody>
      </p:sp>
      <p:sp>
        <p:nvSpPr>
          <p:cNvPr id="17" name="Text 15"/>
          <p:cNvSpPr/>
          <p:nvPr/>
        </p:nvSpPr>
        <p:spPr>
          <a:xfrm>
            <a:off x="2591514" y="6010394"/>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Hatalar</a:t>
            </a:r>
            <a:endParaRPr lang="en-US" sz="2200" dirty="0"/>
          </a:p>
        </p:txBody>
      </p:sp>
      <p:sp>
        <p:nvSpPr>
          <p:cNvPr id="18" name="Text 16"/>
          <p:cNvSpPr/>
          <p:nvPr/>
        </p:nvSpPr>
        <p:spPr>
          <a:xfrm>
            <a:off x="2591514" y="6509028"/>
            <a:ext cx="11175087"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Model, bazı karasal bölgeleri gemi olarak algılamakta ve karaya yanaşmış bazı gemileri gözden kaçırmaktadır. Bu hataların RPN'de kullanılan dik sınırlayıcı kutulardan kaynaklandığı düşünülmektedir.</a:t>
            </a:r>
            <a:endParaRPr lang="en-US" sz="1900" dirty="0"/>
          </a:p>
        </p:txBody>
      </p:sp>
      <p:sp>
        <p:nvSpPr>
          <p:cNvPr id="19" name="Dikdörtgen 18">
            <a:extLst>
              <a:ext uri="{FF2B5EF4-FFF2-40B4-BE49-F238E27FC236}">
                <a16:creationId xmlns:a16="http://schemas.microsoft.com/office/drawing/2014/main" id="{916EABC9-B1EB-7E68-5CD5-9170EE4EB097}"/>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3085386"/>
          </a:xfrm>
          <a:prstGeom prst="rect">
            <a:avLst/>
          </a:prstGeom>
        </p:spPr>
      </p:pic>
      <p:sp>
        <p:nvSpPr>
          <p:cNvPr id="3" name="Text 0"/>
          <p:cNvSpPr/>
          <p:nvPr/>
        </p:nvSpPr>
        <p:spPr>
          <a:xfrm>
            <a:off x="863798" y="4057531"/>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Sonuç</a:t>
            </a:r>
            <a:endParaRPr lang="en-US" sz="4400" dirty="0"/>
          </a:p>
        </p:txBody>
      </p:sp>
      <p:sp>
        <p:nvSpPr>
          <p:cNvPr id="4" name="Text 1"/>
          <p:cNvSpPr/>
          <p:nvPr/>
        </p:nvSpPr>
        <p:spPr>
          <a:xfrm>
            <a:off x="863798" y="5128974"/>
            <a:ext cx="12902803" cy="1110496"/>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Mask R-CNN modeli, uydu görüntülerindeki gemileri tespit etmede başarılı sonuçlar vermiştir. Model, 0,5'lik bir güven eşiği ile çalıştırıldığında test görüntülerindeki gemilerin çoğunu doğru şekilde tespit etmiştir. Ancak, birbirine yakın konumlanmış gemilerin tespitinde ve bazı karasal bölgelerin gemi olarak algılanmasında hatalar yapmaktadır.</a:t>
            </a:r>
            <a:endParaRPr lang="en-US" sz="1900" dirty="0"/>
          </a:p>
        </p:txBody>
      </p:sp>
      <p:sp>
        <p:nvSpPr>
          <p:cNvPr id="5" name="Text 2"/>
          <p:cNvSpPr/>
          <p:nvPr/>
        </p:nvSpPr>
        <p:spPr>
          <a:xfrm>
            <a:off x="863798" y="6517124"/>
            <a:ext cx="12902803" cy="74033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Gelecek çalışmalarda bu hataların altında yatan sebeplerin ortaya çıkarılmasına yönelik deneyler ve Mask R-CNN'nin aynı test verisi üzerinde farklı modellerle karşılaştırılması planlanmaktadır.</a:t>
            </a:r>
            <a:endParaRPr lang="en-US" sz="1900" dirty="0"/>
          </a:p>
        </p:txBody>
      </p:sp>
      <p:sp>
        <p:nvSpPr>
          <p:cNvPr id="6" name="Dikdörtgen 5">
            <a:extLst>
              <a:ext uri="{FF2B5EF4-FFF2-40B4-BE49-F238E27FC236}">
                <a16:creationId xmlns:a16="http://schemas.microsoft.com/office/drawing/2014/main" id="{59C2679F-3C05-42F3-5BBB-5DC6BD3EFF19}"/>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Özel</PresentationFormat>
  <Paragraphs>68</Paragraphs>
  <Slides>10</Slides>
  <Notes>10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Montserrat Bold</vt:lpstr>
      <vt:lpstr>Source Sans Pro</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MEHMET GULTEKIN</cp:lastModifiedBy>
  <cp:revision>2</cp:revision>
  <dcterms:created xsi:type="dcterms:W3CDTF">2025-03-02T17:45:38Z</dcterms:created>
  <dcterms:modified xsi:type="dcterms:W3CDTF">2025-03-02T20:24:28Z</dcterms:modified>
</cp:coreProperties>
</file>