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MuseoModerno Medium" panose="020B0604020202020204" charset="-94"/>
      <p:regular r:id="rId13"/>
    </p:embeddedFont>
    <p:embeddedFont>
      <p:font typeface="Source Sans Pro" panose="020B0503030403020204" pitchFamily="34" charset="0"/>
      <p:regular r:id="rId14"/>
      <p:bold r:id="rId15"/>
      <p:italic r:id="rId16"/>
      <p:boldItalic r:id="rId17"/>
    </p:embeddedFont>
  </p:embeddedFontLst>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3" d="100"/>
          <a:sy n="93" d="100"/>
        </p:scale>
        <p:origin x="5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308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50738C"/>
          </a:solidFill>
          <a:ln/>
        </p:spPr>
      </p:sp>
      <p:sp>
        <p:nvSpPr>
          <p:cNvPr id="3" name="Shape 1"/>
          <p:cNvSpPr/>
          <p:nvPr/>
        </p:nvSpPr>
        <p:spPr>
          <a:xfrm>
            <a:off x="0" y="0"/>
            <a:ext cx="14630400" cy="8229600"/>
          </a:xfrm>
          <a:prstGeom prst="rect">
            <a:avLst/>
          </a:prstGeom>
          <a:solidFill>
            <a:srgbClr val="FFFC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011085"/>
            <a:ext cx="6809423"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SAR Tabanlı Gemi Tespiti</a:t>
            </a:r>
            <a:endParaRPr lang="en-US" sz="4450" dirty="0"/>
          </a:p>
        </p:txBody>
      </p:sp>
      <p:sp>
        <p:nvSpPr>
          <p:cNvPr id="4" name="Text 1"/>
          <p:cNvSpPr/>
          <p:nvPr/>
        </p:nvSpPr>
        <p:spPr>
          <a:xfrm>
            <a:off x="793790" y="3060025"/>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Bu sunum, Türkiye LiDAR Dergisi'nde yayınlanan "Gelişmiş Deniz Gözlemi: SAR Tabanlı Gemi Tespiti için CNN Algoritmalarının Kullanımı" başlıklı araştırma makalesini özetlemektedir. Makale, deniz gözetiminde gemi tespitinin önemini ve bu alandaki son gelişmeleri ele almaktadır.</a:t>
            </a:r>
            <a:endParaRPr lang="en-US" sz="1750" dirty="0"/>
          </a:p>
        </p:txBody>
      </p:sp>
      <p:sp>
        <p:nvSpPr>
          <p:cNvPr id="5" name="Text 2"/>
          <p:cNvSpPr/>
          <p:nvPr/>
        </p:nvSpPr>
        <p:spPr>
          <a:xfrm>
            <a:off x="793790" y="4766786"/>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Çalışma, Sentinel-1 verileri ve Faster R-CNN algoritmalarının gemi tespiti için kullanımını araştırmış ve %86.11 doğruluk elde etmiştir. Bu sunum, çalışmanın metodolojisini, bulgularını ve denizcilik alanındaki potansiyel uygulamalarını vurgulayacaktır.</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607" y="2891076"/>
            <a:ext cx="4919186" cy="2447330"/>
          </a:xfrm>
          <a:prstGeom prst="rect">
            <a:avLst/>
          </a:prstGeom>
        </p:spPr>
      </p:pic>
      <p:sp>
        <p:nvSpPr>
          <p:cNvPr id="4" name="Text 0"/>
          <p:cNvSpPr/>
          <p:nvPr/>
        </p:nvSpPr>
        <p:spPr>
          <a:xfrm>
            <a:off x="793790" y="1347668"/>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Sonuçlar ve Gelecek Çalışmalar</a:t>
            </a:r>
            <a:endParaRPr lang="en-US" sz="4450" dirty="0"/>
          </a:p>
        </p:txBody>
      </p:sp>
      <p:sp>
        <p:nvSpPr>
          <p:cNvPr id="5" name="Text 1"/>
          <p:cNvSpPr/>
          <p:nvPr/>
        </p:nvSpPr>
        <p:spPr>
          <a:xfrm>
            <a:off x="793790" y="3105388"/>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Bu çalışma, Sentinel-1 VH Sentetik Açıklıklı Radar (SAR) görüntülerini kullanarak Faster R-CNN mimarisine dayalı açık kaynaklı bir gemi algılama algoritmasının potansiyelini araştırmıştır.</a:t>
            </a:r>
            <a:endParaRPr lang="en-US" sz="1750" dirty="0"/>
          </a:p>
        </p:txBody>
      </p:sp>
      <p:sp>
        <p:nvSpPr>
          <p:cNvPr id="6" name="Text 2"/>
          <p:cNvSpPr/>
          <p:nvPr/>
        </p:nvSpPr>
        <p:spPr>
          <a:xfrm>
            <a:off x="793790" y="4449247"/>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Önerilen algoritma, gemileri tespit etmede yüksek doğruluk ve düşük yanlış pozitif oranları göstererek onu gerçek dünya denizcilik uygulamaları için uygun hale getirmiştir. Bu çalışma, gemi tespiti ve deniz gözetimi konusunda devam eden araştırmalara katkıda bulunmaktadır.</a:t>
            </a:r>
            <a:endParaRPr lang="en-US" sz="1750" dirty="0"/>
          </a:p>
        </p:txBody>
      </p:sp>
      <p:sp>
        <p:nvSpPr>
          <p:cNvPr id="7" name="Text 3"/>
          <p:cNvSpPr/>
          <p:nvPr/>
        </p:nvSpPr>
        <p:spPr>
          <a:xfrm>
            <a:off x="793790" y="6156008"/>
            <a:ext cx="7556421" cy="72580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Gelecekteki çalışmalar, algoritmanın performansını artırmaya ve farklı denizcilik senaryolarına uyarlanabilirliğini geliştirmeye odaklanabilir.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95607"/>
            <a:ext cx="10243066"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Giriş: Deniz Gözetiminde Gemi Tespiti</a:t>
            </a:r>
            <a:endParaRPr lang="en-US" sz="4450" dirty="0"/>
          </a:p>
        </p:txBody>
      </p:sp>
      <p:sp>
        <p:nvSpPr>
          <p:cNvPr id="3" name="Text 1"/>
          <p:cNvSpPr/>
          <p:nvPr/>
        </p:nvSpPr>
        <p:spPr>
          <a:xfrm>
            <a:off x="793790"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Önemi</a:t>
            </a:r>
            <a:endParaRPr lang="en-US" sz="2200" dirty="0"/>
          </a:p>
        </p:txBody>
      </p:sp>
      <p:sp>
        <p:nvSpPr>
          <p:cNvPr id="4" name="Text 2"/>
          <p:cNvSpPr/>
          <p:nvPr/>
        </p:nvSpPr>
        <p:spPr>
          <a:xfrm>
            <a:off x="793790" y="3852505"/>
            <a:ext cx="3978116" cy="217741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Gemi tespiti, deniz güvenliği, gemi trafiği yönetimi, çevresel izleme ve arama kurtarma operasyonları gibi çeşitli amaçlar için gereklidir. Gemi hareketleri ve davranışları hakkında değerli bilgiler sağlar.</a:t>
            </a:r>
            <a:endParaRPr lang="en-US" sz="1750" dirty="0"/>
          </a:p>
        </p:txBody>
      </p:sp>
      <p:sp>
        <p:nvSpPr>
          <p:cNvPr id="5" name="Text 3"/>
          <p:cNvSpPr/>
          <p:nvPr/>
        </p:nvSpPr>
        <p:spPr>
          <a:xfrm>
            <a:off x="5332928" y="3271361"/>
            <a:ext cx="2915960" cy="354330"/>
          </a:xfrm>
          <a:prstGeom prst="rect">
            <a:avLst/>
          </a:prstGeom>
          <a:noFill/>
          <a:ln/>
        </p:spPr>
        <p:txBody>
          <a:bodyPr wrap="none" lIns="0" tIns="0" rIns="0" bIns="0" rtlCol="0" anchor="t"/>
          <a:lstStyle/>
          <a:p>
            <a:pPr marL="0" indent="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Teknolojik Gelişmeler</a:t>
            </a:r>
            <a:endParaRPr lang="en-US" sz="2200" dirty="0"/>
          </a:p>
        </p:txBody>
      </p:sp>
      <p:sp>
        <p:nvSpPr>
          <p:cNvPr id="6" name="Text 4"/>
          <p:cNvSpPr/>
          <p:nvPr/>
        </p:nvSpPr>
        <p:spPr>
          <a:xfrm>
            <a:off x="5332928" y="3852505"/>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Uydu ve radar görüntüleme teknolojisindeki ilerlemeler, derin öğrenme algoritmalarındaki gelişmelerle birlikte gemi tespiti ve takibinde önemli ilerlemeler kaydedilmesini sağlamıştır.</a:t>
            </a:r>
            <a:endParaRPr lang="en-US" sz="1750" dirty="0"/>
          </a:p>
        </p:txBody>
      </p:sp>
      <p:sp>
        <p:nvSpPr>
          <p:cNvPr id="7" name="Text 5"/>
          <p:cNvSpPr/>
          <p:nvPr/>
        </p:nvSpPr>
        <p:spPr>
          <a:xfrm>
            <a:off x="9872067" y="3271361"/>
            <a:ext cx="2835235" cy="354330"/>
          </a:xfrm>
          <a:prstGeom prst="rect">
            <a:avLst/>
          </a:prstGeom>
          <a:noFill/>
          <a:ln/>
        </p:spPr>
        <p:txBody>
          <a:bodyPr wrap="none" lIns="0" tIns="0" rIns="0" bIns="0" rtlCol="0" anchor="t"/>
          <a:lstStyle/>
          <a:p>
            <a:pPr marL="0" indent="0">
              <a:lnSpc>
                <a:spcPts val="2750"/>
              </a:lnSpc>
              <a:buNone/>
            </a:pPr>
            <a:r>
              <a:rPr lang="en-US" sz="2200" dirty="0">
                <a:solidFill>
                  <a:srgbClr val="124E73"/>
                </a:solidFill>
                <a:latin typeface="MuseoModerno Medium" pitchFamily="34" charset="0"/>
                <a:ea typeface="MuseoModerno Medium" pitchFamily="34" charset="-122"/>
                <a:cs typeface="MuseoModerno Medium" pitchFamily="34" charset="-120"/>
              </a:rPr>
              <a:t>Uygulamalar</a:t>
            </a:r>
            <a:endParaRPr lang="en-US" sz="2200" dirty="0"/>
          </a:p>
        </p:txBody>
      </p:sp>
      <p:sp>
        <p:nvSpPr>
          <p:cNvPr id="8" name="Text 6"/>
          <p:cNvSpPr/>
          <p:nvPr/>
        </p:nvSpPr>
        <p:spPr>
          <a:xfrm>
            <a:off x="9872067" y="3852505"/>
            <a:ext cx="3978116" cy="1814513"/>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Deniz güvenlik kurumları potansiyel tehditleri izleyebilirken, liman yetkilileri gemi trafiğini yönetebilir. Ayrıca, gemi algılama gemiciliğin çevresel etkilerini izlemek için de kullanılabilir.</a:t>
            </a:r>
            <a:endParaRPr lang="en-US" sz="1750" dirty="0"/>
          </a:p>
        </p:txBody>
      </p:sp>
      <p:sp>
        <p:nvSpPr>
          <p:cNvPr id="9" name="Dikdörtgen 8">
            <a:extLst>
              <a:ext uri="{FF2B5EF4-FFF2-40B4-BE49-F238E27FC236}">
                <a16:creationId xmlns:a16="http://schemas.microsoft.com/office/drawing/2014/main" id="{1E3327DB-39C4-E71E-C479-DBCF6EE34382}"/>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399151" y="2319218"/>
            <a:ext cx="4975979" cy="3591044"/>
          </a:xfrm>
          <a:prstGeom prst="rect">
            <a:avLst/>
          </a:prstGeom>
        </p:spPr>
      </p:pic>
      <p:sp>
        <p:nvSpPr>
          <p:cNvPr id="4" name="Text 0"/>
          <p:cNvSpPr/>
          <p:nvPr/>
        </p:nvSpPr>
        <p:spPr>
          <a:xfrm>
            <a:off x="793790" y="742712"/>
            <a:ext cx="7556421" cy="1275874"/>
          </a:xfrm>
          <a:prstGeom prst="rect">
            <a:avLst/>
          </a:prstGeom>
          <a:noFill/>
          <a:ln/>
        </p:spPr>
        <p:txBody>
          <a:bodyPr wrap="square" lIns="0" tIns="0" rIns="0" bIns="0" rtlCol="0" anchor="t"/>
          <a:lstStyle/>
          <a:p>
            <a:pPr marL="0" indent="0">
              <a:lnSpc>
                <a:spcPts val="5000"/>
              </a:lnSpc>
              <a:buNone/>
            </a:pPr>
            <a:r>
              <a:rPr lang="en-US" sz="4000" dirty="0">
                <a:solidFill>
                  <a:srgbClr val="124E73"/>
                </a:solidFill>
                <a:latin typeface="MuseoModerno Medium" pitchFamily="34" charset="0"/>
                <a:ea typeface="MuseoModerno Medium" pitchFamily="34" charset="-122"/>
                <a:cs typeface="MuseoModerno Medium" pitchFamily="34" charset="-120"/>
              </a:rPr>
              <a:t>Uydu Verileri ve Derin Öğrenme</a:t>
            </a:r>
            <a:endParaRPr lang="en-US" sz="4000" dirty="0"/>
          </a:p>
        </p:txBody>
      </p:sp>
      <p:sp>
        <p:nvSpPr>
          <p:cNvPr id="5" name="Shape 1"/>
          <p:cNvSpPr/>
          <p:nvPr/>
        </p:nvSpPr>
        <p:spPr>
          <a:xfrm>
            <a:off x="793790" y="2324695"/>
            <a:ext cx="3676174" cy="3128486"/>
          </a:xfrm>
          <a:prstGeom prst="roundRect">
            <a:avLst>
              <a:gd name="adj" fmla="val 979"/>
            </a:avLst>
          </a:prstGeom>
          <a:solidFill>
            <a:srgbClr val="F3EEE3"/>
          </a:solidFill>
          <a:ln/>
        </p:spPr>
        <p:txBody>
          <a:bodyPr/>
          <a:lstStyle/>
          <a:p>
            <a:endParaRPr lang="tr-TR"/>
          </a:p>
        </p:txBody>
      </p:sp>
      <p:sp>
        <p:nvSpPr>
          <p:cNvPr id="6" name="Text 2"/>
          <p:cNvSpPr/>
          <p:nvPr/>
        </p:nvSpPr>
        <p:spPr>
          <a:xfrm>
            <a:off x="997863" y="2528768"/>
            <a:ext cx="3268028" cy="637699"/>
          </a:xfrm>
          <a:prstGeom prst="rect">
            <a:avLst/>
          </a:prstGeom>
          <a:noFill/>
          <a:ln/>
        </p:spPr>
        <p:txBody>
          <a:bodyPr wrap="square" lIns="0" tIns="0" rIns="0" bIns="0" rtlCol="0" anchor="t"/>
          <a:lstStyle/>
          <a:p>
            <a:pPr marL="0" indent="0">
              <a:lnSpc>
                <a:spcPts val="2500"/>
              </a:lnSpc>
              <a:buNone/>
            </a:pPr>
            <a:r>
              <a:rPr lang="en-US" sz="2000" dirty="0">
                <a:solidFill>
                  <a:srgbClr val="2B4150"/>
                </a:solidFill>
                <a:latin typeface="MuseoModerno Medium" pitchFamily="34" charset="0"/>
                <a:ea typeface="MuseoModerno Medium" pitchFamily="34" charset="-122"/>
                <a:cs typeface="MuseoModerno Medium" pitchFamily="34" charset="-120"/>
              </a:rPr>
              <a:t>Derin Öğrenme Algoritmaları</a:t>
            </a:r>
            <a:endParaRPr lang="en-US" sz="2000" dirty="0"/>
          </a:p>
        </p:txBody>
      </p:sp>
      <p:sp>
        <p:nvSpPr>
          <p:cNvPr id="7" name="Text 3"/>
          <p:cNvSpPr/>
          <p:nvPr/>
        </p:nvSpPr>
        <p:spPr>
          <a:xfrm>
            <a:off x="997863" y="3288863"/>
            <a:ext cx="3268028" cy="1960245"/>
          </a:xfrm>
          <a:prstGeom prst="rect">
            <a:avLst/>
          </a:prstGeom>
          <a:noFill/>
          <a:ln/>
        </p:spPr>
        <p:txBody>
          <a:bodyPr wrap="square" lIns="0" tIns="0" rIns="0" bIns="0" rtlCol="0" anchor="t"/>
          <a:lstStyle/>
          <a:p>
            <a:pPr marL="0" indent="0">
              <a:lnSpc>
                <a:spcPts val="2550"/>
              </a:lnSpc>
              <a:buNone/>
            </a:pPr>
            <a:r>
              <a:rPr lang="en-US" sz="1600" dirty="0">
                <a:solidFill>
                  <a:srgbClr val="2B4150"/>
                </a:solidFill>
                <a:latin typeface="Source Sans Pro" pitchFamily="34" charset="0"/>
                <a:ea typeface="Source Sans Pro" pitchFamily="34" charset="-122"/>
                <a:cs typeface="Source Sans Pro" pitchFamily="34" charset="-120"/>
              </a:rPr>
              <a:t>Çalışmalar, konvolüsyonel sinir ağları (CNN'ler) ve tekrarlayan sinir ağları (RNN'ler) dahil olmak üzere derin öğrenme algoritmaları kullanarak nesne tespiti için uydu verilerinin kullanımını araştırmıştır.</a:t>
            </a:r>
            <a:endParaRPr lang="en-US" sz="1600" dirty="0"/>
          </a:p>
        </p:txBody>
      </p:sp>
      <p:sp>
        <p:nvSpPr>
          <p:cNvPr id="8" name="Shape 4"/>
          <p:cNvSpPr/>
          <p:nvPr/>
        </p:nvSpPr>
        <p:spPr>
          <a:xfrm>
            <a:off x="4674037" y="2324695"/>
            <a:ext cx="3676174" cy="3128486"/>
          </a:xfrm>
          <a:prstGeom prst="roundRect">
            <a:avLst>
              <a:gd name="adj" fmla="val 979"/>
            </a:avLst>
          </a:prstGeom>
          <a:solidFill>
            <a:srgbClr val="F3EEE3"/>
          </a:solidFill>
          <a:ln/>
        </p:spPr>
        <p:txBody>
          <a:bodyPr/>
          <a:lstStyle/>
          <a:p>
            <a:endParaRPr lang="tr-TR"/>
          </a:p>
        </p:txBody>
      </p:sp>
      <p:sp>
        <p:nvSpPr>
          <p:cNvPr id="9" name="Text 5"/>
          <p:cNvSpPr/>
          <p:nvPr/>
        </p:nvSpPr>
        <p:spPr>
          <a:xfrm>
            <a:off x="4878110" y="2528768"/>
            <a:ext cx="2551748" cy="318849"/>
          </a:xfrm>
          <a:prstGeom prst="rect">
            <a:avLst/>
          </a:prstGeom>
          <a:noFill/>
          <a:ln/>
        </p:spPr>
        <p:txBody>
          <a:bodyPr wrap="none" lIns="0" tIns="0" rIns="0" bIns="0" rtlCol="0" anchor="t"/>
          <a:lstStyle/>
          <a:p>
            <a:pPr marL="0" indent="0">
              <a:lnSpc>
                <a:spcPts val="2500"/>
              </a:lnSpc>
              <a:buNone/>
            </a:pPr>
            <a:r>
              <a:rPr lang="en-US" sz="2000" dirty="0">
                <a:solidFill>
                  <a:srgbClr val="2B4150"/>
                </a:solidFill>
                <a:latin typeface="MuseoModerno Medium" pitchFamily="34" charset="0"/>
                <a:ea typeface="MuseoModerno Medium" pitchFamily="34" charset="-122"/>
                <a:cs typeface="MuseoModerno Medium" pitchFamily="34" charset="-120"/>
              </a:rPr>
              <a:t>Başarılar</a:t>
            </a:r>
            <a:endParaRPr lang="en-US" sz="2000" dirty="0"/>
          </a:p>
        </p:txBody>
      </p:sp>
      <p:sp>
        <p:nvSpPr>
          <p:cNvPr id="10" name="Text 6"/>
          <p:cNvSpPr/>
          <p:nvPr/>
        </p:nvSpPr>
        <p:spPr>
          <a:xfrm>
            <a:off x="4878110" y="2970014"/>
            <a:ext cx="3268028" cy="1960245"/>
          </a:xfrm>
          <a:prstGeom prst="rect">
            <a:avLst/>
          </a:prstGeom>
          <a:noFill/>
          <a:ln/>
        </p:spPr>
        <p:txBody>
          <a:bodyPr wrap="square" lIns="0" tIns="0" rIns="0" bIns="0" rtlCol="0" anchor="t"/>
          <a:lstStyle/>
          <a:p>
            <a:pPr marL="0" indent="0">
              <a:lnSpc>
                <a:spcPts val="2550"/>
              </a:lnSpc>
              <a:buNone/>
            </a:pPr>
            <a:r>
              <a:rPr lang="en-US" sz="1600" dirty="0">
                <a:solidFill>
                  <a:srgbClr val="2B4150"/>
                </a:solidFill>
                <a:latin typeface="Source Sans Pro" pitchFamily="34" charset="0"/>
                <a:ea typeface="Source Sans Pro" pitchFamily="34" charset="-122"/>
                <a:cs typeface="Source Sans Pro" pitchFamily="34" charset="-120"/>
              </a:rPr>
              <a:t>Kentsel alanlardaki binaları tespit etmek ve okyanus bölgelerindeki gemileri tespit etmek için uydu verileri ve CNN'lerin bir kombinasyonu kullanılarak yüksek doğruluk elde edilmiştir.</a:t>
            </a:r>
            <a:endParaRPr lang="en-US" sz="1600" dirty="0"/>
          </a:p>
        </p:txBody>
      </p:sp>
      <p:sp>
        <p:nvSpPr>
          <p:cNvPr id="11" name="Shape 7"/>
          <p:cNvSpPr/>
          <p:nvPr/>
        </p:nvSpPr>
        <p:spPr>
          <a:xfrm>
            <a:off x="793790" y="5657255"/>
            <a:ext cx="7556421" cy="1829514"/>
          </a:xfrm>
          <a:prstGeom prst="roundRect">
            <a:avLst>
              <a:gd name="adj" fmla="val 1674"/>
            </a:avLst>
          </a:prstGeom>
          <a:solidFill>
            <a:srgbClr val="F3EEE3"/>
          </a:solidFill>
          <a:ln/>
        </p:spPr>
        <p:txBody>
          <a:bodyPr/>
          <a:lstStyle/>
          <a:p>
            <a:endParaRPr lang="tr-TR"/>
          </a:p>
        </p:txBody>
      </p:sp>
      <p:sp>
        <p:nvSpPr>
          <p:cNvPr id="12" name="Text 8"/>
          <p:cNvSpPr/>
          <p:nvPr/>
        </p:nvSpPr>
        <p:spPr>
          <a:xfrm>
            <a:off x="997863" y="5861328"/>
            <a:ext cx="2551748" cy="318849"/>
          </a:xfrm>
          <a:prstGeom prst="rect">
            <a:avLst/>
          </a:prstGeom>
          <a:noFill/>
          <a:ln/>
        </p:spPr>
        <p:txBody>
          <a:bodyPr wrap="none" lIns="0" tIns="0" rIns="0" bIns="0" rtlCol="0" anchor="t"/>
          <a:lstStyle/>
          <a:p>
            <a:pPr marL="0" indent="0">
              <a:lnSpc>
                <a:spcPts val="2500"/>
              </a:lnSpc>
              <a:buNone/>
            </a:pPr>
            <a:r>
              <a:rPr lang="en-US" sz="2000" dirty="0">
                <a:solidFill>
                  <a:srgbClr val="2B4150"/>
                </a:solidFill>
                <a:latin typeface="MuseoModerno Medium" pitchFamily="34" charset="0"/>
                <a:ea typeface="MuseoModerno Medium" pitchFamily="34" charset="-122"/>
                <a:cs typeface="MuseoModerno Medium" pitchFamily="34" charset="-120"/>
              </a:rPr>
              <a:t>Zorluklar</a:t>
            </a:r>
            <a:endParaRPr lang="en-US" sz="2000" dirty="0"/>
          </a:p>
        </p:txBody>
      </p:sp>
      <p:sp>
        <p:nvSpPr>
          <p:cNvPr id="13" name="Text 9"/>
          <p:cNvSpPr/>
          <p:nvPr/>
        </p:nvSpPr>
        <p:spPr>
          <a:xfrm>
            <a:off x="997863" y="6302573"/>
            <a:ext cx="7148274" cy="980123"/>
          </a:xfrm>
          <a:prstGeom prst="rect">
            <a:avLst/>
          </a:prstGeom>
          <a:noFill/>
          <a:ln/>
        </p:spPr>
        <p:txBody>
          <a:bodyPr wrap="square" lIns="0" tIns="0" rIns="0" bIns="0" rtlCol="0" anchor="t"/>
          <a:lstStyle/>
          <a:p>
            <a:pPr marL="0" indent="0">
              <a:lnSpc>
                <a:spcPts val="2550"/>
              </a:lnSpc>
              <a:buNone/>
            </a:pPr>
            <a:r>
              <a:rPr lang="en-US" sz="1600" dirty="0">
                <a:solidFill>
                  <a:srgbClr val="2B4150"/>
                </a:solidFill>
                <a:latin typeface="Source Sans Pro" pitchFamily="34" charset="0"/>
                <a:ea typeface="Source Sans Pro" pitchFamily="34" charset="-122"/>
                <a:cs typeface="Source Sans Pro" pitchFamily="34" charset="-120"/>
              </a:rPr>
              <a:t>Uydu verilerinin kalitesi ve kullanılabilirliğinin yanı sıra derin öğrenme modellerinin büyük ölçekli uydu veri kümeleri üzerinde eğitilmesinin karmaşıklığı açısından hala zorluklar mevcuttur.</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240036"/>
            <a:ext cx="6990278"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Faster R-CNN Algoritması</a:t>
            </a:r>
            <a:endParaRPr lang="en-US" sz="4450" dirty="0"/>
          </a:p>
        </p:txBody>
      </p:sp>
      <p:pic>
        <p:nvPicPr>
          <p:cNvPr id="4" name="Image 1" descr="preencoded.png"/>
          <p:cNvPicPr>
            <a:picLocks noChangeAspect="1"/>
          </p:cNvPicPr>
          <p:nvPr/>
        </p:nvPicPr>
        <p:blipFill>
          <a:blip r:embed="rId4"/>
          <a:stretch>
            <a:fillRect/>
          </a:stretch>
        </p:blipFill>
        <p:spPr>
          <a:xfrm>
            <a:off x="793790" y="2288977"/>
            <a:ext cx="1134070" cy="1360884"/>
          </a:xfrm>
          <a:prstGeom prst="rect">
            <a:avLst/>
          </a:prstGeom>
        </p:spPr>
      </p:pic>
      <p:sp>
        <p:nvSpPr>
          <p:cNvPr id="5" name="Text 1"/>
          <p:cNvSpPr/>
          <p:nvPr/>
        </p:nvSpPr>
        <p:spPr>
          <a:xfrm>
            <a:off x="2268022" y="2515791"/>
            <a:ext cx="3000970"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Bölge Öneri Ağı (RPN)</a:t>
            </a:r>
            <a:endParaRPr lang="en-US" sz="2200" dirty="0"/>
          </a:p>
        </p:txBody>
      </p:sp>
      <p:sp>
        <p:nvSpPr>
          <p:cNvPr id="6" name="Text 2"/>
          <p:cNvSpPr/>
          <p:nvPr/>
        </p:nvSpPr>
        <p:spPr>
          <a:xfrm>
            <a:off x="2268022" y="3006209"/>
            <a:ext cx="6082189"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Giriş görüntülerine dayalı olarak nesne önerileri üretir.</a:t>
            </a:r>
            <a:endParaRPr lang="en-US" sz="1750" dirty="0"/>
          </a:p>
        </p:txBody>
      </p:sp>
      <p:pic>
        <p:nvPicPr>
          <p:cNvPr id="7" name="Image 2" descr="preencoded.png"/>
          <p:cNvPicPr>
            <a:picLocks noChangeAspect="1"/>
          </p:cNvPicPr>
          <p:nvPr/>
        </p:nvPicPr>
        <p:blipFill>
          <a:blip r:embed="rId5"/>
          <a:stretch>
            <a:fillRect/>
          </a:stretch>
        </p:blipFill>
        <p:spPr>
          <a:xfrm>
            <a:off x="793790" y="3649861"/>
            <a:ext cx="1134070" cy="1669852"/>
          </a:xfrm>
          <a:prstGeom prst="rect">
            <a:avLst/>
          </a:prstGeom>
        </p:spPr>
      </p:pic>
      <p:sp>
        <p:nvSpPr>
          <p:cNvPr id="8" name="Text 3"/>
          <p:cNvSpPr/>
          <p:nvPr/>
        </p:nvSpPr>
        <p:spPr>
          <a:xfrm>
            <a:off x="2268022" y="387667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Algılama Ağı</a:t>
            </a:r>
            <a:endParaRPr lang="en-US" sz="2200" dirty="0"/>
          </a:p>
        </p:txBody>
      </p:sp>
      <p:sp>
        <p:nvSpPr>
          <p:cNvPr id="9" name="Text 4"/>
          <p:cNvSpPr/>
          <p:nvPr/>
        </p:nvSpPr>
        <p:spPr>
          <a:xfrm>
            <a:off x="2268022" y="4367093"/>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Nesne sınıflandırması ve sınırlayıcı kutu regresyonu için RPN'den gelen önerileri kullanır.</a:t>
            </a:r>
            <a:endParaRPr lang="en-US" sz="1750" dirty="0"/>
          </a:p>
        </p:txBody>
      </p:sp>
      <p:pic>
        <p:nvPicPr>
          <p:cNvPr id="10" name="Image 3" descr="preencoded.png"/>
          <p:cNvPicPr>
            <a:picLocks noChangeAspect="1"/>
          </p:cNvPicPr>
          <p:nvPr/>
        </p:nvPicPr>
        <p:blipFill>
          <a:blip r:embed="rId6"/>
          <a:stretch>
            <a:fillRect/>
          </a:stretch>
        </p:blipFill>
        <p:spPr>
          <a:xfrm>
            <a:off x="793790" y="5319713"/>
            <a:ext cx="1134070" cy="1669852"/>
          </a:xfrm>
          <a:prstGeom prst="rect">
            <a:avLst/>
          </a:prstGeom>
        </p:spPr>
      </p:pic>
      <p:sp>
        <p:nvSpPr>
          <p:cNvPr id="11" name="Text 5"/>
          <p:cNvSpPr/>
          <p:nvPr/>
        </p:nvSpPr>
        <p:spPr>
          <a:xfrm>
            <a:off x="2268022" y="554652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Sürekli Geliştirme</a:t>
            </a:r>
            <a:endParaRPr lang="en-US" sz="2200" dirty="0"/>
          </a:p>
        </p:txBody>
      </p:sp>
      <p:sp>
        <p:nvSpPr>
          <p:cNvPr id="12" name="Text 6"/>
          <p:cNvSpPr/>
          <p:nvPr/>
        </p:nvSpPr>
        <p:spPr>
          <a:xfrm>
            <a:off x="2268022" y="6036945"/>
            <a:ext cx="6082189" cy="72580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Çeşitli araştırmacılar tarafından sürekli olarak geliştirilmiş ve değiştirilmiştir.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221581"/>
            <a:ext cx="8686681"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SAR Görüntüleri ile Gemi Tespiti</a:t>
            </a:r>
            <a:endParaRPr lang="en-US" sz="4450" dirty="0"/>
          </a:p>
        </p:txBody>
      </p:sp>
      <p:sp>
        <p:nvSpPr>
          <p:cNvPr id="3" name="Shape 1"/>
          <p:cNvSpPr/>
          <p:nvPr/>
        </p:nvSpPr>
        <p:spPr>
          <a:xfrm>
            <a:off x="1118711" y="2270522"/>
            <a:ext cx="30480" cy="4737378"/>
          </a:xfrm>
          <a:prstGeom prst="roundRect">
            <a:avLst>
              <a:gd name="adj" fmla="val 111628"/>
            </a:avLst>
          </a:prstGeom>
          <a:solidFill>
            <a:srgbClr val="D9D4C9"/>
          </a:solidFill>
          <a:ln/>
        </p:spPr>
        <p:txBody>
          <a:bodyPr/>
          <a:lstStyle/>
          <a:p>
            <a:endParaRPr lang="tr-TR"/>
          </a:p>
        </p:txBody>
      </p:sp>
      <p:sp>
        <p:nvSpPr>
          <p:cNvPr id="4" name="Shape 2"/>
          <p:cNvSpPr/>
          <p:nvPr/>
        </p:nvSpPr>
        <p:spPr>
          <a:xfrm>
            <a:off x="1358622" y="2765584"/>
            <a:ext cx="793790" cy="30480"/>
          </a:xfrm>
          <a:prstGeom prst="roundRect">
            <a:avLst>
              <a:gd name="adj" fmla="val 111628"/>
            </a:avLst>
          </a:prstGeom>
          <a:solidFill>
            <a:srgbClr val="D9D4C9"/>
          </a:solidFill>
          <a:ln/>
        </p:spPr>
        <p:txBody>
          <a:bodyPr/>
          <a:lstStyle/>
          <a:p>
            <a:endParaRPr lang="tr-TR"/>
          </a:p>
        </p:txBody>
      </p:sp>
      <p:sp>
        <p:nvSpPr>
          <p:cNvPr id="5" name="Shape 3"/>
          <p:cNvSpPr/>
          <p:nvPr/>
        </p:nvSpPr>
        <p:spPr>
          <a:xfrm>
            <a:off x="878800" y="2525673"/>
            <a:ext cx="510302" cy="510302"/>
          </a:xfrm>
          <a:prstGeom prst="roundRect">
            <a:avLst>
              <a:gd name="adj" fmla="val 6667"/>
            </a:avLst>
          </a:prstGeom>
          <a:solidFill>
            <a:srgbClr val="F3EEE3"/>
          </a:solidFill>
          <a:ln/>
        </p:spPr>
        <p:txBody>
          <a:bodyPr/>
          <a:lstStyle/>
          <a:p>
            <a:endParaRPr lang="tr-TR"/>
          </a:p>
        </p:txBody>
      </p:sp>
      <p:sp>
        <p:nvSpPr>
          <p:cNvPr id="6" name="Text 4"/>
          <p:cNvSpPr/>
          <p:nvPr/>
        </p:nvSpPr>
        <p:spPr>
          <a:xfrm>
            <a:off x="1054179" y="2610683"/>
            <a:ext cx="159544"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1</a:t>
            </a:r>
            <a:endParaRPr lang="en-US" sz="2650" dirty="0"/>
          </a:p>
        </p:txBody>
      </p:sp>
      <p:sp>
        <p:nvSpPr>
          <p:cNvPr id="7" name="Text 5"/>
          <p:cNvSpPr/>
          <p:nvPr/>
        </p:nvSpPr>
        <p:spPr>
          <a:xfrm>
            <a:off x="2381488" y="249733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SAR'ın Avantajları</a:t>
            </a:r>
            <a:endParaRPr lang="en-US" sz="2200" dirty="0"/>
          </a:p>
        </p:txBody>
      </p:sp>
      <p:sp>
        <p:nvSpPr>
          <p:cNvPr id="8" name="Text 6"/>
          <p:cNvSpPr/>
          <p:nvPr/>
        </p:nvSpPr>
        <p:spPr>
          <a:xfrm>
            <a:off x="2381488" y="2987754"/>
            <a:ext cx="11455122"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Hava koşulları ve aydınlatmadan bağımsız olarak deniz yüzeyinin yüksek çözünürlüklü görüntülerini sağlayabilir.</a:t>
            </a:r>
            <a:endParaRPr lang="en-US" sz="1750" dirty="0"/>
          </a:p>
        </p:txBody>
      </p:sp>
      <p:sp>
        <p:nvSpPr>
          <p:cNvPr id="9" name="Shape 7"/>
          <p:cNvSpPr/>
          <p:nvPr/>
        </p:nvSpPr>
        <p:spPr>
          <a:xfrm>
            <a:off x="1358622" y="4299347"/>
            <a:ext cx="793790" cy="30480"/>
          </a:xfrm>
          <a:prstGeom prst="roundRect">
            <a:avLst>
              <a:gd name="adj" fmla="val 111628"/>
            </a:avLst>
          </a:prstGeom>
          <a:solidFill>
            <a:srgbClr val="D9D4C9"/>
          </a:solidFill>
          <a:ln/>
        </p:spPr>
        <p:txBody>
          <a:bodyPr/>
          <a:lstStyle/>
          <a:p>
            <a:endParaRPr lang="tr-TR"/>
          </a:p>
        </p:txBody>
      </p:sp>
      <p:sp>
        <p:nvSpPr>
          <p:cNvPr id="10" name="Shape 8"/>
          <p:cNvSpPr/>
          <p:nvPr/>
        </p:nvSpPr>
        <p:spPr>
          <a:xfrm>
            <a:off x="878800" y="4059436"/>
            <a:ext cx="510302" cy="510302"/>
          </a:xfrm>
          <a:prstGeom prst="roundRect">
            <a:avLst>
              <a:gd name="adj" fmla="val 6667"/>
            </a:avLst>
          </a:prstGeom>
          <a:solidFill>
            <a:srgbClr val="F3EEE3"/>
          </a:solidFill>
          <a:ln/>
        </p:spPr>
        <p:txBody>
          <a:bodyPr/>
          <a:lstStyle/>
          <a:p>
            <a:endParaRPr lang="tr-TR"/>
          </a:p>
        </p:txBody>
      </p:sp>
      <p:sp>
        <p:nvSpPr>
          <p:cNvPr id="11" name="Text 9"/>
          <p:cNvSpPr/>
          <p:nvPr/>
        </p:nvSpPr>
        <p:spPr>
          <a:xfrm>
            <a:off x="1039297" y="4144447"/>
            <a:ext cx="189190"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2</a:t>
            </a:r>
            <a:endParaRPr lang="en-US" sz="2650" dirty="0"/>
          </a:p>
        </p:txBody>
      </p:sp>
      <p:sp>
        <p:nvSpPr>
          <p:cNvPr id="12" name="Text 10"/>
          <p:cNvSpPr/>
          <p:nvPr/>
        </p:nvSpPr>
        <p:spPr>
          <a:xfrm>
            <a:off x="2381488" y="403109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Yaklaşımlar</a:t>
            </a:r>
            <a:endParaRPr lang="en-US" sz="2200" dirty="0"/>
          </a:p>
        </p:txBody>
      </p:sp>
      <p:sp>
        <p:nvSpPr>
          <p:cNvPr id="13" name="Text 11"/>
          <p:cNvSpPr/>
          <p:nvPr/>
        </p:nvSpPr>
        <p:spPr>
          <a:xfrm>
            <a:off x="2381488" y="4521517"/>
            <a:ext cx="11455122" cy="72580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Geleneksel istatistiksel ve matematiksel modellerden makine öğrenimi tabanlı algoritmalara kadar çeşitli yaklaşımlar önerilmiştir.</a:t>
            </a:r>
            <a:endParaRPr lang="en-US" sz="1750" dirty="0"/>
          </a:p>
        </p:txBody>
      </p:sp>
      <p:sp>
        <p:nvSpPr>
          <p:cNvPr id="14" name="Shape 12"/>
          <p:cNvSpPr/>
          <p:nvPr/>
        </p:nvSpPr>
        <p:spPr>
          <a:xfrm>
            <a:off x="1358622" y="6196013"/>
            <a:ext cx="793790" cy="30480"/>
          </a:xfrm>
          <a:prstGeom prst="roundRect">
            <a:avLst>
              <a:gd name="adj" fmla="val 111628"/>
            </a:avLst>
          </a:prstGeom>
          <a:solidFill>
            <a:srgbClr val="D9D4C9"/>
          </a:solidFill>
          <a:ln/>
        </p:spPr>
        <p:txBody>
          <a:bodyPr/>
          <a:lstStyle/>
          <a:p>
            <a:endParaRPr lang="tr-TR"/>
          </a:p>
        </p:txBody>
      </p:sp>
      <p:sp>
        <p:nvSpPr>
          <p:cNvPr id="15" name="Shape 13"/>
          <p:cNvSpPr/>
          <p:nvPr/>
        </p:nvSpPr>
        <p:spPr>
          <a:xfrm>
            <a:off x="878800" y="5956102"/>
            <a:ext cx="510302" cy="510302"/>
          </a:xfrm>
          <a:prstGeom prst="roundRect">
            <a:avLst>
              <a:gd name="adj" fmla="val 6667"/>
            </a:avLst>
          </a:prstGeom>
          <a:solidFill>
            <a:srgbClr val="F3EEE3"/>
          </a:solidFill>
          <a:ln/>
        </p:spPr>
        <p:txBody>
          <a:bodyPr/>
          <a:lstStyle/>
          <a:p>
            <a:endParaRPr lang="tr-TR"/>
          </a:p>
        </p:txBody>
      </p:sp>
      <p:sp>
        <p:nvSpPr>
          <p:cNvPr id="16" name="Text 14"/>
          <p:cNvSpPr/>
          <p:nvPr/>
        </p:nvSpPr>
        <p:spPr>
          <a:xfrm>
            <a:off x="1038344" y="6041112"/>
            <a:ext cx="191214"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3</a:t>
            </a:r>
            <a:endParaRPr lang="en-US" sz="2650" dirty="0"/>
          </a:p>
        </p:txBody>
      </p:sp>
      <p:sp>
        <p:nvSpPr>
          <p:cNvPr id="17" name="Text 15"/>
          <p:cNvSpPr/>
          <p:nvPr/>
        </p:nvSpPr>
        <p:spPr>
          <a:xfrm>
            <a:off x="2381488" y="592776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Derin Öğrenme</a:t>
            </a:r>
            <a:endParaRPr lang="en-US" sz="2200" dirty="0"/>
          </a:p>
        </p:txBody>
      </p:sp>
      <p:sp>
        <p:nvSpPr>
          <p:cNvPr id="18" name="Text 16"/>
          <p:cNvSpPr/>
          <p:nvPr/>
        </p:nvSpPr>
        <p:spPr>
          <a:xfrm>
            <a:off x="2381488" y="6418183"/>
            <a:ext cx="11455122" cy="362903"/>
          </a:xfrm>
          <a:prstGeom prst="rect">
            <a:avLst/>
          </a:prstGeom>
          <a:noFill/>
          <a:ln/>
        </p:spPr>
        <p:txBody>
          <a:bodyPr wrap="non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Konvolüsyonel sinir ağları (CNN'ler) gibi derin öğrenme algoritmaları gemi tespitinde umut verici sonuçlar göstermiştir.</a:t>
            </a:r>
            <a:endParaRPr lang="en-US" sz="1750" dirty="0"/>
          </a:p>
        </p:txBody>
      </p:sp>
      <p:sp>
        <p:nvSpPr>
          <p:cNvPr id="19" name="Dikdörtgen 18">
            <a:extLst>
              <a:ext uri="{FF2B5EF4-FFF2-40B4-BE49-F238E27FC236}">
                <a16:creationId xmlns:a16="http://schemas.microsoft.com/office/drawing/2014/main" id="{A491B14C-40A7-A417-A1CE-3C9136A22153}"/>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488" y="2802969"/>
            <a:ext cx="4919305" cy="2623661"/>
          </a:xfrm>
          <a:prstGeom prst="rect">
            <a:avLst/>
          </a:prstGeom>
        </p:spPr>
      </p:pic>
      <p:sp>
        <p:nvSpPr>
          <p:cNvPr id="4" name="Text 0"/>
          <p:cNvSpPr/>
          <p:nvPr/>
        </p:nvSpPr>
        <p:spPr>
          <a:xfrm>
            <a:off x="793790" y="925354"/>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Çalışmanın Odak Noktası ve Metodoloji</a:t>
            </a:r>
            <a:endParaRPr lang="en-US" sz="4450" dirty="0"/>
          </a:p>
        </p:txBody>
      </p:sp>
      <p:sp>
        <p:nvSpPr>
          <p:cNvPr id="5" name="Shape 1"/>
          <p:cNvSpPr/>
          <p:nvPr/>
        </p:nvSpPr>
        <p:spPr>
          <a:xfrm>
            <a:off x="793790" y="2938224"/>
            <a:ext cx="510302" cy="510302"/>
          </a:xfrm>
          <a:prstGeom prst="roundRect">
            <a:avLst>
              <a:gd name="adj" fmla="val 6667"/>
            </a:avLst>
          </a:prstGeom>
          <a:solidFill>
            <a:srgbClr val="F3EEE3"/>
          </a:solidFill>
          <a:ln/>
        </p:spPr>
        <p:txBody>
          <a:bodyPr/>
          <a:lstStyle/>
          <a:p>
            <a:endParaRPr lang="tr-TR"/>
          </a:p>
        </p:txBody>
      </p:sp>
      <p:sp>
        <p:nvSpPr>
          <p:cNvPr id="6" name="Text 2"/>
          <p:cNvSpPr/>
          <p:nvPr/>
        </p:nvSpPr>
        <p:spPr>
          <a:xfrm>
            <a:off x="969169" y="3023235"/>
            <a:ext cx="159544"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1</a:t>
            </a:r>
            <a:endParaRPr lang="en-US" sz="2650" dirty="0"/>
          </a:p>
        </p:txBody>
      </p:sp>
      <p:sp>
        <p:nvSpPr>
          <p:cNvPr id="7" name="Text 3"/>
          <p:cNvSpPr/>
          <p:nvPr/>
        </p:nvSpPr>
        <p:spPr>
          <a:xfrm>
            <a:off x="1530906" y="293822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Odak Noktası</a:t>
            </a:r>
            <a:endParaRPr lang="en-US" sz="2200" dirty="0"/>
          </a:p>
        </p:txBody>
      </p:sp>
      <p:sp>
        <p:nvSpPr>
          <p:cNvPr id="8" name="Text 4"/>
          <p:cNvSpPr/>
          <p:nvPr/>
        </p:nvSpPr>
        <p:spPr>
          <a:xfrm>
            <a:off x="1530906" y="3428643"/>
            <a:ext cx="2927747" cy="1814513"/>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Gemi tespiti, deniz gözetimi, çevresel izleme ve arama kurtarma operasyonları gibi çeşitli uygulamalardaki önemi nedeniyle odak noktasıdır.</a:t>
            </a:r>
            <a:endParaRPr lang="en-US" sz="1750" dirty="0"/>
          </a:p>
        </p:txBody>
      </p:sp>
      <p:sp>
        <p:nvSpPr>
          <p:cNvPr id="9" name="Shape 5"/>
          <p:cNvSpPr/>
          <p:nvPr/>
        </p:nvSpPr>
        <p:spPr>
          <a:xfrm>
            <a:off x="4685467" y="2938224"/>
            <a:ext cx="510302" cy="510302"/>
          </a:xfrm>
          <a:prstGeom prst="roundRect">
            <a:avLst>
              <a:gd name="adj" fmla="val 6667"/>
            </a:avLst>
          </a:prstGeom>
          <a:solidFill>
            <a:srgbClr val="F3EEE3"/>
          </a:solidFill>
          <a:ln/>
        </p:spPr>
        <p:txBody>
          <a:bodyPr/>
          <a:lstStyle/>
          <a:p>
            <a:endParaRPr lang="tr-TR"/>
          </a:p>
        </p:txBody>
      </p:sp>
      <p:sp>
        <p:nvSpPr>
          <p:cNvPr id="10" name="Text 6"/>
          <p:cNvSpPr/>
          <p:nvPr/>
        </p:nvSpPr>
        <p:spPr>
          <a:xfrm>
            <a:off x="4845963" y="3023235"/>
            <a:ext cx="189190"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2</a:t>
            </a:r>
            <a:endParaRPr lang="en-US" sz="2650" dirty="0"/>
          </a:p>
        </p:txBody>
      </p:sp>
      <p:sp>
        <p:nvSpPr>
          <p:cNvPr id="11" name="Text 7"/>
          <p:cNvSpPr/>
          <p:nvPr/>
        </p:nvSpPr>
        <p:spPr>
          <a:xfrm>
            <a:off x="5422583" y="2938224"/>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Metodoloji</a:t>
            </a:r>
            <a:endParaRPr lang="en-US" sz="2200" dirty="0"/>
          </a:p>
        </p:txBody>
      </p:sp>
      <p:sp>
        <p:nvSpPr>
          <p:cNvPr id="12" name="Text 8"/>
          <p:cNvSpPr/>
          <p:nvPr/>
        </p:nvSpPr>
        <p:spPr>
          <a:xfrm>
            <a:off x="5422583" y="3428643"/>
            <a:ext cx="2927747" cy="217741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Sentinel-1 VH verileri kullanılarak Faster R-CNN derin öğrenme mimarisine dayalı bir gemi tespit algoritmasının kullanımı önerilmektedir.</a:t>
            </a:r>
            <a:endParaRPr lang="en-US" sz="1750" dirty="0"/>
          </a:p>
        </p:txBody>
      </p:sp>
      <p:sp>
        <p:nvSpPr>
          <p:cNvPr id="13" name="Shape 9"/>
          <p:cNvSpPr/>
          <p:nvPr/>
        </p:nvSpPr>
        <p:spPr>
          <a:xfrm>
            <a:off x="793790" y="6088023"/>
            <a:ext cx="510302" cy="510302"/>
          </a:xfrm>
          <a:prstGeom prst="roundRect">
            <a:avLst>
              <a:gd name="adj" fmla="val 6667"/>
            </a:avLst>
          </a:prstGeom>
          <a:solidFill>
            <a:srgbClr val="F3EEE3"/>
          </a:solidFill>
          <a:ln/>
        </p:spPr>
        <p:txBody>
          <a:bodyPr/>
          <a:lstStyle/>
          <a:p>
            <a:endParaRPr lang="tr-TR"/>
          </a:p>
        </p:txBody>
      </p:sp>
      <p:sp>
        <p:nvSpPr>
          <p:cNvPr id="14" name="Text 10"/>
          <p:cNvSpPr/>
          <p:nvPr/>
        </p:nvSpPr>
        <p:spPr>
          <a:xfrm>
            <a:off x="953333" y="6173033"/>
            <a:ext cx="191214" cy="340281"/>
          </a:xfrm>
          <a:prstGeom prst="rect">
            <a:avLst/>
          </a:prstGeom>
          <a:noFill/>
          <a:ln/>
        </p:spPr>
        <p:txBody>
          <a:bodyPr wrap="none" lIns="0" tIns="0" rIns="0" bIns="0" rtlCol="0" anchor="t"/>
          <a:lstStyle/>
          <a:p>
            <a:pPr marL="0" indent="0" algn="ctr">
              <a:lnSpc>
                <a:spcPts val="2650"/>
              </a:lnSpc>
              <a:buNone/>
            </a:pPr>
            <a:r>
              <a:rPr lang="en-US" sz="2650" dirty="0">
                <a:solidFill>
                  <a:srgbClr val="2B4150"/>
                </a:solidFill>
                <a:latin typeface="MuseoModerno Medium" pitchFamily="34" charset="0"/>
                <a:ea typeface="MuseoModerno Medium" pitchFamily="34" charset="-122"/>
                <a:cs typeface="MuseoModerno Medium" pitchFamily="34" charset="-120"/>
              </a:rPr>
              <a:t>3</a:t>
            </a:r>
            <a:endParaRPr lang="en-US" sz="2650" dirty="0"/>
          </a:p>
        </p:txBody>
      </p:sp>
      <p:sp>
        <p:nvSpPr>
          <p:cNvPr id="15" name="Text 11"/>
          <p:cNvSpPr/>
          <p:nvPr/>
        </p:nvSpPr>
        <p:spPr>
          <a:xfrm>
            <a:off x="1530906" y="608802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Sonuçlar</a:t>
            </a:r>
            <a:endParaRPr lang="en-US" sz="2200" dirty="0"/>
          </a:p>
        </p:txBody>
      </p:sp>
      <p:sp>
        <p:nvSpPr>
          <p:cNvPr id="16" name="Text 12"/>
          <p:cNvSpPr/>
          <p:nvPr/>
        </p:nvSpPr>
        <p:spPr>
          <a:xfrm>
            <a:off x="1530906" y="6578441"/>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Önerilen algoritma açık kaynaklı bir veri üzerinde değerlendirilmiş ve %86,11'lik bir doğrulukla rekabetçi sonuçlar elde etmiştir.</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403872"/>
            <a:ext cx="11624786"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Materyal ve Yöntem: Çalışma Alanı ve Veri</a:t>
            </a:r>
            <a:endParaRPr lang="en-US" sz="4450" dirty="0"/>
          </a:p>
        </p:txBody>
      </p:sp>
      <p:pic>
        <p:nvPicPr>
          <p:cNvPr id="3" name="Image 0" descr="preencoded.png"/>
          <p:cNvPicPr>
            <a:picLocks noChangeAspect="1"/>
          </p:cNvPicPr>
          <p:nvPr/>
        </p:nvPicPr>
        <p:blipFill>
          <a:blip r:embed="rId3"/>
          <a:stretch>
            <a:fillRect/>
          </a:stretch>
        </p:blipFill>
        <p:spPr>
          <a:xfrm>
            <a:off x="793790" y="3452813"/>
            <a:ext cx="566976" cy="566976"/>
          </a:xfrm>
          <a:prstGeom prst="rect">
            <a:avLst/>
          </a:prstGeom>
        </p:spPr>
      </p:pic>
      <p:sp>
        <p:nvSpPr>
          <p:cNvPr id="4" name="Text 1"/>
          <p:cNvSpPr/>
          <p:nvPr/>
        </p:nvSpPr>
        <p:spPr>
          <a:xfrm>
            <a:off x="793790" y="424660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Çalışma Alanı</a:t>
            </a:r>
            <a:endParaRPr lang="en-US" sz="2200" dirty="0"/>
          </a:p>
        </p:txBody>
      </p:sp>
      <p:sp>
        <p:nvSpPr>
          <p:cNvPr id="5" name="Text 2"/>
          <p:cNvSpPr/>
          <p:nvPr/>
        </p:nvSpPr>
        <p:spPr>
          <a:xfrm>
            <a:off x="793790" y="4737021"/>
            <a:ext cx="6351270" cy="72580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Mersin Limanı, Türkiye'nin en büyük ve en önemli limanlarından biridir ve bölge için önemli bir ticaret merkezidir.</a:t>
            </a:r>
            <a:endParaRPr lang="en-US" sz="1750" dirty="0"/>
          </a:p>
        </p:txBody>
      </p:sp>
      <p:pic>
        <p:nvPicPr>
          <p:cNvPr id="6" name="Image 1" descr="preencoded.png"/>
          <p:cNvPicPr>
            <a:picLocks noChangeAspect="1"/>
          </p:cNvPicPr>
          <p:nvPr/>
        </p:nvPicPr>
        <p:blipFill>
          <a:blip r:embed="rId4"/>
          <a:stretch>
            <a:fillRect/>
          </a:stretch>
        </p:blipFill>
        <p:spPr>
          <a:xfrm>
            <a:off x="7485221" y="3452813"/>
            <a:ext cx="566976" cy="566976"/>
          </a:xfrm>
          <a:prstGeom prst="rect">
            <a:avLst/>
          </a:prstGeom>
        </p:spPr>
      </p:pic>
      <p:sp>
        <p:nvSpPr>
          <p:cNvPr id="7" name="Text 3"/>
          <p:cNvSpPr/>
          <p:nvPr/>
        </p:nvSpPr>
        <p:spPr>
          <a:xfrm>
            <a:off x="7485221" y="424660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Veri</a:t>
            </a:r>
            <a:endParaRPr lang="en-US" sz="2200" dirty="0"/>
          </a:p>
        </p:txBody>
      </p:sp>
      <p:sp>
        <p:nvSpPr>
          <p:cNvPr id="8" name="Text 4"/>
          <p:cNvSpPr/>
          <p:nvPr/>
        </p:nvSpPr>
        <p:spPr>
          <a:xfrm>
            <a:off x="7485221" y="4737021"/>
            <a:ext cx="6351389" cy="1088708"/>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Sentinel-1, dikey gönderme ve yatay alma (VH) polarizasyonu dahil olmak üzere farklı polarizasyonlara sahip Sentetik Açıklıklı Radar (SAR) verileri sağlar.</a:t>
            </a:r>
            <a:endParaRPr lang="en-US" sz="1750" dirty="0"/>
          </a:p>
        </p:txBody>
      </p:sp>
      <p:sp>
        <p:nvSpPr>
          <p:cNvPr id="9" name="Dikdörtgen 8">
            <a:extLst>
              <a:ext uri="{FF2B5EF4-FFF2-40B4-BE49-F238E27FC236}">
                <a16:creationId xmlns:a16="http://schemas.microsoft.com/office/drawing/2014/main" id="{481A7D75-F4D4-5379-B570-DF31FE6B3F22}"/>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51109"/>
            <a:ext cx="10076855"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SARfish Algoritması ve Faster R-CNN</a:t>
            </a:r>
            <a:endParaRPr lang="en-US" sz="4450" dirty="0"/>
          </a:p>
        </p:txBody>
      </p:sp>
      <p:sp>
        <p:nvSpPr>
          <p:cNvPr id="3" name="Text 1"/>
          <p:cNvSpPr/>
          <p:nvPr/>
        </p:nvSpPr>
        <p:spPr>
          <a:xfrm>
            <a:off x="1743789" y="3724989"/>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SARfish</a:t>
            </a:r>
            <a:endParaRPr lang="en-US" sz="2200" dirty="0"/>
          </a:p>
        </p:txBody>
      </p:sp>
      <p:sp>
        <p:nvSpPr>
          <p:cNvPr id="4" name="Text 2"/>
          <p:cNvSpPr/>
          <p:nvPr/>
        </p:nvSpPr>
        <p:spPr>
          <a:xfrm>
            <a:off x="793790" y="4215408"/>
            <a:ext cx="3785235" cy="1451610"/>
          </a:xfrm>
          <a:prstGeom prst="rect">
            <a:avLst/>
          </a:prstGeom>
          <a:noFill/>
          <a:ln/>
        </p:spPr>
        <p:txBody>
          <a:bodyPr wrap="square" lIns="0" tIns="0" rIns="0" bIns="0" rtlCol="0" anchor="t"/>
          <a:lstStyle/>
          <a:p>
            <a:pPr marL="0" indent="0" algn="r">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SAR görüntülerini ve Faster R-CNN algoritmasını kullanan bir gemi algılama algoritmasının açık kaynaklı bir uygulamasıdır.</a:t>
            </a:r>
            <a:endParaRPr lang="en-US" sz="1750" dirty="0"/>
          </a:p>
        </p:txBody>
      </p:sp>
      <p:pic>
        <p:nvPicPr>
          <p:cNvPr id="5" name="Image 0" descr="preencoded.png"/>
          <p:cNvPicPr>
            <a:picLocks noChangeAspect="1"/>
          </p:cNvPicPr>
          <p:nvPr/>
        </p:nvPicPr>
        <p:blipFill>
          <a:blip r:embed="rId3"/>
          <a:stretch>
            <a:fillRect/>
          </a:stretch>
        </p:blipFill>
        <p:spPr>
          <a:xfrm>
            <a:off x="5032653" y="2413516"/>
            <a:ext cx="4564975" cy="4564975"/>
          </a:xfrm>
          <a:prstGeom prst="rect">
            <a:avLst/>
          </a:prstGeom>
        </p:spPr>
      </p:pic>
      <p:sp>
        <p:nvSpPr>
          <p:cNvPr id="6" name="Text 3"/>
          <p:cNvSpPr/>
          <p:nvPr/>
        </p:nvSpPr>
        <p:spPr>
          <a:xfrm>
            <a:off x="5674519" y="4194453"/>
            <a:ext cx="132993" cy="453509"/>
          </a:xfrm>
          <a:prstGeom prst="rect">
            <a:avLst/>
          </a:prstGeom>
          <a:noFill/>
          <a:ln/>
        </p:spPr>
        <p:txBody>
          <a:bodyPr wrap="none" lIns="0" tIns="0" rIns="0" bIns="0" rtlCol="0" anchor="t"/>
          <a:lstStyle/>
          <a:p>
            <a:pPr marL="0" indent="0">
              <a:lnSpc>
                <a:spcPts val="3550"/>
              </a:lnSpc>
              <a:buNone/>
            </a:pPr>
            <a:r>
              <a:rPr lang="en-US" sz="2200" dirty="0">
                <a:solidFill>
                  <a:srgbClr val="2B4150"/>
                </a:solidFill>
                <a:latin typeface="MuseoModerno Medium" pitchFamily="34" charset="0"/>
                <a:ea typeface="MuseoModerno Medium" pitchFamily="34" charset="-122"/>
                <a:cs typeface="MuseoModerno Medium" pitchFamily="34" charset="-120"/>
              </a:rPr>
              <a:t>1</a:t>
            </a:r>
            <a:endParaRPr lang="en-US" sz="2200" dirty="0"/>
          </a:p>
        </p:txBody>
      </p:sp>
      <p:sp>
        <p:nvSpPr>
          <p:cNvPr id="7" name="Text 4"/>
          <p:cNvSpPr/>
          <p:nvPr/>
        </p:nvSpPr>
        <p:spPr>
          <a:xfrm>
            <a:off x="9937790" y="268009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Faster R-CNN</a:t>
            </a:r>
            <a:endParaRPr lang="en-US" sz="2200" dirty="0"/>
          </a:p>
        </p:txBody>
      </p:sp>
      <p:sp>
        <p:nvSpPr>
          <p:cNvPr id="8" name="Text 5"/>
          <p:cNvSpPr/>
          <p:nvPr/>
        </p:nvSpPr>
        <p:spPr>
          <a:xfrm>
            <a:off x="9937790" y="3170515"/>
            <a:ext cx="3898821" cy="725805"/>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Gelişmiş bir derin öğrenme tabanlı nesne algılama çerçevesidir.</a:t>
            </a:r>
            <a:endParaRPr lang="en-US" sz="1750" dirty="0"/>
          </a:p>
        </p:txBody>
      </p:sp>
      <p:pic>
        <p:nvPicPr>
          <p:cNvPr id="9" name="Image 1" descr="preencoded.png"/>
          <p:cNvPicPr>
            <a:picLocks noChangeAspect="1"/>
          </p:cNvPicPr>
          <p:nvPr/>
        </p:nvPicPr>
        <p:blipFill>
          <a:blip r:embed="rId4"/>
          <a:stretch>
            <a:fillRect/>
          </a:stretch>
        </p:blipFill>
        <p:spPr>
          <a:xfrm>
            <a:off x="5032653" y="2413516"/>
            <a:ext cx="4564975" cy="4564975"/>
          </a:xfrm>
          <a:prstGeom prst="rect">
            <a:avLst/>
          </a:prstGeom>
        </p:spPr>
      </p:pic>
      <p:sp>
        <p:nvSpPr>
          <p:cNvPr id="10" name="Text 6"/>
          <p:cNvSpPr/>
          <p:nvPr/>
        </p:nvSpPr>
        <p:spPr>
          <a:xfrm>
            <a:off x="8261152" y="3243382"/>
            <a:ext cx="157639" cy="453509"/>
          </a:xfrm>
          <a:prstGeom prst="rect">
            <a:avLst/>
          </a:prstGeom>
          <a:noFill/>
          <a:ln/>
        </p:spPr>
        <p:txBody>
          <a:bodyPr wrap="none" lIns="0" tIns="0" rIns="0" bIns="0" rtlCol="0" anchor="t"/>
          <a:lstStyle/>
          <a:p>
            <a:pPr marL="0" indent="0">
              <a:lnSpc>
                <a:spcPts val="3550"/>
              </a:lnSpc>
              <a:buNone/>
            </a:pPr>
            <a:r>
              <a:rPr lang="en-US" sz="2200" dirty="0">
                <a:solidFill>
                  <a:srgbClr val="2B4150"/>
                </a:solidFill>
                <a:latin typeface="MuseoModerno Medium" pitchFamily="34" charset="0"/>
                <a:ea typeface="MuseoModerno Medium" pitchFamily="34" charset="-122"/>
                <a:cs typeface="MuseoModerno Medium" pitchFamily="34" charset="-120"/>
              </a:rPr>
              <a:t>2</a:t>
            </a:r>
            <a:endParaRPr lang="en-US" sz="2200" dirty="0"/>
          </a:p>
        </p:txBody>
      </p:sp>
      <p:sp>
        <p:nvSpPr>
          <p:cNvPr id="11" name="Text 7"/>
          <p:cNvSpPr/>
          <p:nvPr/>
        </p:nvSpPr>
        <p:spPr>
          <a:xfrm>
            <a:off x="9937790" y="476976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Entegrasyon</a:t>
            </a:r>
            <a:endParaRPr lang="en-US" sz="2200" dirty="0"/>
          </a:p>
        </p:txBody>
      </p:sp>
      <p:sp>
        <p:nvSpPr>
          <p:cNvPr id="12" name="Text 8"/>
          <p:cNvSpPr/>
          <p:nvPr/>
        </p:nvSpPr>
        <p:spPr>
          <a:xfrm>
            <a:off x="9937790" y="5260181"/>
            <a:ext cx="3898821" cy="1451610"/>
          </a:xfrm>
          <a:prstGeom prst="rect">
            <a:avLst/>
          </a:prstGeom>
          <a:noFill/>
          <a:ln/>
        </p:spPr>
        <p:txBody>
          <a:bodyPr wrap="square" lIns="0" tIns="0" rIns="0" bIns="0" rtlCol="0" anchor="t"/>
          <a:lstStyle/>
          <a:p>
            <a:pPr marL="0" indent="0" algn="l">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SARfish, Faster R-CNN nesne algılama çerçevesini kullanarak SAR görüntülerindeki gemileri tespit eder ve izler.</a:t>
            </a:r>
            <a:endParaRPr lang="en-US" sz="1750" dirty="0"/>
          </a:p>
        </p:txBody>
      </p:sp>
      <p:pic>
        <p:nvPicPr>
          <p:cNvPr id="13" name="Image 2" descr="preencoded.png"/>
          <p:cNvPicPr>
            <a:picLocks noChangeAspect="1"/>
          </p:cNvPicPr>
          <p:nvPr/>
        </p:nvPicPr>
        <p:blipFill>
          <a:blip r:embed="rId5"/>
          <a:stretch>
            <a:fillRect/>
          </a:stretch>
        </p:blipFill>
        <p:spPr>
          <a:xfrm>
            <a:off x="5032653" y="2413516"/>
            <a:ext cx="4564975" cy="4564975"/>
          </a:xfrm>
          <a:prstGeom prst="rect">
            <a:avLst/>
          </a:prstGeom>
        </p:spPr>
      </p:pic>
      <p:sp>
        <p:nvSpPr>
          <p:cNvPr id="14" name="Text 9"/>
          <p:cNvSpPr/>
          <p:nvPr/>
        </p:nvSpPr>
        <p:spPr>
          <a:xfrm>
            <a:off x="7784544" y="5969556"/>
            <a:ext cx="159306" cy="453509"/>
          </a:xfrm>
          <a:prstGeom prst="rect">
            <a:avLst/>
          </a:prstGeom>
          <a:noFill/>
          <a:ln/>
        </p:spPr>
        <p:txBody>
          <a:bodyPr wrap="none" lIns="0" tIns="0" rIns="0" bIns="0" rtlCol="0" anchor="t"/>
          <a:lstStyle/>
          <a:p>
            <a:pPr marL="0" indent="0">
              <a:lnSpc>
                <a:spcPts val="3550"/>
              </a:lnSpc>
              <a:buNone/>
            </a:pPr>
            <a:r>
              <a:rPr lang="en-US" sz="2200" dirty="0">
                <a:solidFill>
                  <a:srgbClr val="2B4150"/>
                </a:solidFill>
                <a:latin typeface="MuseoModerno Medium" pitchFamily="34" charset="0"/>
                <a:ea typeface="MuseoModerno Medium" pitchFamily="34" charset="-122"/>
                <a:cs typeface="MuseoModerno Medium" pitchFamily="34" charset="-120"/>
              </a:rPr>
              <a:t>3</a:t>
            </a:r>
            <a:endParaRPr lang="en-US" sz="2200" dirty="0"/>
          </a:p>
        </p:txBody>
      </p:sp>
      <p:sp>
        <p:nvSpPr>
          <p:cNvPr id="15" name="Dikdörtgen 14">
            <a:extLst>
              <a:ext uri="{FF2B5EF4-FFF2-40B4-BE49-F238E27FC236}">
                <a16:creationId xmlns:a16="http://schemas.microsoft.com/office/drawing/2014/main" id="{B2458F58-3A46-8D50-D4B1-74A309138C35}"/>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228136"/>
            <a:ext cx="9422606" cy="708779"/>
          </a:xfrm>
          <a:prstGeom prst="rect">
            <a:avLst/>
          </a:prstGeom>
          <a:noFill/>
          <a:ln/>
        </p:spPr>
        <p:txBody>
          <a:bodyPr wrap="none" lIns="0" tIns="0" rIns="0" bIns="0" rtlCol="0" anchor="t"/>
          <a:lstStyle/>
          <a:p>
            <a:pPr marL="0" indent="0">
              <a:lnSpc>
                <a:spcPts val="5550"/>
              </a:lnSpc>
              <a:buNone/>
            </a:pPr>
            <a:r>
              <a:rPr lang="en-US" sz="4450" dirty="0">
                <a:solidFill>
                  <a:srgbClr val="124E73"/>
                </a:solidFill>
                <a:latin typeface="MuseoModerno Medium" pitchFamily="34" charset="0"/>
                <a:ea typeface="MuseoModerno Medium" pitchFamily="34" charset="-122"/>
                <a:cs typeface="MuseoModerno Medium" pitchFamily="34" charset="-120"/>
              </a:rPr>
              <a:t>Bulgular: Gemi Tespiti ve Doğruluk</a:t>
            </a:r>
            <a:endParaRPr lang="en-US" sz="4450" dirty="0"/>
          </a:p>
        </p:txBody>
      </p:sp>
      <p:sp>
        <p:nvSpPr>
          <p:cNvPr id="3" name="Text 1"/>
          <p:cNvSpPr/>
          <p:nvPr/>
        </p:nvSpPr>
        <p:spPr>
          <a:xfrm>
            <a:off x="793790" y="3390424"/>
            <a:ext cx="4120753" cy="748427"/>
          </a:xfrm>
          <a:prstGeom prst="rect">
            <a:avLst/>
          </a:prstGeom>
          <a:noFill/>
          <a:ln/>
        </p:spPr>
        <p:txBody>
          <a:bodyPr wrap="none" lIns="0" tIns="0" rIns="0" bIns="0" rtlCol="0" anchor="t"/>
          <a:lstStyle/>
          <a:p>
            <a:pPr marL="0" indent="0" algn="ctr">
              <a:lnSpc>
                <a:spcPts val="5850"/>
              </a:lnSpc>
              <a:buNone/>
            </a:pPr>
            <a:r>
              <a:rPr lang="en-US" sz="5850" dirty="0">
                <a:solidFill>
                  <a:srgbClr val="2B4150"/>
                </a:solidFill>
                <a:latin typeface="MuseoModerno Medium" pitchFamily="34" charset="0"/>
                <a:ea typeface="MuseoModerno Medium" pitchFamily="34" charset="-122"/>
                <a:cs typeface="MuseoModerno Medium" pitchFamily="34" charset="-120"/>
              </a:rPr>
              <a:t>86.11</a:t>
            </a:r>
            <a:endParaRPr lang="en-US" sz="5850" dirty="0"/>
          </a:p>
        </p:txBody>
      </p:sp>
      <p:sp>
        <p:nvSpPr>
          <p:cNvPr id="4" name="Text 2"/>
          <p:cNvSpPr/>
          <p:nvPr/>
        </p:nvSpPr>
        <p:spPr>
          <a:xfrm>
            <a:off x="1436489" y="4422219"/>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Doğruluk</a:t>
            </a:r>
            <a:endParaRPr lang="en-US" sz="2200" dirty="0"/>
          </a:p>
        </p:txBody>
      </p:sp>
      <p:sp>
        <p:nvSpPr>
          <p:cNvPr id="5" name="Text 3"/>
          <p:cNvSpPr/>
          <p:nvPr/>
        </p:nvSpPr>
        <p:spPr>
          <a:xfrm>
            <a:off x="793790" y="4912638"/>
            <a:ext cx="4120753" cy="1088708"/>
          </a:xfrm>
          <a:prstGeom prst="rect">
            <a:avLst/>
          </a:prstGeom>
          <a:noFill/>
          <a:ln/>
        </p:spPr>
        <p:txBody>
          <a:bodyPr wrap="square" lIns="0" tIns="0" rIns="0" bIns="0" rtlCol="0" anchor="t"/>
          <a:lstStyle/>
          <a:p>
            <a:pPr marL="0" indent="0" algn="ctr">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Önerilen gemi tespit algoritması, test veri kümesi üzerinde %86,11'lik bir genel doğruluk elde etmiştir.</a:t>
            </a:r>
            <a:endParaRPr lang="en-US" sz="1750" dirty="0"/>
          </a:p>
        </p:txBody>
      </p:sp>
      <p:sp>
        <p:nvSpPr>
          <p:cNvPr id="6" name="Text 4"/>
          <p:cNvSpPr/>
          <p:nvPr/>
        </p:nvSpPr>
        <p:spPr>
          <a:xfrm>
            <a:off x="5254704" y="3390424"/>
            <a:ext cx="4120872" cy="748427"/>
          </a:xfrm>
          <a:prstGeom prst="rect">
            <a:avLst/>
          </a:prstGeom>
          <a:noFill/>
          <a:ln/>
        </p:spPr>
        <p:txBody>
          <a:bodyPr wrap="none" lIns="0" tIns="0" rIns="0" bIns="0" rtlCol="0" anchor="t"/>
          <a:lstStyle/>
          <a:p>
            <a:pPr marL="0" indent="0" algn="ctr">
              <a:lnSpc>
                <a:spcPts val="5850"/>
              </a:lnSpc>
              <a:buNone/>
            </a:pPr>
            <a:r>
              <a:rPr lang="en-US" sz="5850" dirty="0">
                <a:solidFill>
                  <a:srgbClr val="2B4150"/>
                </a:solidFill>
                <a:latin typeface="MuseoModerno Medium" pitchFamily="34" charset="0"/>
                <a:ea typeface="MuseoModerno Medium" pitchFamily="34" charset="-122"/>
                <a:cs typeface="MuseoModerno Medium" pitchFamily="34" charset="-120"/>
              </a:rPr>
              <a:t>84.54</a:t>
            </a:r>
            <a:endParaRPr lang="en-US" sz="5850" dirty="0"/>
          </a:p>
        </p:txBody>
      </p:sp>
      <p:sp>
        <p:nvSpPr>
          <p:cNvPr id="7" name="Text 5"/>
          <p:cNvSpPr/>
          <p:nvPr/>
        </p:nvSpPr>
        <p:spPr>
          <a:xfrm>
            <a:off x="5897523" y="4422219"/>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Kesinlik</a:t>
            </a:r>
            <a:endParaRPr lang="en-US" sz="2200" dirty="0"/>
          </a:p>
        </p:txBody>
      </p:sp>
      <p:sp>
        <p:nvSpPr>
          <p:cNvPr id="8" name="Text 6"/>
          <p:cNvSpPr/>
          <p:nvPr/>
        </p:nvSpPr>
        <p:spPr>
          <a:xfrm>
            <a:off x="5254704" y="4912638"/>
            <a:ext cx="4120872" cy="362903"/>
          </a:xfrm>
          <a:prstGeom prst="rect">
            <a:avLst/>
          </a:prstGeom>
          <a:noFill/>
          <a:ln/>
        </p:spPr>
        <p:txBody>
          <a:bodyPr wrap="none" lIns="0" tIns="0" rIns="0" bIns="0" rtlCol="0" anchor="t"/>
          <a:lstStyle/>
          <a:p>
            <a:pPr marL="0" indent="0" algn="ctr">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Kesinlik değeri %84,54'tür.</a:t>
            </a:r>
            <a:endParaRPr lang="en-US" sz="1750" dirty="0"/>
          </a:p>
        </p:txBody>
      </p:sp>
      <p:sp>
        <p:nvSpPr>
          <p:cNvPr id="9" name="Text 7"/>
          <p:cNvSpPr/>
          <p:nvPr/>
        </p:nvSpPr>
        <p:spPr>
          <a:xfrm>
            <a:off x="9715738" y="3390424"/>
            <a:ext cx="4120753" cy="748427"/>
          </a:xfrm>
          <a:prstGeom prst="rect">
            <a:avLst/>
          </a:prstGeom>
          <a:noFill/>
          <a:ln/>
        </p:spPr>
        <p:txBody>
          <a:bodyPr wrap="none" lIns="0" tIns="0" rIns="0" bIns="0" rtlCol="0" anchor="t"/>
          <a:lstStyle/>
          <a:p>
            <a:pPr marL="0" indent="0" algn="ctr">
              <a:lnSpc>
                <a:spcPts val="5850"/>
              </a:lnSpc>
              <a:buNone/>
            </a:pPr>
            <a:r>
              <a:rPr lang="en-US" sz="5850" dirty="0">
                <a:solidFill>
                  <a:srgbClr val="2B4150"/>
                </a:solidFill>
                <a:latin typeface="MuseoModerno Medium" pitchFamily="34" charset="0"/>
                <a:ea typeface="MuseoModerno Medium" pitchFamily="34" charset="-122"/>
                <a:cs typeface="MuseoModerno Medium" pitchFamily="34" charset="-120"/>
              </a:rPr>
              <a:t>89.03</a:t>
            </a:r>
            <a:endParaRPr lang="en-US" sz="5850" dirty="0"/>
          </a:p>
        </p:txBody>
      </p:sp>
      <p:sp>
        <p:nvSpPr>
          <p:cNvPr id="10" name="Text 8"/>
          <p:cNvSpPr/>
          <p:nvPr/>
        </p:nvSpPr>
        <p:spPr>
          <a:xfrm>
            <a:off x="10358438" y="4422219"/>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2B4150"/>
                </a:solidFill>
                <a:latin typeface="MuseoModerno Medium" pitchFamily="34" charset="0"/>
                <a:ea typeface="MuseoModerno Medium" pitchFamily="34" charset="-122"/>
                <a:cs typeface="MuseoModerno Medium" pitchFamily="34" charset="-120"/>
              </a:rPr>
              <a:t>Geri Çağırma</a:t>
            </a:r>
            <a:endParaRPr lang="en-US" sz="2200" dirty="0"/>
          </a:p>
        </p:txBody>
      </p:sp>
      <p:sp>
        <p:nvSpPr>
          <p:cNvPr id="11" name="Text 9"/>
          <p:cNvSpPr/>
          <p:nvPr/>
        </p:nvSpPr>
        <p:spPr>
          <a:xfrm>
            <a:off x="9715738" y="4912638"/>
            <a:ext cx="4120753" cy="362903"/>
          </a:xfrm>
          <a:prstGeom prst="rect">
            <a:avLst/>
          </a:prstGeom>
          <a:noFill/>
          <a:ln/>
        </p:spPr>
        <p:txBody>
          <a:bodyPr wrap="none" lIns="0" tIns="0" rIns="0" bIns="0" rtlCol="0" anchor="t"/>
          <a:lstStyle/>
          <a:p>
            <a:pPr marL="0" indent="0" algn="ctr">
              <a:lnSpc>
                <a:spcPts val="2850"/>
              </a:lnSpc>
              <a:buNone/>
            </a:pPr>
            <a:r>
              <a:rPr lang="en-US" sz="1750" dirty="0">
                <a:solidFill>
                  <a:srgbClr val="2B4150"/>
                </a:solidFill>
                <a:latin typeface="Source Sans Pro" pitchFamily="34" charset="0"/>
                <a:ea typeface="Source Sans Pro" pitchFamily="34" charset="-122"/>
                <a:cs typeface="Source Sans Pro" pitchFamily="34" charset="-120"/>
              </a:rPr>
              <a:t>Geri çağırma değeri %89,03'tür.</a:t>
            </a:r>
            <a:endParaRPr lang="en-US" sz="1750" dirty="0"/>
          </a:p>
        </p:txBody>
      </p:sp>
      <p:sp>
        <p:nvSpPr>
          <p:cNvPr id="12" name="Dikdörtgen 11">
            <a:extLst>
              <a:ext uri="{FF2B5EF4-FFF2-40B4-BE49-F238E27FC236}">
                <a16:creationId xmlns:a16="http://schemas.microsoft.com/office/drawing/2014/main" id="{FD51D363-C9AE-132C-C59A-18C741736F28}"/>
              </a:ext>
            </a:extLst>
          </p:cNvPr>
          <p:cNvSpPr/>
          <p:nvPr/>
        </p:nvSpPr>
        <p:spPr>
          <a:xfrm>
            <a:off x="12791326" y="7674796"/>
            <a:ext cx="1726058" cy="462337"/>
          </a:xfrm>
          <a:prstGeom prst="rect">
            <a:avLst/>
          </a:prstGeom>
          <a:solidFill>
            <a:srgbClr val="FBFC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Özel</PresentationFormat>
  <Paragraphs>83</Paragraphs>
  <Slides>10</Slides>
  <Notes>10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10</vt:i4>
      </vt:variant>
    </vt:vector>
  </HeadingPairs>
  <TitlesOfParts>
    <vt:vector size="14" baseType="lpstr">
      <vt:lpstr>Arial</vt:lpstr>
      <vt:lpstr>MuseoModerno Medium</vt:lpstr>
      <vt:lpstr>Source Sans Pro</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MEHMET GULTEKIN</cp:lastModifiedBy>
  <cp:revision>2</cp:revision>
  <dcterms:created xsi:type="dcterms:W3CDTF">2025-03-02T18:12:38Z</dcterms:created>
  <dcterms:modified xsi:type="dcterms:W3CDTF">2025-03-02T20:25:09Z</dcterms:modified>
</cp:coreProperties>
</file>