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Roboto" panose="02000000000000000000" pitchFamily="2" charset="0"/>
      <p:regular r:id="rId13"/>
      <p:bold r:id="rId14"/>
    </p:embeddedFont>
    <p:embeddedFont>
      <p:font typeface="Roboto Slab" pitchFamily="2" charset="0"/>
      <p:regular r:id="rId15"/>
    </p:embeddedFont>
  </p:embeddedFont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655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48301"/>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YOLOv8 ve YOLOv9 ile Gemi Tespiti Performans Değerlendirmesi</a:t>
            </a:r>
            <a:endParaRPr lang="en-US" sz="4450" dirty="0"/>
          </a:p>
        </p:txBody>
      </p:sp>
      <p:sp>
        <p:nvSpPr>
          <p:cNvPr id="4" name="Text 1"/>
          <p:cNvSpPr/>
          <p:nvPr/>
        </p:nvSpPr>
        <p:spPr>
          <a:xfrm>
            <a:off x="793790" y="4114800"/>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Bu sunum, YOLOv8 ve YOLOv9 algoritmalarının gemi tespiti uygulamalarındaki performansını karşılaştırmaktadır. Deniz gözetimi ve izleme alanında kritik olan gemi tespiti, balıkçılık yönetimi, göçmen izleme, deniz kurtarma gibi birçok alanda kullanılmaktadır. Uzaktan algılama teknolojileri sayesinde gemi izleme daha erişilebilir hale gelmiştir.</a:t>
            </a:r>
            <a:endParaRPr lang="en-US" sz="1750" dirty="0"/>
          </a:p>
        </p:txBody>
      </p:sp>
      <p:sp>
        <p:nvSpPr>
          <p:cNvPr id="5" name="Shape 2"/>
          <p:cNvSpPr/>
          <p:nvPr/>
        </p:nvSpPr>
        <p:spPr>
          <a:xfrm>
            <a:off x="793790" y="6201370"/>
            <a:ext cx="362903" cy="362903"/>
          </a:xfrm>
          <a:prstGeom prst="roundRect">
            <a:avLst>
              <a:gd name="adj" fmla="val 25194296"/>
            </a:avLst>
          </a:prstGeom>
          <a:noFill/>
          <a:ln w="7620">
            <a:solidFill>
              <a:srgbClr val="FFFFFF"/>
            </a:solidFill>
            <a:prstDash val="solid"/>
          </a:ln>
        </p:spPr>
        <p:txBody>
          <a:bodyPr/>
          <a:lstStyle/>
          <a:p>
            <a:endParaRPr 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555438"/>
            <a:ext cx="8210907"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Gelecek Çalışmalar ve Öneriler</a:t>
            </a:r>
            <a:endParaRPr lang="en-US" sz="4450" dirty="0"/>
          </a:p>
        </p:txBody>
      </p:sp>
      <p:sp>
        <p:nvSpPr>
          <p:cNvPr id="3" name="Text 1"/>
          <p:cNvSpPr/>
          <p:nvPr/>
        </p:nvSpPr>
        <p:spPr>
          <a:xfrm>
            <a:off x="793790" y="3604379"/>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Gelecekteki çalışmalarda, sadece gemi türleri değil deniz araçlarının birçoğunu kapsayacak bir veri seti ile çalışılması planlanmaktadır. YOLO mimarilerinin gelişimi ile en güncel YOLO mimarilerinin kullanımı gelecekteki çalışmalarında başarılı sonuçlarla yapılabileceğine imkân tanıyacaktır.</a:t>
            </a:r>
            <a:endParaRPr lang="en-US" sz="1750" dirty="0"/>
          </a:p>
        </p:txBody>
      </p:sp>
      <p:sp>
        <p:nvSpPr>
          <p:cNvPr id="4" name="Text 2"/>
          <p:cNvSpPr/>
          <p:nvPr/>
        </p:nvSpPr>
        <p:spPr>
          <a:xfrm>
            <a:off x="793790" y="4948238"/>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YOLOv8 ve YOLOv9 mimarileri ile gemi örneklerinden oluşan bir veri setinin sınıflandırılması başarı ile gerçekleştirilmiştir. YOLO mimarilerinin başka türdeki veri setleri üzerinde de başarılı sonuçların elde edildiğine dair literatürde çalışmalar bulunmaktadır.</a:t>
            </a:r>
            <a:endParaRPr lang="en-US" sz="1750" dirty="0"/>
          </a:p>
        </p:txBody>
      </p:sp>
      <p:sp>
        <p:nvSpPr>
          <p:cNvPr id="5" name="Dikdörtgen 4">
            <a:extLst>
              <a:ext uri="{FF2B5EF4-FFF2-40B4-BE49-F238E27FC236}">
                <a16:creationId xmlns:a16="http://schemas.microsoft.com/office/drawing/2014/main" id="{8267AB9A-DA27-4652-6050-6D19A666DCC1}"/>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67972"/>
            <a:ext cx="7548205"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Giriş: Gemi Tespiti ve Önemi</a:t>
            </a:r>
            <a:endParaRPr lang="en-US" sz="4450" dirty="0"/>
          </a:p>
        </p:txBody>
      </p:sp>
      <p:sp>
        <p:nvSpPr>
          <p:cNvPr id="3" name="Text 1"/>
          <p:cNvSpPr/>
          <p:nvPr/>
        </p:nvSpPr>
        <p:spPr>
          <a:xfrm>
            <a:off x="793790" y="31437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Gemi Tespiti</a:t>
            </a:r>
            <a:endParaRPr lang="en-US" sz="2200" dirty="0"/>
          </a:p>
        </p:txBody>
      </p:sp>
      <p:sp>
        <p:nvSpPr>
          <p:cNvPr id="4" name="Text 2"/>
          <p:cNvSpPr/>
          <p:nvPr/>
        </p:nvSpPr>
        <p:spPr>
          <a:xfrm>
            <a:off x="793790" y="3724870"/>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Gemi tespiti, otomatik balıkçılık yönetimi, gemi trafiği hizmeti, liman yönetimi ve deniz savaşının gerçekleştirilmesinde temel bir konudur. Deniz gözetimi ve izlemesinde kritik zorluklar ortaya çıkarmaktadır.</a:t>
            </a:r>
            <a:endParaRPr lang="en-US" sz="1750" dirty="0"/>
          </a:p>
        </p:txBody>
      </p:sp>
      <p:sp>
        <p:nvSpPr>
          <p:cNvPr id="5" name="Text 3"/>
          <p:cNvSpPr/>
          <p:nvPr/>
        </p:nvSpPr>
        <p:spPr>
          <a:xfrm>
            <a:off x="7599521" y="31437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Uzaktan Algılama</a:t>
            </a:r>
            <a:endParaRPr lang="en-US" sz="2200" dirty="0"/>
          </a:p>
        </p:txBody>
      </p:sp>
      <p:sp>
        <p:nvSpPr>
          <p:cNvPr id="6" name="Text 4"/>
          <p:cNvSpPr/>
          <p:nvPr/>
        </p:nvSpPr>
        <p:spPr>
          <a:xfrm>
            <a:off x="7599521" y="3724870"/>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Uydular ve uçaklar gibi platformlara monte edilmiş sensörler tarafından kolaylaştırılan uzaktan algılama teknolojisi, kara hedeflerinin uzun mesafeli temassız görüntülenmesini sağlamaktadır.</a:t>
            </a:r>
            <a:endParaRPr lang="en-US" sz="1750" dirty="0"/>
          </a:p>
        </p:txBody>
      </p:sp>
      <p:sp>
        <p:nvSpPr>
          <p:cNvPr id="7" name="Text 5"/>
          <p:cNvSpPr/>
          <p:nvPr/>
        </p:nvSpPr>
        <p:spPr>
          <a:xfrm>
            <a:off x="793790" y="5635704"/>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Gemi tespiti ve sınıflandırması, deniz savaş alanının kontrolünü ele geçirme ve askeri operasyonların başarısını sağlamada büyük önem taşır. Bu çalışma, YOLOv8 ve YOLOv9 kullanarak uzaktan algılama ile gemi tespitini hedeflemektedir.</a:t>
            </a:r>
            <a:endParaRPr lang="en-US" sz="1750" dirty="0"/>
          </a:p>
        </p:txBody>
      </p:sp>
      <p:sp>
        <p:nvSpPr>
          <p:cNvPr id="8" name="Dikdörtgen 7">
            <a:extLst>
              <a:ext uri="{FF2B5EF4-FFF2-40B4-BE49-F238E27FC236}">
                <a16:creationId xmlns:a16="http://schemas.microsoft.com/office/drawing/2014/main" id="{19B47D58-BA12-588E-E266-F0E1E8A3416A}"/>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765935"/>
            <a:ext cx="8761095"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YOLO Algoritması: Temel Bilgiler</a:t>
            </a:r>
            <a:endParaRPr lang="en-US" sz="4450" dirty="0"/>
          </a:p>
        </p:txBody>
      </p:sp>
      <p:sp>
        <p:nvSpPr>
          <p:cNvPr id="3" name="Shape 1"/>
          <p:cNvSpPr/>
          <p:nvPr/>
        </p:nvSpPr>
        <p:spPr>
          <a:xfrm>
            <a:off x="793790" y="3070027"/>
            <a:ext cx="510302" cy="510302"/>
          </a:xfrm>
          <a:prstGeom prst="roundRect">
            <a:avLst>
              <a:gd name="adj" fmla="val 6667"/>
            </a:avLst>
          </a:prstGeom>
          <a:solidFill>
            <a:srgbClr val="E9ECF2"/>
          </a:solidFill>
          <a:ln/>
        </p:spPr>
        <p:txBody>
          <a:bodyPr/>
          <a:lstStyle/>
          <a:p>
            <a:endParaRPr lang="tr-TR"/>
          </a:p>
        </p:txBody>
      </p:sp>
      <p:sp>
        <p:nvSpPr>
          <p:cNvPr id="4" name="Text 2"/>
          <p:cNvSpPr/>
          <p:nvPr/>
        </p:nvSpPr>
        <p:spPr>
          <a:xfrm>
            <a:off x="978813" y="3155037"/>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1</a:t>
            </a:r>
            <a:endParaRPr lang="en-US" sz="2650" dirty="0"/>
          </a:p>
        </p:txBody>
      </p:sp>
      <p:sp>
        <p:nvSpPr>
          <p:cNvPr id="5" name="Text 3"/>
          <p:cNvSpPr/>
          <p:nvPr/>
        </p:nvSpPr>
        <p:spPr>
          <a:xfrm>
            <a:off x="1530906" y="307002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YOLO Nedir?</a:t>
            </a:r>
            <a:endParaRPr lang="en-US" sz="2200" dirty="0"/>
          </a:p>
        </p:txBody>
      </p:sp>
      <p:sp>
        <p:nvSpPr>
          <p:cNvPr id="6" name="Text 4"/>
          <p:cNvSpPr/>
          <p:nvPr/>
        </p:nvSpPr>
        <p:spPr>
          <a:xfrm>
            <a:off x="1530906" y="3560445"/>
            <a:ext cx="3459242" cy="2903220"/>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YOLO (You Only Look Once), nesne tespiti için birleşik bir modeldir. Tam görüntüler üzerinde doğrudan eğitilebilir ve model oluşturulması basittir. Hesaplama karmaşıklığını azaltan tek bir regresyon problemi olarak ele almaktadır.</a:t>
            </a:r>
            <a:endParaRPr lang="en-US" sz="1750" dirty="0"/>
          </a:p>
        </p:txBody>
      </p:sp>
      <p:sp>
        <p:nvSpPr>
          <p:cNvPr id="7" name="Shape 5"/>
          <p:cNvSpPr/>
          <p:nvPr/>
        </p:nvSpPr>
        <p:spPr>
          <a:xfrm>
            <a:off x="5216962" y="3070027"/>
            <a:ext cx="510302" cy="510302"/>
          </a:xfrm>
          <a:prstGeom prst="roundRect">
            <a:avLst>
              <a:gd name="adj" fmla="val 6667"/>
            </a:avLst>
          </a:prstGeom>
          <a:solidFill>
            <a:srgbClr val="E9ECF2"/>
          </a:solidFill>
          <a:ln/>
        </p:spPr>
        <p:txBody>
          <a:bodyPr/>
          <a:lstStyle/>
          <a:p>
            <a:endParaRPr lang="tr-TR"/>
          </a:p>
        </p:txBody>
      </p:sp>
      <p:sp>
        <p:nvSpPr>
          <p:cNvPr id="8" name="Text 6"/>
          <p:cNvSpPr/>
          <p:nvPr/>
        </p:nvSpPr>
        <p:spPr>
          <a:xfrm>
            <a:off x="5378172" y="3155037"/>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2</a:t>
            </a:r>
            <a:endParaRPr lang="en-US" sz="2650" dirty="0"/>
          </a:p>
        </p:txBody>
      </p:sp>
      <p:sp>
        <p:nvSpPr>
          <p:cNvPr id="9" name="Text 7"/>
          <p:cNvSpPr/>
          <p:nvPr/>
        </p:nvSpPr>
        <p:spPr>
          <a:xfrm>
            <a:off x="5954078" y="307002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YOLO Mimarisi</a:t>
            </a:r>
            <a:endParaRPr lang="en-US" sz="2200" dirty="0"/>
          </a:p>
        </p:txBody>
      </p:sp>
      <p:sp>
        <p:nvSpPr>
          <p:cNvPr id="10" name="Text 8"/>
          <p:cNvSpPr/>
          <p:nvPr/>
        </p:nvSpPr>
        <p:spPr>
          <a:xfrm>
            <a:off x="5954078" y="3560445"/>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Temel olarak YOLO mimarileri 3 ana bölümden oluşmaktadır: omurga (Backbone), boyun (Neck) ve baş (Head) bölümleridir. Her bölümün farklı görevleri bulunmaktadır.</a:t>
            </a:r>
            <a:endParaRPr lang="en-US" sz="1750" dirty="0"/>
          </a:p>
        </p:txBody>
      </p:sp>
      <p:sp>
        <p:nvSpPr>
          <p:cNvPr id="11" name="Shape 9"/>
          <p:cNvSpPr/>
          <p:nvPr/>
        </p:nvSpPr>
        <p:spPr>
          <a:xfrm>
            <a:off x="9640133" y="3070027"/>
            <a:ext cx="510302" cy="510302"/>
          </a:xfrm>
          <a:prstGeom prst="roundRect">
            <a:avLst>
              <a:gd name="adj" fmla="val 6667"/>
            </a:avLst>
          </a:prstGeom>
          <a:solidFill>
            <a:srgbClr val="E9ECF2"/>
          </a:solidFill>
          <a:ln/>
        </p:spPr>
        <p:txBody>
          <a:bodyPr/>
          <a:lstStyle/>
          <a:p>
            <a:endParaRPr lang="tr-TR"/>
          </a:p>
        </p:txBody>
      </p:sp>
      <p:sp>
        <p:nvSpPr>
          <p:cNvPr id="12" name="Text 10"/>
          <p:cNvSpPr/>
          <p:nvPr/>
        </p:nvSpPr>
        <p:spPr>
          <a:xfrm>
            <a:off x="9803368" y="3155037"/>
            <a:ext cx="183713" cy="34028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3</a:t>
            </a:r>
            <a:endParaRPr lang="en-US" sz="2650" dirty="0"/>
          </a:p>
        </p:txBody>
      </p:sp>
      <p:sp>
        <p:nvSpPr>
          <p:cNvPr id="13" name="Text 11"/>
          <p:cNvSpPr/>
          <p:nvPr/>
        </p:nvSpPr>
        <p:spPr>
          <a:xfrm>
            <a:off x="10377249" y="307002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YOLO Gelişimi</a:t>
            </a:r>
            <a:endParaRPr lang="en-US" sz="2200" dirty="0"/>
          </a:p>
        </p:txBody>
      </p:sp>
      <p:sp>
        <p:nvSpPr>
          <p:cNvPr id="14" name="Text 12"/>
          <p:cNvSpPr/>
          <p:nvPr/>
        </p:nvSpPr>
        <p:spPr>
          <a:xfrm>
            <a:off x="10377249" y="3560445"/>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2015'ten günümüze YOLOv1'den YOLOv9'a kadar birçok YOLO sürümü geliştirilmiştir. Her yeni sürüm, önceki versiyonlara göre çeşitli iyileştirmeler içermektedir.</a:t>
            </a:r>
            <a:endParaRPr lang="en-US" sz="1750" dirty="0"/>
          </a:p>
        </p:txBody>
      </p:sp>
      <p:sp>
        <p:nvSpPr>
          <p:cNvPr id="15" name="Dikdörtgen 14">
            <a:extLst>
              <a:ext uri="{FF2B5EF4-FFF2-40B4-BE49-F238E27FC236}">
                <a16:creationId xmlns:a16="http://schemas.microsoft.com/office/drawing/2014/main" id="{2A7B38C9-C7F8-3E8A-BB6F-F5CFE717E144}"/>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83488" y="2884884"/>
            <a:ext cx="4919424" cy="2459712"/>
          </a:xfrm>
          <a:prstGeom prst="rect">
            <a:avLst/>
          </a:prstGeom>
        </p:spPr>
      </p:pic>
      <p:sp>
        <p:nvSpPr>
          <p:cNvPr id="4" name="Text 0"/>
          <p:cNvSpPr/>
          <p:nvPr/>
        </p:nvSpPr>
        <p:spPr>
          <a:xfrm>
            <a:off x="6280190" y="718304"/>
            <a:ext cx="6816804"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YOLOv8: Detaylı İnceleme</a:t>
            </a:r>
            <a:endParaRPr lang="en-US" sz="4450" dirty="0"/>
          </a:p>
        </p:txBody>
      </p:sp>
      <p:sp>
        <p:nvSpPr>
          <p:cNvPr id="5" name="Shape 1"/>
          <p:cNvSpPr/>
          <p:nvPr/>
        </p:nvSpPr>
        <p:spPr>
          <a:xfrm>
            <a:off x="6280190" y="1767245"/>
            <a:ext cx="3664863" cy="3121462"/>
          </a:xfrm>
          <a:prstGeom prst="roundRect">
            <a:avLst>
              <a:gd name="adj" fmla="val 1090"/>
            </a:avLst>
          </a:prstGeom>
          <a:solidFill>
            <a:srgbClr val="E9ECF2"/>
          </a:solidFill>
          <a:ln/>
        </p:spPr>
        <p:txBody>
          <a:bodyPr/>
          <a:lstStyle/>
          <a:p>
            <a:endParaRPr lang="tr-TR"/>
          </a:p>
        </p:txBody>
      </p:sp>
      <p:sp>
        <p:nvSpPr>
          <p:cNvPr id="6" name="Text 2"/>
          <p:cNvSpPr/>
          <p:nvPr/>
        </p:nvSpPr>
        <p:spPr>
          <a:xfrm>
            <a:off x="6507004" y="199405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Gelişmiş Mimari</a:t>
            </a:r>
            <a:endParaRPr lang="en-US" sz="2200" dirty="0"/>
          </a:p>
        </p:txBody>
      </p:sp>
      <p:sp>
        <p:nvSpPr>
          <p:cNvPr id="7" name="Text 3"/>
          <p:cNvSpPr/>
          <p:nvPr/>
        </p:nvSpPr>
        <p:spPr>
          <a:xfrm>
            <a:off x="6507004" y="2484477"/>
            <a:ext cx="3211235" cy="1814513"/>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YOLOv8, YOLO serisinde önemli bir gelişme göstermiştir. Mimari, kayıp fonksiyonları ve segmentasyon yeteneklerindeki ilerlemeleriyle öne çıkmaktadır.</a:t>
            </a:r>
            <a:endParaRPr lang="en-US" sz="1750" dirty="0"/>
          </a:p>
        </p:txBody>
      </p:sp>
      <p:sp>
        <p:nvSpPr>
          <p:cNvPr id="8" name="Shape 4"/>
          <p:cNvSpPr/>
          <p:nvPr/>
        </p:nvSpPr>
        <p:spPr>
          <a:xfrm>
            <a:off x="10171867" y="1767245"/>
            <a:ext cx="3664863" cy="3121462"/>
          </a:xfrm>
          <a:prstGeom prst="roundRect">
            <a:avLst>
              <a:gd name="adj" fmla="val 1090"/>
            </a:avLst>
          </a:prstGeom>
          <a:solidFill>
            <a:srgbClr val="E9ECF2"/>
          </a:solidFill>
          <a:ln/>
        </p:spPr>
        <p:txBody>
          <a:bodyPr/>
          <a:lstStyle/>
          <a:p>
            <a:endParaRPr lang="tr-TR"/>
          </a:p>
        </p:txBody>
      </p:sp>
      <p:sp>
        <p:nvSpPr>
          <p:cNvPr id="9" name="Text 5"/>
          <p:cNvSpPr/>
          <p:nvPr/>
        </p:nvSpPr>
        <p:spPr>
          <a:xfrm>
            <a:off x="10398681" y="199405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C2f Modülü</a:t>
            </a:r>
            <a:endParaRPr lang="en-US" sz="2200" dirty="0"/>
          </a:p>
        </p:txBody>
      </p:sp>
      <p:sp>
        <p:nvSpPr>
          <p:cNvPr id="10" name="Text 6"/>
          <p:cNvSpPr/>
          <p:nvPr/>
        </p:nvSpPr>
        <p:spPr>
          <a:xfrm>
            <a:off x="10398681" y="2484477"/>
            <a:ext cx="3211235" cy="217741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YOLOv8 tarafından önerilen C2f (Cross Stage Partial) modülü, derin öğrenme ağları içindeki gradyan akışını önemli ölçüde iyileştirerek, modelin öğrenme yeteneğini artırmaktadır.</a:t>
            </a:r>
            <a:endParaRPr lang="en-US" sz="1750" dirty="0"/>
          </a:p>
        </p:txBody>
      </p:sp>
      <p:sp>
        <p:nvSpPr>
          <p:cNvPr id="11" name="Shape 7"/>
          <p:cNvSpPr/>
          <p:nvPr/>
        </p:nvSpPr>
        <p:spPr>
          <a:xfrm>
            <a:off x="6280190" y="5115520"/>
            <a:ext cx="7556421" cy="2395657"/>
          </a:xfrm>
          <a:prstGeom prst="roundRect">
            <a:avLst>
              <a:gd name="adj" fmla="val 1420"/>
            </a:avLst>
          </a:prstGeom>
          <a:solidFill>
            <a:srgbClr val="E9ECF2"/>
          </a:solidFill>
          <a:ln/>
        </p:spPr>
        <p:txBody>
          <a:bodyPr/>
          <a:lstStyle/>
          <a:p>
            <a:endParaRPr lang="tr-TR"/>
          </a:p>
        </p:txBody>
      </p:sp>
      <p:sp>
        <p:nvSpPr>
          <p:cNvPr id="12" name="Text 8"/>
          <p:cNvSpPr/>
          <p:nvPr/>
        </p:nvSpPr>
        <p:spPr>
          <a:xfrm>
            <a:off x="6507004" y="534233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Hızlı NMS</a:t>
            </a:r>
            <a:endParaRPr lang="en-US" sz="2200" dirty="0"/>
          </a:p>
        </p:txBody>
      </p:sp>
      <p:sp>
        <p:nvSpPr>
          <p:cNvPr id="13" name="Text 9"/>
          <p:cNvSpPr/>
          <p:nvPr/>
        </p:nvSpPr>
        <p:spPr>
          <a:xfrm>
            <a:off x="6507004" y="5832753"/>
            <a:ext cx="7102793" cy="1451610"/>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C2f modülü sayesinde daha hızlı bir NMS (Non-Maximum Suppression) süreci sağlanmaktadır. Bu modül, katmanlar arası geçişlerdeki bilgi kaybını minimize ederken, katmanların iş birliğini güçlendirir.</a:t>
            </a:r>
            <a:endParaRPr lang="en-US" sz="1750" dirty="0"/>
          </a:p>
        </p:txBody>
      </p:sp>
      <p:sp>
        <p:nvSpPr>
          <p:cNvPr id="14" name="Dikdörtgen 13">
            <a:extLst>
              <a:ext uri="{FF2B5EF4-FFF2-40B4-BE49-F238E27FC236}">
                <a16:creationId xmlns:a16="http://schemas.microsoft.com/office/drawing/2014/main" id="{B1FF9CA1-F536-304C-F715-779A08FC48EC}"/>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0910"/>
          </a:xfrm>
          <a:prstGeom prst="rect">
            <a:avLst/>
          </a:prstGeom>
        </p:spPr>
      </p:pic>
      <p:sp>
        <p:nvSpPr>
          <p:cNvPr id="3" name="Text 0"/>
          <p:cNvSpPr/>
          <p:nvPr/>
        </p:nvSpPr>
        <p:spPr>
          <a:xfrm>
            <a:off x="756642" y="594479"/>
            <a:ext cx="7630716" cy="1351359"/>
          </a:xfrm>
          <a:prstGeom prst="rect">
            <a:avLst/>
          </a:prstGeom>
          <a:noFill/>
          <a:ln/>
        </p:spPr>
        <p:txBody>
          <a:bodyPr wrap="square" lIns="0" tIns="0" rIns="0" bIns="0" rtlCol="0" anchor="t"/>
          <a:lstStyle/>
          <a:p>
            <a:pPr marL="0" indent="0">
              <a:lnSpc>
                <a:spcPts val="5300"/>
              </a:lnSpc>
              <a:buNone/>
            </a:pPr>
            <a:r>
              <a:rPr lang="en-US" sz="4250" dirty="0">
                <a:solidFill>
                  <a:srgbClr val="3257B8"/>
                </a:solidFill>
                <a:latin typeface="Roboto Slab" pitchFamily="34" charset="0"/>
                <a:ea typeface="Roboto Slab" pitchFamily="34" charset="-122"/>
                <a:cs typeface="Roboto Slab" pitchFamily="34" charset="-120"/>
              </a:rPr>
              <a:t>YOLOv9: Yenilikçi Yaklaşımlar</a:t>
            </a:r>
            <a:endParaRPr lang="en-US" sz="4250" dirty="0"/>
          </a:p>
        </p:txBody>
      </p:sp>
      <p:pic>
        <p:nvPicPr>
          <p:cNvPr id="4" name="Image 1" descr="preencoded.png"/>
          <p:cNvPicPr>
            <a:picLocks noChangeAspect="1"/>
          </p:cNvPicPr>
          <p:nvPr/>
        </p:nvPicPr>
        <p:blipFill>
          <a:blip r:embed="rId4"/>
          <a:stretch>
            <a:fillRect/>
          </a:stretch>
        </p:blipFill>
        <p:spPr>
          <a:xfrm>
            <a:off x="756642" y="2270046"/>
            <a:ext cx="540425" cy="540425"/>
          </a:xfrm>
          <a:prstGeom prst="rect">
            <a:avLst/>
          </a:prstGeom>
        </p:spPr>
      </p:pic>
      <p:sp>
        <p:nvSpPr>
          <p:cNvPr id="5" name="Text 1"/>
          <p:cNvSpPr/>
          <p:nvPr/>
        </p:nvSpPr>
        <p:spPr>
          <a:xfrm>
            <a:off x="756642" y="3026569"/>
            <a:ext cx="2327434" cy="337780"/>
          </a:xfrm>
          <a:prstGeom prst="rect">
            <a:avLst/>
          </a:prstGeom>
          <a:noFill/>
          <a:ln/>
        </p:spPr>
        <p:txBody>
          <a:bodyPr wrap="none" lIns="0" tIns="0" rIns="0" bIns="0" rtlCol="0" anchor="t"/>
          <a:lstStyle/>
          <a:p>
            <a:pPr marL="0" indent="0" algn="l">
              <a:lnSpc>
                <a:spcPts val="2650"/>
              </a:lnSpc>
              <a:buNone/>
            </a:pPr>
            <a:r>
              <a:rPr lang="en-US" sz="2100" dirty="0">
                <a:solidFill>
                  <a:srgbClr val="15213F"/>
                </a:solidFill>
                <a:latin typeface="Roboto Slab" pitchFamily="34" charset="0"/>
                <a:ea typeface="Roboto Slab" pitchFamily="34" charset="-122"/>
                <a:cs typeface="Roboto Slab" pitchFamily="34" charset="-120"/>
              </a:rPr>
              <a:t>CSPDarknet53</a:t>
            </a:r>
            <a:endParaRPr lang="en-US" sz="2100" dirty="0"/>
          </a:p>
        </p:txBody>
      </p:sp>
      <p:sp>
        <p:nvSpPr>
          <p:cNvPr id="6" name="Text 2"/>
          <p:cNvSpPr/>
          <p:nvPr/>
        </p:nvSpPr>
        <p:spPr>
          <a:xfrm>
            <a:off x="756642" y="3494008"/>
            <a:ext cx="2327434" cy="3112889"/>
          </a:xfrm>
          <a:prstGeom prst="rect">
            <a:avLst/>
          </a:prstGeom>
          <a:noFill/>
          <a:ln/>
        </p:spPr>
        <p:txBody>
          <a:bodyPr wrap="square" lIns="0" tIns="0" rIns="0" bIns="0" rtlCol="0" anchor="t"/>
          <a:lstStyle/>
          <a:p>
            <a:pPr marL="0" indent="0" algn="l">
              <a:lnSpc>
                <a:spcPts val="2700"/>
              </a:lnSpc>
              <a:buNone/>
            </a:pPr>
            <a:r>
              <a:rPr lang="en-US" sz="1700" dirty="0">
                <a:solidFill>
                  <a:srgbClr val="15213F"/>
                </a:solidFill>
                <a:latin typeface="Roboto" pitchFamily="34" charset="0"/>
                <a:ea typeface="Roboto" pitchFamily="34" charset="-122"/>
                <a:cs typeface="Roboto" pitchFamily="34" charset="-120"/>
              </a:rPr>
              <a:t>Omurga ağının birincil işlevi, giriş görüntüsünden özellikler çıkarmaktır. Bu, özellik haritasını iki ayrı bölüme ayıran omurga olarak CSPDarknet53 kullanılarak elde edilir.</a:t>
            </a:r>
            <a:endParaRPr lang="en-US" sz="1700" dirty="0"/>
          </a:p>
        </p:txBody>
      </p:sp>
      <p:pic>
        <p:nvPicPr>
          <p:cNvPr id="7" name="Image 2" descr="preencoded.png"/>
          <p:cNvPicPr>
            <a:picLocks noChangeAspect="1"/>
          </p:cNvPicPr>
          <p:nvPr/>
        </p:nvPicPr>
        <p:blipFill>
          <a:blip r:embed="rId5"/>
          <a:stretch>
            <a:fillRect/>
          </a:stretch>
        </p:blipFill>
        <p:spPr>
          <a:xfrm>
            <a:off x="3408283" y="2270046"/>
            <a:ext cx="540425" cy="540425"/>
          </a:xfrm>
          <a:prstGeom prst="rect">
            <a:avLst/>
          </a:prstGeom>
        </p:spPr>
      </p:pic>
      <p:sp>
        <p:nvSpPr>
          <p:cNvPr id="8" name="Text 3"/>
          <p:cNvSpPr/>
          <p:nvPr/>
        </p:nvSpPr>
        <p:spPr>
          <a:xfrm>
            <a:off x="3408283" y="3026569"/>
            <a:ext cx="2327434" cy="675561"/>
          </a:xfrm>
          <a:prstGeom prst="rect">
            <a:avLst/>
          </a:prstGeom>
          <a:noFill/>
          <a:ln/>
        </p:spPr>
        <p:txBody>
          <a:bodyPr wrap="square" lIns="0" tIns="0" rIns="0" bIns="0" rtlCol="0" anchor="t"/>
          <a:lstStyle/>
          <a:p>
            <a:pPr marL="0" indent="0" algn="l">
              <a:lnSpc>
                <a:spcPts val="2650"/>
              </a:lnSpc>
              <a:buNone/>
            </a:pPr>
            <a:r>
              <a:rPr lang="en-US" sz="2100" dirty="0">
                <a:solidFill>
                  <a:srgbClr val="15213F"/>
                </a:solidFill>
                <a:latin typeface="Roboto Slab" pitchFamily="34" charset="0"/>
                <a:ea typeface="Roboto Slab" pitchFamily="34" charset="-122"/>
                <a:cs typeface="Roboto Slab" pitchFamily="34" charset="-120"/>
              </a:rPr>
              <a:t>Özellik Birleştirme</a:t>
            </a:r>
            <a:endParaRPr lang="en-US" sz="2100" dirty="0"/>
          </a:p>
        </p:txBody>
      </p:sp>
      <p:sp>
        <p:nvSpPr>
          <p:cNvPr id="9" name="Text 4"/>
          <p:cNvSpPr/>
          <p:nvPr/>
        </p:nvSpPr>
        <p:spPr>
          <a:xfrm>
            <a:off x="3408283" y="3831788"/>
            <a:ext cx="2327434" cy="3804642"/>
          </a:xfrm>
          <a:prstGeom prst="rect">
            <a:avLst/>
          </a:prstGeom>
          <a:noFill/>
          <a:ln/>
        </p:spPr>
        <p:txBody>
          <a:bodyPr wrap="square" lIns="0" tIns="0" rIns="0" bIns="0" rtlCol="0" anchor="t"/>
          <a:lstStyle/>
          <a:p>
            <a:pPr marL="0" indent="0" algn="l">
              <a:lnSpc>
                <a:spcPts val="2700"/>
              </a:lnSpc>
              <a:buNone/>
            </a:pPr>
            <a:r>
              <a:rPr lang="en-US" sz="1700" dirty="0">
                <a:solidFill>
                  <a:srgbClr val="15213F"/>
                </a:solidFill>
                <a:latin typeface="Roboto" pitchFamily="34" charset="0"/>
                <a:ea typeface="Roboto" pitchFamily="34" charset="-122"/>
                <a:cs typeface="Roboto" pitchFamily="34" charset="-120"/>
              </a:rPr>
              <a:t>Özellik birleştirme ağı, özellik birleştirmeyi başarmak için Mekansal Piramit Havuzlama (SPP) modülleri ve Yol Toplama Ağı (PAN) modülleri kullanarak farklı ölçeklerdeki özellik haritalarını entegre etmektedir.</a:t>
            </a:r>
            <a:endParaRPr lang="en-US" sz="1700" dirty="0"/>
          </a:p>
        </p:txBody>
      </p:sp>
      <p:pic>
        <p:nvPicPr>
          <p:cNvPr id="10" name="Image 3" descr="preencoded.png"/>
          <p:cNvPicPr>
            <a:picLocks noChangeAspect="1"/>
          </p:cNvPicPr>
          <p:nvPr/>
        </p:nvPicPr>
        <p:blipFill>
          <a:blip r:embed="rId6"/>
          <a:stretch>
            <a:fillRect/>
          </a:stretch>
        </p:blipFill>
        <p:spPr>
          <a:xfrm>
            <a:off x="6059924" y="2270046"/>
            <a:ext cx="540425" cy="540425"/>
          </a:xfrm>
          <a:prstGeom prst="rect">
            <a:avLst/>
          </a:prstGeom>
        </p:spPr>
      </p:pic>
      <p:sp>
        <p:nvSpPr>
          <p:cNvPr id="11" name="Text 5"/>
          <p:cNvSpPr/>
          <p:nvPr/>
        </p:nvSpPr>
        <p:spPr>
          <a:xfrm>
            <a:off x="6059924" y="3026569"/>
            <a:ext cx="2327434" cy="337780"/>
          </a:xfrm>
          <a:prstGeom prst="rect">
            <a:avLst/>
          </a:prstGeom>
          <a:noFill/>
          <a:ln/>
        </p:spPr>
        <p:txBody>
          <a:bodyPr wrap="none" lIns="0" tIns="0" rIns="0" bIns="0" rtlCol="0" anchor="t"/>
          <a:lstStyle/>
          <a:p>
            <a:pPr marL="0" indent="0" algn="l">
              <a:lnSpc>
                <a:spcPts val="2650"/>
              </a:lnSpc>
              <a:buNone/>
            </a:pPr>
            <a:r>
              <a:rPr lang="en-US" sz="2100" dirty="0">
                <a:solidFill>
                  <a:srgbClr val="15213F"/>
                </a:solidFill>
                <a:latin typeface="Roboto Slab" pitchFamily="34" charset="0"/>
                <a:ea typeface="Roboto Slab" pitchFamily="34" charset="-122"/>
                <a:cs typeface="Roboto Slab" pitchFamily="34" charset="-120"/>
              </a:rPr>
              <a:t>Entegre Yapı</a:t>
            </a:r>
            <a:endParaRPr lang="en-US" sz="2100" dirty="0"/>
          </a:p>
        </p:txBody>
      </p:sp>
      <p:sp>
        <p:nvSpPr>
          <p:cNvPr id="12" name="Text 6"/>
          <p:cNvSpPr/>
          <p:nvPr/>
        </p:nvSpPr>
        <p:spPr>
          <a:xfrm>
            <a:off x="6059924" y="3494008"/>
            <a:ext cx="2327434" cy="3112889"/>
          </a:xfrm>
          <a:prstGeom prst="rect">
            <a:avLst/>
          </a:prstGeom>
          <a:noFill/>
          <a:ln/>
        </p:spPr>
        <p:txBody>
          <a:bodyPr wrap="square" lIns="0" tIns="0" rIns="0" bIns="0" rtlCol="0" anchor="t"/>
          <a:lstStyle/>
          <a:p>
            <a:pPr marL="0" indent="0" algn="l">
              <a:lnSpc>
                <a:spcPts val="2700"/>
              </a:lnSpc>
              <a:buNone/>
            </a:pPr>
            <a:r>
              <a:rPr lang="en-US" sz="1700" dirty="0">
                <a:solidFill>
                  <a:srgbClr val="15213F"/>
                </a:solidFill>
                <a:latin typeface="Roboto" pitchFamily="34" charset="0"/>
                <a:ea typeface="Roboto" pitchFamily="34" charset="-122"/>
                <a:cs typeface="Roboto" pitchFamily="34" charset="-120"/>
              </a:rPr>
              <a:t>YOLOv9'un RepNCSPELAN4 modülünde, YOLOv5'ten elde edilen CSP Bloğu, YOLOv6'dan alınan RepVGGBlock ve YOLOv7'den entegre edilen ELAN bloğu bir araya getirilmiştir.</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39816"/>
          </a:xfrm>
          <a:prstGeom prst="rect">
            <a:avLst/>
          </a:prstGeom>
        </p:spPr>
      </p:pic>
      <p:sp>
        <p:nvSpPr>
          <p:cNvPr id="3" name="Text 0"/>
          <p:cNvSpPr/>
          <p:nvPr/>
        </p:nvSpPr>
        <p:spPr>
          <a:xfrm>
            <a:off x="655082" y="2901196"/>
            <a:ext cx="7142798" cy="584954"/>
          </a:xfrm>
          <a:prstGeom prst="rect">
            <a:avLst/>
          </a:prstGeom>
          <a:noFill/>
          <a:ln/>
        </p:spPr>
        <p:txBody>
          <a:bodyPr wrap="none" lIns="0" tIns="0" rIns="0" bIns="0" rtlCol="0" anchor="t"/>
          <a:lstStyle/>
          <a:p>
            <a:pPr marL="0" indent="0">
              <a:lnSpc>
                <a:spcPts val="4600"/>
              </a:lnSpc>
              <a:buNone/>
            </a:pPr>
            <a:r>
              <a:rPr lang="en-US" sz="3650" dirty="0">
                <a:solidFill>
                  <a:srgbClr val="3257B8"/>
                </a:solidFill>
                <a:latin typeface="Roboto Slab" pitchFamily="34" charset="0"/>
                <a:ea typeface="Roboto Slab" pitchFamily="34" charset="-122"/>
                <a:cs typeface="Roboto Slab" pitchFamily="34" charset="-120"/>
              </a:rPr>
              <a:t>Veri Seti: "Ships in Google Earth"</a:t>
            </a:r>
            <a:endParaRPr lang="en-US" sz="3650" dirty="0"/>
          </a:p>
        </p:txBody>
      </p:sp>
      <p:sp>
        <p:nvSpPr>
          <p:cNvPr id="4" name="Shape 1"/>
          <p:cNvSpPr/>
          <p:nvPr/>
        </p:nvSpPr>
        <p:spPr>
          <a:xfrm>
            <a:off x="7303770" y="3766899"/>
            <a:ext cx="22860" cy="3901202"/>
          </a:xfrm>
          <a:prstGeom prst="roundRect">
            <a:avLst>
              <a:gd name="adj" fmla="val 122831"/>
            </a:avLst>
          </a:prstGeom>
          <a:solidFill>
            <a:srgbClr val="CFD2D8"/>
          </a:solidFill>
          <a:ln/>
        </p:spPr>
        <p:txBody>
          <a:bodyPr/>
          <a:lstStyle/>
          <a:p>
            <a:endParaRPr lang="tr-TR"/>
          </a:p>
        </p:txBody>
      </p:sp>
      <p:sp>
        <p:nvSpPr>
          <p:cNvPr id="5" name="Shape 2"/>
          <p:cNvSpPr/>
          <p:nvPr/>
        </p:nvSpPr>
        <p:spPr>
          <a:xfrm>
            <a:off x="6472416" y="4176474"/>
            <a:ext cx="655082" cy="22860"/>
          </a:xfrm>
          <a:prstGeom prst="roundRect">
            <a:avLst>
              <a:gd name="adj" fmla="val 122831"/>
            </a:avLst>
          </a:prstGeom>
          <a:solidFill>
            <a:srgbClr val="CFD2D8"/>
          </a:solidFill>
          <a:ln/>
        </p:spPr>
        <p:txBody>
          <a:bodyPr/>
          <a:lstStyle/>
          <a:p>
            <a:endParaRPr lang="tr-TR"/>
          </a:p>
        </p:txBody>
      </p:sp>
      <p:sp>
        <p:nvSpPr>
          <p:cNvPr id="6" name="Shape 3"/>
          <p:cNvSpPr/>
          <p:nvPr/>
        </p:nvSpPr>
        <p:spPr>
          <a:xfrm>
            <a:off x="7104638" y="3977402"/>
            <a:ext cx="421124" cy="421124"/>
          </a:xfrm>
          <a:prstGeom prst="roundRect">
            <a:avLst>
              <a:gd name="adj" fmla="val 6668"/>
            </a:avLst>
          </a:prstGeom>
          <a:solidFill>
            <a:srgbClr val="E9ECF2"/>
          </a:solidFill>
          <a:ln/>
        </p:spPr>
        <p:txBody>
          <a:bodyPr/>
          <a:lstStyle/>
          <a:p>
            <a:endParaRPr lang="tr-TR"/>
          </a:p>
        </p:txBody>
      </p:sp>
      <p:sp>
        <p:nvSpPr>
          <p:cNvPr id="7" name="Text 4"/>
          <p:cNvSpPr/>
          <p:nvPr/>
        </p:nvSpPr>
        <p:spPr>
          <a:xfrm>
            <a:off x="7257276" y="4047530"/>
            <a:ext cx="115729" cy="280749"/>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1</a:t>
            </a:r>
            <a:endParaRPr lang="en-US" sz="2200" dirty="0"/>
          </a:p>
        </p:txBody>
      </p:sp>
      <p:sp>
        <p:nvSpPr>
          <p:cNvPr id="8" name="Text 5"/>
          <p:cNvSpPr/>
          <p:nvPr/>
        </p:nvSpPr>
        <p:spPr>
          <a:xfrm>
            <a:off x="3945850" y="3954066"/>
            <a:ext cx="2339816" cy="292418"/>
          </a:xfrm>
          <a:prstGeom prst="rect">
            <a:avLst/>
          </a:prstGeom>
          <a:noFill/>
          <a:ln/>
        </p:spPr>
        <p:txBody>
          <a:bodyPr wrap="none" lIns="0" tIns="0" rIns="0" bIns="0" rtlCol="0" anchor="t"/>
          <a:lstStyle/>
          <a:p>
            <a:pPr marL="0" indent="0" algn="r">
              <a:lnSpc>
                <a:spcPts val="2300"/>
              </a:lnSpc>
              <a:buNone/>
            </a:pPr>
            <a:r>
              <a:rPr lang="en-US" sz="1800" dirty="0">
                <a:solidFill>
                  <a:srgbClr val="15213F"/>
                </a:solidFill>
                <a:latin typeface="Roboto Slab" pitchFamily="34" charset="0"/>
                <a:ea typeface="Roboto Slab" pitchFamily="34" charset="-122"/>
                <a:cs typeface="Roboto Slab" pitchFamily="34" charset="-120"/>
              </a:rPr>
              <a:t>Veri Seti İçeriği</a:t>
            </a:r>
            <a:endParaRPr lang="en-US" sz="1800" dirty="0"/>
          </a:p>
        </p:txBody>
      </p:sp>
      <p:sp>
        <p:nvSpPr>
          <p:cNvPr id="9" name="Text 6"/>
          <p:cNvSpPr/>
          <p:nvPr/>
        </p:nvSpPr>
        <p:spPr>
          <a:xfrm>
            <a:off x="655082" y="4358759"/>
            <a:ext cx="5630585" cy="1197769"/>
          </a:xfrm>
          <a:prstGeom prst="rect">
            <a:avLst/>
          </a:prstGeom>
          <a:noFill/>
          <a:ln/>
        </p:spPr>
        <p:txBody>
          <a:bodyPr wrap="square" lIns="0" tIns="0" rIns="0" bIns="0" rtlCol="0" anchor="t"/>
          <a:lstStyle/>
          <a:p>
            <a:pPr marL="0" indent="0" algn="r">
              <a:lnSpc>
                <a:spcPts val="2350"/>
              </a:lnSpc>
              <a:buNone/>
            </a:pPr>
            <a:r>
              <a:rPr lang="en-US" sz="1450" dirty="0">
                <a:solidFill>
                  <a:srgbClr val="15213F"/>
                </a:solidFill>
                <a:latin typeface="Roboto" pitchFamily="34" charset="0"/>
                <a:ea typeface="Roboto" pitchFamily="34" charset="-122"/>
                <a:cs typeface="Roboto" pitchFamily="34" charset="-120"/>
              </a:rPr>
              <a:t>Bu çalışmada, Kaggle üzerinde orijinal olarak barındırılan ve daha sonra Roboflow tarafından kullanıma sunulan "Ships in Google Earth" veri seti kullanılmıştır. Toplamda 1658 görüntüden oluşmaktadır.</a:t>
            </a:r>
            <a:endParaRPr lang="en-US" sz="1450" dirty="0"/>
          </a:p>
        </p:txBody>
      </p:sp>
      <p:sp>
        <p:nvSpPr>
          <p:cNvPr id="10" name="Shape 7"/>
          <p:cNvSpPr/>
          <p:nvPr/>
        </p:nvSpPr>
        <p:spPr>
          <a:xfrm>
            <a:off x="7502902" y="5112306"/>
            <a:ext cx="655082" cy="22860"/>
          </a:xfrm>
          <a:prstGeom prst="roundRect">
            <a:avLst>
              <a:gd name="adj" fmla="val 122831"/>
            </a:avLst>
          </a:prstGeom>
          <a:solidFill>
            <a:srgbClr val="CFD2D8"/>
          </a:solidFill>
          <a:ln/>
        </p:spPr>
        <p:txBody>
          <a:bodyPr/>
          <a:lstStyle/>
          <a:p>
            <a:endParaRPr lang="tr-TR"/>
          </a:p>
        </p:txBody>
      </p:sp>
      <p:sp>
        <p:nvSpPr>
          <p:cNvPr id="11" name="Shape 8"/>
          <p:cNvSpPr/>
          <p:nvPr/>
        </p:nvSpPr>
        <p:spPr>
          <a:xfrm>
            <a:off x="7104638" y="4913233"/>
            <a:ext cx="421124" cy="421124"/>
          </a:xfrm>
          <a:prstGeom prst="roundRect">
            <a:avLst>
              <a:gd name="adj" fmla="val 6668"/>
            </a:avLst>
          </a:prstGeom>
          <a:solidFill>
            <a:srgbClr val="E9ECF2"/>
          </a:solidFill>
          <a:ln/>
        </p:spPr>
        <p:txBody>
          <a:bodyPr/>
          <a:lstStyle/>
          <a:p>
            <a:endParaRPr lang="tr-TR"/>
          </a:p>
        </p:txBody>
      </p:sp>
      <p:sp>
        <p:nvSpPr>
          <p:cNvPr id="12" name="Text 9"/>
          <p:cNvSpPr/>
          <p:nvPr/>
        </p:nvSpPr>
        <p:spPr>
          <a:xfrm>
            <a:off x="7237631" y="4983361"/>
            <a:ext cx="155019" cy="280749"/>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2</a:t>
            </a:r>
            <a:endParaRPr lang="en-US" sz="2200" dirty="0"/>
          </a:p>
        </p:txBody>
      </p:sp>
      <p:sp>
        <p:nvSpPr>
          <p:cNvPr id="13" name="Text 10"/>
          <p:cNvSpPr/>
          <p:nvPr/>
        </p:nvSpPr>
        <p:spPr>
          <a:xfrm>
            <a:off x="8344733" y="4889897"/>
            <a:ext cx="2339816" cy="292418"/>
          </a:xfrm>
          <a:prstGeom prst="rect">
            <a:avLst/>
          </a:prstGeom>
          <a:noFill/>
          <a:ln/>
        </p:spPr>
        <p:txBody>
          <a:bodyPr wrap="none" lIns="0" tIns="0" rIns="0" bIns="0" rtlCol="0" anchor="t"/>
          <a:lstStyle/>
          <a:p>
            <a:pPr marL="0" indent="0" algn="l">
              <a:lnSpc>
                <a:spcPts val="2300"/>
              </a:lnSpc>
              <a:buNone/>
            </a:pPr>
            <a:r>
              <a:rPr lang="en-US" sz="1800" dirty="0">
                <a:solidFill>
                  <a:srgbClr val="15213F"/>
                </a:solidFill>
                <a:latin typeface="Roboto Slab" pitchFamily="34" charset="0"/>
                <a:ea typeface="Roboto Slab" pitchFamily="34" charset="-122"/>
                <a:cs typeface="Roboto Slab" pitchFamily="34" charset="-120"/>
              </a:rPr>
              <a:t>Görüntü Özellikleri</a:t>
            </a:r>
            <a:endParaRPr lang="en-US" sz="1800" dirty="0"/>
          </a:p>
        </p:txBody>
      </p:sp>
      <p:sp>
        <p:nvSpPr>
          <p:cNvPr id="14" name="Text 11"/>
          <p:cNvSpPr/>
          <p:nvPr/>
        </p:nvSpPr>
        <p:spPr>
          <a:xfrm>
            <a:off x="8344733" y="5294590"/>
            <a:ext cx="5630585" cy="1197769"/>
          </a:xfrm>
          <a:prstGeom prst="rect">
            <a:avLst/>
          </a:prstGeom>
          <a:noFill/>
          <a:ln/>
        </p:spPr>
        <p:txBody>
          <a:bodyPr wrap="square" lIns="0" tIns="0" rIns="0" bIns="0" rtlCol="0" anchor="t"/>
          <a:lstStyle/>
          <a:p>
            <a:pPr marL="0" indent="0" algn="l">
              <a:lnSpc>
                <a:spcPts val="2350"/>
              </a:lnSpc>
              <a:buNone/>
            </a:pPr>
            <a:r>
              <a:rPr lang="en-US" sz="1450" dirty="0">
                <a:solidFill>
                  <a:srgbClr val="15213F"/>
                </a:solidFill>
                <a:latin typeface="Roboto" pitchFamily="34" charset="0"/>
                <a:ea typeface="Roboto" pitchFamily="34" charset="-122"/>
                <a:cs typeface="Roboto" pitchFamily="34" charset="-120"/>
              </a:rPr>
              <a:t>Görüntülerin tamamı uydu çekimi olup gemileri kuş bakışı görecek şekildedir. Ayrıca veri seti farklı hava şartlarını, farklı ışık şiddetlerini (gece-gündüz) ve farklı tip, uzunluktaki gemi resimlerinden meydana gelmektedir.</a:t>
            </a:r>
            <a:endParaRPr lang="en-US" sz="1450" dirty="0"/>
          </a:p>
        </p:txBody>
      </p:sp>
      <p:sp>
        <p:nvSpPr>
          <p:cNvPr id="15" name="Shape 12"/>
          <p:cNvSpPr/>
          <p:nvPr/>
        </p:nvSpPr>
        <p:spPr>
          <a:xfrm>
            <a:off x="6472416" y="6340435"/>
            <a:ext cx="655082" cy="22860"/>
          </a:xfrm>
          <a:prstGeom prst="roundRect">
            <a:avLst>
              <a:gd name="adj" fmla="val 122831"/>
            </a:avLst>
          </a:prstGeom>
          <a:solidFill>
            <a:srgbClr val="CFD2D8"/>
          </a:solidFill>
          <a:ln/>
        </p:spPr>
        <p:txBody>
          <a:bodyPr/>
          <a:lstStyle/>
          <a:p>
            <a:endParaRPr lang="tr-TR"/>
          </a:p>
        </p:txBody>
      </p:sp>
      <p:sp>
        <p:nvSpPr>
          <p:cNvPr id="16" name="Shape 13"/>
          <p:cNvSpPr/>
          <p:nvPr/>
        </p:nvSpPr>
        <p:spPr>
          <a:xfrm>
            <a:off x="7104638" y="6141363"/>
            <a:ext cx="421124" cy="421124"/>
          </a:xfrm>
          <a:prstGeom prst="roundRect">
            <a:avLst>
              <a:gd name="adj" fmla="val 6668"/>
            </a:avLst>
          </a:prstGeom>
          <a:solidFill>
            <a:srgbClr val="E9ECF2"/>
          </a:solidFill>
          <a:ln/>
        </p:spPr>
        <p:txBody>
          <a:bodyPr/>
          <a:lstStyle/>
          <a:p>
            <a:endParaRPr lang="tr-TR"/>
          </a:p>
        </p:txBody>
      </p:sp>
      <p:sp>
        <p:nvSpPr>
          <p:cNvPr id="17" name="Text 14"/>
          <p:cNvSpPr/>
          <p:nvPr/>
        </p:nvSpPr>
        <p:spPr>
          <a:xfrm>
            <a:off x="7239417" y="6211491"/>
            <a:ext cx="151567" cy="280749"/>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3</a:t>
            </a:r>
            <a:endParaRPr lang="en-US" sz="2200" dirty="0"/>
          </a:p>
        </p:txBody>
      </p:sp>
      <p:sp>
        <p:nvSpPr>
          <p:cNvPr id="18" name="Text 15"/>
          <p:cNvSpPr/>
          <p:nvPr/>
        </p:nvSpPr>
        <p:spPr>
          <a:xfrm>
            <a:off x="3945850" y="6118027"/>
            <a:ext cx="2339816" cy="292418"/>
          </a:xfrm>
          <a:prstGeom prst="rect">
            <a:avLst/>
          </a:prstGeom>
          <a:noFill/>
          <a:ln/>
        </p:spPr>
        <p:txBody>
          <a:bodyPr wrap="none" lIns="0" tIns="0" rIns="0" bIns="0" rtlCol="0" anchor="t"/>
          <a:lstStyle/>
          <a:p>
            <a:pPr marL="0" indent="0" algn="r">
              <a:lnSpc>
                <a:spcPts val="2300"/>
              </a:lnSpc>
              <a:buNone/>
            </a:pPr>
            <a:r>
              <a:rPr lang="en-US" sz="1800" dirty="0">
                <a:solidFill>
                  <a:srgbClr val="15213F"/>
                </a:solidFill>
                <a:latin typeface="Roboto Slab" pitchFamily="34" charset="0"/>
                <a:ea typeface="Roboto Slab" pitchFamily="34" charset="-122"/>
                <a:cs typeface="Roboto Slab" pitchFamily="34" charset="-120"/>
              </a:rPr>
              <a:t>Veri Seti Bölünmesi</a:t>
            </a:r>
            <a:endParaRPr lang="en-US" sz="1800" dirty="0"/>
          </a:p>
        </p:txBody>
      </p:sp>
      <p:sp>
        <p:nvSpPr>
          <p:cNvPr id="19" name="Text 16"/>
          <p:cNvSpPr/>
          <p:nvPr/>
        </p:nvSpPr>
        <p:spPr>
          <a:xfrm>
            <a:off x="655082" y="6522720"/>
            <a:ext cx="5630585" cy="598884"/>
          </a:xfrm>
          <a:prstGeom prst="rect">
            <a:avLst/>
          </a:prstGeom>
          <a:noFill/>
          <a:ln/>
        </p:spPr>
        <p:txBody>
          <a:bodyPr wrap="square" lIns="0" tIns="0" rIns="0" bIns="0" rtlCol="0" anchor="t"/>
          <a:lstStyle/>
          <a:p>
            <a:pPr marL="0" indent="0" algn="r">
              <a:lnSpc>
                <a:spcPts val="2350"/>
              </a:lnSpc>
              <a:buNone/>
            </a:pPr>
            <a:r>
              <a:rPr lang="en-US" sz="1450" dirty="0">
                <a:solidFill>
                  <a:srgbClr val="15213F"/>
                </a:solidFill>
                <a:latin typeface="Roboto" pitchFamily="34" charset="0"/>
                <a:ea typeface="Roboto" pitchFamily="34" charset="-122"/>
                <a:cs typeface="Roboto" pitchFamily="34" charset="-120"/>
              </a:rPr>
              <a:t>Veri seti, modelin eğitimi, doğrulaması ve testi için üç farklı kümeye ayrılmıştır: eğitim seti (%86), doğrulama seti (%10) ve test seti (%5).</a:t>
            </a:r>
            <a:endParaRPr lang="en-US" sz="1450" dirty="0"/>
          </a:p>
        </p:txBody>
      </p:sp>
      <p:sp>
        <p:nvSpPr>
          <p:cNvPr id="20" name="Dikdörtgen 19">
            <a:extLst>
              <a:ext uri="{FF2B5EF4-FFF2-40B4-BE49-F238E27FC236}">
                <a16:creationId xmlns:a16="http://schemas.microsoft.com/office/drawing/2014/main" id="{9B73A488-3F30-4C8A-FFA3-5DF17E23785B}"/>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91055" y="905470"/>
            <a:ext cx="4992291" cy="6418659"/>
          </a:xfrm>
          <a:prstGeom prst="rect">
            <a:avLst/>
          </a:prstGeom>
        </p:spPr>
      </p:pic>
      <p:sp>
        <p:nvSpPr>
          <p:cNvPr id="4" name="Text 0"/>
          <p:cNvSpPr/>
          <p:nvPr/>
        </p:nvSpPr>
        <p:spPr>
          <a:xfrm>
            <a:off x="691753" y="691872"/>
            <a:ext cx="7760494" cy="1235393"/>
          </a:xfrm>
          <a:prstGeom prst="rect">
            <a:avLst/>
          </a:prstGeom>
          <a:noFill/>
          <a:ln/>
        </p:spPr>
        <p:txBody>
          <a:bodyPr wrap="square" lIns="0" tIns="0" rIns="0" bIns="0" rtlCol="0" anchor="t"/>
          <a:lstStyle/>
          <a:p>
            <a:pPr marL="0" indent="0">
              <a:lnSpc>
                <a:spcPts val="4850"/>
              </a:lnSpc>
              <a:buNone/>
            </a:pPr>
            <a:r>
              <a:rPr lang="en-US" sz="3850" dirty="0">
                <a:solidFill>
                  <a:srgbClr val="3257B8"/>
                </a:solidFill>
                <a:latin typeface="Roboto Slab" pitchFamily="34" charset="0"/>
                <a:ea typeface="Roboto Slab" pitchFamily="34" charset="-122"/>
                <a:cs typeface="Roboto Slab" pitchFamily="34" charset="-120"/>
              </a:rPr>
              <a:t>Araştırma Bulguları: Eğitim Metrikleri</a:t>
            </a:r>
            <a:endParaRPr lang="en-US" sz="3850" dirty="0"/>
          </a:p>
        </p:txBody>
      </p:sp>
      <p:pic>
        <p:nvPicPr>
          <p:cNvPr id="5" name="Image 2" descr="preencoded.png"/>
          <p:cNvPicPr>
            <a:picLocks noChangeAspect="1"/>
          </p:cNvPicPr>
          <p:nvPr/>
        </p:nvPicPr>
        <p:blipFill>
          <a:blip r:embed="rId5"/>
          <a:stretch>
            <a:fillRect/>
          </a:stretch>
        </p:blipFill>
        <p:spPr>
          <a:xfrm>
            <a:off x="691753" y="2223730"/>
            <a:ext cx="988338" cy="1771293"/>
          </a:xfrm>
          <a:prstGeom prst="rect">
            <a:avLst/>
          </a:prstGeom>
        </p:spPr>
      </p:pic>
      <p:sp>
        <p:nvSpPr>
          <p:cNvPr id="6" name="Text 1"/>
          <p:cNvSpPr/>
          <p:nvPr/>
        </p:nvSpPr>
        <p:spPr>
          <a:xfrm>
            <a:off x="1976557" y="2421374"/>
            <a:ext cx="2470785" cy="308729"/>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Eğitim Kayıpları</a:t>
            </a:r>
            <a:endParaRPr lang="en-US" sz="1900" dirty="0"/>
          </a:p>
        </p:txBody>
      </p:sp>
      <p:sp>
        <p:nvSpPr>
          <p:cNvPr id="7" name="Text 2"/>
          <p:cNvSpPr/>
          <p:nvPr/>
        </p:nvSpPr>
        <p:spPr>
          <a:xfrm>
            <a:off x="1976557" y="2848689"/>
            <a:ext cx="6475690" cy="948690"/>
          </a:xfrm>
          <a:prstGeom prst="rect">
            <a:avLst/>
          </a:prstGeom>
          <a:noFill/>
          <a:ln/>
        </p:spPr>
        <p:txBody>
          <a:bodyPr wrap="square" lIns="0" tIns="0" rIns="0" bIns="0" rtlCol="0" anchor="t"/>
          <a:lstStyle/>
          <a:p>
            <a:pPr marL="0" indent="0" algn="l">
              <a:lnSpc>
                <a:spcPts val="2450"/>
              </a:lnSpc>
              <a:buNone/>
            </a:pPr>
            <a:r>
              <a:rPr lang="en-US" sz="1550" dirty="0">
                <a:solidFill>
                  <a:srgbClr val="15213F"/>
                </a:solidFill>
                <a:latin typeface="Roboto" pitchFamily="34" charset="0"/>
                <a:ea typeface="Roboto" pitchFamily="34" charset="-122"/>
                <a:cs typeface="Roboto" pitchFamily="34" charset="-120"/>
              </a:rPr>
              <a:t>YOLOv8 ve YOLOv9'un eğitim kayıp değeri iterasyon sayısı arttıkça azalma eğilimi göstermektedir. YOLOv8'in kayıp eğrileri biraz daha yumuşak olması daha stabil bir eğitim süreci olduğunu göstermektedir.</a:t>
            </a:r>
            <a:endParaRPr lang="en-US" sz="1550" dirty="0"/>
          </a:p>
        </p:txBody>
      </p:sp>
      <p:pic>
        <p:nvPicPr>
          <p:cNvPr id="8" name="Image 3" descr="preencoded.png"/>
          <p:cNvPicPr>
            <a:picLocks noChangeAspect="1"/>
          </p:cNvPicPr>
          <p:nvPr/>
        </p:nvPicPr>
        <p:blipFill>
          <a:blip r:embed="rId6"/>
          <a:stretch>
            <a:fillRect/>
          </a:stretch>
        </p:blipFill>
        <p:spPr>
          <a:xfrm>
            <a:off x="691753" y="3995023"/>
            <a:ext cx="988338" cy="1771293"/>
          </a:xfrm>
          <a:prstGeom prst="rect">
            <a:avLst/>
          </a:prstGeom>
        </p:spPr>
      </p:pic>
      <p:sp>
        <p:nvSpPr>
          <p:cNvPr id="9" name="Text 3"/>
          <p:cNvSpPr/>
          <p:nvPr/>
        </p:nvSpPr>
        <p:spPr>
          <a:xfrm>
            <a:off x="1976557" y="4192667"/>
            <a:ext cx="2470785" cy="308729"/>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Doğrulama Kayıpları</a:t>
            </a:r>
            <a:endParaRPr lang="en-US" sz="1900" dirty="0"/>
          </a:p>
        </p:txBody>
      </p:sp>
      <p:sp>
        <p:nvSpPr>
          <p:cNvPr id="10" name="Text 4"/>
          <p:cNvSpPr/>
          <p:nvPr/>
        </p:nvSpPr>
        <p:spPr>
          <a:xfrm>
            <a:off x="1976557" y="4619982"/>
            <a:ext cx="6475690" cy="948690"/>
          </a:xfrm>
          <a:prstGeom prst="rect">
            <a:avLst/>
          </a:prstGeom>
          <a:noFill/>
          <a:ln/>
        </p:spPr>
        <p:txBody>
          <a:bodyPr wrap="square" lIns="0" tIns="0" rIns="0" bIns="0" rtlCol="0" anchor="t"/>
          <a:lstStyle/>
          <a:p>
            <a:pPr marL="0" indent="0" algn="l">
              <a:lnSpc>
                <a:spcPts val="2450"/>
              </a:lnSpc>
              <a:buNone/>
            </a:pPr>
            <a:r>
              <a:rPr lang="en-US" sz="1550" dirty="0">
                <a:solidFill>
                  <a:srgbClr val="15213F"/>
                </a:solidFill>
                <a:latin typeface="Roboto" pitchFamily="34" charset="0"/>
                <a:ea typeface="Roboto" pitchFamily="34" charset="-122"/>
                <a:cs typeface="Roboto" pitchFamily="34" charset="-120"/>
              </a:rPr>
              <a:t>YOLOv8 ve YOLOv9'un doğrulama kayıpları da zamanla azalmakta, ancak eğitim kayıplarına göre daha fazla dalgalanma göstermektedir. YOLOv9'un doğrulama kayıpları sonlarda biraz daha düşük görünmektedir.</a:t>
            </a:r>
            <a:endParaRPr lang="en-US" sz="1550" dirty="0"/>
          </a:p>
        </p:txBody>
      </p:sp>
      <p:pic>
        <p:nvPicPr>
          <p:cNvPr id="11" name="Image 4" descr="preencoded.png"/>
          <p:cNvPicPr>
            <a:picLocks noChangeAspect="1"/>
          </p:cNvPicPr>
          <p:nvPr/>
        </p:nvPicPr>
        <p:blipFill>
          <a:blip r:embed="rId7"/>
          <a:stretch>
            <a:fillRect/>
          </a:stretch>
        </p:blipFill>
        <p:spPr>
          <a:xfrm>
            <a:off x="691753" y="5766316"/>
            <a:ext cx="988338" cy="1771293"/>
          </a:xfrm>
          <a:prstGeom prst="rect">
            <a:avLst/>
          </a:prstGeom>
        </p:spPr>
      </p:pic>
      <p:sp>
        <p:nvSpPr>
          <p:cNvPr id="12" name="Text 5"/>
          <p:cNvSpPr/>
          <p:nvPr/>
        </p:nvSpPr>
        <p:spPr>
          <a:xfrm>
            <a:off x="1976557" y="5963960"/>
            <a:ext cx="2526387" cy="308729"/>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Kesinlik ve Duyarlılık</a:t>
            </a:r>
            <a:endParaRPr lang="en-US" sz="1900" dirty="0"/>
          </a:p>
        </p:txBody>
      </p:sp>
      <p:sp>
        <p:nvSpPr>
          <p:cNvPr id="13" name="Text 6"/>
          <p:cNvSpPr/>
          <p:nvPr/>
        </p:nvSpPr>
        <p:spPr>
          <a:xfrm>
            <a:off x="1976557" y="6391275"/>
            <a:ext cx="6475690" cy="948690"/>
          </a:xfrm>
          <a:prstGeom prst="rect">
            <a:avLst/>
          </a:prstGeom>
          <a:noFill/>
          <a:ln/>
        </p:spPr>
        <p:txBody>
          <a:bodyPr wrap="square" lIns="0" tIns="0" rIns="0" bIns="0" rtlCol="0" anchor="t"/>
          <a:lstStyle/>
          <a:p>
            <a:pPr marL="0" indent="0" algn="l">
              <a:lnSpc>
                <a:spcPts val="2450"/>
              </a:lnSpc>
              <a:buNone/>
            </a:pPr>
            <a:r>
              <a:rPr lang="en-US" sz="1550" dirty="0">
                <a:solidFill>
                  <a:srgbClr val="15213F"/>
                </a:solidFill>
                <a:latin typeface="Roboto" pitchFamily="34" charset="0"/>
                <a:ea typeface="Roboto" pitchFamily="34" charset="-122"/>
                <a:cs typeface="Roboto" pitchFamily="34" charset="-120"/>
              </a:rPr>
              <a:t>YOLOv9, eğitimin başlarında YOLOv8'e göre biraz daha yüksek kesinlik ve duyarlılık değerlerine ulaşmaktadır. Bu, özellikle bu veri seti için daha iyi bir tespit kapasitesine işaret etmektedir.</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877133"/>
            <a:ext cx="9479161"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Araştırma Bulguları: mAP Değerleri</a:t>
            </a:r>
            <a:endParaRPr lang="en-US" sz="4450" dirty="0"/>
          </a:p>
        </p:txBody>
      </p:sp>
      <p:sp>
        <p:nvSpPr>
          <p:cNvPr id="3" name="Text 1"/>
          <p:cNvSpPr/>
          <p:nvPr/>
        </p:nvSpPr>
        <p:spPr>
          <a:xfrm>
            <a:off x="1743789" y="3543538"/>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15213F"/>
                </a:solidFill>
                <a:latin typeface="Roboto Slab" pitchFamily="34" charset="0"/>
                <a:ea typeface="Roboto Slab" pitchFamily="34" charset="-122"/>
                <a:cs typeface="Roboto Slab" pitchFamily="34" charset="-120"/>
              </a:rPr>
              <a:t>mAP Karşılaştırması</a:t>
            </a:r>
            <a:endParaRPr lang="en-US" sz="2200" dirty="0"/>
          </a:p>
        </p:txBody>
      </p:sp>
      <p:sp>
        <p:nvSpPr>
          <p:cNvPr id="4" name="Text 2"/>
          <p:cNvSpPr/>
          <p:nvPr/>
        </p:nvSpPr>
        <p:spPr>
          <a:xfrm>
            <a:off x="793790" y="4033957"/>
            <a:ext cx="3785235" cy="1814513"/>
          </a:xfrm>
          <a:prstGeom prst="rect">
            <a:avLst/>
          </a:prstGeom>
          <a:noFill/>
          <a:ln/>
        </p:spPr>
        <p:txBody>
          <a:bodyPr wrap="square" lIns="0" tIns="0" rIns="0" bIns="0" rtlCol="0" anchor="t"/>
          <a:lstStyle/>
          <a:p>
            <a:pPr marL="0" indent="0" algn="r">
              <a:lnSpc>
                <a:spcPts val="2850"/>
              </a:lnSpc>
              <a:buNone/>
            </a:pPr>
            <a:r>
              <a:rPr lang="en-US" sz="1750" dirty="0">
                <a:solidFill>
                  <a:srgbClr val="15213F"/>
                </a:solidFill>
                <a:latin typeface="Roboto" pitchFamily="34" charset="0"/>
                <a:ea typeface="Roboto" pitchFamily="34" charset="-122"/>
                <a:cs typeface="Roboto" pitchFamily="34" charset="-120"/>
              </a:rPr>
              <a:t>YOLOv9, YOLOv8'e kıyasla daha yüksek mAP değerlerine ulaşmakta (özellikle başlangıç iterasyonlarında) bu durum genel tespit performansının daha iyi olduğunu göstermektedir.</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sp>
        <p:nvSpPr>
          <p:cNvPr id="6" name="Text 3"/>
          <p:cNvSpPr/>
          <p:nvPr/>
        </p:nvSpPr>
        <p:spPr>
          <a:xfrm>
            <a:off x="5682615" y="4194453"/>
            <a:ext cx="116800" cy="453509"/>
          </a:xfrm>
          <a:prstGeom prst="rect">
            <a:avLst/>
          </a:prstGeom>
          <a:noFill/>
          <a:ln/>
        </p:spPr>
        <p:txBody>
          <a:bodyPr wrap="none" lIns="0" tIns="0" rIns="0" bIns="0" rtlCol="0" anchor="t"/>
          <a:lstStyle/>
          <a:p>
            <a:pPr marL="0" indent="0">
              <a:lnSpc>
                <a:spcPts val="3550"/>
              </a:lnSpc>
              <a:buNone/>
            </a:pPr>
            <a:r>
              <a:rPr lang="en-US" sz="2200" dirty="0">
                <a:solidFill>
                  <a:srgbClr val="15213F"/>
                </a:solidFill>
                <a:latin typeface="Roboto Slab" pitchFamily="34" charset="0"/>
                <a:ea typeface="Roboto Slab" pitchFamily="34" charset="-122"/>
                <a:cs typeface="Roboto Slab" pitchFamily="34" charset="-120"/>
              </a:rPr>
              <a:t>1</a:t>
            </a:r>
            <a:endParaRPr lang="en-US" sz="2200" dirty="0"/>
          </a:p>
        </p:txBody>
      </p:sp>
      <p:sp>
        <p:nvSpPr>
          <p:cNvPr id="7" name="Text 4"/>
          <p:cNvSpPr/>
          <p:nvPr/>
        </p:nvSpPr>
        <p:spPr>
          <a:xfrm>
            <a:off x="9937790" y="203954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IoU Eşikleri</a:t>
            </a:r>
            <a:endParaRPr lang="en-US" sz="2200" dirty="0"/>
          </a:p>
        </p:txBody>
      </p:sp>
      <p:sp>
        <p:nvSpPr>
          <p:cNvPr id="8" name="Text 5"/>
          <p:cNvSpPr/>
          <p:nvPr/>
        </p:nvSpPr>
        <p:spPr>
          <a:xfrm>
            <a:off x="9937790" y="2529959"/>
            <a:ext cx="3898821" cy="217741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Modellerin mAP@0.5:0.95 değerlerindeki fark mAP@0.5'e göre daha küçük, bu da her iki modelin yüksek Intersection over Union (IoU) eşiklerinde iyi performans sergilediğini göstermektedir.</a:t>
            </a:r>
            <a:endParaRPr lang="en-US" sz="1750" dirty="0"/>
          </a:p>
        </p:txBody>
      </p:sp>
      <p:pic>
        <p:nvPicPr>
          <p:cNvPr id="9" name="Image 1" descr="preencoded.png"/>
          <p:cNvPicPr>
            <a:picLocks noChangeAspect="1"/>
          </p:cNvPicPr>
          <p:nvPr/>
        </p:nvPicPr>
        <p:blipFill>
          <a:blip r:embed="rId4"/>
          <a:stretch>
            <a:fillRect/>
          </a:stretch>
        </p:blipFill>
        <p:spPr>
          <a:xfrm>
            <a:off x="5032653" y="2413516"/>
            <a:ext cx="4564975" cy="4564975"/>
          </a:xfrm>
          <a:prstGeom prst="rect">
            <a:avLst/>
          </a:prstGeom>
        </p:spPr>
      </p:pic>
      <p:sp>
        <p:nvSpPr>
          <p:cNvPr id="10" name="Text 6"/>
          <p:cNvSpPr/>
          <p:nvPr/>
        </p:nvSpPr>
        <p:spPr>
          <a:xfrm>
            <a:off x="8261628" y="3243382"/>
            <a:ext cx="156567" cy="453509"/>
          </a:xfrm>
          <a:prstGeom prst="rect">
            <a:avLst/>
          </a:prstGeom>
          <a:noFill/>
          <a:ln/>
        </p:spPr>
        <p:txBody>
          <a:bodyPr wrap="none" lIns="0" tIns="0" rIns="0" bIns="0" rtlCol="0" anchor="t"/>
          <a:lstStyle/>
          <a:p>
            <a:pPr marL="0" indent="0">
              <a:lnSpc>
                <a:spcPts val="3550"/>
              </a:lnSpc>
              <a:buNone/>
            </a:pPr>
            <a:r>
              <a:rPr lang="en-US" sz="2200" dirty="0">
                <a:solidFill>
                  <a:srgbClr val="15213F"/>
                </a:solidFill>
                <a:latin typeface="Roboto Slab" pitchFamily="34" charset="0"/>
                <a:ea typeface="Roboto Slab" pitchFamily="34" charset="-122"/>
                <a:cs typeface="Roboto Slab" pitchFamily="34" charset="-120"/>
              </a:rPr>
              <a:t>2</a:t>
            </a:r>
            <a:endParaRPr lang="en-US" sz="2200" dirty="0"/>
          </a:p>
        </p:txBody>
      </p:sp>
      <p:sp>
        <p:nvSpPr>
          <p:cNvPr id="11" name="Text 7"/>
          <p:cNvSpPr/>
          <p:nvPr/>
        </p:nvSpPr>
        <p:spPr>
          <a:xfrm>
            <a:off x="9937790" y="504753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Küçük Nesne Tespiti</a:t>
            </a:r>
            <a:endParaRPr lang="en-US" sz="2200" dirty="0"/>
          </a:p>
        </p:txBody>
      </p:sp>
      <p:sp>
        <p:nvSpPr>
          <p:cNvPr id="12" name="Text 8"/>
          <p:cNvSpPr/>
          <p:nvPr/>
        </p:nvSpPr>
        <p:spPr>
          <a:xfrm>
            <a:off x="9937790" y="5537954"/>
            <a:ext cx="3898821" cy="1814513"/>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YOLOv9'un daha küçük ya da kısmen gizli nesneleri tespitte ufak bir üstünlük sağladığını göstermektedir. Bu, özellikle karmaşık deniz ortamlarında önemlidir.</a:t>
            </a:r>
            <a:endParaRPr lang="en-US" sz="1750" dirty="0"/>
          </a:p>
        </p:txBody>
      </p:sp>
      <p:pic>
        <p:nvPicPr>
          <p:cNvPr id="13" name="Image 2" descr="preencoded.png"/>
          <p:cNvPicPr>
            <a:picLocks noChangeAspect="1"/>
          </p:cNvPicPr>
          <p:nvPr/>
        </p:nvPicPr>
        <p:blipFill>
          <a:blip r:embed="rId5"/>
          <a:stretch>
            <a:fillRect/>
          </a:stretch>
        </p:blipFill>
        <p:spPr>
          <a:xfrm>
            <a:off x="5032653" y="2413516"/>
            <a:ext cx="4564975" cy="4564975"/>
          </a:xfrm>
          <a:prstGeom prst="rect">
            <a:avLst/>
          </a:prstGeom>
        </p:spPr>
      </p:pic>
      <p:sp>
        <p:nvSpPr>
          <p:cNvPr id="14" name="Text 9"/>
          <p:cNvSpPr/>
          <p:nvPr/>
        </p:nvSpPr>
        <p:spPr>
          <a:xfrm>
            <a:off x="7787640" y="5969556"/>
            <a:ext cx="153114" cy="453509"/>
          </a:xfrm>
          <a:prstGeom prst="rect">
            <a:avLst/>
          </a:prstGeom>
          <a:noFill/>
          <a:ln/>
        </p:spPr>
        <p:txBody>
          <a:bodyPr wrap="none" lIns="0" tIns="0" rIns="0" bIns="0" rtlCol="0" anchor="t"/>
          <a:lstStyle/>
          <a:p>
            <a:pPr marL="0" indent="0">
              <a:lnSpc>
                <a:spcPts val="3550"/>
              </a:lnSpc>
              <a:buNone/>
            </a:pPr>
            <a:r>
              <a:rPr lang="en-US" sz="2200" dirty="0">
                <a:solidFill>
                  <a:srgbClr val="15213F"/>
                </a:solidFill>
                <a:latin typeface="Roboto Slab" pitchFamily="34" charset="0"/>
                <a:ea typeface="Roboto Slab" pitchFamily="34" charset="-122"/>
                <a:cs typeface="Roboto Slab" pitchFamily="34" charset="-120"/>
              </a:rPr>
              <a:t>3</a:t>
            </a:r>
            <a:endParaRPr lang="en-US" sz="2200" dirty="0"/>
          </a:p>
        </p:txBody>
      </p:sp>
      <p:sp>
        <p:nvSpPr>
          <p:cNvPr id="15" name="Dikdörtgen 14">
            <a:extLst>
              <a:ext uri="{FF2B5EF4-FFF2-40B4-BE49-F238E27FC236}">
                <a16:creationId xmlns:a16="http://schemas.microsoft.com/office/drawing/2014/main" id="{4651185D-0816-2D4B-1D6D-443F10A76F92}"/>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26519" y="571500"/>
            <a:ext cx="10334268" cy="648653"/>
          </a:xfrm>
          <a:prstGeom prst="rect">
            <a:avLst/>
          </a:prstGeom>
          <a:noFill/>
          <a:ln/>
        </p:spPr>
        <p:txBody>
          <a:bodyPr wrap="none" lIns="0" tIns="0" rIns="0" bIns="0" rtlCol="0" anchor="t"/>
          <a:lstStyle/>
          <a:p>
            <a:pPr marL="0" indent="0">
              <a:lnSpc>
                <a:spcPts val="5100"/>
              </a:lnSpc>
              <a:buNone/>
            </a:pPr>
            <a:r>
              <a:rPr lang="en-US" sz="4050" dirty="0">
                <a:solidFill>
                  <a:srgbClr val="3257B8"/>
                </a:solidFill>
                <a:latin typeface="Roboto Slab" pitchFamily="34" charset="0"/>
                <a:ea typeface="Roboto Slab" pitchFamily="34" charset="-122"/>
                <a:cs typeface="Roboto Slab" pitchFamily="34" charset="-120"/>
              </a:rPr>
              <a:t>Sonuç: YOLOv8 ve YOLOv9 Karşılaştırması</a:t>
            </a:r>
            <a:endParaRPr lang="en-US" sz="4050" dirty="0"/>
          </a:p>
        </p:txBody>
      </p:sp>
      <p:sp>
        <p:nvSpPr>
          <p:cNvPr id="3" name="Shape 1"/>
          <p:cNvSpPr/>
          <p:nvPr/>
        </p:nvSpPr>
        <p:spPr>
          <a:xfrm>
            <a:off x="726519" y="1635323"/>
            <a:ext cx="2196108" cy="1528405"/>
          </a:xfrm>
          <a:prstGeom prst="roundRect">
            <a:avLst>
              <a:gd name="adj" fmla="val 2037"/>
            </a:avLst>
          </a:prstGeom>
          <a:solidFill>
            <a:srgbClr val="E9ECF2"/>
          </a:solidFill>
          <a:ln/>
        </p:spPr>
        <p:txBody>
          <a:bodyPr/>
          <a:lstStyle/>
          <a:p>
            <a:endParaRPr lang="tr-TR"/>
          </a:p>
        </p:txBody>
      </p:sp>
      <p:sp>
        <p:nvSpPr>
          <p:cNvPr id="4" name="Text 2"/>
          <p:cNvSpPr/>
          <p:nvPr/>
        </p:nvSpPr>
        <p:spPr>
          <a:xfrm>
            <a:off x="934045" y="2191822"/>
            <a:ext cx="106918" cy="415290"/>
          </a:xfrm>
          <a:prstGeom prst="rect">
            <a:avLst/>
          </a:prstGeom>
          <a:noFill/>
          <a:ln/>
        </p:spPr>
        <p:txBody>
          <a:bodyPr wrap="none" lIns="0" tIns="0" rIns="0" bIns="0" rtlCol="0" anchor="t"/>
          <a:lstStyle/>
          <a:p>
            <a:pPr marL="0" indent="0" algn="ctr">
              <a:lnSpc>
                <a:spcPts val="3250"/>
              </a:lnSpc>
              <a:buNone/>
            </a:pPr>
            <a:r>
              <a:rPr lang="en-US" sz="2000" dirty="0">
                <a:solidFill>
                  <a:srgbClr val="15213F"/>
                </a:solidFill>
                <a:latin typeface="Roboto Slab" pitchFamily="34" charset="0"/>
                <a:ea typeface="Roboto Slab" pitchFamily="34" charset="-122"/>
                <a:cs typeface="Roboto Slab" pitchFamily="34" charset="-120"/>
              </a:rPr>
              <a:t>1</a:t>
            </a:r>
            <a:endParaRPr lang="en-US" sz="2000" dirty="0"/>
          </a:p>
        </p:txBody>
      </p:sp>
      <p:sp>
        <p:nvSpPr>
          <p:cNvPr id="5" name="Text 3"/>
          <p:cNvSpPr/>
          <p:nvPr/>
        </p:nvSpPr>
        <p:spPr>
          <a:xfrm>
            <a:off x="3130153" y="1842849"/>
            <a:ext cx="2594967" cy="324445"/>
          </a:xfrm>
          <a:prstGeom prst="rect">
            <a:avLst/>
          </a:prstGeom>
          <a:noFill/>
          <a:ln/>
        </p:spPr>
        <p:txBody>
          <a:bodyPr wrap="none" lIns="0" tIns="0" rIns="0" bIns="0" rtlCol="0" anchor="t"/>
          <a:lstStyle/>
          <a:p>
            <a:pPr marL="0" indent="0" algn="l">
              <a:lnSpc>
                <a:spcPts val="2550"/>
              </a:lnSpc>
              <a:buNone/>
            </a:pPr>
            <a:r>
              <a:rPr lang="en-US" sz="2000" dirty="0">
                <a:solidFill>
                  <a:srgbClr val="15213F"/>
                </a:solidFill>
                <a:latin typeface="Roboto Slab" pitchFamily="34" charset="0"/>
                <a:ea typeface="Roboto Slab" pitchFamily="34" charset="-122"/>
                <a:cs typeface="Roboto Slab" pitchFamily="34" charset="-120"/>
              </a:rPr>
              <a:t>YOLOv9 Üstünlüğü</a:t>
            </a:r>
            <a:endParaRPr lang="en-US" sz="2000" dirty="0"/>
          </a:p>
        </p:txBody>
      </p:sp>
      <p:sp>
        <p:nvSpPr>
          <p:cNvPr id="6" name="Text 4"/>
          <p:cNvSpPr/>
          <p:nvPr/>
        </p:nvSpPr>
        <p:spPr>
          <a:xfrm>
            <a:off x="3130153" y="2291834"/>
            <a:ext cx="10566202" cy="664369"/>
          </a:xfrm>
          <a:prstGeom prst="rect">
            <a:avLst/>
          </a:prstGeom>
          <a:noFill/>
          <a:ln/>
        </p:spPr>
        <p:txBody>
          <a:bodyPr wrap="square" lIns="0" tIns="0" rIns="0" bIns="0" rtlCol="0" anchor="t"/>
          <a:lstStyle/>
          <a:p>
            <a:pPr marL="0" indent="0" algn="l">
              <a:lnSpc>
                <a:spcPts val="2600"/>
              </a:lnSpc>
              <a:buNone/>
            </a:pPr>
            <a:r>
              <a:rPr lang="en-US" sz="1600" dirty="0">
                <a:solidFill>
                  <a:srgbClr val="15213F"/>
                </a:solidFill>
                <a:latin typeface="Roboto" pitchFamily="34" charset="0"/>
                <a:ea typeface="Roboto" pitchFamily="34" charset="-122"/>
                <a:cs typeface="Roboto" pitchFamily="34" charset="-120"/>
              </a:rPr>
              <a:t>Genel olarak mAP ve duyarlılık açısından YOLOv8'e göre biraz daha iyi performans sergilemektedir. Daha hızlı yakınsama ve daha az iterasyon ile yüksek performans.</a:t>
            </a:r>
            <a:endParaRPr lang="en-US" sz="1600" dirty="0"/>
          </a:p>
        </p:txBody>
      </p:sp>
      <p:sp>
        <p:nvSpPr>
          <p:cNvPr id="7" name="Shape 5"/>
          <p:cNvSpPr/>
          <p:nvPr/>
        </p:nvSpPr>
        <p:spPr>
          <a:xfrm>
            <a:off x="3026331" y="3154204"/>
            <a:ext cx="10773847" cy="11430"/>
          </a:xfrm>
          <a:prstGeom prst="roundRect">
            <a:avLst>
              <a:gd name="adj" fmla="val 272448"/>
            </a:avLst>
          </a:prstGeom>
          <a:solidFill>
            <a:srgbClr val="CFD2D8"/>
          </a:solidFill>
          <a:ln/>
        </p:spPr>
        <p:txBody>
          <a:bodyPr/>
          <a:lstStyle/>
          <a:p>
            <a:endParaRPr lang="tr-TR"/>
          </a:p>
        </p:txBody>
      </p:sp>
      <p:sp>
        <p:nvSpPr>
          <p:cNvPr id="8" name="Shape 6"/>
          <p:cNvSpPr/>
          <p:nvPr/>
        </p:nvSpPr>
        <p:spPr>
          <a:xfrm>
            <a:off x="726519" y="3267432"/>
            <a:ext cx="4392335" cy="1528405"/>
          </a:xfrm>
          <a:prstGeom prst="roundRect">
            <a:avLst>
              <a:gd name="adj" fmla="val 2037"/>
            </a:avLst>
          </a:prstGeom>
          <a:solidFill>
            <a:srgbClr val="E9ECF2"/>
          </a:solidFill>
          <a:ln/>
        </p:spPr>
        <p:txBody>
          <a:bodyPr/>
          <a:lstStyle/>
          <a:p>
            <a:endParaRPr lang="tr-TR"/>
          </a:p>
        </p:txBody>
      </p:sp>
      <p:sp>
        <p:nvSpPr>
          <p:cNvPr id="9" name="Text 7"/>
          <p:cNvSpPr/>
          <p:nvPr/>
        </p:nvSpPr>
        <p:spPr>
          <a:xfrm>
            <a:off x="934045" y="3823930"/>
            <a:ext cx="143351" cy="415290"/>
          </a:xfrm>
          <a:prstGeom prst="rect">
            <a:avLst/>
          </a:prstGeom>
          <a:noFill/>
          <a:ln/>
        </p:spPr>
        <p:txBody>
          <a:bodyPr wrap="none" lIns="0" tIns="0" rIns="0" bIns="0" rtlCol="0" anchor="t"/>
          <a:lstStyle/>
          <a:p>
            <a:pPr marL="0" indent="0" algn="ctr">
              <a:lnSpc>
                <a:spcPts val="3250"/>
              </a:lnSpc>
              <a:buNone/>
            </a:pPr>
            <a:r>
              <a:rPr lang="en-US" sz="2000" dirty="0">
                <a:solidFill>
                  <a:srgbClr val="15213F"/>
                </a:solidFill>
                <a:latin typeface="Roboto Slab" pitchFamily="34" charset="0"/>
                <a:ea typeface="Roboto Slab" pitchFamily="34" charset="-122"/>
                <a:cs typeface="Roboto Slab" pitchFamily="34" charset="-120"/>
              </a:rPr>
              <a:t>2</a:t>
            </a:r>
            <a:endParaRPr lang="en-US" sz="2000" dirty="0"/>
          </a:p>
        </p:txBody>
      </p:sp>
      <p:sp>
        <p:nvSpPr>
          <p:cNvPr id="10" name="Text 8"/>
          <p:cNvSpPr/>
          <p:nvPr/>
        </p:nvSpPr>
        <p:spPr>
          <a:xfrm>
            <a:off x="5326380" y="3474958"/>
            <a:ext cx="2594967" cy="324445"/>
          </a:xfrm>
          <a:prstGeom prst="rect">
            <a:avLst/>
          </a:prstGeom>
          <a:noFill/>
          <a:ln/>
        </p:spPr>
        <p:txBody>
          <a:bodyPr wrap="none" lIns="0" tIns="0" rIns="0" bIns="0" rtlCol="0" anchor="t"/>
          <a:lstStyle/>
          <a:p>
            <a:pPr marL="0" indent="0" algn="l">
              <a:lnSpc>
                <a:spcPts val="2550"/>
              </a:lnSpc>
              <a:buNone/>
            </a:pPr>
            <a:r>
              <a:rPr lang="en-US" sz="2000" dirty="0">
                <a:solidFill>
                  <a:srgbClr val="15213F"/>
                </a:solidFill>
                <a:latin typeface="Roboto Slab" pitchFamily="34" charset="0"/>
                <a:ea typeface="Roboto Slab" pitchFamily="34" charset="-122"/>
                <a:cs typeface="Roboto Slab" pitchFamily="34" charset="-120"/>
              </a:rPr>
              <a:t>Tespit Kalitesi</a:t>
            </a:r>
            <a:endParaRPr lang="en-US" sz="2000" dirty="0"/>
          </a:p>
        </p:txBody>
      </p:sp>
      <p:sp>
        <p:nvSpPr>
          <p:cNvPr id="11" name="Text 9"/>
          <p:cNvSpPr/>
          <p:nvPr/>
        </p:nvSpPr>
        <p:spPr>
          <a:xfrm>
            <a:off x="5326380" y="3923943"/>
            <a:ext cx="8369975" cy="664369"/>
          </a:xfrm>
          <a:prstGeom prst="rect">
            <a:avLst/>
          </a:prstGeom>
          <a:noFill/>
          <a:ln/>
        </p:spPr>
        <p:txBody>
          <a:bodyPr wrap="square" lIns="0" tIns="0" rIns="0" bIns="0" rtlCol="0" anchor="t"/>
          <a:lstStyle/>
          <a:p>
            <a:pPr marL="0" indent="0" algn="l">
              <a:lnSpc>
                <a:spcPts val="2600"/>
              </a:lnSpc>
              <a:buNone/>
            </a:pPr>
            <a:r>
              <a:rPr lang="en-US" sz="1600" dirty="0">
                <a:solidFill>
                  <a:srgbClr val="15213F"/>
                </a:solidFill>
                <a:latin typeface="Roboto" pitchFamily="34" charset="0"/>
                <a:ea typeface="Roboto" pitchFamily="34" charset="-122"/>
                <a:cs typeface="Roboto" pitchFamily="34" charset="-120"/>
              </a:rPr>
              <a:t>Önceliğiniz tespit kalitesi ise, YOLOv9 bu veri seti için daha iyi bir seçim olabilir. Özellikle karmaşık deniz ortamlarında daha iyi sonuçlar vermektedir.</a:t>
            </a:r>
            <a:endParaRPr lang="en-US" sz="1600" dirty="0"/>
          </a:p>
        </p:txBody>
      </p:sp>
      <p:sp>
        <p:nvSpPr>
          <p:cNvPr id="12" name="Shape 10"/>
          <p:cNvSpPr/>
          <p:nvPr/>
        </p:nvSpPr>
        <p:spPr>
          <a:xfrm>
            <a:off x="5222558" y="4786313"/>
            <a:ext cx="8577620" cy="11430"/>
          </a:xfrm>
          <a:prstGeom prst="roundRect">
            <a:avLst>
              <a:gd name="adj" fmla="val 272448"/>
            </a:avLst>
          </a:prstGeom>
          <a:solidFill>
            <a:srgbClr val="CFD2D8"/>
          </a:solidFill>
          <a:ln/>
        </p:spPr>
        <p:txBody>
          <a:bodyPr/>
          <a:lstStyle/>
          <a:p>
            <a:endParaRPr lang="tr-TR"/>
          </a:p>
        </p:txBody>
      </p:sp>
      <p:sp>
        <p:nvSpPr>
          <p:cNvPr id="13" name="Shape 11"/>
          <p:cNvSpPr/>
          <p:nvPr/>
        </p:nvSpPr>
        <p:spPr>
          <a:xfrm>
            <a:off x="726519" y="4899541"/>
            <a:ext cx="6588681" cy="1860590"/>
          </a:xfrm>
          <a:prstGeom prst="roundRect">
            <a:avLst>
              <a:gd name="adj" fmla="val 1674"/>
            </a:avLst>
          </a:prstGeom>
          <a:solidFill>
            <a:srgbClr val="E9ECF2"/>
          </a:solidFill>
          <a:ln/>
        </p:spPr>
        <p:txBody>
          <a:bodyPr/>
          <a:lstStyle/>
          <a:p>
            <a:endParaRPr lang="tr-TR"/>
          </a:p>
        </p:txBody>
      </p:sp>
      <p:sp>
        <p:nvSpPr>
          <p:cNvPr id="14" name="Text 12"/>
          <p:cNvSpPr/>
          <p:nvPr/>
        </p:nvSpPr>
        <p:spPr>
          <a:xfrm>
            <a:off x="934045" y="5622131"/>
            <a:ext cx="140137" cy="415290"/>
          </a:xfrm>
          <a:prstGeom prst="rect">
            <a:avLst/>
          </a:prstGeom>
          <a:noFill/>
          <a:ln/>
        </p:spPr>
        <p:txBody>
          <a:bodyPr wrap="none" lIns="0" tIns="0" rIns="0" bIns="0" rtlCol="0" anchor="t"/>
          <a:lstStyle/>
          <a:p>
            <a:pPr marL="0" indent="0" algn="ctr">
              <a:lnSpc>
                <a:spcPts val="3250"/>
              </a:lnSpc>
              <a:buNone/>
            </a:pPr>
            <a:r>
              <a:rPr lang="en-US" sz="2000" dirty="0">
                <a:solidFill>
                  <a:srgbClr val="15213F"/>
                </a:solidFill>
                <a:latin typeface="Roboto Slab" pitchFamily="34" charset="0"/>
                <a:ea typeface="Roboto Slab" pitchFamily="34" charset="-122"/>
                <a:cs typeface="Roboto Slab" pitchFamily="34" charset="-120"/>
              </a:rPr>
              <a:t>3</a:t>
            </a:r>
            <a:endParaRPr lang="en-US" sz="2000" dirty="0"/>
          </a:p>
        </p:txBody>
      </p:sp>
      <p:sp>
        <p:nvSpPr>
          <p:cNvPr id="15" name="Text 13"/>
          <p:cNvSpPr/>
          <p:nvPr/>
        </p:nvSpPr>
        <p:spPr>
          <a:xfrm>
            <a:off x="7522726" y="5107067"/>
            <a:ext cx="2594967" cy="324445"/>
          </a:xfrm>
          <a:prstGeom prst="rect">
            <a:avLst/>
          </a:prstGeom>
          <a:noFill/>
          <a:ln/>
        </p:spPr>
        <p:txBody>
          <a:bodyPr wrap="none" lIns="0" tIns="0" rIns="0" bIns="0" rtlCol="0" anchor="t"/>
          <a:lstStyle/>
          <a:p>
            <a:pPr marL="0" indent="0" algn="l">
              <a:lnSpc>
                <a:spcPts val="2550"/>
              </a:lnSpc>
              <a:buNone/>
            </a:pPr>
            <a:r>
              <a:rPr lang="en-US" sz="2000" dirty="0">
                <a:solidFill>
                  <a:srgbClr val="15213F"/>
                </a:solidFill>
                <a:latin typeface="Roboto Slab" pitchFamily="34" charset="0"/>
                <a:ea typeface="Roboto Slab" pitchFamily="34" charset="-122"/>
                <a:cs typeface="Roboto Slab" pitchFamily="34" charset="-120"/>
              </a:rPr>
              <a:t>Uygulama Alanları</a:t>
            </a:r>
            <a:endParaRPr lang="en-US" sz="2000" dirty="0"/>
          </a:p>
        </p:txBody>
      </p:sp>
      <p:sp>
        <p:nvSpPr>
          <p:cNvPr id="16" name="Text 14"/>
          <p:cNvSpPr/>
          <p:nvPr/>
        </p:nvSpPr>
        <p:spPr>
          <a:xfrm>
            <a:off x="7522726" y="5556052"/>
            <a:ext cx="6173629" cy="996553"/>
          </a:xfrm>
          <a:prstGeom prst="rect">
            <a:avLst/>
          </a:prstGeom>
          <a:noFill/>
          <a:ln/>
        </p:spPr>
        <p:txBody>
          <a:bodyPr wrap="square" lIns="0" tIns="0" rIns="0" bIns="0" rtlCol="0" anchor="t"/>
          <a:lstStyle/>
          <a:p>
            <a:pPr marL="0" indent="0" algn="l">
              <a:lnSpc>
                <a:spcPts val="2600"/>
              </a:lnSpc>
              <a:buNone/>
            </a:pPr>
            <a:r>
              <a:rPr lang="en-US" sz="1600" dirty="0">
                <a:solidFill>
                  <a:srgbClr val="15213F"/>
                </a:solidFill>
                <a:latin typeface="Roboto" pitchFamily="34" charset="0"/>
                <a:ea typeface="Roboto" pitchFamily="34" charset="-122"/>
                <a:cs typeface="Roboto" pitchFamily="34" charset="-120"/>
              </a:rPr>
              <a:t>Her iki model de gemi tespiti için etkili çözümler sunmaktadır. Seçim, belirli bir uygulamanın gereksinimlerine ve mevcut kaynaklara bağlı olacaktır.</a:t>
            </a:r>
            <a:endParaRPr lang="en-US" sz="1600" dirty="0"/>
          </a:p>
        </p:txBody>
      </p:sp>
      <p:sp>
        <p:nvSpPr>
          <p:cNvPr id="17" name="Text 15"/>
          <p:cNvSpPr/>
          <p:nvPr/>
        </p:nvSpPr>
        <p:spPr>
          <a:xfrm>
            <a:off x="726519" y="6993612"/>
            <a:ext cx="13177361" cy="664369"/>
          </a:xfrm>
          <a:prstGeom prst="rect">
            <a:avLst/>
          </a:prstGeom>
          <a:noFill/>
          <a:ln/>
        </p:spPr>
        <p:txBody>
          <a:bodyPr wrap="square" lIns="0" tIns="0" rIns="0" bIns="0" rtlCol="0" anchor="t"/>
          <a:lstStyle/>
          <a:p>
            <a:pPr marL="0" indent="0">
              <a:lnSpc>
                <a:spcPts val="2600"/>
              </a:lnSpc>
              <a:buNone/>
            </a:pPr>
            <a:r>
              <a:rPr lang="en-US" sz="1600" dirty="0">
                <a:solidFill>
                  <a:srgbClr val="15213F"/>
                </a:solidFill>
                <a:latin typeface="Roboto" pitchFamily="34" charset="0"/>
                <a:ea typeface="Roboto" pitchFamily="34" charset="-122"/>
                <a:cs typeface="Roboto" pitchFamily="34" charset="-120"/>
              </a:rPr>
              <a:t>YOLOv9'un performansı ve verimliliği, onu gemi tespiti uygulaması için özellikle cazip bir seçenek haline getirirken, YOLOv8 daha geniş bir uygulama yelpazesi sunmaktadır.</a:t>
            </a:r>
            <a:endParaRPr lang="en-US" sz="1600" dirty="0"/>
          </a:p>
        </p:txBody>
      </p:sp>
      <p:sp>
        <p:nvSpPr>
          <p:cNvPr id="18" name="Dikdörtgen 17">
            <a:extLst>
              <a:ext uri="{FF2B5EF4-FFF2-40B4-BE49-F238E27FC236}">
                <a16:creationId xmlns:a16="http://schemas.microsoft.com/office/drawing/2014/main" id="{0AF13D40-C8BB-E0B8-5BB7-9C0BDB2CC609}"/>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926</Words>
  <Application>Microsoft Office PowerPoint</Application>
  <PresentationFormat>Özel</PresentationFormat>
  <Paragraphs>83</Paragraphs>
  <Slides>10</Slides>
  <Notes>10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Roboto</vt:lpstr>
      <vt:lpstr>Arial</vt:lpstr>
      <vt:lpstr>Roboto Slab</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MEHMET GULTEKIN</cp:lastModifiedBy>
  <cp:revision>2</cp:revision>
  <dcterms:created xsi:type="dcterms:W3CDTF">2025-03-02T18:52:25Z</dcterms:created>
  <dcterms:modified xsi:type="dcterms:W3CDTF">2025-03-02T20:24:32Z</dcterms:modified>
</cp:coreProperties>
</file>