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6" r:id="rId4"/>
    <p:sldId id="287" r:id="rId5"/>
    <p:sldId id="313" r:id="rId6"/>
    <p:sldId id="314" r:id="rId7"/>
    <p:sldId id="315" r:id="rId8"/>
    <p:sldId id="316" r:id="rId9"/>
    <p:sldId id="317" r:id="rId10"/>
    <p:sldId id="318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BA2932-6C7C-84D6-AC0E-F6A07B7AA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5B44E81-EA8E-2F0C-89DC-44E64A87A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8081808-70D5-9369-51A7-284F050E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D79-5644-4ED0-9333-F63BE018E26D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9EBB4F-635F-CF51-2F8A-8D6D9B43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8F586B-DE6B-B2F0-FA19-6859B084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3EB0-F2F3-4E21-8262-C04BCA0EFA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36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2D91D9-1C9E-9F7F-3DD9-4A206240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BA92FA2-F8B6-A2D5-FCE8-C69B13083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0EC5BC-F40E-D7ED-F36B-1C022CFB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D79-5644-4ED0-9333-F63BE018E26D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791810-E9B2-4E95-6C70-8F449535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BA6E18-BBAB-0C91-9766-427E22F4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3EB0-F2F3-4E21-8262-C04BCA0EFA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03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5A5140C-80B5-9F09-F45E-3A8E21999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9DF2BEA-40A0-E70F-5BE2-4F14700DE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989CA9-A094-8F39-4D7D-F0D0F65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D79-5644-4ED0-9333-F63BE018E26D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4E01B5-9EB8-383D-B1B9-0991D192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A8D1FB-80F6-0927-3D8C-810F1D11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3EB0-F2F3-4E21-8262-C04BCA0EFA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240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419424-0459-34BA-A6D4-1BB0E15E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9AE8D3-8CC1-10CE-E80B-EE76EBBA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104EC2-BBFC-E15D-F8BE-039E0DE8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D79-5644-4ED0-9333-F63BE018E26D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28B520-9D11-24CB-6C7D-E6E0EED4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3B39CC-00D9-DB60-C45B-7B2A8DC9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3EB0-F2F3-4E21-8262-C04BCA0EFA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5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78268F-8743-52A6-4047-C2BBD817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8DA9BF8-8B57-CFC8-DA18-C87F0AFB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D42F9A-A68C-091B-87FC-DA6C6353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D79-5644-4ED0-9333-F63BE018E26D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F5767C-D79D-10B6-B236-76AD3CBB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69BDB4-A835-3BFE-A194-A745B921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3EB0-F2F3-4E21-8262-C04BCA0EFA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17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1B0701-BDB4-FC7A-2766-60C402EF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6987B0-2CA5-4911-472E-7D0D839CB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5F6168-3A76-9CC5-EE52-F4A6E62B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E039995-ECFF-5373-3EAB-B85FF9CD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D79-5644-4ED0-9333-F63BE018E26D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A043F-E02E-FEB1-A361-F95BFFE0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C8242AF-54CE-544B-4C8F-D5AA56F7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3EB0-F2F3-4E21-8262-C04BCA0EFA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76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CF73FE-F7E4-8D85-4303-EB7F9456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ED1A1EC-88AC-1759-1944-FEABF8AC3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739783-B386-8177-D5E4-9DA003DBF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C6244EB-4469-71C0-4852-6BC2D40E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9746308-B832-F90C-B2DC-2EEEBDEA5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9B572B0-A663-19DD-3304-24B8F7D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D79-5644-4ED0-9333-F63BE018E26D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596D837-4595-379A-C233-0CC2A27C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0592D1F-1D75-B041-8A1B-D222F3F3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3EB0-F2F3-4E21-8262-C04BCA0EFA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681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605B6F-4D88-D122-3390-742E442A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02EA1F8-8DBB-81F8-82F1-4E4FE3A0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D79-5644-4ED0-9333-F63BE018E26D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7337BC2-7F33-71C4-0267-F2A355FF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FA2026A-56DD-B305-311C-3F60C60F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3EB0-F2F3-4E21-8262-C04BCA0EFA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62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263CD20-3941-954C-9735-42F335F6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D79-5644-4ED0-9333-F63BE018E26D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2B2EC35-B8C4-CB26-35B4-2D1870D1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F2038A2-F5EA-88A7-984E-D96E2B80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3EB0-F2F3-4E21-8262-C04BCA0EFA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112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3658DF-9723-2FBA-3109-451AAE97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3691A4-8D8A-D17B-8BEA-071558CC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59DF42B-F045-75F5-5240-1CC4D5509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651947-2915-F6A4-F6B5-B84670F8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D79-5644-4ED0-9333-F63BE018E26D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EAF1BE-0261-8FF9-35AD-97C70FD3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6CA75B-BB22-79EF-C04A-0D060DBC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3EB0-F2F3-4E21-8262-C04BCA0EFA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32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EB4396-B4D3-D9DD-4948-FE9F5B18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186CEE-A965-1F04-DA58-1B19B5552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9CD670-6188-70B4-0EB5-660C73E39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95C06AE-0537-9B81-C6AB-AA6C2688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3D79-5644-4ED0-9333-F63BE018E26D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94E09D9-D3CF-248E-ADAC-507B3EEA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9DDDB7-7067-91AC-A172-E64A87C0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23EB0-F2F3-4E21-8262-C04BCA0EFA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708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BB1B3C-5BAD-B0F7-2432-8C1FDF1A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D50093-9AEA-E838-73D7-58954918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052B56-C4B5-6AE9-688F-1B3ECD32F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C3D79-5644-4ED0-9333-F63BE018E26D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887B37-0539-0360-7097-D649FB611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4DC935-2F25-AFD4-B0AE-30AC82797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23EB0-F2F3-4E21-8262-C04BCA0EFA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19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55945" y="535147"/>
            <a:ext cx="99790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800" b="1" i="0" u="none" strike="noStrike" dirty="0">
                <a:solidFill>
                  <a:srgbClr val="434A5A"/>
                </a:solidFill>
                <a:effectLst/>
                <a:latin typeface="Lexend"/>
              </a:rPr>
              <a:t>Programın Amacı</a:t>
            </a:r>
          </a:p>
          <a:p>
            <a:pPr algn="just"/>
            <a:r>
              <a:rPr lang="tr-TR" sz="2800" b="0" i="0" u="none" strike="noStrike" dirty="0">
                <a:solidFill>
                  <a:srgbClr val="5C677D"/>
                </a:solidFill>
                <a:effectLst/>
                <a:latin typeface="Lexend"/>
              </a:rPr>
              <a:t>Bir programlama diliyle yazılım geliştirmesi için gerekli ön bilgiye sahip, ön çalışmaları yapabilen, </a:t>
            </a:r>
            <a:r>
              <a:rPr lang="tr-TR" sz="2800" b="1" i="0" u="none" strike="noStrike" dirty="0">
                <a:solidFill>
                  <a:srgbClr val="FF0000"/>
                </a:solidFill>
                <a:effectLst/>
                <a:latin typeface="Lexend"/>
              </a:rPr>
              <a:t>algoritma ve akış diyagramları geliştirebilen, programlama mantığını kavramış ve problem çözme önsezisine sahip kişiler yetiştirmeyi hedefleyen bir eğitim programıdır.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730684" y="3453000"/>
            <a:ext cx="102295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i="0" u="none" strike="noStrike" dirty="0">
                <a:solidFill>
                  <a:srgbClr val="5C677D"/>
                </a:solidFill>
                <a:effectLst/>
                <a:latin typeface="Lexend"/>
              </a:rPr>
              <a:t>İstihdam Alanları</a:t>
            </a:r>
          </a:p>
          <a:p>
            <a:pPr algn="just"/>
            <a:r>
              <a:rPr lang="tr-TR" sz="2800" b="0" i="0" dirty="0">
                <a:solidFill>
                  <a:srgbClr val="5C677D"/>
                </a:solidFill>
                <a:effectLst/>
                <a:latin typeface="Lexend"/>
              </a:rPr>
              <a:t>Bu eğitimi başarıyla bitirenler; bilgisayar teknik servisi hizmeti veren veya ağ kurulum ve yönetimi, web tasarımı hizmeti, web ortamında çalışan etkileşimli programlar hazırlayan veya </a:t>
            </a:r>
            <a:r>
              <a:rPr lang="tr-TR" sz="2800" b="1" i="0" dirty="0">
                <a:solidFill>
                  <a:srgbClr val="FF0000"/>
                </a:solidFill>
                <a:latin typeface="Lexend"/>
              </a:rPr>
              <a:t>masaüstü-mobil yazılımlar geliştiren yazılım şirketleri, ajanslar veya kamu kurum ve kuruluşlarında istihdam edilebilirler</a:t>
            </a:r>
            <a:r>
              <a:rPr lang="tr-TR" sz="2800" b="0" i="0" dirty="0">
                <a:solidFill>
                  <a:srgbClr val="5C677D"/>
                </a:solidFill>
                <a:effectLst/>
                <a:latin typeface="Lexend"/>
              </a:rPr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00908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t="4791"/>
          <a:stretch/>
        </p:blipFill>
        <p:spPr>
          <a:xfrm>
            <a:off x="1907151" y="300625"/>
            <a:ext cx="7274426" cy="378211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/>
          <a:srcRect t="31867"/>
          <a:stretch/>
        </p:blipFill>
        <p:spPr>
          <a:xfrm>
            <a:off x="1882001" y="4246323"/>
            <a:ext cx="7324725" cy="197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55112" y="378416"/>
            <a:ext cx="1109388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i="0" u="none" strike="noStrike" dirty="0">
                <a:solidFill>
                  <a:srgbClr val="434A5A"/>
                </a:solidFill>
                <a:effectLst/>
                <a:latin typeface="Lexend"/>
              </a:rPr>
              <a:t>Ön Koşullar</a:t>
            </a:r>
          </a:p>
          <a:p>
            <a:r>
              <a:rPr lang="tr-TR" sz="2800" b="1" i="0" u="none" strike="noStrike" dirty="0">
                <a:solidFill>
                  <a:srgbClr val="5C677D"/>
                </a:solidFill>
                <a:effectLst/>
                <a:latin typeface="Lexend"/>
              </a:rPr>
              <a:t>Bilgisayar kullanımı bilgisine ve analitik düşünce becerisine sahip olan kişiler arasından yazılı sınav ve mülakat ile alım yapılacaktır.</a:t>
            </a:r>
          </a:p>
          <a:p>
            <a:r>
              <a:rPr lang="tr-TR" sz="2800" b="1" i="0" u="none" strike="noStrike" dirty="0">
                <a:solidFill>
                  <a:srgbClr val="434A5A"/>
                </a:solidFill>
                <a:effectLst/>
                <a:latin typeface="Lexend"/>
              </a:rPr>
              <a:t>Eğitim Öncesi Gerekli Ön Bilgiler</a:t>
            </a:r>
          </a:p>
          <a:p>
            <a:r>
              <a:rPr lang="tr-TR" sz="2800" b="1" i="0" u="none" strike="noStrike" dirty="0">
                <a:solidFill>
                  <a:srgbClr val="5C677D"/>
                </a:solidFill>
                <a:effectLst/>
                <a:latin typeface="Lexend"/>
              </a:rPr>
              <a:t>Bu programdan önce alınması gereken herhangi bir eğitim yoktur.</a:t>
            </a:r>
          </a:p>
          <a:p>
            <a:r>
              <a:rPr lang="tr-TR" sz="2800" b="1" i="0" u="none" strike="noStrike" dirty="0">
                <a:solidFill>
                  <a:srgbClr val="434A5A"/>
                </a:solidFill>
                <a:effectLst/>
                <a:latin typeface="Lexend"/>
              </a:rPr>
              <a:t>Ön Sınav Bilgileri</a:t>
            </a:r>
          </a:p>
          <a:p>
            <a:r>
              <a:rPr lang="tr-TR" sz="2800" b="1" i="0" u="none" strike="noStrike" dirty="0">
                <a:solidFill>
                  <a:srgbClr val="5C677D"/>
                </a:solidFill>
                <a:effectLst/>
                <a:latin typeface="Lexend"/>
              </a:rPr>
              <a:t>Mülakat ve Sınav</a:t>
            </a:r>
          </a:p>
          <a:p>
            <a:r>
              <a:rPr lang="tr-TR" sz="2800" b="1" i="0" u="none" strike="noStrike" dirty="0">
                <a:solidFill>
                  <a:srgbClr val="434A5A"/>
                </a:solidFill>
                <a:effectLst/>
                <a:latin typeface="Lexend"/>
              </a:rPr>
              <a:t>Yeterlilikler</a:t>
            </a:r>
          </a:p>
          <a:p>
            <a:r>
              <a:rPr lang="tr-TR" sz="2800" b="1" i="0" u="none" strike="noStrike" dirty="0">
                <a:solidFill>
                  <a:srgbClr val="5C677D"/>
                </a:solidFill>
                <a:effectLst/>
                <a:latin typeface="Lexend"/>
              </a:rPr>
              <a:t>Bilgisayar kullanımı bilgisine ve analitik düşünce becerisine sahip olan kişiler.</a:t>
            </a:r>
          </a:p>
          <a:p>
            <a:r>
              <a:rPr lang="tr-TR" sz="2800" b="1" i="0" u="none" strike="noStrike" dirty="0">
                <a:solidFill>
                  <a:srgbClr val="434A5A"/>
                </a:solidFill>
                <a:effectLst/>
                <a:latin typeface="Lexend"/>
              </a:rPr>
              <a:t>Kaynaklar</a:t>
            </a:r>
          </a:p>
          <a:p>
            <a:r>
              <a:rPr lang="tr-TR" sz="2800" b="1" i="0" u="none" strike="noStrike" dirty="0">
                <a:solidFill>
                  <a:srgbClr val="5C677D"/>
                </a:solidFill>
                <a:effectLst/>
                <a:latin typeface="Lexend"/>
              </a:rPr>
              <a:t>Eğitim için gerekli doküman ve kaynaklar, ders esnasında katılımcılar ile paylaşılacaktır.</a:t>
            </a:r>
          </a:p>
        </p:txBody>
      </p:sp>
    </p:spTree>
    <p:extLst>
      <p:ext uri="{BB962C8B-B14F-4D97-AF65-F5344CB8AC3E}">
        <p14:creationId xmlns:p14="http://schemas.microsoft.com/office/powerpoint/2010/main" val="330490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0" y="319909"/>
            <a:ext cx="8439150" cy="43053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7" y="4625209"/>
            <a:ext cx="43338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8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0" y="297903"/>
            <a:ext cx="10014352" cy="449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4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81" y="450546"/>
            <a:ext cx="10235150" cy="39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3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29" y="391438"/>
            <a:ext cx="9310818" cy="56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7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86" y="318565"/>
            <a:ext cx="9414223" cy="57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12" y="437041"/>
            <a:ext cx="10194458" cy="53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2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74" y="381587"/>
            <a:ext cx="8638327" cy="58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3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Geniş ekran</PresentationFormat>
  <Paragraphs>14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Lexend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1</cp:revision>
  <dcterms:created xsi:type="dcterms:W3CDTF">2024-09-22T13:25:28Z</dcterms:created>
  <dcterms:modified xsi:type="dcterms:W3CDTF">2024-09-22T13:25:49Z</dcterms:modified>
</cp:coreProperties>
</file>