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7FDD7E-BE9C-B44F-3AE0-452A873B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8E5FA24-DEE9-956E-64D9-50FC0113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36E5F3-EF4A-40A2-23A4-DD5D2810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03CA22-97A4-9D04-CBC0-429C27C5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EA8AE9-C6C0-97C5-3310-D9B85D42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91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7E639-554F-557F-0CAF-15B74D0D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E1CA3A7-8EF3-6943-F850-0AE8B315C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590701-0405-E146-F3A1-607807DE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6D4A72-63DC-1D0A-6548-6506B644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941B3E-CE19-924A-F5CE-D7E3A905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21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A222574-C18C-4F08-E52E-824C98D7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89E537B-47E3-0530-B895-DF1666F76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B608C6-658F-5C73-B79A-92E82786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D8B11B-42ED-BACE-D2B1-94A404A0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8B8C021-FBA8-6CBD-952E-1DEDA11C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976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33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61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77194E-2660-DEC2-586D-990244A3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229504-760A-532E-C01B-0BDBAE66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56DF4E-8C4B-72B7-FAF1-F3E9293D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A77C5B-695A-F6F4-B7F0-EF10BB22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2BCBBF-4F60-CAAA-6CA5-A7B50912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87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893204-3E05-4460-3F0A-6BA70105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10100F-7FC9-0E49-E53D-037C7C653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1D5287-D063-E80F-C5FC-ED1D8030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E73662C-F459-B13E-49CA-6FD6E4E7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F28C3E-A82F-7B01-8342-D4A1BDAF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76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E110C7-33B2-9443-5467-46377AB9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9D3D7C-C2DE-ABCA-61F9-CA3746D2B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1BD5F8-96DF-04B2-D408-6A6E56D08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14D908-F81F-17EF-3103-8A27821E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C96633-C750-81BF-3775-CC69FD7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2416B2-E25D-E5FB-9D7A-E1335D90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12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D2D3BC-6EDC-73C9-A609-CBA0BDFB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7F4766-8DC7-10CD-52C9-00B80FDF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BBEEA6-54BB-D839-DA03-B1B455A4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4744DD2-1DBA-A8E9-0ECD-3526B81F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5268A1-D0A4-1FE0-24EE-D2C5E1D3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0B975D6-6CEF-7D63-465F-F553DEDF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8F04BC0-0DB6-2E8C-FDED-B831407D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24800D-109C-FF80-7D69-801E87E0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0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A57DF0-3809-ECA5-A98B-B06A7F6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EC0ED6B-B1BC-1642-0358-A92F186F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3EF641A-C424-D23D-A856-D056B591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BE30C0D-26E0-E332-4418-920EE40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0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C06FFD47-E1C0-2BD9-BA47-07C4BFC8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DEFF3F4-AB07-3B28-089E-7734916A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C16C8A-C761-605E-73F2-B1D18784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7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4CF32F-3A69-76B4-C9F9-6FC0FD19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3CDDD6-D376-2363-26DD-1903B00A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6AED095-5D75-4C4D-9BC3-06F8779C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F26E54E-6EB1-14DB-3EE7-8772EA72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B2B1A1D-9CB7-0424-B180-A33D2E3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BB85DA7-3B87-35E4-37E3-EB5F65CC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41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0CFB66-09D1-909C-4884-E01CB8F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587F2E8-4305-2D99-B520-73EA32C68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FA1201-7992-6BC2-3048-0DD1E7418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3F535F-0CEA-9A4A-2E54-BF767162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DAA890-154A-264A-50DA-2640D667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7185AED-FE32-DF1B-0183-68A6C225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233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D29A6AB-F78C-B360-249F-BD2C6301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E5AFC9-A893-BD29-B876-DD4E97F3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1841C6-F8F3-AAD5-483E-7D8172793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2E9C2-042E-46B8-BA27-27443CF25C38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332054-0295-14E6-EBC7-3F7FF9041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B70EF5-B40E-B6BF-769D-9DC6FC51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4C075-04F1-4854-868B-2776AD25FC6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76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Carlito"/>
                <a:cs typeface="Carlito"/>
              </a:rPr>
              <a:t>Değişken</a:t>
            </a:r>
            <a:r>
              <a:rPr spc="-12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772" y="2053843"/>
            <a:ext cx="10702925" cy="1348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19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İçinde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verileri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tuttuğumuz,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ismini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içinde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tutulacak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veriye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göre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türünü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  <a:tabLst>
                <a:tab pos="5630545" algn="l"/>
              </a:tabLst>
            </a:pPr>
            <a:r>
              <a:rPr sz="2800" dirty="0">
                <a:latin typeface="Carlito"/>
                <a:cs typeface="Carlito"/>
              </a:rPr>
              <a:t>bizim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belirlediğimiz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bellek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alanlarına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değişken(variable)</a:t>
            </a:r>
            <a:r>
              <a:rPr sz="2800" b="1" spc="-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denir.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Değişkenler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kullanılmadan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önce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tanımlanırlar.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822" y="1422602"/>
            <a:ext cx="4672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Değişken</a:t>
            </a:r>
            <a:r>
              <a:rPr spc="-245" dirty="0">
                <a:latin typeface="Carlito"/>
                <a:cs typeface="Carlito"/>
              </a:rPr>
              <a:t> </a:t>
            </a:r>
            <a:r>
              <a:rPr spc="-25" dirty="0">
                <a:latin typeface="Carlito"/>
                <a:cs typeface="Carlito"/>
              </a:rPr>
              <a:t>Tanımlama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087" y="1349670"/>
            <a:ext cx="1632171" cy="113308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80176" y="1613916"/>
            <a:ext cx="1155700" cy="548640"/>
            <a:chOff x="5980176" y="1613916"/>
            <a:chExt cx="1155700" cy="548640"/>
          </a:xfrm>
        </p:grpSpPr>
        <p:sp>
          <p:nvSpPr>
            <p:cNvPr id="5" name="object 5"/>
            <p:cNvSpPr/>
            <p:nvPr/>
          </p:nvSpPr>
          <p:spPr>
            <a:xfrm>
              <a:off x="5986272" y="1620012"/>
              <a:ext cx="1143000" cy="536575"/>
            </a:xfrm>
            <a:custGeom>
              <a:avLst/>
              <a:gdLst/>
              <a:ahLst/>
              <a:cxnLst/>
              <a:rect l="l" t="t" r="r" b="b"/>
              <a:pathLst>
                <a:path w="1143000" h="536575">
                  <a:moveTo>
                    <a:pt x="874776" y="0"/>
                  </a:moveTo>
                  <a:lnTo>
                    <a:pt x="874776" y="134112"/>
                  </a:lnTo>
                  <a:lnTo>
                    <a:pt x="0" y="134112"/>
                  </a:lnTo>
                  <a:lnTo>
                    <a:pt x="0" y="402336"/>
                  </a:lnTo>
                  <a:lnTo>
                    <a:pt x="874776" y="402336"/>
                  </a:lnTo>
                  <a:lnTo>
                    <a:pt x="874776" y="536448"/>
                  </a:lnTo>
                  <a:lnTo>
                    <a:pt x="1143000" y="268224"/>
                  </a:lnTo>
                  <a:lnTo>
                    <a:pt x="874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6272" y="1620012"/>
              <a:ext cx="1143000" cy="536575"/>
            </a:xfrm>
            <a:custGeom>
              <a:avLst/>
              <a:gdLst/>
              <a:ahLst/>
              <a:cxnLst/>
              <a:rect l="l" t="t" r="r" b="b"/>
              <a:pathLst>
                <a:path w="1143000" h="536575">
                  <a:moveTo>
                    <a:pt x="0" y="134112"/>
                  </a:moveTo>
                  <a:lnTo>
                    <a:pt x="874776" y="134112"/>
                  </a:lnTo>
                  <a:lnTo>
                    <a:pt x="874776" y="0"/>
                  </a:lnTo>
                  <a:lnTo>
                    <a:pt x="1143000" y="268224"/>
                  </a:lnTo>
                  <a:lnTo>
                    <a:pt x="874776" y="536448"/>
                  </a:lnTo>
                  <a:lnTo>
                    <a:pt x="874776" y="402336"/>
                  </a:lnTo>
                  <a:lnTo>
                    <a:pt x="0" y="402336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2108" y="3536186"/>
            <a:ext cx="3831336" cy="29768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2195322"/>
            <a:ext cx="39897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En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Sık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Kullanılan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Veri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Tipleri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4027" y="3016123"/>
          <a:ext cx="10515600" cy="274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7759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Integer(int)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Double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String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Boolean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433070" marR="42545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Carlito"/>
                          <a:cs typeface="Carlito"/>
                        </a:rPr>
                        <a:t>Tam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sayı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şeklindeki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verileri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tutmak</a:t>
                      </a:r>
                      <a:r>
                        <a:rPr sz="18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için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kullanılan</a:t>
                      </a:r>
                      <a:r>
                        <a:rPr sz="18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değişkendir.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Kesirli(ondalıklı)</a:t>
                      </a:r>
                      <a:r>
                        <a:rPr sz="1800" spc="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sayı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şeklindeki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verileri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tutmak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için</a:t>
                      </a:r>
                      <a:r>
                        <a:rPr sz="18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kullanılan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değişkendir.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06045" marR="977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İçerisinde</a:t>
                      </a:r>
                      <a:r>
                        <a:rPr sz="18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metin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bulunduran</a:t>
                      </a:r>
                      <a:r>
                        <a:rPr sz="18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ifadeler</a:t>
                      </a:r>
                      <a:r>
                        <a:rPr sz="18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string değişkenlerle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tanımlanır.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166370" marR="157480" indent="-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Doğru-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Yanlış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1(var)- 0(yok)şeklinde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veri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tutan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değişkenlerdir.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Örnek: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int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sayi=5000;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Örnek: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sayi=32.5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Örnek: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string</a:t>
                      </a:r>
                      <a:r>
                        <a:rPr sz="18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adi=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”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ismek</a:t>
                      </a:r>
                      <a:r>
                        <a:rPr sz="1800" b="1" spc="-10" dirty="0">
                          <a:latin typeface="Carlito"/>
                          <a:cs typeface="Carlito"/>
                        </a:rPr>
                        <a:t>”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Örnek: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boolean</a:t>
                      </a:r>
                      <a:r>
                        <a:rPr sz="18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cevap=True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32866" y="304291"/>
            <a:ext cx="10252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19225" algn="l"/>
                <a:tab pos="3269615" algn="l"/>
                <a:tab pos="4879340" algn="l"/>
                <a:tab pos="5915660" algn="l"/>
                <a:tab pos="7360920" algn="l"/>
                <a:tab pos="8406130" algn="l"/>
                <a:tab pos="9255125" algn="l"/>
              </a:tabLst>
            </a:pPr>
            <a:r>
              <a:rPr sz="2400" spc="-10" dirty="0">
                <a:latin typeface="Carlito"/>
                <a:cs typeface="Carlito"/>
              </a:rPr>
              <a:t>Değişken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tanımlarken,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değişkenin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içinde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tutulacak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veriye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göre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işlemler yapılabileceğinden,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değişkenlerin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türlerinin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olması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gerekmektedir.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2866" y="1035507"/>
            <a:ext cx="102520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6030" algn="l"/>
              </a:tabLst>
            </a:pPr>
            <a:r>
              <a:rPr sz="2400" spc="-10" dirty="0">
                <a:latin typeface="Carlito"/>
                <a:cs typeface="Carlito"/>
              </a:rPr>
              <a:t>Örneğin,</a:t>
            </a:r>
            <a:r>
              <a:rPr sz="2400" dirty="0">
                <a:latin typeface="Carlito"/>
                <a:cs typeface="Carlito"/>
              </a:rPr>
              <a:t>	metinsel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tip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olarak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tanımlanan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değişkenle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sayısal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işlemler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yapılamaz.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Bu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sebeple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veri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türlerine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ihtiyaç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duyulmaktadır.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4551"/>
            <a:ext cx="6447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>
                <a:latin typeface="Carlito"/>
                <a:cs typeface="Carlito"/>
              </a:rPr>
              <a:t>Değişken</a:t>
            </a:r>
            <a:r>
              <a:rPr spc="-105" dirty="0">
                <a:latin typeface="Carlito"/>
                <a:cs typeface="Carlito"/>
              </a:rPr>
              <a:t> </a:t>
            </a:r>
            <a:r>
              <a:rPr spc="-114" dirty="0">
                <a:latin typeface="Carlito"/>
                <a:cs typeface="Carlito"/>
              </a:rPr>
              <a:t>Tanımlama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-60" dirty="0">
                <a:latin typeface="Carlito"/>
                <a:cs typeface="Carlito"/>
              </a:rPr>
              <a:t>Kuralları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65631"/>
            <a:ext cx="10360025" cy="3819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81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841375" algn="l"/>
                <a:tab pos="2239010" algn="l"/>
                <a:tab pos="3614420" algn="l"/>
                <a:tab pos="4452620" algn="l"/>
                <a:tab pos="5982970" algn="l"/>
                <a:tab pos="7528559" algn="l"/>
                <a:tab pos="8121015" algn="l"/>
                <a:tab pos="9519285" algn="l"/>
              </a:tabLst>
            </a:pPr>
            <a:r>
              <a:rPr sz="2600" spc="-25" dirty="0">
                <a:latin typeface="Carlito"/>
                <a:cs typeface="Carlito"/>
              </a:rPr>
              <a:t>İlk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10" dirty="0">
                <a:latin typeface="Carlito"/>
                <a:cs typeface="Carlito"/>
              </a:rPr>
              <a:t>karakter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10" dirty="0">
                <a:latin typeface="Carlito"/>
                <a:cs typeface="Carlito"/>
              </a:rPr>
              <a:t>mutlaka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20" dirty="0">
                <a:latin typeface="Carlito"/>
                <a:cs typeface="Carlito"/>
              </a:rPr>
              <a:t>harf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10" dirty="0">
                <a:latin typeface="Carlito"/>
                <a:cs typeface="Carlito"/>
              </a:rPr>
              <a:t>olmalıdır.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10" dirty="0">
                <a:latin typeface="Carlito"/>
                <a:cs typeface="Carlito"/>
              </a:rPr>
              <a:t>Rakamlar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25" dirty="0">
                <a:latin typeface="Carlito"/>
                <a:cs typeface="Carlito"/>
              </a:rPr>
              <a:t>ilk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10" dirty="0">
                <a:latin typeface="Carlito"/>
                <a:cs typeface="Carlito"/>
              </a:rPr>
              <a:t>karakter</a:t>
            </a:r>
            <a:r>
              <a:rPr sz="2600" dirty="0">
                <a:latin typeface="Carlito"/>
                <a:cs typeface="Carlito"/>
              </a:rPr>
              <a:t>	</a:t>
            </a:r>
            <a:r>
              <a:rPr sz="2600" spc="-10" dirty="0">
                <a:latin typeface="Carlito"/>
                <a:cs typeface="Carlito"/>
              </a:rPr>
              <a:t>olarak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810"/>
              </a:lnSpc>
            </a:pPr>
            <a:r>
              <a:rPr sz="2600" dirty="0">
                <a:latin typeface="Carlito"/>
                <a:cs typeface="Carlito"/>
              </a:rPr>
              <a:t>kullanılamaz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fakat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ortasında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yada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sonunda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kullanılabilir.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600">
              <a:latin typeface="Carlito"/>
              <a:cs typeface="Carlito"/>
            </a:endParaRPr>
          </a:p>
          <a:p>
            <a:pPr marL="1155700" lvl="1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1900" dirty="0">
                <a:latin typeface="Carlito"/>
                <a:cs typeface="Carlito"/>
              </a:rPr>
              <a:t>Örnek:</a:t>
            </a:r>
            <a:r>
              <a:rPr sz="1900" spc="-5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not,</a:t>
            </a:r>
            <a:r>
              <a:rPr sz="1900" spc="-6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toplam1</a:t>
            </a:r>
            <a:r>
              <a:rPr sz="1900" spc="-5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DOĞRU</a:t>
            </a:r>
            <a:r>
              <a:rPr sz="1900" spc="-10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  <a:p>
            <a:pPr marL="194056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Carlito"/>
                <a:cs typeface="Carlito"/>
              </a:rPr>
              <a:t>1not,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+toplam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(</a:t>
            </a:r>
            <a:r>
              <a:rPr sz="1700" spc="-10" dirty="0">
                <a:solidFill>
                  <a:srgbClr val="FF0000"/>
                </a:solidFill>
                <a:latin typeface="Carlito"/>
                <a:cs typeface="Carlito"/>
              </a:rPr>
              <a:t>YANLIŞ</a:t>
            </a:r>
            <a:r>
              <a:rPr sz="1700" spc="-10" dirty="0">
                <a:latin typeface="Carlito"/>
                <a:cs typeface="Carlito"/>
              </a:rPr>
              <a:t>)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700">
              <a:latin typeface="Carlito"/>
              <a:cs typeface="Carlito"/>
            </a:endParaRPr>
          </a:p>
          <a:p>
            <a:pPr marL="241300" marR="6985" indent="-229235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Değişken</a:t>
            </a:r>
            <a:r>
              <a:rPr sz="2600" spc="2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ismi</a:t>
            </a:r>
            <a:r>
              <a:rPr sz="2600" spc="2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içerisinde</a:t>
            </a:r>
            <a:r>
              <a:rPr sz="2600" spc="2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boşluk</a:t>
            </a:r>
            <a:r>
              <a:rPr sz="2600" spc="2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bulunamaz.</a:t>
            </a:r>
            <a:r>
              <a:rPr sz="2600" spc="2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Özel</a:t>
            </a:r>
            <a:r>
              <a:rPr sz="2600" spc="2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karakterler</a:t>
            </a:r>
            <a:r>
              <a:rPr sz="2600" spc="2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kullanılamaz. </a:t>
            </a:r>
            <a:r>
              <a:rPr sz="2600" dirty="0">
                <a:latin typeface="Carlito"/>
                <a:cs typeface="Carlito"/>
              </a:rPr>
              <a:t>Alt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çizgi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(_)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istisna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olarak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boşluk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yerine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kullanılabilir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1155700" marR="5600700" lvl="1" indent="-228600">
              <a:lnSpc>
                <a:spcPct val="101600"/>
              </a:lnSpc>
              <a:buFont typeface="Arial"/>
              <a:buChar char="•"/>
              <a:tabLst>
                <a:tab pos="1841500" algn="l"/>
                <a:tab pos="3886835" algn="l"/>
              </a:tabLst>
            </a:pPr>
            <a:r>
              <a:rPr sz="1900" dirty="0">
                <a:latin typeface="Carlito"/>
                <a:cs typeface="Carlito"/>
              </a:rPr>
              <a:t>Örnek:</a:t>
            </a:r>
            <a:r>
              <a:rPr sz="1900" spc="-6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ad_soyad,</a:t>
            </a:r>
            <a:r>
              <a:rPr sz="1900" spc="-70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adSoyad</a:t>
            </a:r>
            <a:r>
              <a:rPr sz="1900" spc="30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(</a:t>
            </a:r>
            <a:r>
              <a:rPr sz="1900" spc="-10" dirty="0">
                <a:solidFill>
                  <a:srgbClr val="00AF50"/>
                </a:solidFill>
                <a:latin typeface="Carlito"/>
                <a:cs typeface="Carlito"/>
              </a:rPr>
              <a:t>DOĞRU</a:t>
            </a:r>
            <a:r>
              <a:rPr sz="1900" spc="-10" dirty="0">
                <a:latin typeface="Carlito"/>
                <a:cs typeface="Carlito"/>
              </a:rPr>
              <a:t>) 	</a:t>
            </a:r>
            <a:r>
              <a:rPr sz="1900" dirty="0">
                <a:latin typeface="Carlito"/>
                <a:cs typeface="Carlito"/>
              </a:rPr>
              <a:t>ad</a:t>
            </a:r>
            <a:r>
              <a:rPr sz="1900" spc="-20" dirty="0">
                <a:latin typeface="Carlito"/>
                <a:cs typeface="Carlito"/>
              </a:rPr>
              <a:t> soyad</a:t>
            </a:r>
            <a:r>
              <a:rPr sz="1900" dirty="0">
                <a:latin typeface="Carlito"/>
                <a:cs typeface="Carlito"/>
              </a:rPr>
              <a:t>	</a:t>
            </a:r>
            <a:r>
              <a:rPr sz="1900" spc="-10" dirty="0">
                <a:latin typeface="Carlito"/>
                <a:cs typeface="Carlito"/>
              </a:rPr>
              <a:t>(</a:t>
            </a:r>
            <a:r>
              <a:rPr sz="1900" spc="-10" dirty="0">
                <a:solidFill>
                  <a:srgbClr val="FF0000"/>
                </a:solidFill>
                <a:latin typeface="Carlito"/>
                <a:cs typeface="Carlito"/>
              </a:rPr>
              <a:t>YANLIŞ</a:t>
            </a:r>
            <a:r>
              <a:rPr sz="1900" spc="-10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4551"/>
            <a:ext cx="6570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>
                <a:latin typeface="Liberation Sans Narrow"/>
                <a:cs typeface="Liberation Sans Narrow"/>
              </a:rPr>
              <a:t>Değişken</a:t>
            </a:r>
            <a:r>
              <a:rPr spc="15" dirty="0">
                <a:latin typeface="Liberation Sans Narrow"/>
                <a:cs typeface="Liberation Sans Narrow"/>
              </a:rPr>
              <a:t> </a:t>
            </a:r>
            <a:r>
              <a:rPr spc="105" dirty="0">
                <a:latin typeface="Liberation Sans Narrow"/>
                <a:cs typeface="Liberation Sans Narrow"/>
              </a:rPr>
              <a:t>Tanımlama</a:t>
            </a:r>
            <a:r>
              <a:rPr spc="15" dirty="0">
                <a:latin typeface="Liberation Sans Narrow"/>
                <a:cs typeface="Liberation Sans Narrow"/>
              </a:rPr>
              <a:t> </a:t>
            </a:r>
            <a:r>
              <a:rPr spc="90" dirty="0">
                <a:latin typeface="Liberation Sans Narrow"/>
                <a:cs typeface="Liberation Sans Narrow"/>
              </a:rPr>
              <a:t>Kuralları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89177"/>
            <a:ext cx="10156190" cy="429831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9395" marR="17068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Değişken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isimlerinde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Türkçe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karakter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kullanmamaya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özen 	</a:t>
            </a:r>
            <a:r>
              <a:rPr sz="2800" spc="-10" dirty="0">
                <a:latin typeface="Carlito"/>
                <a:cs typeface="Carlito"/>
              </a:rPr>
              <a:t>gösterilmelidir.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869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1155700" lvl="1" indent="-228600">
              <a:lnSpc>
                <a:spcPct val="100000"/>
              </a:lnSpc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rlito"/>
                <a:cs typeface="Carlito"/>
              </a:rPr>
              <a:t>Örnek: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sayi,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adi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</a:t>
            </a:r>
            <a:r>
              <a:rPr sz="2000" spc="-10" dirty="0">
                <a:solidFill>
                  <a:srgbClr val="00AF50"/>
                </a:solidFill>
                <a:latin typeface="Carlito"/>
                <a:cs typeface="Carlito"/>
              </a:rPr>
              <a:t>DOĞRU</a:t>
            </a:r>
            <a:r>
              <a:rPr sz="2000" spc="-1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94691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Carlito"/>
                <a:cs typeface="Carlito"/>
              </a:rPr>
              <a:t>sayı,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adı</a:t>
            </a:r>
            <a:r>
              <a:rPr sz="1800" spc="3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YANLIŞ</a:t>
            </a:r>
            <a:r>
              <a:rPr sz="1800" spc="-1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rlito"/>
              <a:cs typeface="Carlito"/>
            </a:endParaRPr>
          </a:p>
          <a:p>
            <a:pPr marL="240029" indent="-227329">
              <a:lnSpc>
                <a:spcPts val="3195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Kullanılan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programlama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dilinin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komutları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değişken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adı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olarak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025"/>
              </a:lnSpc>
            </a:pPr>
            <a:r>
              <a:rPr sz="2800" dirty="0">
                <a:latin typeface="Carlito"/>
                <a:cs typeface="Carlito"/>
              </a:rPr>
              <a:t>kullanılamaz.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Örneğin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C#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dilinde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ekrana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yazı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yazdırmak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kullanılan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rlito"/>
                <a:cs typeface="Carlito"/>
              </a:rPr>
              <a:t>writeline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komutu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kullanılamaz.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Değişken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adları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en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fazla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255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karakterden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oluşmalıdır.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Carlito"/>
                <a:cs typeface="Carlito"/>
              </a:rPr>
              <a:t>Değer-</a:t>
            </a:r>
            <a:r>
              <a:rPr spc="-125" dirty="0">
                <a:latin typeface="Carlito"/>
                <a:cs typeface="Carlito"/>
              </a:rPr>
              <a:t> </a:t>
            </a:r>
            <a:r>
              <a:rPr spc="-95" dirty="0">
                <a:latin typeface="Carlito"/>
                <a:cs typeface="Carlito"/>
              </a:rPr>
              <a:t>Değişken-</a:t>
            </a:r>
            <a:r>
              <a:rPr spc="-55" dirty="0">
                <a:latin typeface="Carlito"/>
                <a:cs typeface="Carlito"/>
              </a:rPr>
              <a:t>Aktarma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7711" y="1759661"/>
            <a:ext cx="9446895" cy="793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60655" marR="5080" indent="-148590">
              <a:lnSpc>
                <a:spcPts val="2690"/>
              </a:lnSpc>
              <a:spcBef>
                <a:spcPts val="745"/>
              </a:spcBef>
              <a:tabLst>
                <a:tab pos="6716395" algn="l"/>
              </a:tabLst>
            </a:pPr>
            <a:r>
              <a:rPr sz="2800" b="1" dirty="0">
                <a:latin typeface="Carlito"/>
                <a:cs typeface="Carlito"/>
              </a:rPr>
              <a:t>Aktarma</a:t>
            </a:r>
            <a:r>
              <a:rPr sz="2800" b="1" spc="-6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:</a:t>
            </a:r>
            <a:r>
              <a:rPr sz="2800" b="1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Herhangi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ifadenin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sonucunu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bir</a:t>
            </a:r>
            <a:r>
              <a:rPr sz="2800" dirty="0">
                <a:latin typeface="Carlito"/>
                <a:cs typeface="Carlito"/>
              </a:rPr>
              <a:t>	değişkene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aktarma işlemidir.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74972"/>
            <a:ext cx="10104120" cy="219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993300"/>
                </a:solidFill>
                <a:latin typeface="Carlito"/>
                <a:cs typeface="Carlito"/>
              </a:rPr>
              <a:t>ifade</a:t>
            </a:r>
            <a:r>
              <a:rPr sz="2800" spc="-75" dirty="0">
                <a:solidFill>
                  <a:srgbClr val="993300"/>
                </a:solidFill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kısmında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,değişken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veya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işlemin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sonucu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olabilir.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13080" algn="l"/>
                <a:tab pos="1917700" algn="l"/>
              </a:tabLst>
            </a:pPr>
            <a:r>
              <a:rPr sz="2800" spc="-50" dirty="0">
                <a:latin typeface="Carlito"/>
                <a:cs typeface="Carlito"/>
              </a:rPr>
              <a:t>=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sembolü</a:t>
            </a:r>
            <a:r>
              <a:rPr sz="2800" dirty="0">
                <a:latin typeface="Carlito"/>
                <a:cs typeface="Carlito"/>
              </a:rPr>
              <a:t>	atama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operatörüdür.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025"/>
              </a:lnSpc>
              <a:spcBef>
                <a:spcPts val="325"/>
              </a:spcBef>
              <a:tabLst>
                <a:tab pos="2037080" algn="l"/>
              </a:tabLst>
            </a:pPr>
            <a:r>
              <a:rPr sz="2800" dirty="0">
                <a:latin typeface="Carlito"/>
                <a:cs typeface="Carlito"/>
              </a:rPr>
              <a:t>Bu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operatör,</a:t>
            </a:r>
            <a:r>
              <a:rPr sz="2800" dirty="0">
                <a:latin typeface="Carlito"/>
                <a:cs typeface="Carlito"/>
              </a:rPr>
              <a:t>	sağda</a:t>
            </a:r>
            <a:r>
              <a:rPr sz="2800" spc="-1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hesaplanan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ifadenin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değerini</a:t>
            </a:r>
            <a:r>
              <a:rPr sz="2800" spc="-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degisken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içine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(sola)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025"/>
              </a:lnSpc>
            </a:pPr>
            <a:r>
              <a:rPr sz="2800" spc="-10" dirty="0">
                <a:latin typeface="Carlito"/>
                <a:cs typeface="Carlito"/>
              </a:rPr>
              <a:t>iletir.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4222" y="2966466"/>
            <a:ext cx="3377565" cy="585470"/>
          </a:xfrm>
          <a:prstGeom prst="rect">
            <a:avLst/>
          </a:prstGeom>
          <a:ln w="38100">
            <a:solidFill>
              <a:srgbClr val="EC7C3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  <a:tabLst>
                <a:tab pos="1757680" algn="l"/>
                <a:tab pos="2145030" algn="l"/>
              </a:tabLst>
            </a:pPr>
            <a:r>
              <a:rPr sz="3200" b="1" spc="-10" dirty="0">
                <a:latin typeface="Carlito"/>
                <a:cs typeface="Carlito"/>
              </a:rPr>
              <a:t>degisken</a:t>
            </a:r>
            <a:r>
              <a:rPr sz="3200" b="1" dirty="0">
                <a:latin typeface="Carlito"/>
                <a:cs typeface="Carlito"/>
              </a:rPr>
              <a:t>	</a:t>
            </a:r>
            <a:r>
              <a:rPr sz="3200" b="1" spc="-50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3200" b="1" dirty="0">
                <a:solidFill>
                  <a:srgbClr val="FF0000"/>
                </a:solidFill>
                <a:latin typeface="Carlito"/>
                <a:cs typeface="Carlito"/>
              </a:rPr>
              <a:t>	</a:t>
            </a:r>
            <a:r>
              <a:rPr sz="3200" b="1" spc="-10" dirty="0">
                <a:latin typeface="Carlito"/>
                <a:cs typeface="Carlito"/>
              </a:rPr>
              <a:t>ifade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46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Tip</a:t>
            </a:r>
            <a:r>
              <a:rPr spc="-200" dirty="0">
                <a:latin typeface="Carlito"/>
                <a:cs typeface="Carlito"/>
              </a:rPr>
              <a:t> </a:t>
            </a:r>
            <a:r>
              <a:rPr spc="-80" dirty="0">
                <a:latin typeface="Carlito"/>
                <a:cs typeface="Carlito"/>
              </a:rPr>
              <a:t>Dönüşüm</a:t>
            </a:r>
            <a:r>
              <a:rPr spc="-170" dirty="0">
                <a:latin typeface="Carlito"/>
                <a:cs typeface="Carlito"/>
              </a:rPr>
              <a:t> </a:t>
            </a:r>
            <a:r>
              <a:rPr spc="-35" dirty="0">
                <a:latin typeface="Carlito"/>
                <a:cs typeface="Carlito"/>
              </a:rPr>
              <a:t>İşlemleri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895840" cy="2246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rlito"/>
                <a:cs typeface="Carlito"/>
              </a:rPr>
              <a:t>Bazen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farklı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tipleri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ile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çalışırken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tip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dönüşüm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işlemlerine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ihtiyaç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5"/>
              </a:lnSpc>
            </a:pPr>
            <a:r>
              <a:rPr sz="2800" spc="-10" dirty="0">
                <a:latin typeface="Carlito"/>
                <a:cs typeface="Carlito"/>
              </a:rPr>
              <a:t>duyulabilir.</a:t>
            </a:r>
            <a:endParaRPr sz="2800">
              <a:latin typeface="Carlito"/>
              <a:cs typeface="Carlito"/>
            </a:endParaRPr>
          </a:p>
          <a:p>
            <a:pPr marL="12700" marR="561340">
              <a:lnSpc>
                <a:spcPts val="3020"/>
              </a:lnSpc>
              <a:spcBef>
                <a:spcPts val="1060"/>
              </a:spcBef>
            </a:pPr>
            <a:r>
              <a:rPr sz="2800" dirty="0">
                <a:latin typeface="Carlito"/>
                <a:cs typeface="Carlito"/>
              </a:rPr>
              <a:t>Örneğin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string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değişken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içinde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tutulan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ile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sayısal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işlem </a:t>
            </a:r>
            <a:r>
              <a:rPr sz="2800" dirty="0">
                <a:latin typeface="Carlito"/>
                <a:cs typeface="Carlito"/>
              </a:rPr>
              <a:t>yapılması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istenirse,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sayısal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bir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veri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tipine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dönüştürmek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gerekir</a:t>
            </a:r>
            <a:endParaRPr sz="2800">
              <a:latin typeface="Carlito"/>
              <a:cs typeface="Carlito"/>
            </a:endParaRPr>
          </a:p>
          <a:p>
            <a:pPr marL="1469390">
              <a:lnSpc>
                <a:spcPct val="100000"/>
              </a:lnSpc>
              <a:spcBef>
                <a:spcPts val="645"/>
              </a:spcBef>
            </a:pPr>
            <a:r>
              <a:rPr sz="2800" spc="-10" dirty="0">
                <a:latin typeface="Carlito"/>
                <a:cs typeface="Carlito"/>
              </a:rPr>
              <a:t>string</a:t>
            </a:r>
            <a:r>
              <a:rPr sz="2800" spc="-10" dirty="0">
                <a:latin typeface="Wingdings"/>
                <a:cs typeface="Wingdings"/>
              </a:rPr>
              <a:t></a:t>
            </a:r>
            <a:r>
              <a:rPr sz="2800" spc="-10" dirty="0">
                <a:latin typeface="Carlito"/>
                <a:cs typeface="Carlito"/>
              </a:rPr>
              <a:t>int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380</Words>
  <Application>Microsoft Office PowerPoint</Application>
  <PresentationFormat>Geniş ekran</PresentationFormat>
  <Paragraphs>66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Carlito</vt:lpstr>
      <vt:lpstr>Liberation Sans Narrow</vt:lpstr>
      <vt:lpstr>Times New Roman</vt:lpstr>
      <vt:lpstr>Wingdings</vt:lpstr>
      <vt:lpstr>Office Teması</vt:lpstr>
      <vt:lpstr>PowerPoint Sunusu</vt:lpstr>
      <vt:lpstr>PowerPoint Sunusu</vt:lpstr>
      <vt:lpstr>Değişken Nedir?</vt:lpstr>
      <vt:lpstr>Değişken Tanımlama</vt:lpstr>
      <vt:lpstr>Örneğin, metinsel tip olarak tanımlanan değişkenle sayısal işlemler yapılamaz. Bu sebeple veri türlerine ihtiyaç duyulmaktadır.</vt:lpstr>
      <vt:lpstr>Değişken Tanımlama Kuralları</vt:lpstr>
      <vt:lpstr>Değişken Tanımlama Kuralları</vt:lpstr>
      <vt:lpstr>Değer- Değişken-Aktarma</vt:lpstr>
      <vt:lpstr>Tip Dönüşüm İşlemleri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2024-09-22T09:25:05Z</dcterms:created>
  <dcterms:modified xsi:type="dcterms:W3CDTF">2024-09-22T09:31:05Z</dcterms:modified>
</cp:coreProperties>
</file>