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1F91425-42D1-D838-7655-FFC9B9AB17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94596454-46B7-2107-D1FC-E9D78D1002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0C6F3E1-EB7F-10D1-796F-BC4BC9ADF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60302-F42E-4EB3-AEF6-E9DABBB9994E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59E8D51-6C4A-069B-FE9F-9AC2C3C55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CB1341A-B722-75FD-033B-D99590E8D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7B93-987B-4208-9ABC-2FF122F93D3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4726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9E8C3A6-D1B9-77CE-7270-A19538BF2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0B60DD03-DFC2-F1F5-DB50-B56AD3370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9C73BFD-41AC-8D76-C45C-E156F15B8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60302-F42E-4EB3-AEF6-E9DABBB9994E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E2A3A6B-4CE3-E85B-63C3-6319907F2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8CCB77C-171D-0FBD-5F15-249576788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7B93-987B-4208-9ABC-2FF122F93D3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69637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1764B49A-3769-F617-5EC7-C8BAF47D7F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19F4208-248C-04DF-D22B-E01F2B1F9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BDFC7A4-3C51-1BC1-3044-B0B46F182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60302-F42E-4EB3-AEF6-E9DABBB9994E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B49E2CC-2EF6-565B-4EF6-F8DC1487A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820F967-2904-37D9-6BC2-D1DDB0C97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7B93-987B-4208-9ABC-2FF122F93D3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5487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8918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209CA47-5922-35CA-AE3F-5039A2DB2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0CA304F-F3DB-3BB0-791F-3605AF62E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3D02251-49A9-7E26-1B39-0ED5968C6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60302-F42E-4EB3-AEF6-E9DABBB9994E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242EFC3-574E-7812-F273-85731BE62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9FBBB0E-848B-F35C-D9AC-2D9511831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7B93-987B-4208-9ABC-2FF122F93D3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01786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85A5F1A-0803-7034-9717-23967CCB8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4AA9B7F-E2F5-5783-B0AD-FAFBA1CB0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A869746-C5E6-65C8-A175-C2902D3B6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60302-F42E-4EB3-AEF6-E9DABBB9994E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A867EF6-DC41-9DFF-B955-9F1B5CF5C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EF7B57F-E7BF-1A36-57D6-F6A96414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7B93-987B-4208-9ABC-2FF122F93D3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727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5AEAEFB-B46A-65B1-9225-9E59F3D9F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54AA13B-DF18-EF16-8B82-D17AD34710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29F3CD66-C869-AC8D-D3A4-1492865E5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E2A1AB6-7265-1445-018C-96ED6CD36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60302-F42E-4EB3-AEF6-E9DABBB9994E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D9BC16B-0012-3F49-7FA6-63BCB907A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3B51E19-4C7F-66EC-FF10-F226D4678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7B93-987B-4208-9ABC-2FF122F93D3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8133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568CD04-E844-AE82-975E-54E7EF794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6397924-A2B6-C461-9E82-D3EDAB86F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D472BFD3-A09A-0BD7-2518-0493FF5C7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195049A0-48D0-BE79-3D59-F49FEB12DB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57FDC14D-1004-39F1-52BB-94C3EEDE1C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805C1C0E-6842-23BD-8336-AB998F681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60302-F42E-4EB3-AEF6-E9DABBB9994E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A873355B-5989-31B6-767D-6B182290E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14F0A19A-31E6-C3D7-9138-CF20025E1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7B93-987B-4208-9ABC-2FF122F93D3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03624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A1A7CEA-4F31-C440-49D9-A01E74B14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E2CA32C2-2271-AFE6-193A-DD91F1274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60302-F42E-4EB3-AEF6-E9DABBB9994E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BBC6AE49-114A-C894-59AB-0E9349A9F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5696B015-CEAA-7296-2B5B-AFFDB0A1D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7B93-987B-4208-9ABC-2FF122F93D3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03247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024B6AA3-92E2-7C81-5D0E-A2B4747CA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60302-F42E-4EB3-AEF6-E9DABBB9994E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1D36F581-788B-545E-0ED0-6379441CF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33785DA-0CB8-D89A-CFF6-C7643A71E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7B93-987B-4208-9ABC-2FF122F93D3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7753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ED74273-3A8F-A523-75F5-634422836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ECB41A5-BF04-9F92-40A4-8425F17A4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F221F3E-EBAE-A00C-6BDD-E88AA9FFF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06B5603-D4BD-596A-EFBD-66B2AAF51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60302-F42E-4EB3-AEF6-E9DABBB9994E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65A790F-03B5-2617-EB66-9E7E6E600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6D08614-A59A-42D4-F92A-4E64859FC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7B93-987B-4208-9ABC-2FF122F93D3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09719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DF46E34-8592-B49F-66B0-3D330801C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08F1BB6D-4361-38AD-1DAC-29F4DB0E3D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0FD90EE-B7C6-1BEF-A7DB-7D7445D92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B0742BD-61B7-0793-D017-6410544A4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60302-F42E-4EB3-AEF6-E9DABBB9994E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2A184FF-5519-8327-2CAE-294683B72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A29B525-9D31-22F5-4A3B-68B67362B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7B93-987B-4208-9ABC-2FF122F93D3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4216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182B1ED7-6526-C930-37A8-34045D373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EA092F7-BE86-FF3F-A1E6-CF862CCCA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129C5B0-FEBC-1BD3-8212-A1F85091C5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760302-F42E-4EB3-AEF6-E9DABBB9994E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0FC9031-A143-D9EC-15EF-DC9C6A1658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A5F7EAB-75FD-9A24-46F1-27EEA4C593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847B93-987B-4208-9ABC-2FF122F93D3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1608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0099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5" dirty="0">
                <a:latin typeface="Carlito"/>
                <a:cs typeface="Carlito"/>
              </a:rPr>
              <a:t>Döngü</a:t>
            </a:r>
            <a:r>
              <a:rPr spc="-155" dirty="0">
                <a:latin typeface="Carlito"/>
                <a:cs typeface="Carlito"/>
              </a:rPr>
              <a:t> </a:t>
            </a:r>
            <a:r>
              <a:rPr spc="-25" dirty="0">
                <a:latin typeface="Carlito"/>
                <a:cs typeface="Carlito"/>
              </a:rPr>
              <a:t>nedir?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55977"/>
            <a:ext cx="10083165" cy="3265804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sz="2800" dirty="0">
                <a:latin typeface="Carlito"/>
                <a:cs typeface="Carlito"/>
              </a:rPr>
              <a:t>Programlamada</a:t>
            </a:r>
            <a:r>
              <a:rPr sz="2800" spc="-8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hangi</a:t>
            </a:r>
            <a:r>
              <a:rPr sz="2800" spc="-8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dil</a:t>
            </a:r>
            <a:r>
              <a:rPr sz="2800" spc="-8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olursa</a:t>
            </a:r>
            <a:r>
              <a:rPr sz="2800" spc="-7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olsun</a:t>
            </a:r>
            <a:r>
              <a:rPr sz="2800" spc="-8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en</a:t>
            </a:r>
            <a:r>
              <a:rPr sz="2800" spc="-8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çok</a:t>
            </a:r>
            <a:r>
              <a:rPr sz="2800" spc="-8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kullanılan</a:t>
            </a:r>
            <a:r>
              <a:rPr sz="2800" spc="-7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yapılardan</a:t>
            </a:r>
            <a:r>
              <a:rPr sz="2800" spc="-7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biri </a:t>
            </a:r>
            <a:r>
              <a:rPr sz="2800" dirty="0">
                <a:latin typeface="Carlito"/>
                <a:cs typeface="Carlito"/>
              </a:rPr>
              <a:t>döngü</a:t>
            </a:r>
            <a:r>
              <a:rPr sz="2800" spc="-7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yapılarıdır.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235"/>
              </a:spcBef>
            </a:pPr>
            <a:endParaRPr sz="2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latin typeface="Carlito"/>
                <a:cs typeface="Carlito"/>
              </a:rPr>
              <a:t>Birden</a:t>
            </a:r>
            <a:r>
              <a:rPr sz="2800" spc="-7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fazla</a:t>
            </a:r>
            <a:r>
              <a:rPr sz="2800" spc="-10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kez</a:t>
            </a:r>
            <a:r>
              <a:rPr sz="2800" spc="-9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tekrarlayan</a:t>
            </a:r>
            <a:r>
              <a:rPr sz="2800" spc="-9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işlemlerde</a:t>
            </a:r>
            <a:r>
              <a:rPr sz="2800" spc="-105" dirty="0">
                <a:latin typeface="Carlito"/>
                <a:cs typeface="Carlito"/>
              </a:rPr>
              <a:t> </a:t>
            </a:r>
            <a:r>
              <a:rPr sz="2800" b="1" dirty="0">
                <a:latin typeface="Carlito"/>
                <a:cs typeface="Carlito"/>
              </a:rPr>
              <a:t>döngüler</a:t>
            </a:r>
            <a:r>
              <a:rPr sz="2800" b="1" spc="-7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kullanılır.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660"/>
              </a:spcBef>
            </a:pPr>
            <a:endParaRPr sz="2800">
              <a:latin typeface="Carlito"/>
              <a:cs typeface="Carlito"/>
            </a:endParaRPr>
          </a:p>
          <a:p>
            <a:pPr marL="12700" marR="172720">
              <a:lnSpc>
                <a:spcPts val="3020"/>
              </a:lnSpc>
            </a:pPr>
            <a:r>
              <a:rPr sz="2800" dirty="0">
                <a:latin typeface="Carlito"/>
                <a:cs typeface="Carlito"/>
              </a:rPr>
              <a:t>Kısaca</a:t>
            </a:r>
            <a:r>
              <a:rPr sz="2800" spc="-7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döngüler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bir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işi,</a:t>
            </a:r>
            <a:r>
              <a:rPr sz="2800" spc="-6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belirlediğimiz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sayıda</a:t>
            </a:r>
            <a:r>
              <a:rPr sz="2800" spc="-7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yapan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kod</a:t>
            </a:r>
            <a:r>
              <a:rPr sz="2800" spc="-7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blokları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olarak düşünebiliriz.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33627" y="382524"/>
            <a:ext cx="10525125" cy="5798820"/>
            <a:chOff x="833627" y="382524"/>
            <a:chExt cx="10525125" cy="5798820"/>
          </a:xfrm>
        </p:grpSpPr>
        <p:sp>
          <p:nvSpPr>
            <p:cNvPr id="4" name="object 4"/>
            <p:cNvSpPr/>
            <p:nvPr/>
          </p:nvSpPr>
          <p:spPr>
            <a:xfrm>
              <a:off x="838199" y="644652"/>
              <a:ext cx="10515600" cy="5532120"/>
            </a:xfrm>
            <a:custGeom>
              <a:avLst/>
              <a:gdLst/>
              <a:ahLst/>
              <a:cxnLst/>
              <a:rect l="l" t="t" r="r" b="b"/>
              <a:pathLst>
                <a:path w="10515600" h="5532120">
                  <a:moveTo>
                    <a:pt x="0" y="5532120"/>
                  </a:moveTo>
                  <a:lnTo>
                    <a:pt x="10515600" y="5532120"/>
                  </a:lnTo>
                  <a:lnTo>
                    <a:pt x="10515600" y="0"/>
                  </a:lnTo>
                  <a:lnTo>
                    <a:pt x="0" y="0"/>
                  </a:lnTo>
                  <a:lnTo>
                    <a:pt x="0" y="5532120"/>
                  </a:lnTo>
                  <a:close/>
                </a:path>
              </a:pathLst>
            </a:custGeom>
            <a:ln w="91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07363" y="382524"/>
              <a:ext cx="3336290" cy="523240"/>
            </a:xfrm>
            <a:custGeom>
              <a:avLst/>
              <a:gdLst/>
              <a:ahLst/>
              <a:cxnLst/>
              <a:rect l="l" t="t" r="r" b="b"/>
              <a:pathLst>
                <a:path w="3336290" h="523240">
                  <a:moveTo>
                    <a:pt x="3336036" y="0"/>
                  </a:moveTo>
                  <a:lnTo>
                    <a:pt x="0" y="0"/>
                  </a:lnTo>
                  <a:lnTo>
                    <a:pt x="0" y="522731"/>
                  </a:lnTo>
                  <a:lnTo>
                    <a:pt x="3336036" y="522731"/>
                  </a:lnTo>
                  <a:lnTo>
                    <a:pt x="33360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16939" y="165506"/>
            <a:ext cx="10357485" cy="5637530"/>
          </a:xfrm>
          <a:prstGeom prst="rect">
            <a:avLst/>
          </a:prstGeom>
        </p:spPr>
        <p:txBody>
          <a:bodyPr vert="horz" wrap="square" lIns="0" tIns="239395" rIns="0" bIns="0" rtlCol="0">
            <a:spAutoFit/>
          </a:bodyPr>
          <a:lstStyle/>
          <a:p>
            <a:pPr marL="182245">
              <a:lnSpc>
                <a:spcPct val="100000"/>
              </a:lnSpc>
              <a:spcBef>
                <a:spcPts val="1885"/>
              </a:spcBef>
            </a:pPr>
            <a:r>
              <a:rPr sz="2800" i="1" dirty="0">
                <a:solidFill>
                  <a:srgbClr val="FF0000"/>
                </a:solidFill>
                <a:latin typeface="Carlito"/>
                <a:cs typeface="Carlito"/>
              </a:rPr>
              <a:t>Bir</a:t>
            </a:r>
            <a:r>
              <a:rPr sz="2800" i="1" spc="-5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800" i="1" dirty="0">
                <a:solidFill>
                  <a:srgbClr val="FF0000"/>
                </a:solidFill>
                <a:latin typeface="Carlito"/>
                <a:cs typeface="Carlito"/>
              </a:rPr>
              <a:t>önekle</a:t>
            </a:r>
            <a:r>
              <a:rPr sz="2800" i="1" spc="-5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800" i="1" spc="-10" dirty="0">
                <a:solidFill>
                  <a:srgbClr val="FF0000"/>
                </a:solidFill>
                <a:latin typeface="Carlito"/>
                <a:cs typeface="Carlito"/>
              </a:rPr>
              <a:t>inceleyelim</a:t>
            </a:r>
            <a:endParaRPr sz="2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785"/>
              </a:spcBef>
            </a:pPr>
            <a:r>
              <a:rPr sz="2800" dirty="0">
                <a:latin typeface="Carlito"/>
                <a:cs typeface="Carlito"/>
              </a:rPr>
              <a:t>Ekrana</a:t>
            </a:r>
            <a:r>
              <a:rPr sz="2800" spc="-11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10</a:t>
            </a:r>
            <a:r>
              <a:rPr sz="2800" spc="-8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kez</a:t>
            </a:r>
            <a:r>
              <a:rPr sz="2800" spc="-11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‘Merhaba</a:t>
            </a:r>
            <a:r>
              <a:rPr sz="2800" spc="-8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Dünya‘</a:t>
            </a:r>
            <a:r>
              <a:rPr sz="2800" spc="-8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yazan</a:t>
            </a:r>
            <a:r>
              <a:rPr sz="2800" spc="-9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bir</a:t>
            </a:r>
            <a:r>
              <a:rPr sz="2800" spc="-10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program</a:t>
            </a:r>
            <a:r>
              <a:rPr sz="2800" spc="-9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yazın.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605"/>
              </a:spcBef>
            </a:pPr>
            <a:endParaRPr sz="2800">
              <a:latin typeface="Carlito"/>
              <a:cs typeface="Carlito"/>
            </a:endParaRPr>
          </a:p>
          <a:p>
            <a:pPr marL="93345">
              <a:lnSpc>
                <a:spcPct val="100000"/>
              </a:lnSpc>
            </a:pPr>
            <a:r>
              <a:rPr sz="2800" dirty="0">
                <a:latin typeface="Carlito"/>
                <a:cs typeface="Carlito"/>
              </a:rPr>
              <a:t>Bu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durumda</a:t>
            </a:r>
            <a:r>
              <a:rPr sz="2800" spc="-2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bu</a:t>
            </a:r>
            <a:r>
              <a:rPr sz="2800" spc="-4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işlemi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yapmak</a:t>
            </a:r>
            <a:r>
              <a:rPr sz="2800" spc="-4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için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aslında</a:t>
            </a:r>
            <a:r>
              <a:rPr sz="2800" spc="-5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iki</a:t>
            </a:r>
            <a:r>
              <a:rPr sz="2800" spc="-7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yolumuz</a:t>
            </a:r>
            <a:r>
              <a:rPr sz="2800" spc="-3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var.</a:t>
            </a:r>
            <a:endParaRPr sz="2800">
              <a:latin typeface="Carlito"/>
              <a:cs typeface="Carlito"/>
            </a:endParaRPr>
          </a:p>
          <a:p>
            <a:pPr marL="1278890" indent="-351790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1278890" algn="l"/>
              </a:tabLst>
            </a:pPr>
            <a:r>
              <a:rPr sz="2800" spc="-25" dirty="0">
                <a:solidFill>
                  <a:srgbClr val="FF0000"/>
                </a:solidFill>
                <a:latin typeface="Carlito"/>
                <a:cs typeface="Carlito"/>
              </a:rPr>
              <a:t>Yol</a:t>
            </a:r>
            <a:endParaRPr sz="2800">
              <a:latin typeface="Carlito"/>
              <a:cs typeface="Carlito"/>
            </a:endParaRPr>
          </a:p>
          <a:p>
            <a:pPr marL="927100">
              <a:lnSpc>
                <a:spcPts val="3025"/>
              </a:lnSpc>
              <a:spcBef>
                <a:spcPts val="335"/>
              </a:spcBef>
              <a:tabLst>
                <a:tab pos="2460625" algn="l"/>
              </a:tabLst>
            </a:pPr>
            <a:r>
              <a:rPr sz="2800" spc="-10" dirty="0">
                <a:latin typeface="Carlito"/>
                <a:cs typeface="Carlito"/>
              </a:rPr>
              <a:t>‘Merhaba</a:t>
            </a:r>
            <a:r>
              <a:rPr sz="2800" dirty="0">
                <a:latin typeface="Carlito"/>
                <a:cs typeface="Carlito"/>
              </a:rPr>
              <a:t>	Dünya’</a:t>
            </a:r>
            <a:r>
              <a:rPr sz="2800" spc="24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yazdıran</a:t>
            </a:r>
            <a:r>
              <a:rPr sz="2800" spc="26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kodu</a:t>
            </a:r>
            <a:r>
              <a:rPr sz="2800" spc="254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alt</a:t>
            </a:r>
            <a:r>
              <a:rPr sz="2800" spc="24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alta</a:t>
            </a:r>
            <a:r>
              <a:rPr sz="2800" spc="254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10</a:t>
            </a:r>
            <a:r>
              <a:rPr sz="2800" spc="25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kez</a:t>
            </a:r>
            <a:r>
              <a:rPr sz="2800" spc="24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yazarız</a:t>
            </a:r>
            <a:r>
              <a:rPr sz="2800" spc="24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ve</a:t>
            </a:r>
            <a:r>
              <a:rPr sz="2800" spc="25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ekran</a:t>
            </a:r>
            <a:endParaRPr sz="2800">
              <a:latin typeface="Carlito"/>
              <a:cs typeface="Carlito"/>
            </a:endParaRPr>
          </a:p>
          <a:p>
            <a:pPr marL="12700">
              <a:lnSpc>
                <a:spcPts val="3025"/>
              </a:lnSpc>
            </a:pPr>
            <a:r>
              <a:rPr sz="2800" dirty="0">
                <a:latin typeface="Carlito"/>
                <a:cs typeface="Carlito"/>
              </a:rPr>
              <a:t>çıktısı</a:t>
            </a:r>
            <a:r>
              <a:rPr sz="2800" spc="-8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alt</a:t>
            </a:r>
            <a:r>
              <a:rPr sz="2800" spc="-8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alta</a:t>
            </a:r>
            <a:r>
              <a:rPr sz="2800" spc="-8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yazılmış</a:t>
            </a:r>
            <a:r>
              <a:rPr sz="2800" spc="-7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‘Merhaba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Dünya’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yazısı</a:t>
            </a:r>
            <a:r>
              <a:rPr sz="2800" spc="-8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alırız.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90"/>
              </a:spcBef>
            </a:pPr>
            <a:endParaRPr sz="2800">
              <a:latin typeface="Carlito"/>
              <a:cs typeface="Carlito"/>
            </a:endParaRPr>
          </a:p>
          <a:p>
            <a:pPr marL="1278890" indent="-351790" algn="just">
              <a:lnSpc>
                <a:spcPct val="100000"/>
              </a:lnSpc>
              <a:buAutoNum type="arabicPeriod" startAt="2"/>
              <a:tabLst>
                <a:tab pos="1278890" algn="l"/>
              </a:tabLst>
            </a:pPr>
            <a:r>
              <a:rPr sz="2800" spc="-25" dirty="0">
                <a:solidFill>
                  <a:srgbClr val="FF0000"/>
                </a:solidFill>
                <a:latin typeface="Carlito"/>
                <a:cs typeface="Carlito"/>
              </a:rPr>
              <a:t>Yol</a:t>
            </a:r>
            <a:endParaRPr sz="2800">
              <a:latin typeface="Carlito"/>
              <a:cs typeface="Carlito"/>
            </a:endParaRPr>
          </a:p>
          <a:p>
            <a:pPr marL="12700" marR="5080" indent="914400" algn="just">
              <a:lnSpc>
                <a:spcPts val="2690"/>
              </a:lnSpc>
              <a:spcBef>
                <a:spcPts val="985"/>
              </a:spcBef>
            </a:pPr>
            <a:r>
              <a:rPr sz="2800" dirty="0">
                <a:latin typeface="Carlito"/>
                <a:cs typeface="Carlito"/>
              </a:rPr>
              <a:t>Döngü</a:t>
            </a:r>
            <a:r>
              <a:rPr sz="2800" spc="67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yapısını</a:t>
            </a:r>
            <a:r>
              <a:rPr sz="2800" spc="67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kullanarak</a:t>
            </a:r>
            <a:r>
              <a:rPr sz="2800" spc="67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tek</a:t>
            </a:r>
            <a:r>
              <a:rPr sz="2800" spc="68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bir</a:t>
            </a:r>
            <a:r>
              <a:rPr sz="2800" spc="67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defa</a:t>
            </a:r>
            <a:r>
              <a:rPr sz="2800" spc="68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yazarız,</a:t>
            </a:r>
            <a:r>
              <a:rPr sz="2800" spc="66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döngü</a:t>
            </a:r>
            <a:r>
              <a:rPr sz="2800" spc="68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burada </a:t>
            </a:r>
            <a:r>
              <a:rPr sz="2800" dirty="0">
                <a:latin typeface="Carlito"/>
                <a:cs typeface="Carlito"/>
              </a:rPr>
              <a:t>devreye</a:t>
            </a:r>
            <a:r>
              <a:rPr sz="2800" spc="14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girip,</a:t>
            </a:r>
            <a:r>
              <a:rPr sz="2800" spc="17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yazdığımız</a:t>
            </a:r>
            <a:r>
              <a:rPr sz="2800" spc="15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kodu</a:t>
            </a:r>
            <a:r>
              <a:rPr sz="2800" spc="17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belirlediğimiz</a:t>
            </a:r>
            <a:r>
              <a:rPr sz="2800" spc="16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döngü</a:t>
            </a:r>
            <a:r>
              <a:rPr sz="2800" spc="16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koşulu</a:t>
            </a:r>
            <a:r>
              <a:rPr sz="2800" spc="16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sayısı</a:t>
            </a:r>
            <a:r>
              <a:rPr sz="2800" spc="16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kadar tekrarlar.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8460" rIns="0" bIns="0" rtlCol="0">
            <a:spAutoFit/>
          </a:bodyPr>
          <a:lstStyle/>
          <a:p>
            <a:pPr marL="164465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Carlito"/>
                <a:cs typeface="Carlito"/>
              </a:rPr>
              <a:t>Bir</a:t>
            </a:r>
            <a:r>
              <a:rPr spc="-150" dirty="0">
                <a:latin typeface="Carlito"/>
                <a:cs typeface="Carlito"/>
              </a:rPr>
              <a:t> </a:t>
            </a:r>
            <a:r>
              <a:rPr spc="-75" dirty="0">
                <a:latin typeface="Carlito"/>
                <a:cs typeface="Carlito"/>
              </a:rPr>
              <a:t>döngüyü</a:t>
            </a:r>
            <a:r>
              <a:rPr spc="-165" dirty="0">
                <a:latin typeface="Carlito"/>
                <a:cs typeface="Carlito"/>
              </a:rPr>
              <a:t> </a:t>
            </a:r>
            <a:r>
              <a:rPr spc="-80" dirty="0">
                <a:latin typeface="Carlito"/>
                <a:cs typeface="Carlito"/>
              </a:rPr>
              <a:t>oluşturan</a:t>
            </a:r>
            <a:r>
              <a:rPr spc="-170" dirty="0">
                <a:latin typeface="Carlito"/>
                <a:cs typeface="Carlito"/>
              </a:rPr>
              <a:t> </a:t>
            </a:r>
            <a:r>
              <a:rPr dirty="0">
                <a:latin typeface="Carlito"/>
                <a:cs typeface="Carlito"/>
              </a:rPr>
              <a:t>3</a:t>
            </a:r>
            <a:r>
              <a:rPr spc="-125" dirty="0">
                <a:latin typeface="Carlito"/>
                <a:cs typeface="Carlito"/>
              </a:rPr>
              <a:t> </a:t>
            </a:r>
            <a:r>
              <a:rPr spc="-20" dirty="0">
                <a:latin typeface="Carlito"/>
                <a:cs typeface="Carlito"/>
              </a:rPr>
              <a:t>ana</a:t>
            </a:r>
            <a:r>
              <a:rPr spc="-145" dirty="0">
                <a:latin typeface="Carlito"/>
                <a:cs typeface="Carlito"/>
              </a:rPr>
              <a:t> </a:t>
            </a:r>
            <a:r>
              <a:rPr spc="-55" dirty="0">
                <a:latin typeface="Carlito"/>
                <a:cs typeface="Carlito"/>
              </a:rPr>
              <a:t>unsur</a:t>
            </a:r>
            <a:r>
              <a:rPr spc="-160" dirty="0">
                <a:latin typeface="Carlito"/>
                <a:cs typeface="Carlito"/>
              </a:rPr>
              <a:t> </a:t>
            </a:r>
            <a:r>
              <a:rPr spc="-10" dirty="0">
                <a:latin typeface="Carlito"/>
                <a:cs typeface="Carlito"/>
              </a:rPr>
              <a:t>bulunur;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189"/>
            <a:ext cx="10356215" cy="365061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527685" marR="5080" indent="-515620">
              <a:lnSpc>
                <a:spcPts val="3030"/>
              </a:lnSpc>
              <a:spcBef>
                <a:spcPts val="475"/>
              </a:spcBef>
              <a:buAutoNum type="arabicPeriod"/>
              <a:tabLst>
                <a:tab pos="527685" algn="l"/>
              </a:tabLst>
            </a:pPr>
            <a:r>
              <a:rPr sz="2800" dirty="0">
                <a:latin typeface="Carlito"/>
                <a:cs typeface="Carlito"/>
              </a:rPr>
              <a:t>Başlangıç(Başlangıç</a:t>
            </a:r>
            <a:r>
              <a:rPr sz="2800" spc="-8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değeri):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Adetli</a:t>
            </a:r>
            <a:r>
              <a:rPr sz="2800" spc="-7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tekrar</a:t>
            </a:r>
            <a:r>
              <a:rPr sz="2800" spc="-7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eden</a:t>
            </a:r>
            <a:r>
              <a:rPr sz="2800" spc="-7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döngülerde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başlangıç değeri.</a:t>
            </a:r>
            <a:endParaRPr sz="2800">
              <a:latin typeface="Carlito"/>
              <a:cs typeface="Carlito"/>
            </a:endParaRPr>
          </a:p>
          <a:p>
            <a:pPr marL="527685" indent="-514984">
              <a:lnSpc>
                <a:spcPct val="100000"/>
              </a:lnSpc>
              <a:spcBef>
                <a:spcPts val="620"/>
              </a:spcBef>
              <a:buAutoNum type="arabicPeriod"/>
              <a:tabLst>
                <a:tab pos="527685" algn="l"/>
              </a:tabLst>
            </a:pPr>
            <a:r>
              <a:rPr sz="2800" spc="-10" dirty="0">
                <a:latin typeface="Carlito"/>
                <a:cs typeface="Carlito"/>
              </a:rPr>
              <a:t>Koşul(Bitiş</a:t>
            </a:r>
            <a:r>
              <a:rPr sz="2800" spc="-8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değeri):</a:t>
            </a:r>
            <a:r>
              <a:rPr sz="2800" spc="-8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Döngünün</a:t>
            </a:r>
            <a:r>
              <a:rPr sz="2800" spc="-4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ne</a:t>
            </a:r>
            <a:r>
              <a:rPr sz="2800" spc="-8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zaman</a:t>
            </a:r>
            <a:r>
              <a:rPr sz="2800" spc="-9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biteceğini</a:t>
            </a:r>
            <a:r>
              <a:rPr sz="2800" spc="-9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belirleyen</a:t>
            </a:r>
            <a:r>
              <a:rPr sz="2800" spc="-8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değer.</a:t>
            </a:r>
            <a:endParaRPr sz="2800">
              <a:latin typeface="Carlito"/>
              <a:cs typeface="Carlito"/>
            </a:endParaRPr>
          </a:p>
          <a:p>
            <a:pPr marL="527685" marR="467359" indent="-515620">
              <a:lnSpc>
                <a:spcPts val="3030"/>
              </a:lnSpc>
              <a:spcBef>
                <a:spcPts val="1035"/>
              </a:spcBef>
              <a:buAutoNum type="arabicPeriod"/>
              <a:tabLst>
                <a:tab pos="527685" algn="l"/>
              </a:tabLst>
            </a:pPr>
            <a:r>
              <a:rPr sz="2800" spc="-20" dirty="0">
                <a:latin typeface="Carlito"/>
                <a:cs typeface="Carlito"/>
              </a:rPr>
              <a:t>Adım(hareket</a:t>
            </a:r>
            <a:r>
              <a:rPr sz="2800" spc="-7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değeri):</a:t>
            </a:r>
            <a:r>
              <a:rPr sz="2800" spc="-7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Döngünün</a:t>
            </a:r>
            <a:r>
              <a:rPr sz="2800" spc="-4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başlangıç</a:t>
            </a:r>
            <a:r>
              <a:rPr sz="2800" spc="-7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değerinden</a:t>
            </a:r>
            <a:r>
              <a:rPr sz="2800" spc="-7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başlayıp </a:t>
            </a:r>
            <a:r>
              <a:rPr sz="2800" dirty="0">
                <a:latin typeface="Carlito"/>
                <a:cs typeface="Carlito"/>
              </a:rPr>
              <a:t>bitiş</a:t>
            </a:r>
            <a:r>
              <a:rPr sz="2800" spc="-7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değerine</a:t>
            </a:r>
            <a:r>
              <a:rPr sz="2800" spc="-8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giderken</a:t>
            </a:r>
            <a:r>
              <a:rPr sz="2800" spc="-9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kaçar</a:t>
            </a:r>
            <a:r>
              <a:rPr sz="2800" spc="-9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kaçar</a:t>
            </a:r>
            <a:r>
              <a:rPr sz="2800" spc="-9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artıp,</a:t>
            </a:r>
            <a:r>
              <a:rPr sz="2800" spc="-8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azalacağının</a:t>
            </a:r>
            <a:r>
              <a:rPr sz="2800" spc="-10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belirlendiği kısımdır.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220"/>
              </a:spcBef>
            </a:pPr>
            <a:endParaRPr sz="2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spc="-10" dirty="0">
                <a:latin typeface="Carlito"/>
                <a:cs typeface="Carlito"/>
              </a:rPr>
              <a:t>Unutmayın</a:t>
            </a:r>
            <a:r>
              <a:rPr sz="2800" b="1" spc="-10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!</a:t>
            </a:r>
            <a:r>
              <a:rPr sz="2800" spc="-10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Döngü</a:t>
            </a:r>
            <a:r>
              <a:rPr sz="2800" spc="-8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varsa</a:t>
            </a:r>
            <a:r>
              <a:rPr sz="2800" spc="-10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mutlaka</a:t>
            </a:r>
            <a:r>
              <a:rPr sz="2800" spc="-8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sorgu(koşul)</a:t>
            </a:r>
            <a:r>
              <a:rPr sz="2800" spc="-7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vardır.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8460" rIns="0" bIns="0" rtlCol="0">
            <a:spAutoFit/>
          </a:bodyPr>
          <a:lstStyle/>
          <a:p>
            <a:pPr marL="164465">
              <a:lnSpc>
                <a:spcPct val="100000"/>
              </a:lnSpc>
              <a:spcBef>
                <a:spcPts val="105"/>
              </a:spcBef>
            </a:pPr>
            <a:r>
              <a:rPr spc="165" dirty="0">
                <a:latin typeface="Liberation Sans Narrow"/>
                <a:cs typeface="Liberation Sans Narrow"/>
              </a:rPr>
              <a:t>Örnek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189"/>
            <a:ext cx="746188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rlito"/>
                <a:cs typeface="Carlito"/>
              </a:rPr>
              <a:t>Ekrana</a:t>
            </a:r>
            <a:r>
              <a:rPr sz="2800" spc="-9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10</a:t>
            </a:r>
            <a:r>
              <a:rPr sz="2800" spc="-7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kez</a:t>
            </a:r>
            <a:r>
              <a:rPr sz="2800" spc="-10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‘Merhaba</a:t>
            </a:r>
            <a:r>
              <a:rPr sz="2800" spc="-6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Dünya‘</a:t>
            </a:r>
            <a:r>
              <a:rPr sz="2800" spc="-7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yazan</a:t>
            </a:r>
            <a:r>
              <a:rPr sz="2800" spc="-8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bir</a:t>
            </a:r>
            <a:r>
              <a:rPr sz="2800" spc="-8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program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8460" rIns="0" bIns="0" rtlCol="0">
            <a:spAutoFit/>
          </a:bodyPr>
          <a:lstStyle/>
          <a:p>
            <a:pPr marL="164465">
              <a:lnSpc>
                <a:spcPct val="100000"/>
              </a:lnSpc>
              <a:spcBef>
                <a:spcPts val="105"/>
              </a:spcBef>
            </a:pPr>
            <a:r>
              <a:rPr spc="165" dirty="0">
                <a:latin typeface="Liberation Sans Narrow"/>
                <a:cs typeface="Liberation Sans Narrow"/>
              </a:rPr>
              <a:t>Örnek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189"/>
            <a:ext cx="86842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rlito"/>
                <a:cs typeface="Carlito"/>
              </a:rPr>
              <a:t>Klavyeden</a:t>
            </a:r>
            <a:r>
              <a:rPr sz="2800" spc="-6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girilen</a:t>
            </a:r>
            <a:r>
              <a:rPr sz="2800" spc="-7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sayı</a:t>
            </a:r>
            <a:r>
              <a:rPr sz="2800" spc="-7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ile</a:t>
            </a:r>
            <a:r>
              <a:rPr sz="2800" spc="-7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0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arasındaki</a:t>
            </a:r>
            <a:r>
              <a:rPr sz="2800" spc="-7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sayıları</a:t>
            </a:r>
            <a:r>
              <a:rPr sz="2800" spc="-6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ekrana</a:t>
            </a:r>
            <a:r>
              <a:rPr sz="2800" spc="-7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yazdır.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8460" rIns="0" bIns="0" rtlCol="0">
            <a:spAutoFit/>
          </a:bodyPr>
          <a:lstStyle/>
          <a:p>
            <a:pPr marL="164465">
              <a:lnSpc>
                <a:spcPct val="100000"/>
              </a:lnSpc>
              <a:spcBef>
                <a:spcPts val="105"/>
              </a:spcBef>
            </a:pPr>
            <a:r>
              <a:rPr spc="165" dirty="0">
                <a:latin typeface="Liberation Sans Narrow"/>
                <a:cs typeface="Liberation Sans Narrow"/>
              </a:rPr>
              <a:t>Örnek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189"/>
            <a:ext cx="9881235" cy="836294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39395" marR="5080" indent="-227329">
              <a:lnSpc>
                <a:spcPts val="3030"/>
              </a:lnSpc>
              <a:spcBef>
                <a:spcPts val="4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rlito"/>
                <a:cs typeface="Carlito"/>
              </a:rPr>
              <a:t>Klavyeden</a:t>
            </a:r>
            <a:r>
              <a:rPr sz="2800" spc="-6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girilen</a:t>
            </a:r>
            <a:r>
              <a:rPr sz="2800" spc="-7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sayı</a:t>
            </a:r>
            <a:r>
              <a:rPr sz="2800" spc="-6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ile</a:t>
            </a:r>
            <a:r>
              <a:rPr sz="2800" spc="-7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0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arasındaki</a:t>
            </a:r>
            <a:r>
              <a:rPr sz="2800" spc="-7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çift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sayıların</a:t>
            </a:r>
            <a:r>
              <a:rPr sz="2800" spc="-8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toplamını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ekrana 	yazdır.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8460" rIns="0" bIns="0" rtlCol="0">
            <a:spAutoFit/>
          </a:bodyPr>
          <a:lstStyle/>
          <a:p>
            <a:pPr marL="164465">
              <a:lnSpc>
                <a:spcPct val="100000"/>
              </a:lnSpc>
              <a:spcBef>
                <a:spcPts val="105"/>
              </a:spcBef>
            </a:pPr>
            <a:r>
              <a:rPr spc="-90" dirty="0">
                <a:latin typeface="Carlito"/>
                <a:cs typeface="Carlito"/>
              </a:rPr>
              <a:t>Programlamada</a:t>
            </a:r>
            <a:r>
              <a:rPr spc="-145" dirty="0">
                <a:latin typeface="Carlito"/>
                <a:cs typeface="Carlito"/>
              </a:rPr>
              <a:t> </a:t>
            </a:r>
            <a:r>
              <a:rPr spc="-65" dirty="0">
                <a:latin typeface="Carlito"/>
                <a:cs typeface="Carlito"/>
              </a:rPr>
              <a:t>DÖNGÜ</a:t>
            </a:r>
            <a:r>
              <a:rPr spc="-160" dirty="0">
                <a:latin typeface="Carlito"/>
                <a:cs typeface="Carlito"/>
              </a:rPr>
              <a:t> </a:t>
            </a:r>
            <a:r>
              <a:rPr spc="-35" dirty="0">
                <a:latin typeface="Carlito"/>
                <a:cs typeface="Carlito"/>
              </a:rPr>
              <a:t>İfadeleri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6841"/>
            <a:ext cx="2722880" cy="156146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rlito"/>
                <a:cs typeface="Carlito"/>
              </a:rPr>
              <a:t>While</a:t>
            </a:r>
            <a:r>
              <a:rPr sz="2800" spc="-6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döngüsü</a:t>
            </a:r>
            <a:endParaRPr sz="2800">
              <a:latin typeface="Carlito"/>
              <a:cs typeface="Carlito"/>
            </a:endParaRPr>
          </a:p>
          <a:p>
            <a:pPr marL="240665" indent="-22796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0665" algn="l"/>
              </a:tabLst>
            </a:pPr>
            <a:r>
              <a:rPr sz="2800" dirty="0">
                <a:latin typeface="Carlito"/>
                <a:cs typeface="Carlito"/>
              </a:rPr>
              <a:t>For</a:t>
            </a:r>
            <a:r>
              <a:rPr sz="2800" spc="-8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döngüsü</a:t>
            </a:r>
            <a:endParaRPr sz="2800">
              <a:latin typeface="Carlito"/>
              <a:cs typeface="Carlito"/>
            </a:endParaRPr>
          </a:p>
          <a:p>
            <a:pPr marL="240665" indent="-227965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0665" algn="l"/>
              </a:tabLst>
            </a:pPr>
            <a:r>
              <a:rPr sz="2800" dirty="0">
                <a:latin typeface="Carlito"/>
                <a:cs typeface="Carlito"/>
              </a:rPr>
              <a:t>Foreach</a:t>
            </a:r>
            <a:r>
              <a:rPr sz="2800" spc="-13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döngüsü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220</Words>
  <Application>Microsoft Office PowerPoint</Application>
  <PresentationFormat>Geniş ekran</PresentationFormat>
  <Paragraphs>32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Carlito</vt:lpstr>
      <vt:lpstr>Liberation Sans Narrow</vt:lpstr>
      <vt:lpstr>Office Teması</vt:lpstr>
      <vt:lpstr>PowerPoint Sunusu</vt:lpstr>
      <vt:lpstr>PowerPoint Sunusu</vt:lpstr>
      <vt:lpstr>Döngü nedir?</vt:lpstr>
      <vt:lpstr>PowerPoint Sunusu</vt:lpstr>
      <vt:lpstr>Bir döngüyü oluşturan 3 ana unsur bulunur;</vt:lpstr>
      <vt:lpstr>Örnek</vt:lpstr>
      <vt:lpstr>Örnek</vt:lpstr>
      <vt:lpstr>Örnek</vt:lpstr>
      <vt:lpstr>Programlamada DÖNGÜ İfadeleri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Mehmet KILIÇ</dc:creator>
  <cp:lastModifiedBy>Mehmet KILIÇ</cp:lastModifiedBy>
  <cp:revision>1</cp:revision>
  <dcterms:created xsi:type="dcterms:W3CDTF">2024-09-22T09:28:31Z</dcterms:created>
  <dcterms:modified xsi:type="dcterms:W3CDTF">2024-09-22T09:29:54Z</dcterms:modified>
</cp:coreProperties>
</file>