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4" r:id="rId4"/>
    <p:sldId id="300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B1F0DE-F68A-7C1E-2CF7-F9E36612A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B64261D-28E8-204C-2F7B-D0F6A8027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D591A32-8B58-53CA-40E2-D7FE9122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12E178A-5A74-2A70-6FC6-7B7DFFCB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8AD44D-1BBB-A434-A1B8-BFC62A18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65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57897E-8C78-6DF0-113B-20D10106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A330654-13D2-AD51-478F-A8FC3987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F46EFA-7E10-E08A-F8E6-D4AE75EE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3152D5-D683-E7B4-C166-2FEF075E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DCB669-E41C-F148-AF3F-99BCCD74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28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6541657-35F8-364A-9C36-F387A3368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EDB6DC6-08E2-757B-237D-3C5D631B0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8E5079-2497-76E7-9209-A5730C1E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2EFDAC-76B1-5E42-DF74-F6084458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07FD85-BFB8-49B1-1256-A732E01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199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738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52114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62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352345-1949-70D4-3F5F-6DCEC718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9D4B9E-6098-101D-F4AD-7101AD3B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BCF4C8-5AB2-7F38-5AC3-7BA08140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E94D3E-CC28-C1A5-676F-859901BB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D41375-1F2F-520E-A650-A41ECE7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8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AE3EC9-BE9D-F7C1-DFF9-A1E25702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343256-D73A-3F32-5562-91C7FC54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0DE655-9940-0E9B-D8BF-9ED759BC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305B24-9944-F465-BAE1-2B1DAA21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3124CF-4205-8BB3-15DD-53E059DE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05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7F5AA0-9E56-3434-E2E1-F78C7312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E5C0DB-4419-D989-69ED-0E631D6E5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7B65799-17C5-813F-C2DE-3F428BBC9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D64E36-52F5-273F-DDB6-B8FE63FE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9F2E7D0-E389-426C-7193-B2BD953E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5E16C-A160-B772-04D4-2D7B0FB0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87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0B5E84-3ADD-E412-4930-E0F351F2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57D486-C832-D6FC-3F20-180B9E95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40B5610-7F7F-FC66-3CD6-CC0736329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92C7B4D-C60B-478D-8E54-9DB60AC40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74212B-46B1-2F10-C606-F8EE25B4B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425F710-68AC-F782-A5E1-48076ED5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9D835E5-D718-01E2-B33F-FA5E8831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4D9C34E-5970-DB5D-CFCE-9C97E6E8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8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D86779-656D-DE6E-61DD-F80C2136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90012BB-550C-AF36-53E4-5D11351C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C0985E4-10C0-D8C3-6843-0AFB19C3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1FF1DCA-7BB5-E1F8-72C8-239ACE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67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3D78935-F108-9FF5-0704-DBBE0678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9FF4E83-298D-8DD4-AF06-9F0F36AD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6E98288-6983-495B-CEB4-EE062B51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4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A7EBE5-9C89-5224-B668-A2F9CD78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51A904-82D0-B7EF-B451-DA25DD93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7CCFDDC-FFB0-4312-ADEE-21449DE89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A990057-E85B-E613-FDA6-487B5CEC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27BFBB-447F-3FB5-95FA-76DA37D4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DC4CA5-E09A-BC71-325E-E78A409E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49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07C2F4-E4D3-EF17-EAC6-0D205D16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C92F2AF-569F-A68C-3563-51570BD33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CCAFF75-EE60-FAB9-CBC1-A0B81C6E0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C09E821-A332-E561-8AFC-3A6FBFE8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510C761-256D-0BDD-D338-668B8606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DD73F2A-B587-A5B7-32EC-E9756FF8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70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C7AB538-4D80-AB7B-4DCA-921070A1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2C5F251-2840-EE2F-B151-52EE9CACB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99CBC5-D045-678A-9F67-1483784BA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65AA7-57ED-43BC-BC70-8DAC8F489E8A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252FA9-7CFA-9A28-6CF8-2D53998A5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F22773-D2DD-3CB4-3208-8A9B74C51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AFA31-A685-4D37-8B25-6E18BF7A25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3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043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dirty="0"/>
              <a:t>Matematikte</a:t>
            </a:r>
            <a:r>
              <a:rPr spc="-40" dirty="0"/>
              <a:t> </a:t>
            </a:r>
            <a:r>
              <a:rPr dirty="0"/>
              <a:t>İşlem</a:t>
            </a:r>
            <a:r>
              <a:rPr spc="-40" dirty="0"/>
              <a:t> </a:t>
            </a:r>
            <a:r>
              <a:rPr dirty="0"/>
              <a:t>önceliği</a:t>
            </a:r>
            <a:r>
              <a:rPr spc="-20" dirty="0"/>
              <a:t> </a:t>
            </a:r>
            <a:r>
              <a:rPr spc="-10" dirty="0"/>
              <a:t>Nedir?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475" y="1416177"/>
            <a:ext cx="922972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Aritmetikte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işlemler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belirli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kurallara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göre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uygulanır.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Önce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iç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parantezden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başlanarak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dışa </a:t>
            </a:r>
            <a:r>
              <a:rPr sz="1800" dirty="0">
                <a:latin typeface="Arial"/>
                <a:cs typeface="Arial"/>
              </a:rPr>
              <a:t>doğru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hesaplamalar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Parantez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yoksa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soldan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sağa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doğru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aşağıdaki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sıralamaya göre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işlemler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Tüm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sayı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kümelerinde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dört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işlem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yapılırken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şu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sıra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takip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edilir:</a:t>
            </a:r>
            <a:endParaRPr sz="180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Parantezler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kesir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çizgisi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işleme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yön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verir.</a:t>
            </a:r>
            <a:endParaRPr sz="180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buFont typeface="Arial"/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Üslü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işlemler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varsa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sonuçlandırılır.</a:t>
            </a:r>
            <a:endParaRPr sz="1800">
              <a:latin typeface="Arial"/>
              <a:cs typeface="Arial"/>
            </a:endParaRPr>
          </a:p>
          <a:p>
            <a:pPr marL="266700" indent="-254000">
              <a:lnSpc>
                <a:spcPct val="100000"/>
              </a:lnSpc>
              <a:buFont typeface="Arial"/>
              <a:buAutoNum type="arabicPeriod"/>
              <a:tabLst>
                <a:tab pos="266700" algn="l"/>
              </a:tabLst>
            </a:pPr>
            <a:r>
              <a:rPr sz="1800" dirty="0">
                <a:latin typeface="Arial"/>
                <a:cs typeface="Arial"/>
              </a:rPr>
              <a:t>Çarpma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bölme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 marL="262255" indent="-249554">
              <a:lnSpc>
                <a:spcPct val="100000"/>
              </a:lnSpc>
              <a:buFont typeface="Arial"/>
              <a:buAutoNum type="arabicPeriod"/>
              <a:tabLst>
                <a:tab pos="262255" algn="l"/>
              </a:tabLst>
            </a:pPr>
            <a:r>
              <a:rPr sz="1800" spc="-25" dirty="0">
                <a:latin typeface="Arial"/>
                <a:cs typeface="Arial"/>
              </a:rPr>
              <a:t>Toplama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çıkarma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185420">
              <a:lnSpc>
                <a:spcPct val="100000"/>
              </a:lnSpc>
            </a:pPr>
            <a:r>
              <a:rPr sz="1800" spc="-25" dirty="0">
                <a:latin typeface="Arial"/>
                <a:cs typeface="Arial"/>
              </a:rPr>
              <a:t>Toplama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çıkarma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işlemi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kendi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arasında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öncelik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taşımaz.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Aynı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şekilde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çarpma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bölme </a:t>
            </a:r>
            <a:r>
              <a:rPr sz="1800" dirty="0">
                <a:latin typeface="Arial"/>
                <a:cs typeface="Arial"/>
              </a:rPr>
              <a:t>işlemi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kendi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arasında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öncelik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taşımaz.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Özelikle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çarpma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bölme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öncelik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söz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konusu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parantezle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belirlenmiştir.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Carlito"/>
                <a:cs typeface="Carlito"/>
              </a:rPr>
              <a:t>İşlemlerin</a:t>
            </a:r>
            <a:r>
              <a:rPr spc="-180" dirty="0">
                <a:latin typeface="Carlito"/>
                <a:cs typeface="Carlito"/>
              </a:rPr>
              <a:t> </a:t>
            </a:r>
            <a:r>
              <a:rPr spc="-55" dirty="0">
                <a:latin typeface="Carlito"/>
                <a:cs typeface="Carlito"/>
              </a:rPr>
              <a:t>Öncelik</a:t>
            </a:r>
            <a:r>
              <a:rPr spc="-170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Sırası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4045"/>
            <a:ext cx="10280015" cy="10045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280"/>
              </a:spcBef>
            </a:pPr>
            <a:r>
              <a:rPr sz="3200" dirty="0">
                <a:latin typeface="Carlito"/>
                <a:cs typeface="Carlito"/>
              </a:rPr>
              <a:t>Matematiksel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işlemler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içeren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kümenizin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içindeki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matematiksel </a:t>
            </a:r>
            <a:r>
              <a:rPr sz="3200" dirty="0">
                <a:latin typeface="Carlito"/>
                <a:cs typeface="Carlito"/>
              </a:rPr>
              <a:t>işaretlerin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bir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600" b="1" dirty="0">
                <a:latin typeface="Carlito"/>
                <a:cs typeface="Carlito"/>
              </a:rPr>
              <a:t>işlem</a:t>
            </a:r>
            <a:r>
              <a:rPr sz="3600" b="1" spc="-75" dirty="0">
                <a:latin typeface="Carlito"/>
                <a:cs typeface="Carlito"/>
              </a:rPr>
              <a:t> </a:t>
            </a:r>
            <a:r>
              <a:rPr sz="3600" b="1" dirty="0">
                <a:latin typeface="Carlito"/>
                <a:cs typeface="Carlito"/>
              </a:rPr>
              <a:t>önceliği</a:t>
            </a:r>
            <a:r>
              <a:rPr sz="3600" b="1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vardır.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11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Carlito"/>
                <a:cs typeface="Carlito"/>
              </a:rPr>
              <a:t>İşlemlerin</a:t>
            </a:r>
            <a:r>
              <a:rPr spc="-180" dirty="0">
                <a:latin typeface="Carlito"/>
                <a:cs typeface="Carlito"/>
              </a:rPr>
              <a:t> </a:t>
            </a:r>
            <a:r>
              <a:rPr spc="-55" dirty="0">
                <a:latin typeface="Carlito"/>
                <a:cs typeface="Carlito"/>
              </a:rPr>
              <a:t>Öncelik</a:t>
            </a:r>
            <a:r>
              <a:rPr spc="-170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Sırası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51834" y="3515614"/>
            <a:ext cx="2260600" cy="947419"/>
            <a:chOff x="3751834" y="3515614"/>
            <a:chExt cx="2260600" cy="947419"/>
          </a:xfrm>
        </p:grpSpPr>
        <p:sp>
          <p:nvSpPr>
            <p:cNvPr id="4" name="object 4"/>
            <p:cNvSpPr/>
            <p:nvPr/>
          </p:nvSpPr>
          <p:spPr>
            <a:xfrm>
              <a:off x="3758184" y="3521964"/>
              <a:ext cx="2247900" cy="934719"/>
            </a:xfrm>
            <a:custGeom>
              <a:avLst/>
              <a:gdLst/>
              <a:ahLst/>
              <a:cxnLst/>
              <a:rect l="l" t="t" r="r" b="b"/>
              <a:pathLst>
                <a:path w="2247900" h="934720">
                  <a:moveTo>
                    <a:pt x="2154428" y="0"/>
                  </a:moveTo>
                  <a:lnTo>
                    <a:pt x="93471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2"/>
                  </a:lnTo>
                  <a:lnTo>
                    <a:pt x="0" y="840740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1" y="934212"/>
                  </a:lnTo>
                  <a:lnTo>
                    <a:pt x="2154428" y="934212"/>
                  </a:lnTo>
                  <a:lnTo>
                    <a:pt x="2190839" y="926875"/>
                  </a:lnTo>
                  <a:lnTo>
                    <a:pt x="2220547" y="906859"/>
                  </a:lnTo>
                  <a:lnTo>
                    <a:pt x="2240563" y="877151"/>
                  </a:lnTo>
                  <a:lnTo>
                    <a:pt x="2247900" y="840740"/>
                  </a:lnTo>
                  <a:lnTo>
                    <a:pt x="2247900" y="93472"/>
                  </a:lnTo>
                  <a:lnTo>
                    <a:pt x="2240563" y="57060"/>
                  </a:lnTo>
                  <a:lnTo>
                    <a:pt x="2220547" y="27352"/>
                  </a:lnTo>
                  <a:lnTo>
                    <a:pt x="2190839" y="7336"/>
                  </a:lnTo>
                  <a:lnTo>
                    <a:pt x="21544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58184" y="3521964"/>
              <a:ext cx="2247900" cy="934719"/>
            </a:xfrm>
            <a:custGeom>
              <a:avLst/>
              <a:gdLst/>
              <a:ahLst/>
              <a:cxnLst/>
              <a:rect l="l" t="t" r="r" b="b"/>
              <a:pathLst>
                <a:path w="2247900" h="934720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1" y="0"/>
                  </a:lnTo>
                  <a:lnTo>
                    <a:pt x="2154428" y="0"/>
                  </a:lnTo>
                  <a:lnTo>
                    <a:pt x="2190839" y="7336"/>
                  </a:lnTo>
                  <a:lnTo>
                    <a:pt x="2220547" y="27352"/>
                  </a:lnTo>
                  <a:lnTo>
                    <a:pt x="2240563" y="57060"/>
                  </a:lnTo>
                  <a:lnTo>
                    <a:pt x="2247900" y="93472"/>
                  </a:lnTo>
                  <a:lnTo>
                    <a:pt x="2247900" y="840740"/>
                  </a:lnTo>
                  <a:lnTo>
                    <a:pt x="2240563" y="877151"/>
                  </a:lnTo>
                  <a:lnTo>
                    <a:pt x="2220547" y="906859"/>
                  </a:lnTo>
                  <a:lnTo>
                    <a:pt x="2190839" y="926875"/>
                  </a:lnTo>
                  <a:lnTo>
                    <a:pt x="2154428" y="934212"/>
                  </a:lnTo>
                  <a:lnTo>
                    <a:pt x="93471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40"/>
                  </a:lnTo>
                  <a:lnTo>
                    <a:pt x="0" y="9347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27397" y="3632454"/>
            <a:ext cx="1110615" cy="6076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2.</a:t>
            </a:r>
            <a:r>
              <a:rPr sz="15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Parantezler</a:t>
            </a:r>
            <a:endParaRPr sz="15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490"/>
              </a:spcBef>
              <a:tabLst>
                <a:tab pos="187960" algn="l"/>
              </a:tabLst>
            </a:pP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(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83458" y="3840988"/>
            <a:ext cx="368935" cy="325755"/>
            <a:chOff x="3283458" y="3840988"/>
            <a:chExt cx="368935" cy="325755"/>
          </a:xfrm>
        </p:grpSpPr>
        <p:sp>
          <p:nvSpPr>
            <p:cNvPr id="8" name="object 8"/>
            <p:cNvSpPr/>
            <p:nvPr/>
          </p:nvSpPr>
          <p:spPr>
            <a:xfrm>
              <a:off x="3289808" y="3847338"/>
              <a:ext cx="356235" cy="313055"/>
            </a:xfrm>
            <a:custGeom>
              <a:avLst/>
              <a:gdLst/>
              <a:ahLst/>
              <a:cxnLst/>
              <a:rect l="l" t="t" r="r" b="b"/>
              <a:pathLst>
                <a:path w="356235" h="313054">
                  <a:moveTo>
                    <a:pt x="199516" y="0"/>
                  </a:moveTo>
                  <a:lnTo>
                    <a:pt x="199516" y="62484"/>
                  </a:lnTo>
                  <a:lnTo>
                    <a:pt x="0" y="62611"/>
                  </a:lnTo>
                  <a:lnTo>
                    <a:pt x="126" y="250189"/>
                  </a:lnTo>
                  <a:lnTo>
                    <a:pt x="199643" y="250062"/>
                  </a:lnTo>
                  <a:lnTo>
                    <a:pt x="199643" y="312547"/>
                  </a:lnTo>
                  <a:lnTo>
                    <a:pt x="355853" y="156210"/>
                  </a:lnTo>
                  <a:lnTo>
                    <a:pt x="19951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89808" y="3847338"/>
              <a:ext cx="356235" cy="313055"/>
            </a:xfrm>
            <a:custGeom>
              <a:avLst/>
              <a:gdLst/>
              <a:ahLst/>
              <a:cxnLst/>
              <a:rect l="l" t="t" r="r" b="b"/>
              <a:pathLst>
                <a:path w="356235" h="313054">
                  <a:moveTo>
                    <a:pt x="0" y="62611"/>
                  </a:moveTo>
                  <a:lnTo>
                    <a:pt x="199516" y="62484"/>
                  </a:lnTo>
                  <a:lnTo>
                    <a:pt x="199516" y="0"/>
                  </a:lnTo>
                  <a:lnTo>
                    <a:pt x="355853" y="156210"/>
                  </a:lnTo>
                  <a:lnTo>
                    <a:pt x="199643" y="312547"/>
                  </a:lnTo>
                  <a:lnTo>
                    <a:pt x="199643" y="250062"/>
                  </a:lnTo>
                  <a:lnTo>
                    <a:pt x="126" y="250189"/>
                  </a:lnTo>
                  <a:lnTo>
                    <a:pt x="0" y="6261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32103" y="3494532"/>
            <a:ext cx="2260600" cy="948055"/>
            <a:chOff x="832103" y="3494532"/>
            <a:chExt cx="2260600" cy="948055"/>
          </a:xfrm>
        </p:grpSpPr>
        <p:sp>
          <p:nvSpPr>
            <p:cNvPr id="11" name="object 11"/>
            <p:cNvSpPr/>
            <p:nvPr/>
          </p:nvSpPr>
          <p:spPr>
            <a:xfrm>
              <a:off x="838199" y="3500628"/>
              <a:ext cx="2247900" cy="935990"/>
            </a:xfrm>
            <a:custGeom>
              <a:avLst/>
              <a:gdLst/>
              <a:ahLst/>
              <a:cxnLst/>
              <a:rect l="l" t="t" r="r" b="b"/>
              <a:pathLst>
                <a:path w="2247900" h="935989">
                  <a:moveTo>
                    <a:pt x="2154301" y="0"/>
                  </a:moveTo>
                  <a:lnTo>
                    <a:pt x="93573" y="0"/>
                  </a:lnTo>
                  <a:lnTo>
                    <a:pt x="57151" y="7356"/>
                  </a:lnTo>
                  <a:lnTo>
                    <a:pt x="27408" y="27416"/>
                  </a:lnTo>
                  <a:lnTo>
                    <a:pt x="7353" y="57167"/>
                  </a:lnTo>
                  <a:lnTo>
                    <a:pt x="0" y="93599"/>
                  </a:lnTo>
                  <a:lnTo>
                    <a:pt x="0" y="842137"/>
                  </a:lnTo>
                  <a:lnTo>
                    <a:pt x="7353" y="878568"/>
                  </a:lnTo>
                  <a:lnTo>
                    <a:pt x="27408" y="908319"/>
                  </a:lnTo>
                  <a:lnTo>
                    <a:pt x="57151" y="928379"/>
                  </a:lnTo>
                  <a:lnTo>
                    <a:pt x="93573" y="935736"/>
                  </a:lnTo>
                  <a:lnTo>
                    <a:pt x="2154301" y="935736"/>
                  </a:lnTo>
                  <a:lnTo>
                    <a:pt x="2190732" y="928379"/>
                  </a:lnTo>
                  <a:lnTo>
                    <a:pt x="2220483" y="908319"/>
                  </a:lnTo>
                  <a:lnTo>
                    <a:pt x="2240543" y="878568"/>
                  </a:lnTo>
                  <a:lnTo>
                    <a:pt x="2247900" y="842137"/>
                  </a:lnTo>
                  <a:lnTo>
                    <a:pt x="2247900" y="93599"/>
                  </a:lnTo>
                  <a:lnTo>
                    <a:pt x="2240543" y="57167"/>
                  </a:lnTo>
                  <a:lnTo>
                    <a:pt x="2220483" y="27416"/>
                  </a:lnTo>
                  <a:lnTo>
                    <a:pt x="2190732" y="7356"/>
                  </a:lnTo>
                  <a:lnTo>
                    <a:pt x="215430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199" y="3500628"/>
              <a:ext cx="2247900" cy="935990"/>
            </a:xfrm>
            <a:custGeom>
              <a:avLst/>
              <a:gdLst/>
              <a:ahLst/>
              <a:cxnLst/>
              <a:rect l="l" t="t" r="r" b="b"/>
              <a:pathLst>
                <a:path w="2247900" h="935989">
                  <a:moveTo>
                    <a:pt x="0" y="93599"/>
                  </a:moveTo>
                  <a:lnTo>
                    <a:pt x="7353" y="57167"/>
                  </a:lnTo>
                  <a:lnTo>
                    <a:pt x="27408" y="27416"/>
                  </a:lnTo>
                  <a:lnTo>
                    <a:pt x="57151" y="7356"/>
                  </a:lnTo>
                  <a:lnTo>
                    <a:pt x="93573" y="0"/>
                  </a:lnTo>
                  <a:lnTo>
                    <a:pt x="2154301" y="0"/>
                  </a:lnTo>
                  <a:lnTo>
                    <a:pt x="2190732" y="7356"/>
                  </a:lnTo>
                  <a:lnTo>
                    <a:pt x="2220483" y="27416"/>
                  </a:lnTo>
                  <a:lnTo>
                    <a:pt x="2240543" y="57167"/>
                  </a:lnTo>
                  <a:lnTo>
                    <a:pt x="2247900" y="93599"/>
                  </a:lnTo>
                  <a:lnTo>
                    <a:pt x="2247900" y="842137"/>
                  </a:lnTo>
                  <a:lnTo>
                    <a:pt x="2240543" y="878568"/>
                  </a:lnTo>
                  <a:lnTo>
                    <a:pt x="2220483" y="908319"/>
                  </a:lnTo>
                  <a:lnTo>
                    <a:pt x="2190732" y="928379"/>
                  </a:lnTo>
                  <a:lnTo>
                    <a:pt x="2154301" y="935736"/>
                  </a:lnTo>
                  <a:lnTo>
                    <a:pt x="93573" y="935736"/>
                  </a:lnTo>
                  <a:lnTo>
                    <a:pt x="57151" y="928379"/>
                  </a:lnTo>
                  <a:lnTo>
                    <a:pt x="27408" y="908319"/>
                  </a:lnTo>
                  <a:lnTo>
                    <a:pt x="7353" y="878568"/>
                  </a:lnTo>
                  <a:lnTo>
                    <a:pt x="0" y="842137"/>
                  </a:lnTo>
                  <a:lnTo>
                    <a:pt x="0" y="93599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5905" y="3612260"/>
            <a:ext cx="871855" cy="6076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1.</a:t>
            </a: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Üs</a:t>
            </a: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Carlito"/>
                <a:cs typeface="Carlito"/>
              </a:rPr>
              <a:t>Alma</a:t>
            </a:r>
            <a:endParaRPr sz="15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490"/>
              </a:spcBef>
            </a:pP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a^b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89396" y="3820033"/>
            <a:ext cx="304165" cy="325755"/>
            <a:chOff x="6089396" y="3820033"/>
            <a:chExt cx="304165" cy="325755"/>
          </a:xfrm>
        </p:grpSpPr>
        <p:sp>
          <p:nvSpPr>
            <p:cNvPr id="15" name="object 15"/>
            <p:cNvSpPr/>
            <p:nvPr/>
          </p:nvSpPr>
          <p:spPr>
            <a:xfrm>
              <a:off x="6095746" y="3826383"/>
              <a:ext cx="291465" cy="313055"/>
            </a:xfrm>
            <a:custGeom>
              <a:avLst/>
              <a:gdLst/>
              <a:ahLst/>
              <a:cxnLst/>
              <a:rect l="l" t="t" r="r" b="b"/>
              <a:pathLst>
                <a:path w="291464" h="313054">
                  <a:moveTo>
                    <a:pt x="145161" y="0"/>
                  </a:moveTo>
                  <a:lnTo>
                    <a:pt x="145414" y="62484"/>
                  </a:lnTo>
                  <a:lnTo>
                    <a:pt x="0" y="63246"/>
                  </a:lnTo>
                  <a:lnTo>
                    <a:pt x="1015" y="250825"/>
                  </a:lnTo>
                  <a:lnTo>
                    <a:pt x="146430" y="250063"/>
                  </a:lnTo>
                  <a:lnTo>
                    <a:pt x="146812" y="312674"/>
                  </a:lnTo>
                  <a:lnTo>
                    <a:pt x="291464" y="155575"/>
                  </a:lnTo>
                  <a:lnTo>
                    <a:pt x="1451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746" y="3826383"/>
              <a:ext cx="291465" cy="313055"/>
            </a:xfrm>
            <a:custGeom>
              <a:avLst/>
              <a:gdLst/>
              <a:ahLst/>
              <a:cxnLst/>
              <a:rect l="l" t="t" r="r" b="b"/>
              <a:pathLst>
                <a:path w="291464" h="313054">
                  <a:moveTo>
                    <a:pt x="1015" y="250825"/>
                  </a:moveTo>
                  <a:lnTo>
                    <a:pt x="146430" y="250063"/>
                  </a:lnTo>
                  <a:lnTo>
                    <a:pt x="146812" y="312674"/>
                  </a:lnTo>
                  <a:lnTo>
                    <a:pt x="291464" y="155575"/>
                  </a:lnTo>
                  <a:lnTo>
                    <a:pt x="145161" y="0"/>
                  </a:lnTo>
                  <a:lnTo>
                    <a:pt x="145414" y="62484"/>
                  </a:lnTo>
                  <a:lnTo>
                    <a:pt x="0" y="63246"/>
                  </a:lnTo>
                  <a:lnTo>
                    <a:pt x="1015" y="2508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466332" y="3558540"/>
            <a:ext cx="2261870" cy="946785"/>
            <a:chOff x="6466332" y="3558540"/>
            <a:chExt cx="2261870" cy="946785"/>
          </a:xfrm>
        </p:grpSpPr>
        <p:sp>
          <p:nvSpPr>
            <p:cNvPr id="18" name="object 18"/>
            <p:cNvSpPr/>
            <p:nvPr/>
          </p:nvSpPr>
          <p:spPr>
            <a:xfrm>
              <a:off x="6472428" y="3564636"/>
              <a:ext cx="2249805" cy="934719"/>
            </a:xfrm>
            <a:custGeom>
              <a:avLst/>
              <a:gdLst/>
              <a:ahLst/>
              <a:cxnLst/>
              <a:rect l="l" t="t" r="r" b="b"/>
              <a:pathLst>
                <a:path w="2249804" h="934720">
                  <a:moveTo>
                    <a:pt x="2155952" y="0"/>
                  </a:moveTo>
                  <a:lnTo>
                    <a:pt x="93472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1"/>
                  </a:lnTo>
                  <a:lnTo>
                    <a:pt x="0" y="840739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2" y="934212"/>
                  </a:lnTo>
                  <a:lnTo>
                    <a:pt x="2155952" y="934212"/>
                  </a:lnTo>
                  <a:lnTo>
                    <a:pt x="2192363" y="926875"/>
                  </a:lnTo>
                  <a:lnTo>
                    <a:pt x="2222071" y="906859"/>
                  </a:lnTo>
                  <a:lnTo>
                    <a:pt x="2242087" y="877151"/>
                  </a:lnTo>
                  <a:lnTo>
                    <a:pt x="2249424" y="840739"/>
                  </a:lnTo>
                  <a:lnTo>
                    <a:pt x="2249424" y="93471"/>
                  </a:lnTo>
                  <a:lnTo>
                    <a:pt x="2242087" y="57060"/>
                  </a:lnTo>
                  <a:lnTo>
                    <a:pt x="2222071" y="27352"/>
                  </a:lnTo>
                  <a:lnTo>
                    <a:pt x="2192363" y="7336"/>
                  </a:lnTo>
                  <a:lnTo>
                    <a:pt x="215595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2428" y="3564636"/>
              <a:ext cx="2249805" cy="934719"/>
            </a:xfrm>
            <a:custGeom>
              <a:avLst/>
              <a:gdLst/>
              <a:ahLst/>
              <a:cxnLst/>
              <a:rect l="l" t="t" r="r" b="b"/>
              <a:pathLst>
                <a:path w="2249804" h="934720">
                  <a:moveTo>
                    <a:pt x="0" y="93471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2" y="0"/>
                  </a:lnTo>
                  <a:lnTo>
                    <a:pt x="2155952" y="0"/>
                  </a:lnTo>
                  <a:lnTo>
                    <a:pt x="2192363" y="7336"/>
                  </a:lnTo>
                  <a:lnTo>
                    <a:pt x="2222071" y="27352"/>
                  </a:lnTo>
                  <a:lnTo>
                    <a:pt x="2242087" y="57060"/>
                  </a:lnTo>
                  <a:lnTo>
                    <a:pt x="2249424" y="93471"/>
                  </a:lnTo>
                  <a:lnTo>
                    <a:pt x="2249424" y="840739"/>
                  </a:lnTo>
                  <a:lnTo>
                    <a:pt x="2242087" y="877151"/>
                  </a:lnTo>
                  <a:lnTo>
                    <a:pt x="2222071" y="906859"/>
                  </a:lnTo>
                  <a:lnTo>
                    <a:pt x="2192363" y="926875"/>
                  </a:lnTo>
                  <a:lnTo>
                    <a:pt x="2155952" y="934212"/>
                  </a:lnTo>
                  <a:lnTo>
                    <a:pt x="93472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39"/>
                  </a:lnTo>
                  <a:lnTo>
                    <a:pt x="0" y="93471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03821" y="3675126"/>
            <a:ext cx="1786255" cy="6076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3.</a:t>
            </a:r>
            <a:r>
              <a:rPr sz="15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Çarpma</a:t>
            </a:r>
            <a:r>
              <a:rPr sz="15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veya</a:t>
            </a:r>
            <a:r>
              <a:rPr sz="15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Bölme</a:t>
            </a:r>
            <a:endParaRPr sz="15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a*b</a:t>
            </a:r>
            <a:r>
              <a:rPr sz="15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veya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a/b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13292" y="3528059"/>
            <a:ext cx="2542540" cy="946785"/>
            <a:chOff x="8813292" y="3528059"/>
            <a:chExt cx="2542540" cy="946785"/>
          </a:xfrm>
        </p:grpSpPr>
        <p:sp>
          <p:nvSpPr>
            <p:cNvPr id="22" name="object 22"/>
            <p:cNvSpPr/>
            <p:nvPr/>
          </p:nvSpPr>
          <p:spPr>
            <a:xfrm>
              <a:off x="8819642" y="3859910"/>
              <a:ext cx="245110" cy="313055"/>
            </a:xfrm>
            <a:custGeom>
              <a:avLst/>
              <a:gdLst/>
              <a:ahLst/>
              <a:cxnLst/>
              <a:rect l="l" t="t" r="r" b="b"/>
              <a:pathLst>
                <a:path w="245109" h="313054">
                  <a:moveTo>
                    <a:pt x="121157" y="0"/>
                  </a:moveTo>
                  <a:lnTo>
                    <a:pt x="121919" y="62483"/>
                  </a:lnTo>
                  <a:lnTo>
                    <a:pt x="0" y="63881"/>
                  </a:lnTo>
                  <a:lnTo>
                    <a:pt x="2031" y="251459"/>
                  </a:lnTo>
                  <a:lnTo>
                    <a:pt x="124078" y="250062"/>
                  </a:lnTo>
                  <a:lnTo>
                    <a:pt x="124713" y="312546"/>
                  </a:lnTo>
                  <a:lnTo>
                    <a:pt x="244855" y="154812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19642" y="3859910"/>
              <a:ext cx="245110" cy="313055"/>
            </a:xfrm>
            <a:custGeom>
              <a:avLst/>
              <a:gdLst/>
              <a:ahLst/>
              <a:cxnLst/>
              <a:rect l="l" t="t" r="r" b="b"/>
              <a:pathLst>
                <a:path w="245109" h="313054">
                  <a:moveTo>
                    <a:pt x="0" y="63881"/>
                  </a:moveTo>
                  <a:lnTo>
                    <a:pt x="121919" y="62483"/>
                  </a:lnTo>
                  <a:lnTo>
                    <a:pt x="121157" y="0"/>
                  </a:lnTo>
                  <a:lnTo>
                    <a:pt x="244855" y="154812"/>
                  </a:lnTo>
                  <a:lnTo>
                    <a:pt x="124713" y="312546"/>
                  </a:lnTo>
                  <a:lnTo>
                    <a:pt x="124078" y="250062"/>
                  </a:lnTo>
                  <a:lnTo>
                    <a:pt x="2031" y="251459"/>
                  </a:lnTo>
                  <a:lnTo>
                    <a:pt x="0" y="6388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01328" y="3534155"/>
              <a:ext cx="2247900" cy="934719"/>
            </a:xfrm>
            <a:custGeom>
              <a:avLst/>
              <a:gdLst/>
              <a:ahLst/>
              <a:cxnLst/>
              <a:rect l="l" t="t" r="r" b="b"/>
              <a:pathLst>
                <a:path w="2247900" h="934720">
                  <a:moveTo>
                    <a:pt x="2154428" y="0"/>
                  </a:moveTo>
                  <a:lnTo>
                    <a:pt x="93472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2"/>
                  </a:lnTo>
                  <a:lnTo>
                    <a:pt x="0" y="840740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2" y="934212"/>
                  </a:lnTo>
                  <a:lnTo>
                    <a:pt x="2154428" y="934212"/>
                  </a:lnTo>
                  <a:lnTo>
                    <a:pt x="2190839" y="926875"/>
                  </a:lnTo>
                  <a:lnTo>
                    <a:pt x="2220547" y="906859"/>
                  </a:lnTo>
                  <a:lnTo>
                    <a:pt x="2240563" y="877151"/>
                  </a:lnTo>
                  <a:lnTo>
                    <a:pt x="2247900" y="840740"/>
                  </a:lnTo>
                  <a:lnTo>
                    <a:pt x="2247900" y="93472"/>
                  </a:lnTo>
                  <a:lnTo>
                    <a:pt x="2240563" y="57060"/>
                  </a:lnTo>
                  <a:lnTo>
                    <a:pt x="2220547" y="27352"/>
                  </a:lnTo>
                  <a:lnTo>
                    <a:pt x="2190839" y="7336"/>
                  </a:lnTo>
                  <a:lnTo>
                    <a:pt x="21544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01328" y="3534155"/>
              <a:ext cx="2247900" cy="934719"/>
            </a:xfrm>
            <a:custGeom>
              <a:avLst/>
              <a:gdLst/>
              <a:ahLst/>
              <a:cxnLst/>
              <a:rect l="l" t="t" r="r" b="b"/>
              <a:pathLst>
                <a:path w="2247900" h="934720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2" y="0"/>
                  </a:lnTo>
                  <a:lnTo>
                    <a:pt x="2154428" y="0"/>
                  </a:lnTo>
                  <a:lnTo>
                    <a:pt x="2190839" y="7336"/>
                  </a:lnTo>
                  <a:lnTo>
                    <a:pt x="2220547" y="27352"/>
                  </a:lnTo>
                  <a:lnTo>
                    <a:pt x="2240563" y="57060"/>
                  </a:lnTo>
                  <a:lnTo>
                    <a:pt x="2247900" y="93472"/>
                  </a:lnTo>
                  <a:lnTo>
                    <a:pt x="2247900" y="840740"/>
                  </a:lnTo>
                  <a:lnTo>
                    <a:pt x="2240563" y="877151"/>
                  </a:lnTo>
                  <a:lnTo>
                    <a:pt x="2220547" y="906859"/>
                  </a:lnTo>
                  <a:lnTo>
                    <a:pt x="2190839" y="926875"/>
                  </a:lnTo>
                  <a:lnTo>
                    <a:pt x="2154428" y="934212"/>
                  </a:lnTo>
                  <a:lnTo>
                    <a:pt x="93472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40"/>
                  </a:lnTo>
                  <a:lnTo>
                    <a:pt x="0" y="934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33407" y="3645154"/>
            <a:ext cx="1984375" cy="6076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4.</a:t>
            </a:r>
            <a:r>
              <a:rPr sz="15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Carlito"/>
                <a:cs typeface="Carlito"/>
              </a:rPr>
              <a:t>Toplama</a:t>
            </a:r>
            <a:r>
              <a:rPr sz="15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rlito"/>
                <a:cs typeface="Carlito"/>
              </a:rPr>
              <a:t>veya</a:t>
            </a:r>
            <a:r>
              <a:rPr sz="15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Carlito"/>
                <a:cs typeface="Carlito"/>
              </a:rPr>
              <a:t>Çıkarma</a:t>
            </a:r>
            <a:endParaRPr sz="15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a+b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veya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a-</a:t>
            </a:r>
            <a:r>
              <a:rPr sz="1500" spc="-50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98847" y="1746504"/>
            <a:ext cx="2806065" cy="977265"/>
            <a:chOff x="4498847" y="1746504"/>
            <a:chExt cx="2806065" cy="977265"/>
          </a:xfrm>
        </p:grpSpPr>
        <p:sp>
          <p:nvSpPr>
            <p:cNvPr id="28" name="object 28"/>
            <p:cNvSpPr/>
            <p:nvPr/>
          </p:nvSpPr>
          <p:spPr>
            <a:xfrm>
              <a:off x="4504943" y="1752600"/>
              <a:ext cx="2794000" cy="965200"/>
            </a:xfrm>
            <a:custGeom>
              <a:avLst/>
              <a:gdLst/>
              <a:ahLst/>
              <a:cxnLst/>
              <a:rect l="l" t="t" r="r" b="b"/>
              <a:pathLst>
                <a:path w="2794000" h="965200">
                  <a:moveTo>
                    <a:pt x="2632709" y="0"/>
                  </a:moveTo>
                  <a:lnTo>
                    <a:pt x="160781" y="0"/>
                  </a:lnTo>
                  <a:lnTo>
                    <a:pt x="109971" y="8199"/>
                  </a:lnTo>
                  <a:lnTo>
                    <a:pt x="65836" y="31028"/>
                  </a:lnTo>
                  <a:lnTo>
                    <a:pt x="31028" y="65836"/>
                  </a:lnTo>
                  <a:lnTo>
                    <a:pt x="8199" y="109971"/>
                  </a:lnTo>
                  <a:lnTo>
                    <a:pt x="0" y="160782"/>
                  </a:lnTo>
                  <a:lnTo>
                    <a:pt x="0" y="803910"/>
                  </a:lnTo>
                  <a:lnTo>
                    <a:pt x="8199" y="854720"/>
                  </a:lnTo>
                  <a:lnTo>
                    <a:pt x="31028" y="898855"/>
                  </a:lnTo>
                  <a:lnTo>
                    <a:pt x="65836" y="933663"/>
                  </a:lnTo>
                  <a:lnTo>
                    <a:pt x="109971" y="956492"/>
                  </a:lnTo>
                  <a:lnTo>
                    <a:pt x="160781" y="964691"/>
                  </a:lnTo>
                  <a:lnTo>
                    <a:pt x="2632709" y="964691"/>
                  </a:lnTo>
                  <a:lnTo>
                    <a:pt x="2683520" y="956492"/>
                  </a:lnTo>
                  <a:lnTo>
                    <a:pt x="2727655" y="933663"/>
                  </a:lnTo>
                  <a:lnTo>
                    <a:pt x="2762463" y="898855"/>
                  </a:lnTo>
                  <a:lnTo>
                    <a:pt x="2785292" y="854720"/>
                  </a:lnTo>
                  <a:lnTo>
                    <a:pt x="2793491" y="803910"/>
                  </a:lnTo>
                  <a:lnTo>
                    <a:pt x="2793491" y="160782"/>
                  </a:lnTo>
                  <a:lnTo>
                    <a:pt x="2785292" y="109971"/>
                  </a:lnTo>
                  <a:lnTo>
                    <a:pt x="2762463" y="65836"/>
                  </a:lnTo>
                  <a:lnTo>
                    <a:pt x="2727655" y="31028"/>
                  </a:lnTo>
                  <a:lnTo>
                    <a:pt x="2683520" y="8199"/>
                  </a:lnTo>
                  <a:lnTo>
                    <a:pt x="26327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04943" y="1752600"/>
              <a:ext cx="2794000" cy="965200"/>
            </a:xfrm>
            <a:custGeom>
              <a:avLst/>
              <a:gdLst/>
              <a:ahLst/>
              <a:cxnLst/>
              <a:rect l="l" t="t" r="r" b="b"/>
              <a:pathLst>
                <a:path w="2794000" h="965200">
                  <a:moveTo>
                    <a:pt x="0" y="160782"/>
                  </a:moveTo>
                  <a:lnTo>
                    <a:pt x="8199" y="109971"/>
                  </a:lnTo>
                  <a:lnTo>
                    <a:pt x="31028" y="65836"/>
                  </a:lnTo>
                  <a:lnTo>
                    <a:pt x="65836" y="31028"/>
                  </a:lnTo>
                  <a:lnTo>
                    <a:pt x="109971" y="8199"/>
                  </a:lnTo>
                  <a:lnTo>
                    <a:pt x="160781" y="0"/>
                  </a:lnTo>
                  <a:lnTo>
                    <a:pt x="2632709" y="0"/>
                  </a:lnTo>
                  <a:lnTo>
                    <a:pt x="2683520" y="8199"/>
                  </a:lnTo>
                  <a:lnTo>
                    <a:pt x="2727655" y="31028"/>
                  </a:lnTo>
                  <a:lnTo>
                    <a:pt x="2762463" y="65836"/>
                  </a:lnTo>
                  <a:lnTo>
                    <a:pt x="2785292" y="109971"/>
                  </a:lnTo>
                  <a:lnTo>
                    <a:pt x="2793491" y="160782"/>
                  </a:lnTo>
                  <a:lnTo>
                    <a:pt x="2793491" y="803910"/>
                  </a:lnTo>
                  <a:lnTo>
                    <a:pt x="2785292" y="854720"/>
                  </a:lnTo>
                  <a:lnTo>
                    <a:pt x="2762463" y="898855"/>
                  </a:lnTo>
                  <a:lnTo>
                    <a:pt x="2727655" y="933663"/>
                  </a:lnTo>
                  <a:lnTo>
                    <a:pt x="2683520" y="956492"/>
                  </a:lnTo>
                  <a:lnTo>
                    <a:pt x="2632709" y="964691"/>
                  </a:lnTo>
                  <a:lnTo>
                    <a:pt x="160781" y="964691"/>
                  </a:lnTo>
                  <a:lnTo>
                    <a:pt x="109971" y="956492"/>
                  </a:lnTo>
                  <a:lnTo>
                    <a:pt x="65836" y="933663"/>
                  </a:lnTo>
                  <a:lnTo>
                    <a:pt x="31028" y="898855"/>
                  </a:lnTo>
                  <a:lnTo>
                    <a:pt x="8199" y="854720"/>
                  </a:lnTo>
                  <a:lnTo>
                    <a:pt x="0" y="803910"/>
                  </a:lnTo>
                  <a:lnTo>
                    <a:pt x="0" y="16078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64151" y="2071242"/>
            <a:ext cx="227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İşlemlerin</a:t>
            </a:r>
            <a:r>
              <a:rPr sz="18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Öncelik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Sırası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49067" y="2804160"/>
            <a:ext cx="2434590" cy="643255"/>
          </a:xfrm>
          <a:custGeom>
            <a:avLst/>
            <a:gdLst/>
            <a:ahLst/>
            <a:cxnLst/>
            <a:rect l="l" t="t" r="r" b="b"/>
            <a:pathLst>
              <a:path w="2434590" h="643254">
                <a:moveTo>
                  <a:pt x="64515" y="569087"/>
                </a:moveTo>
                <a:lnTo>
                  <a:pt x="0" y="624839"/>
                </a:lnTo>
                <a:lnTo>
                  <a:pt x="83184" y="642874"/>
                </a:lnTo>
                <a:lnTo>
                  <a:pt x="76212" y="615314"/>
                </a:lnTo>
                <a:lnTo>
                  <a:pt x="63118" y="615314"/>
                </a:lnTo>
                <a:lnTo>
                  <a:pt x="59943" y="602995"/>
                </a:lnTo>
                <a:lnTo>
                  <a:pt x="72300" y="599853"/>
                </a:lnTo>
                <a:lnTo>
                  <a:pt x="64515" y="569087"/>
                </a:lnTo>
                <a:close/>
              </a:path>
              <a:path w="2434590" h="643254">
                <a:moveTo>
                  <a:pt x="72300" y="599853"/>
                </a:moveTo>
                <a:lnTo>
                  <a:pt x="59943" y="602995"/>
                </a:lnTo>
                <a:lnTo>
                  <a:pt x="63118" y="615314"/>
                </a:lnTo>
                <a:lnTo>
                  <a:pt x="75420" y="612186"/>
                </a:lnTo>
                <a:lnTo>
                  <a:pt x="72300" y="599853"/>
                </a:lnTo>
                <a:close/>
              </a:path>
              <a:path w="2434590" h="643254">
                <a:moveTo>
                  <a:pt x="75420" y="612186"/>
                </a:moveTo>
                <a:lnTo>
                  <a:pt x="63118" y="615314"/>
                </a:lnTo>
                <a:lnTo>
                  <a:pt x="76212" y="615314"/>
                </a:lnTo>
                <a:lnTo>
                  <a:pt x="75420" y="612186"/>
                </a:lnTo>
                <a:close/>
              </a:path>
              <a:path w="2434590" h="643254">
                <a:moveTo>
                  <a:pt x="2431287" y="0"/>
                </a:moveTo>
                <a:lnTo>
                  <a:pt x="72300" y="599853"/>
                </a:lnTo>
                <a:lnTo>
                  <a:pt x="75420" y="612186"/>
                </a:lnTo>
                <a:lnTo>
                  <a:pt x="2434335" y="12191"/>
                </a:lnTo>
                <a:lnTo>
                  <a:pt x="2431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74920" y="2805938"/>
            <a:ext cx="650875" cy="695325"/>
          </a:xfrm>
          <a:custGeom>
            <a:avLst/>
            <a:gdLst/>
            <a:ahLst/>
            <a:cxnLst/>
            <a:rect l="l" t="t" r="r" b="b"/>
            <a:pathLst>
              <a:path w="650875" h="695325">
                <a:moveTo>
                  <a:pt x="24256" y="613663"/>
                </a:moveTo>
                <a:lnTo>
                  <a:pt x="0" y="695325"/>
                </a:lnTo>
                <a:lnTo>
                  <a:pt x="79882" y="665734"/>
                </a:lnTo>
                <a:lnTo>
                  <a:pt x="66587" y="653288"/>
                </a:lnTo>
                <a:lnTo>
                  <a:pt x="48005" y="653288"/>
                </a:lnTo>
                <a:lnTo>
                  <a:pt x="38734" y="644651"/>
                </a:lnTo>
                <a:lnTo>
                  <a:pt x="47427" y="635353"/>
                </a:lnTo>
                <a:lnTo>
                  <a:pt x="24256" y="613663"/>
                </a:lnTo>
                <a:close/>
              </a:path>
              <a:path w="650875" h="695325">
                <a:moveTo>
                  <a:pt x="47427" y="635353"/>
                </a:moveTo>
                <a:lnTo>
                  <a:pt x="38734" y="644651"/>
                </a:lnTo>
                <a:lnTo>
                  <a:pt x="48005" y="653288"/>
                </a:lnTo>
                <a:lnTo>
                  <a:pt x="56677" y="644011"/>
                </a:lnTo>
                <a:lnTo>
                  <a:pt x="47427" y="635353"/>
                </a:lnTo>
                <a:close/>
              </a:path>
              <a:path w="650875" h="695325">
                <a:moveTo>
                  <a:pt x="56677" y="644011"/>
                </a:moveTo>
                <a:lnTo>
                  <a:pt x="48005" y="653288"/>
                </a:lnTo>
                <a:lnTo>
                  <a:pt x="66587" y="653288"/>
                </a:lnTo>
                <a:lnTo>
                  <a:pt x="56677" y="644011"/>
                </a:lnTo>
                <a:close/>
              </a:path>
              <a:path w="650875" h="695325">
                <a:moveTo>
                  <a:pt x="641350" y="0"/>
                </a:moveTo>
                <a:lnTo>
                  <a:pt x="47427" y="635353"/>
                </a:lnTo>
                <a:lnTo>
                  <a:pt x="56677" y="644011"/>
                </a:lnTo>
                <a:lnTo>
                  <a:pt x="650620" y="8636"/>
                </a:lnTo>
                <a:lnTo>
                  <a:pt x="64135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87389" y="2775076"/>
            <a:ext cx="3455035" cy="726440"/>
          </a:xfrm>
          <a:custGeom>
            <a:avLst/>
            <a:gdLst/>
            <a:ahLst/>
            <a:cxnLst/>
            <a:rect l="l" t="t" r="r" b="b"/>
            <a:pathLst>
              <a:path w="3455034" h="726439">
                <a:moveTo>
                  <a:pt x="909701" y="726186"/>
                </a:moveTo>
                <a:lnTo>
                  <a:pt x="892937" y="694436"/>
                </a:lnTo>
                <a:lnTo>
                  <a:pt x="869950" y="650875"/>
                </a:lnTo>
                <a:lnTo>
                  <a:pt x="851369" y="676770"/>
                </a:lnTo>
                <a:lnTo>
                  <a:pt x="7366" y="72644"/>
                </a:lnTo>
                <a:lnTo>
                  <a:pt x="0" y="83058"/>
                </a:lnTo>
                <a:lnTo>
                  <a:pt x="844003" y="687057"/>
                </a:lnTo>
                <a:lnTo>
                  <a:pt x="825500" y="712851"/>
                </a:lnTo>
                <a:lnTo>
                  <a:pt x="909701" y="726186"/>
                </a:lnTo>
                <a:close/>
              </a:path>
              <a:path w="3455034" h="726439">
                <a:moveTo>
                  <a:pt x="3454654" y="654558"/>
                </a:moveTo>
                <a:lnTo>
                  <a:pt x="3445281" y="646938"/>
                </a:lnTo>
                <a:lnTo>
                  <a:pt x="3388614" y="600837"/>
                </a:lnTo>
                <a:lnTo>
                  <a:pt x="3381692" y="631736"/>
                </a:lnTo>
                <a:lnTo>
                  <a:pt x="550672" y="0"/>
                </a:lnTo>
                <a:lnTo>
                  <a:pt x="547878" y="12446"/>
                </a:lnTo>
                <a:lnTo>
                  <a:pt x="3378898" y="644182"/>
                </a:lnTo>
                <a:lnTo>
                  <a:pt x="3371977" y="675132"/>
                </a:lnTo>
                <a:lnTo>
                  <a:pt x="3454654" y="65455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11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Carlito"/>
                <a:cs typeface="Carlito"/>
              </a:rPr>
              <a:t>İşlemlerin</a:t>
            </a:r>
            <a:r>
              <a:rPr spc="-180" dirty="0">
                <a:latin typeface="Carlito"/>
                <a:cs typeface="Carlito"/>
              </a:rPr>
              <a:t> </a:t>
            </a:r>
            <a:r>
              <a:rPr spc="-55" dirty="0">
                <a:latin typeface="Carlito"/>
                <a:cs typeface="Carlito"/>
              </a:rPr>
              <a:t>Öncelik</a:t>
            </a:r>
            <a:r>
              <a:rPr spc="-170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Sırası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2933" y="2157348"/>
          <a:ext cx="6927215" cy="184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Sıra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İşlem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Bilgisayar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Dili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Üs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alma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a^b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Parantezler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(…….)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Çarpma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ve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bölme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645795" algn="l"/>
                        </a:tabLst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a*b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	ve</a:t>
                      </a:r>
                      <a:r>
                        <a:rPr sz="1800" spc="3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a/b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Toplama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ve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Çıkarma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593090" algn="l"/>
                        </a:tabLst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a+b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	ve</a:t>
                      </a:r>
                      <a:r>
                        <a:rPr sz="1800" spc="40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a-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0928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>
                <a:latin typeface="Carlito"/>
                <a:cs typeface="Carlito"/>
              </a:rPr>
              <a:t>NOT: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661"/>
            <a:ext cx="10123170" cy="4356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70"/>
              </a:spcBef>
            </a:pPr>
            <a:r>
              <a:rPr sz="2800" dirty="0">
                <a:latin typeface="Carlito"/>
                <a:cs typeface="Carlito"/>
              </a:rPr>
              <a:t>Bilgisayar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diline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kodlanmış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matematiksel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ifadede,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aynı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önceliğe </a:t>
            </a:r>
            <a:r>
              <a:rPr sz="2800" dirty="0">
                <a:latin typeface="Carlito"/>
                <a:cs typeface="Carlito"/>
              </a:rPr>
              <a:t>sahip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işlemler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mevcut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bilgisayarın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işlemleri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gerçekleştirme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sırası </a:t>
            </a:r>
            <a:r>
              <a:rPr sz="2800" dirty="0">
                <a:latin typeface="Carlito"/>
                <a:cs typeface="Carlito"/>
              </a:rPr>
              <a:t>soldan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sağa(baştan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sona)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doğrudur.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Carlito"/>
                <a:cs typeface="Carlito"/>
              </a:rPr>
              <a:t>Örneğin</a:t>
            </a:r>
            <a:r>
              <a:rPr sz="3200" b="1" spc="-25" dirty="0">
                <a:latin typeface="Carlito"/>
                <a:cs typeface="Carlito"/>
              </a:rPr>
              <a:t> </a:t>
            </a:r>
            <a:r>
              <a:rPr sz="3200" b="1" spc="-50" dirty="0">
                <a:latin typeface="Carlito"/>
                <a:cs typeface="Carlito"/>
              </a:rPr>
              <a:t>;</a:t>
            </a:r>
            <a:endParaRPr sz="3200">
              <a:latin typeface="Carlito"/>
              <a:cs typeface="Carlito"/>
            </a:endParaRPr>
          </a:p>
          <a:p>
            <a:pPr marL="2756535">
              <a:lnSpc>
                <a:spcPct val="100000"/>
              </a:lnSpc>
              <a:spcBef>
                <a:spcPts val="5"/>
              </a:spcBef>
            </a:pPr>
            <a:r>
              <a:rPr sz="4000" dirty="0">
                <a:latin typeface="Carlito"/>
                <a:cs typeface="Carlito"/>
              </a:rPr>
              <a:t>Y</a:t>
            </a:r>
            <a:r>
              <a:rPr sz="4000" spc="-15" dirty="0">
                <a:latin typeface="Carlito"/>
                <a:cs typeface="Carlito"/>
              </a:rPr>
              <a:t> </a:t>
            </a:r>
            <a:r>
              <a:rPr sz="4000" dirty="0">
                <a:latin typeface="Carlito"/>
                <a:cs typeface="Carlito"/>
              </a:rPr>
              <a:t>=</a:t>
            </a:r>
            <a:r>
              <a:rPr sz="4000" spc="-15" dirty="0">
                <a:latin typeface="Carlito"/>
                <a:cs typeface="Carlito"/>
              </a:rPr>
              <a:t> </a:t>
            </a:r>
            <a:r>
              <a:rPr sz="4000" spc="-10" dirty="0">
                <a:latin typeface="Carlito"/>
                <a:cs typeface="Carlito"/>
              </a:rPr>
              <a:t>A*B/C</a:t>
            </a:r>
            <a:endParaRPr sz="4000">
              <a:latin typeface="Carlito"/>
              <a:cs typeface="Carlito"/>
            </a:endParaRPr>
          </a:p>
          <a:p>
            <a:pPr marL="12700" marR="22225" algn="just">
              <a:lnSpc>
                <a:spcPct val="80000"/>
              </a:lnSpc>
              <a:spcBef>
                <a:spcPts val="4745"/>
              </a:spcBef>
            </a:pPr>
            <a:r>
              <a:rPr sz="2800" dirty="0">
                <a:latin typeface="Carlito"/>
                <a:cs typeface="Carlito"/>
              </a:rPr>
              <a:t>İşlem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önceliğinde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aynı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sırada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olan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çarpma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bölme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işlemleri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yan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yana </a:t>
            </a:r>
            <a:r>
              <a:rPr sz="2800" spc="-10" dirty="0">
                <a:latin typeface="Carlito"/>
                <a:cs typeface="Carlito"/>
              </a:rPr>
              <a:t>bulunuyorsa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önce</a:t>
            </a:r>
            <a:r>
              <a:rPr sz="2800" b="1" spc="-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A*B</a:t>
            </a:r>
            <a:r>
              <a:rPr sz="2800" b="1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işlemi</a:t>
            </a:r>
            <a:r>
              <a:rPr sz="2800" b="1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yapılacak,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ardından</a:t>
            </a:r>
            <a:r>
              <a:rPr sz="2800" b="1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bulunan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sonuç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800" b="1" spc="-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rlito"/>
                <a:cs typeface="Carlito"/>
              </a:rPr>
              <a:t>ye </a:t>
            </a:r>
            <a:r>
              <a:rPr sz="2800" b="1" spc="-10" dirty="0">
                <a:solidFill>
                  <a:srgbClr val="FF0000"/>
                </a:solidFill>
                <a:latin typeface="Carlito"/>
                <a:cs typeface="Carlito"/>
              </a:rPr>
              <a:t>bölünecektir.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258</Words>
  <Application>Microsoft Office PowerPoint</Application>
  <PresentationFormat>Geniş ekran</PresentationFormat>
  <Paragraphs>47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Carlito</vt:lpstr>
      <vt:lpstr>Office Teması</vt:lpstr>
      <vt:lpstr>PowerPoint Sunusu</vt:lpstr>
      <vt:lpstr>PowerPoint Sunusu</vt:lpstr>
      <vt:lpstr>Matematikte İşlem önceliği Nedir?</vt:lpstr>
      <vt:lpstr>İşlemlerin Öncelik Sırası</vt:lpstr>
      <vt:lpstr>İşlemlerin Öncelik Sırası</vt:lpstr>
      <vt:lpstr>İşlemlerin Öncelik Sırası</vt:lpstr>
      <vt:lpstr>NOT: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2</cp:revision>
  <dcterms:created xsi:type="dcterms:W3CDTF">2024-09-22T09:33:18Z</dcterms:created>
  <dcterms:modified xsi:type="dcterms:W3CDTF">2024-09-22T09:34:39Z</dcterms:modified>
</cp:coreProperties>
</file>