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1B330E-2FC2-7341-79C7-A682D403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07B603B-43CF-24A6-910B-5FAF9DE79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469211-24B4-829A-8369-EF0FBBD1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4AF6DB-5876-F1F6-5B6B-CDB9E702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70330E-CA02-D596-9CDB-63CB2C1E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92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2F963-948F-BD15-E598-F9E55114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7B6FEA-C892-5B38-5B19-C5347990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8A843-8095-E3F8-4569-E7088DE8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254A73-9DE0-FB81-E778-BA1AC69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C714B3-A4DF-6DEB-2766-0E47149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0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29E78FA-71F4-4493-D9B1-700C2A13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18AEDF-2811-F044-5EA4-D9960F323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7C2EE2-5C6F-6218-EBA3-B6FDF33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A7E06C-484E-6C7A-5F25-99D78F77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FD6313-D0F6-D252-6C32-FE512872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20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88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DA0F4E-EEB5-56A6-4B84-89B60213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9A5D8C-48B8-7C45-C26C-85616F58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8932FE-6A8E-EB98-124B-CCE5D21A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17BEA3-8C20-82C2-926E-929FCC63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C3E805-8475-FAD3-B88C-034A442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8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EC61F5-BF55-F846-46AF-79819D05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5A4924-7720-C18F-A495-678BD8AE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8DA429-51A8-6541-6E7B-432E6F9E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1E6822-5DFB-D6B5-E48F-FEC72C87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F0CF67-1520-D736-3A2C-70DF2E83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8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BE7ED-AE22-7B29-BCFB-E4A170A9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7DBA15-8FFD-D7D6-383A-89C0A515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2393AE6-BBBE-5204-8D67-CD786619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B9419-0E61-A358-9B20-309BE2BF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19EF74-6144-17DD-695D-F3B0A37E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39C05F-0C25-3766-C945-2F5990E8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6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3F018-7FC1-ED02-DF57-534F707E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E47135-0EB2-E451-6FE1-56E072AD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D7A0B9-D1D3-EEFE-A97F-C010BBAC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9AE8D14-94A3-F90A-8BF1-5F3BD789A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FF6BA9-7815-EAFE-4F63-161BD3F36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D691FC9-5AAA-EB43-7429-6A1A96AD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497BCD0-75A9-8920-39B7-9F2BBD7F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A43AA1-1E56-846C-61A1-18050542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4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43CF5-1BDD-20E2-AE58-1D59FDB3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FFFDFFA-C585-E108-1225-BD69E6E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2C884B2-0A2E-4EBB-298C-C4EBF3FB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47E40F-043C-4FBD-8308-DF5C708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8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533471-BD86-F0D2-F8E3-FD3F799C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9594D9-3C98-BB02-9A04-69D99E1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901928-1CED-0810-4051-A7E6DEB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7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CEB7DC-A078-59BD-8F63-887005E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A3D73F-22E9-9070-0D75-219C139C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21A611-BE2C-999F-596B-B86C0CB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4FCEA3-66A9-D048-E13C-7F9827B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35B31D-EF31-990E-5167-AECC292C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F71365-AA29-4D36-03C6-C649DE08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26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36C46-FBFE-DA34-6751-FDB6755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88B81A8-378C-BB0E-0D0F-1657033E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775C0F-B809-780F-A4B3-3F7EA109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740625-F83D-FB1A-7950-0B0B7279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773419-F51E-7190-9DF3-3A0DF1D9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33B84A-6A68-84A9-73F8-900E87F1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3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B299B24-988D-5E72-2392-04455887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6657AB-C808-CCC2-D17E-52E958CA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79718F-41DB-07D5-2C18-152469B0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F7E2D-566E-4CAE-BE90-27E6A4843314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49128A-89C5-0A59-FC5E-FFC5D5D0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A9708E-1907-E447-FB2A-4DDD534A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C01B1-5DD6-44B2-9714-64E5D9951A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5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latin typeface="Liberation Sans Narrow"/>
                <a:cs typeface="Liberation Sans Narrow"/>
              </a:rPr>
              <a:t>Örnek</a:t>
            </a:r>
            <a:r>
              <a:rPr spc="140" dirty="0">
                <a:latin typeface="Carlito"/>
                <a:cs typeface="Carlito"/>
              </a:rPr>
              <a:t>-</a:t>
            </a:r>
            <a:r>
              <a:rPr spc="-50" dirty="0">
                <a:latin typeface="Carlito"/>
                <a:cs typeface="Carlito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2573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sayının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tek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mi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çift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mi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olduğunu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kontrol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ederek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yazan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latin typeface="Liberation Sans Narrow"/>
                <a:cs typeface="Liberation Sans Narrow"/>
              </a:rPr>
              <a:t>Örnek</a:t>
            </a:r>
            <a:r>
              <a:rPr spc="140" dirty="0">
                <a:latin typeface="Carlito"/>
                <a:cs typeface="Carlito"/>
              </a:rPr>
              <a:t>-</a:t>
            </a:r>
            <a:r>
              <a:rPr spc="-50" dirty="0">
                <a:latin typeface="Carlito"/>
                <a:cs typeface="Carlito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7237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Vize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final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notu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öğrencinin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hem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vize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notu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hem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final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notu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30 	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üzeri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«geçti»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değilse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«kaldı»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yazdıran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latin typeface="Carlito"/>
                <a:cs typeface="Carlito"/>
              </a:rPr>
              <a:t>Operatörler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660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dillerinde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tek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başlarına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herhangi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anlamı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olmayan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fakat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programın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işleyişine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katkıda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bulunan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karakterlere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‘operatör</a:t>
            </a:r>
            <a:r>
              <a:rPr sz="2800" spc="-25" dirty="0">
                <a:latin typeface="Carlito"/>
                <a:cs typeface="Carlito"/>
              </a:rPr>
              <a:t>’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denir.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3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başlıkta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incelenebilir:</a:t>
            </a:r>
            <a:endParaRPr sz="28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latin typeface="Carlito"/>
                <a:cs typeface="Carlito"/>
              </a:rPr>
              <a:t>Matematiksel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Operatörler</a:t>
            </a:r>
            <a:endParaRPr sz="28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latin typeface="Carlito"/>
                <a:cs typeface="Carlito"/>
              </a:rPr>
              <a:t>Karşılaştırma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Operatörleri</a:t>
            </a:r>
            <a:endParaRPr sz="28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</a:tabLst>
            </a:pPr>
            <a:r>
              <a:rPr sz="2800" spc="-10" dirty="0">
                <a:latin typeface="Carlito"/>
                <a:cs typeface="Carlito"/>
              </a:rPr>
              <a:t>Mantıksal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operatörler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35" dirty="0">
                <a:latin typeface="Liberation Sans Narrow"/>
                <a:cs typeface="Liberation Sans Narrow"/>
              </a:rPr>
              <a:t>1.</a:t>
            </a:r>
            <a:r>
              <a:rPr spc="10" dirty="0">
                <a:latin typeface="Liberation Sans Narrow"/>
                <a:cs typeface="Liberation Sans Narrow"/>
              </a:rPr>
              <a:t> </a:t>
            </a:r>
            <a:r>
              <a:rPr spc="220" dirty="0">
                <a:latin typeface="Liberation Sans Narrow"/>
                <a:cs typeface="Liberation Sans Narrow"/>
              </a:rPr>
              <a:t>Matematiksel</a:t>
            </a:r>
            <a:r>
              <a:rPr spc="10" dirty="0">
                <a:latin typeface="Liberation Sans Narrow"/>
                <a:cs typeface="Liberation Sans Narrow"/>
              </a:rPr>
              <a:t> </a:t>
            </a:r>
            <a:r>
              <a:rPr spc="204" dirty="0">
                <a:latin typeface="Liberation Sans Narrow"/>
                <a:cs typeface="Liberation Sans Narrow"/>
              </a:rPr>
              <a:t>Operatörler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7476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Sayısal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yaparken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kullandığımız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operatörlerdir.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552445"/>
          <a:ext cx="10426700" cy="381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OPERATÖR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SEMBOL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KULLANIMI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İŞLEMİ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Toplama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+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4+5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5’i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topla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Çıkarma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-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4-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4’ten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5’i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çıkar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Çarpma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*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4*5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5’i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çarp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Bölme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/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4/5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4’ü</a:t>
                      </a:r>
                      <a:r>
                        <a:rPr sz="18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5’e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böl(bölüm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alınır)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alma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mod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1158240" marR="194945" indent="-9544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4’ü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5’e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böler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fakat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kalını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alır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12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35" dirty="0">
                <a:latin typeface="Liberation Sans Narrow"/>
                <a:cs typeface="Liberation Sans Narrow"/>
              </a:rPr>
              <a:t>2.</a:t>
            </a:r>
            <a:r>
              <a:rPr spc="5" dirty="0">
                <a:latin typeface="Liberation Sans Narrow"/>
                <a:cs typeface="Liberation Sans Narrow"/>
              </a:rPr>
              <a:t> </a:t>
            </a:r>
            <a:r>
              <a:rPr spc="100" dirty="0">
                <a:latin typeface="Liberation Sans Narrow"/>
                <a:cs typeface="Liberation Sans Narrow"/>
              </a:rPr>
              <a:t>Karşılaştırma</a:t>
            </a:r>
            <a:r>
              <a:rPr spc="-10" dirty="0">
                <a:latin typeface="Liberation Sans Narrow"/>
                <a:cs typeface="Liberation Sans Narrow"/>
              </a:rPr>
              <a:t> </a:t>
            </a:r>
            <a:r>
              <a:rPr spc="195" dirty="0">
                <a:latin typeface="Liberation Sans Narrow"/>
                <a:cs typeface="Liberation Sans Narrow"/>
              </a:rPr>
              <a:t>Operatörleri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31162"/>
            <a:ext cx="103555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771525" algn="l"/>
                <a:tab pos="2641600" algn="l"/>
                <a:tab pos="3937000" algn="l"/>
                <a:tab pos="5961380" algn="l"/>
                <a:tab pos="7160895" algn="l"/>
                <a:tab pos="8514715" algn="l"/>
              </a:tabLst>
            </a:pPr>
            <a:r>
              <a:rPr sz="2800" spc="-20" dirty="0">
                <a:latin typeface="Carlito"/>
                <a:cs typeface="Carlito"/>
              </a:rPr>
              <a:t>Bazı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durumlarda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koşulun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doğruluğunu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kontrol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ederken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0" dirty="0">
                <a:latin typeface="Carlito"/>
                <a:cs typeface="Carlito"/>
              </a:rPr>
              <a:t>karşılaştırma </a:t>
            </a:r>
            <a:r>
              <a:rPr sz="2800" spc="-10" dirty="0">
                <a:latin typeface="Carlito"/>
                <a:cs typeface="Carlito"/>
              </a:rPr>
              <a:t>operatörlerini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kullanırız.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operatörlere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ilişkisel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operatörler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denir.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697988"/>
          <a:ext cx="10515599" cy="344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OPERATÖR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SEMBOL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KULLANIMI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İşlevi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=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X=Y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X’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Y’nin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değerine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Küçüktür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&lt;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X&lt;Y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X’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Y’nin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küçüktür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Büyüktür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&gt;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X&gt;Y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X’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Y’nin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büyüktür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Küçük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ya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da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&lt;=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X&lt;=Y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36420" marR="192405" indent="-16370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X’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Y’nin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küçük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ya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da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Büyük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ya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da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&gt;=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X&gt;=Y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836420" marR="207010" indent="-1623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X’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Y’nin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büyük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yada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eşittir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551"/>
            <a:ext cx="5505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>
                <a:latin typeface="Liberation Sans Narrow"/>
                <a:cs typeface="Liberation Sans Narrow"/>
              </a:rPr>
              <a:t>3.</a:t>
            </a:r>
            <a:r>
              <a:rPr spc="-10" dirty="0">
                <a:latin typeface="Liberation Sans Narrow"/>
                <a:cs typeface="Liberation Sans Narrow"/>
              </a:rPr>
              <a:t> </a:t>
            </a:r>
            <a:r>
              <a:rPr spc="175" dirty="0">
                <a:latin typeface="Liberation Sans Narrow"/>
                <a:cs typeface="Liberation Sans Narrow"/>
              </a:rPr>
              <a:t>Mantıksal</a:t>
            </a:r>
            <a:r>
              <a:rPr spc="-10" dirty="0">
                <a:latin typeface="Liberation Sans Narrow"/>
                <a:cs typeface="Liberation Sans Narrow"/>
              </a:rPr>
              <a:t> </a:t>
            </a:r>
            <a:r>
              <a:rPr spc="204" dirty="0">
                <a:latin typeface="Liberation Sans Narrow"/>
                <a:cs typeface="Liberation Sans Narrow"/>
              </a:rPr>
              <a:t>Operatörler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3063"/>
            <a:ext cx="10360660" cy="16046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latin typeface="Carlito"/>
                <a:cs typeface="Carlito"/>
              </a:rPr>
              <a:t>Bazı</a:t>
            </a:r>
            <a:r>
              <a:rPr sz="2800" spc="395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durumlarda,</a:t>
            </a:r>
            <a:r>
              <a:rPr sz="2800" spc="4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kontrol</a:t>
            </a:r>
            <a:r>
              <a:rPr sz="2800" spc="395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edeceğimiz</a:t>
            </a:r>
            <a:r>
              <a:rPr sz="2800" spc="4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koşul,</a:t>
            </a:r>
            <a:r>
              <a:rPr sz="2800" spc="4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tek</a:t>
            </a:r>
            <a:r>
              <a:rPr sz="2800" spc="4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4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olaya</a:t>
            </a:r>
            <a:r>
              <a:rPr sz="2800" spc="405" dirty="0">
                <a:latin typeface="Carlito"/>
                <a:cs typeface="Carlito"/>
              </a:rPr>
              <a:t>  </a:t>
            </a:r>
            <a:r>
              <a:rPr sz="2800" spc="-10" dirty="0">
                <a:latin typeface="Carlito"/>
                <a:cs typeface="Carlito"/>
              </a:rPr>
              <a:t>bağlı </a:t>
            </a:r>
            <a:r>
              <a:rPr sz="2800" dirty="0">
                <a:latin typeface="Carlito"/>
                <a:cs typeface="Carlito"/>
              </a:rPr>
              <a:t>olmayabilir.</a:t>
            </a:r>
            <a:r>
              <a:rPr sz="2800" spc="1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Birden</a:t>
            </a:r>
            <a:r>
              <a:rPr sz="2800" spc="105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fazla</a:t>
            </a:r>
            <a:r>
              <a:rPr sz="2800" spc="1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koşulu</a:t>
            </a:r>
            <a:r>
              <a:rPr sz="2800" spc="100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sorgulamak</a:t>
            </a:r>
            <a:r>
              <a:rPr sz="2800" spc="105" dirty="0">
                <a:latin typeface="Carlito"/>
                <a:cs typeface="Carlito"/>
              </a:rPr>
              <a:t>  </a:t>
            </a:r>
            <a:r>
              <a:rPr sz="2800" dirty="0">
                <a:latin typeface="Carlito"/>
                <a:cs typeface="Carlito"/>
              </a:rPr>
              <a:t>istediğimiz</a:t>
            </a:r>
            <a:r>
              <a:rPr sz="2800" spc="100" dirty="0">
                <a:latin typeface="Carlito"/>
                <a:cs typeface="Carlito"/>
              </a:rPr>
              <a:t>  </a:t>
            </a:r>
            <a:r>
              <a:rPr sz="2800" spc="-10" dirty="0">
                <a:latin typeface="Carlito"/>
                <a:cs typeface="Carlito"/>
              </a:rPr>
              <a:t>durumlarda </a:t>
            </a:r>
            <a:r>
              <a:rPr sz="2800" dirty="0">
                <a:latin typeface="Carlito"/>
                <a:cs typeface="Carlito"/>
              </a:rPr>
              <a:t>mantıksal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operatörler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kullanılır.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Farklı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dillerinde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semboller </a:t>
            </a:r>
            <a:r>
              <a:rPr sz="2800" dirty="0">
                <a:latin typeface="Carlito"/>
                <a:cs typeface="Carlito"/>
              </a:rPr>
              <a:t>değişebilir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fakat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kullanımları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mantıkları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aynıdır.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425316"/>
          <a:ext cx="10515599" cy="231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OPERATÖR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ÖRNEK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SEMBOL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KULLANIMI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İŞLEMİ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&amp;&amp;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x&gt;y</a:t>
                      </a:r>
                      <a:r>
                        <a:rPr sz="1800" spc="40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y&gt;z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büyüktür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değeri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z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büyüktür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||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x&gt;y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||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x&gt;z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734060" marR="328930" indent="-3968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büyüktür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veya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x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z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değerinden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büyüktür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36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VE,</a:t>
            </a:r>
            <a:r>
              <a:rPr sz="3200" spc="-75" dirty="0">
                <a:latin typeface="Carlito"/>
                <a:cs typeface="Carlito"/>
              </a:rPr>
              <a:t> VEYA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165" dirty="0">
                <a:latin typeface="Liberation Sans Narrow"/>
                <a:cs typeface="Liberation Sans Narrow"/>
              </a:rPr>
              <a:t>operatörlerini</a:t>
            </a:r>
            <a:r>
              <a:rPr sz="3200" spc="-55" dirty="0">
                <a:latin typeface="Liberation Sans Narrow"/>
                <a:cs typeface="Liberation Sans Narrow"/>
              </a:rPr>
              <a:t> </a:t>
            </a:r>
            <a:r>
              <a:rPr sz="3200" spc="110" dirty="0">
                <a:latin typeface="Liberation Sans Narrow"/>
                <a:cs typeface="Liberation Sans Narrow"/>
              </a:rPr>
              <a:t>kullanırken</a:t>
            </a:r>
            <a:r>
              <a:rPr sz="3200" spc="-80" dirty="0">
                <a:latin typeface="Liberation Sans Narrow"/>
                <a:cs typeface="Liberation Sans Narrow"/>
              </a:rPr>
              <a:t> </a:t>
            </a:r>
            <a:r>
              <a:rPr sz="3200" spc="-30" dirty="0">
                <a:latin typeface="Carlito"/>
                <a:cs typeface="Carlito"/>
              </a:rPr>
              <a:t>dikkat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edilmesi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gerekenler;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4397" y="1719833"/>
            <a:ext cx="7040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4030" algn="l"/>
              </a:tabLst>
            </a:pPr>
            <a:r>
              <a:rPr sz="2800" dirty="0">
                <a:latin typeface="Carlito"/>
                <a:cs typeface="Carlito"/>
              </a:rPr>
              <a:t>VE</a:t>
            </a:r>
            <a:r>
              <a:rPr sz="2800" spc="-10" dirty="0">
                <a:latin typeface="Carlito"/>
                <a:cs typeface="Carlito"/>
              </a:rPr>
              <a:t> (AND)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VEYA</a:t>
            </a:r>
            <a:r>
              <a:rPr sz="2800" spc="-1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(OR)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1070" y="2207514"/>
          <a:ext cx="277939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SONUÇ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13421" y="2207514"/>
          <a:ext cx="277939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SONUÇ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YANLIŞ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DOĞRU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6939" y="4602302"/>
            <a:ext cx="997902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2945" algn="l"/>
                <a:tab pos="2284730" algn="l"/>
                <a:tab pos="4164329" algn="l"/>
                <a:tab pos="5763260" algn="l"/>
                <a:tab pos="7295515" algn="l"/>
                <a:tab pos="8843645" algn="l"/>
                <a:tab pos="9478010" algn="l"/>
              </a:tabLst>
            </a:pPr>
            <a:r>
              <a:rPr sz="2800" b="1" spc="-25" dirty="0">
                <a:latin typeface="Carlito"/>
                <a:cs typeface="Carlito"/>
              </a:rPr>
              <a:t>and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operatörü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kullanılırken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«DOĞRU»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sonucuna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ulaşılması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0" dirty="0">
                <a:latin typeface="Carlito"/>
                <a:cs typeface="Carlito"/>
              </a:rPr>
              <a:t>için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her </a:t>
            </a:r>
            <a:r>
              <a:rPr sz="2800" dirty="0">
                <a:latin typeface="Carlito"/>
                <a:cs typeface="Carlito"/>
              </a:rPr>
              <a:t>iki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koşulunda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«doğru»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olması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gerekir.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rlito"/>
                <a:cs typeface="Carlito"/>
              </a:rPr>
              <a:t>or</a:t>
            </a:r>
            <a:r>
              <a:rPr sz="2800" b="1" spc="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operatörü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kullanılırken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tek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koşulun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«doğru»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olması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«DOĞRU»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sonucuna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ulaşılması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yeterli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olmaktadır.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latin typeface="Liberation Sans Narrow"/>
                <a:cs typeface="Liberation Sans Narrow"/>
              </a:rPr>
              <a:t>Örnek</a:t>
            </a:r>
            <a:r>
              <a:rPr spc="140" dirty="0">
                <a:latin typeface="Carlito"/>
                <a:cs typeface="Carlito"/>
              </a:rPr>
              <a:t>-</a:t>
            </a:r>
            <a:r>
              <a:rPr spc="-50" dirty="0">
                <a:latin typeface="Carlito"/>
                <a:cs typeface="Carlito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10082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iki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sayının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işlemini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yaparak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yazdıran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 	</a:t>
            </a:r>
            <a:r>
              <a:rPr sz="2800" spc="-30" dirty="0">
                <a:latin typeface="Carlito"/>
                <a:cs typeface="Carlito"/>
              </a:rPr>
              <a:t>(Toplama,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Çıkarma,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Çarpma,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Bölme)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latin typeface="Liberation Sans Narrow"/>
                <a:cs typeface="Liberation Sans Narrow"/>
              </a:rPr>
              <a:t>Örnek</a:t>
            </a:r>
            <a:r>
              <a:rPr spc="140" dirty="0">
                <a:latin typeface="Carlito"/>
                <a:cs typeface="Carlito"/>
              </a:rPr>
              <a:t>-</a:t>
            </a:r>
            <a:r>
              <a:rPr spc="-50" dirty="0">
                <a:latin typeface="Carlito"/>
                <a:cs typeface="Carlito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67486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Kullanıcıdan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iki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açısı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istenen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üçgenin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üçüncü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açısını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hesaplayan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ve 	</a:t>
            </a:r>
            <a:r>
              <a:rPr sz="2800" dirty="0">
                <a:latin typeface="Carlito"/>
                <a:cs typeface="Carlito"/>
              </a:rPr>
              <a:t>sonucu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yazdıran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Geniş ekran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Carlito</vt:lpstr>
      <vt:lpstr>Liberation Sans Narrow</vt:lpstr>
      <vt:lpstr>Office Teması</vt:lpstr>
      <vt:lpstr>PowerPoint Sunusu</vt:lpstr>
      <vt:lpstr>PowerPoint Sunusu</vt:lpstr>
      <vt:lpstr>Operatörler</vt:lpstr>
      <vt:lpstr>1. Matematiksel Operatörler</vt:lpstr>
      <vt:lpstr>2. Karşılaştırma Operatörleri</vt:lpstr>
      <vt:lpstr>3. Mantıksal Operatörler</vt:lpstr>
      <vt:lpstr>VE, VEYA operatörlerini kullanırken dikkat edilmesi gerekenler;</vt:lpstr>
      <vt:lpstr>Örnek-1</vt:lpstr>
      <vt:lpstr>Örnek-2</vt:lpstr>
      <vt:lpstr>Örnek-3</vt:lpstr>
      <vt:lpstr>Örnek-4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2024-09-22T09:31:54Z</dcterms:created>
  <dcterms:modified xsi:type="dcterms:W3CDTF">2024-09-22T09:33:03Z</dcterms:modified>
</cp:coreProperties>
</file>