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5" d="100"/>
          <a:sy n="75" d="100"/>
        </p:scale>
        <p:origin x="52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83355B85-AC44-467B-9AC0-6352A1D5D345}" type="datetimeFigureOut">
              <a:rPr lang="tr-TR" smtClean="0"/>
              <a:t>19.12.2022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20A77AA-D307-41DE-B856-3FBD6CD78177}" type="slidenum">
              <a:rPr lang="tr-TR" smtClean="0"/>
              <a:t>‹#›</a:t>
            </a:fld>
            <a:endParaRPr lang="tr-TR"/>
          </a:p>
        </p:txBody>
      </p:sp>
    </p:spTree>
    <p:extLst>
      <p:ext uri="{BB962C8B-B14F-4D97-AF65-F5344CB8AC3E}">
        <p14:creationId xmlns:p14="http://schemas.microsoft.com/office/powerpoint/2010/main" val="1512014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83355B85-AC44-467B-9AC0-6352A1D5D345}" type="datetimeFigureOut">
              <a:rPr lang="tr-TR" smtClean="0"/>
              <a:t>19.12.2022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20A77AA-D307-41DE-B856-3FBD6CD78177}" type="slidenum">
              <a:rPr lang="tr-TR" smtClean="0"/>
              <a:t>‹#›</a:t>
            </a:fld>
            <a:endParaRPr lang="tr-TR"/>
          </a:p>
        </p:txBody>
      </p:sp>
    </p:spTree>
    <p:extLst>
      <p:ext uri="{BB962C8B-B14F-4D97-AF65-F5344CB8AC3E}">
        <p14:creationId xmlns:p14="http://schemas.microsoft.com/office/powerpoint/2010/main" val="3487336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83355B85-AC44-467B-9AC0-6352A1D5D345}" type="datetimeFigureOut">
              <a:rPr lang="tr-TR" smtClean="0"/>
              <a:t>19.12.2022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20A77AA-D307-41DE-B856-3FBD6CD78177}" type="slidenum">
              <a:rPr lang="tr-TR" smtClean="0"/>
              <a:t>‹#›</a:t>
            </a:fld>
            <a:endParaRPr lang="tr-TR"/>
          </a:p>
        </p:txBody>
      </p:sp>
    </p:spTree>
    <p:extLst>
      <p:ext uri="{BB962C8B-B14F-4D97-AF65-F5344CB8AC3E}">
        <p14:creationId xmlns:p14="http://schemas.microsoft.com/office/powerpoint/2010/main" val="3398477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83355B85-AC44-467B-9AC0-6352A1D5D345}" type="datetimeFigureOut">
              <a:rPr lang="tr-TR" smtClean="0"/>
              <a:t>19.12.2022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20A77AA-D307-41DE-B856-3FBD6CD78177}" type="slidenum">
              <a:rPr lang="tr-TR" smtClean="0"/>
              <a:t>‹#›</a:t>
            </a:fld>
            <a:endParaRPr lang="tr-TR"/>
          </a:p>
        </p:txBody>
      </p:sp>
    </p:spTree>
    <p:extLst>
      <p:ext uri="{BB962C8B-B14F-4D97-AF65-F5344CB8AC3E}">
        <p14:creationId xmlns:p14="http://schemas.microsoft.com/office/powerpoint/2010/main" val="3061740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83355B85-AC44-467B-9AC0-6352A1D5D345}" type="datetimeFigureOut">
              <a:rPr lang="tr-TR" smtClean="0"/>
              <a:t>19.12.2022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20A77AA-D307-41DE-B856-3FBD6CD78177}" type="slidenum">
              <a:rPr lang="tr-TR" smtClean="0"/>
              <a:t>‹#›</a:t>
            </a:fld>
            <a:endParaRPr lang="tr-TR"/>
          </a:p>
        </p:txBody>
      </p:sp>
    </p:spTree>
    <p:extLst>
      <p:ext uri="{BB962C8B-B14F-4D97-AF65-F5344CB8AC3E}">
        <p14:creationId xmlns:p14="http://schemas.microsoft.com/office/powerpoint/2010/main" val="305652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83355B85-AC44-467B-9AC0-6352A1D5D345}" type="datetimeFigureOut">
              <a:rPr lang="tr-TR" smtClean="0"/>
              <a:t>19.12.2022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20A77AA-D307-41DE-B856-3FBD6CD78177}" type="slidenum">
              <a:rPr lang="tr-TR" smtClean="0"/>
              <a:t>‹#›</a:t>
            </a:fld>
            <a:endParaRPr lang="tr-TR"/>
          </a:p>
        </p:txBody>
      </p:sp>
    </p:spTree>
    <p:extLst>
      <p:ext uri="{BB962C8B-B14F-4D97-AF65-F5344CB8AC3E}">
        <p14:creationId xmlns:p14="http://schemas.microsoft.com/office/powerpoint/2010/main" val="1127602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83355B85-AC44-467B-9AC0-6352A1D5D345}" type="datetimeFigureOut">
              <a:rPr lang="tr-TR" smtClean="0"/>
              <a:t>19.12.2022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E20A77AA-D307-41DE-B856-3FBD6CD78177}" type="slidenum">
              <a:rPr lang="tr-TR" smtClean="0"/>
              <a:t>‹#›</a:t>
            </a:fld>
            <a:endParaRPr lang="tr-TR"/>
          </a:p>
        </p:txBody>
      </p:sp>
    </p:spTree>
    <p:extLst>
      <p:ext uri="{BB962C8B-B14F-4D97-AF65-F5344CB8AC3E}">
        <p14:creationId xmlns:p14="http://schemas.microsoft.com/office/powerpoint/2010/main" val="2012758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83355B85-AC44-467B-9AC0-6352A1D5D345}" type="datetimeFigureOut">
              <a:rPr lang="tr-TR" smtClean="0"/>
              <a:t>19.12.2022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E20A77AA-D307-41DE-B856-3FBD6CD78177}" type="slidenum">
              <a:rPr lang="tr-TR" smtClean="0"/>
              <a:t>‹#›</a:t>
            </a:fld>
            <a:endParaRPr lang="tr-TR"/>
          </a:p>
        </p:txBody>
      </p:sp>
    </p:spTree>
    <p:extLst>
      <p:ext uri="{BB962C8B-B14F-4D97-AF65-F5344CB8AC3E}">
        <p14:creationId xmlns:p14="http://schemas.microsoft.com/office/powerpoint/2010/main" val="3423524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83355B85-AC44-467B-9AC0-6352A1D5D345}" type="datetimeFigureOut">
              <a:rPr lang="tr-TR" smtClean="0"/>
              <a:t>19.12.2022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E20A77AA-D307-41DE-B856-3FBD6CD78177}" type="slidenum">
              <a:rPr lang="tr-TR" smtClean="0"/>
              <a:t>‹#›</a:t>
            </a:fld>
            <a:endParaRPr lang="tr-TR"/>
          </a:p>
        </p:txBody>
      </p:sp>
    </p:spTree>
    <p:extLst>
      <p:ext uri="{BB962C8B-B14F-4D97-AF65-F5344CB8AC3E}">
        <p14:creationId xmlns:p14="http://schemas.microsoft.com/office/powerpoint/2010/main" val="1824689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83355B85-AC44-467B-9AC0-6352A1D5D345}" type="datetimeFigureOut">
              <a:rPr lang="tr-TR" smtClean="0"/>
              <a:t>19.12.2022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20A77AA-D307-41DE-B856-3FBD6CD78177}" type="slidenum">
              <a:rPr lang="tr-TR" smtClean="0"/>
              <a:t>‹#›</a:t>
            </a:fld>
            <a:endParaRPr lang="tr-TR"/>
          </a:p>
        </p:txBody>
      </p:sp>
    </p:spTree>
    <p:extLst>
      <p:ext uri="{BB962C8B-B14F-4D97-AF65-F5344CB8AC3E}">
        <p14:creationId xmlns:p14="http://schemas.microsoft.com/office/powerpoint/2010/main" val="3354085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83355B85-AC44-467B-9AC0-6352A1D5D345}" type="datetimeFigureOut">
              <a:rPr lang="tr-TR" smtClean="0"/>
              <a:t>19.12.2022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20A77AA-D307-41DE-B856-3FBD6CD78177}" type="slidenum">
              <a:rPr lang="tr-TR" smtClean="0"/>
              <a:t>‹#›</a:t>
            </a:fld>
            <a:endParaRPr lang="tr-TR"/>
          </a:p>
        </p:txBody>
      </p:sp>
    </p:spTree>
    <p:extLst>
      <p:ext uri="{BB962C8B-B14F-4D97-AF65-F5344CB8AC3E}">
        <p14:creationId xmlns:p14="http://schemas.microsoft.com/office/powerpoint/2010/main" val="310363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55B85-AC44-467B-9AC0-6352A1D5D345}" type="datetimeFigureOut">
              <a:rPr lang="tr-TR" smtClean="0"/>
              <a:t>19.12.2022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0A77AA-D307-41DE-B856-3FBD6CD78177}" type="slidenum">
              <a:rPr lang="tr-TR" smtClean="0"/>
              <a:t>‹#›</a:t>
            </a:fld>
            <a:endParaRPr lang="tr-TR"/>
          </a:p>
        </p:txBody>
      </p:sp>
    </p:spTree>
    <p:extLst>
      <p:ext uri="{BB962C8B-B14F-4D97-AF65-F5344CB8AC3E}">
        <p14:creationId xmlns:p14="http://schemas.microsoft.com/office/powerpoint/2010/main" val="4031052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descr="Ekran Kırpm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264" y="1118950"/>
            <a:ext cx="6774236" cy="4310878"/>
          </a:xfrm>
          <a:prstGeom prst="rect">
            <a:avLst/>
          </a:prstGeom>
        </p:spPr>
      </p:pic>
    </p:spTree>
    <p:extLst>
      <p:ext uri="{BB962C8B-B14F-4D97-AF65-F5344CB8AC3E}">
        <p14:creationId xmlns:p14="http://schemas.microsoft.com/office/powerpoint/2010/main" val="2339955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762000" y="490835"/>
            <a:ext cx="6096000" cy="923330"/>
          </a:xfrm>
          <a:prstGeom prst="rect">
            <a:avLst/>
          </a:prstGeom>
        </p:spPr>
        <p:txBody>
          <a:bodyPr>
            <a:spAutoFit/>
          </a:bodyPr>
          <a:lstStyle/>
          <a:p>
            <a:r>
              <a:rPr lang="en-US" b="0" dirty="0" err="1" smtClean="0">
                <a:solidFill>
                  <a:srgbClr val="0000FF"/>
                </a:solidFill>
                <a:effectLst/>
                <a:latin typeface="Courier New" panose="02070309020205020404" pitchFamily="49" charset="0"/>
              </a:rPr>
              <a:t>def</a:t>
            </a:r>
            <a:r>
              <a:rPr lang="en-US" b="0" dirty="0" smtClean="0">
                <a:solidFill>
                  <a:srgbClr val="000000"/>
                </a:solidFill>
                <a:effectLst/>
                <a:latin typeface="Courier New" panose="02070309020205020404" pitchFamily="49" charset="0"/>
              </a:rPr>
              <a:t> </a:t>
            </a:r>
            <a:r>
              <a:rPr lang="en-US" b="0" dirty="0" err="1" smtClean="0">
                <a:solidFill>
                  <a:srgbClr val="795E26"/>
                </a:solidFill>
                <a:effectLst/>
                <a:latin typeface="Courier New" panose="02070309020205020404" pitchFamily="49" charset="0"/>
              </a:rPr>
              <a:t>my_function</a:t>
            </a:r>
            <a:r>
              <a:rPr lang="en-US" b="0" dirty="0" smtClean="0">
                <a:solidFill>
                  <a:srgbClr val="000000"/>
                </a:solidFill>
                <a:effectLst/>
                <a:latin typeface="Courier New" panose="02070309020205020404" pitchFamily="49" charset="0"/>
              </a:rPr>
              <a:t>():</a:t>
            </a:r>
          </a:p>
          <a:p>
            <a:r>
              <a:rPr lang="en-US" b="0" dirty="0" smtClean="0">
                <a:solidFill>
                  <a:srgbClr val="000000"/>
                </a:solidFill>
                <a:effectLst/>
                <a:latin typeface="Courier New" panose="02070309020205020404" pitchFamily="49" charset="0"/>
              </a:rPr>
              <a:t>  </a:t>
            </a:r>
            <a:r>
              <a:rPr lang="en-US" b="0" dirty="0" smtClean="0">
                <a:solidFill>
                  <a:srgbClr val="795E26"/>
                </a:solidFill>
                <a:effectLst/>
                <a:latin typeface="Courier New" panose="02070309020205020404" pitchFamily="49" charset="0"/>
              </a:rPr>
              <a:t>print</a:t>
            </a:r>
            <a:r>
              <a:rPr lang="en-US" b="0" dirty="0" smtClean="0">
                <a:solidFill>
                  <a:srgbClr val="000000"/>
                </a:solidFill>
                <a:effectLst/>
                <a:latin typeface="Courier New" panose="02070309020205020404" pitchFamily="49" charset="0"/>
              </a:rPr>
              <a:t>(</a:t>
            </a:r>
            <a:r>
              <a:rPr lang="en-US" b="0" dirty="0" smtClean="0">
                <a:solidFill>
                  <a:srgbClr val="A31515"/>
                </a:solidFill>
                <a:effectLst/>
                <a:latin typeface="Courier New" panose="02070309020205020404" pitchFamily="49" charset="0"/>
              </a:rPr>
              <a:t>"Hello from a function"</a:t>
            </a:r>
            <a:r>
              <a:rPr lang="en-US" b="0" dirty="0" smtClean="0">
                <a:solidFill>
                  <a:srgbClr val="000000"/>
                </a:solidFill>
                <a:effectLst/>
                <a:latin typeface="Courier New" panose="02070309020205020404" pitchFamily="49" charset="0"/>
              </a:rPr>
              <a:t>)</a:t>
            </a:r>
          </a:p>
          <a:p>
            <a:r>
              <a:rPr lang="en-US" b="0" dirty="0" err="1" smtClean="0">
                <a:solidFill>
                  <a:srgbClr val="000000"/>
                </a:solidFill>
                <a:effectLst/>
                <a:latin typeface="Courier New" panose="02070309020205020404" pitchFamily="49" charset="0"/>
              </a:rPr>
              <a:t>my_function</a:t>
            </a:r>
            <a:r>
              <a:rPr lang="en-US" b="0" dirty="0" smtClean="0">
                <a:solidFill>
                  <a:srgbClr val="000000"/>
                </a:solidFill>
                <a:effectLst/>
                <a:latin typeface="Courier New" panose="02070309020205020404" pitchFamily="49" charset="0"/>
              </a:rPr>
              <a:t>()</a:t>
            </a:r>
            <a:endParaRPr lang="en-US" b="0" dirty="0">
              <a:solidFill>
                <a:srgbClr val="000000"/>
              </a:solidFill>
              <a:effectLst/>
              <a:latin typeface="Courier New" panose="02070309020205020404" pitchFamily="49" charset="0"/>
            </a:endParaRPr>
          </a:p>
        </p:txBody>
      </p:sp>
      <p:sp>
        <p:nvSpPr>
          <p:cNvPr id="3" name="Dikdörtgen 2"/>
          <p:cNvSpPr/>
          <p:nvPr/>
        </p:nvSpPr>
        <p:spPr>
          <a:xfrm>
            <a:off x="762000" y="1855738"/>
            <a:ext cx="10236200" cy="1846659"/>
          </a:xfrm>
          <a:prstGeom prst="rect">
            <a:avLst/>
          </a:prstGeom>
        </p:spPr>
        <p:txBody>
          <a:bodyPr wrap="square">
            <a:spAutoFit/>
          </a:bodyPr>
          <a:lstStyle/>
          <a:p>
            <a:r>
              <a:rPr lang="tr-TR" sz="2400" b="1" i="0" dirty="0" smtClean="0">
                <a:solidFill>
                  <a:srgbClr val="000000"/>
                </a:solidFill>
                <a:effectLst/>
                <a:latin typeface="Segoe UI" panose="020B0502040204020203" pitchFamily="34" charset="0"/>
              </a:rPr>
              <a:t>Argümanlar</a:t>
            </a:r>
            <a:endParaRPr lang="tr-TR" b="1" i="0" dirty="0" smtClean="0">
              <a:solidFill>
                <a:srgbClr val="000000"/>
              </a:solidFill>
              <a:effectLst/>
              <a:latin typeface="Segoe UI" panose="020B0502040204020203" pitchFamily="34" charset="0"/>
            </a:endParaRPr>
          </a:p>
          <a:p>
            <a:r>
              <a:rPr lang="tr-TR" b="0" i="0" dirty="0" smtClean="0">
                <a:solidFill>
                  <a:srgbClr val="000000"/>
                </a:solidFill>
                <a:effectLst/>
                <a:latin typeface="Verdana" panose="020B0604030504040204" pitchFamily="34" charset="0"/>
              </a:rPr>
              <a:t>Bilgi, işlevlere bağımsız değişken olarak iletilebilir.</a:t>
            </a:r>
          </a:p>
          <a:p>
            <a:r>
              <a:rPr lang="tr-TR" b="0" i="0" dirty="0" smtClean="0">
                <a:solidFill>
                  <a:srgbClr val="000000"/>
                </a:solidFill>
                <a:effectLst/>
                <a:latin typeface="Verdana" panose="020B0604030504040204" pitchFamily="34" charset="0"/>
              </a:rPr>
              <a:t>Bağımsız değişkenler, işlev adından sonra parantez içinde belirtilir. İstediğiniz kadar argüman ekleyebilirsiniz, sadece virgülle ayırın.</a:t>
            </a:r>
          </a:p>
          <a:p>
            <a:r>
              <a:rPr lang="tr-TR" b="0" i="0" dirty="0" smtClean="0">
                <a:solidFill>
                  <a:srgbClr val="000000"/>
                </a:solidFill>
                <a:effectLst/>
                <a:latin typeface="Verdana" panose="020B0604030504040204" pitchFamily="34" charset="0"/>
              </a:rPr>
              <a:t>Aşağıdaki örnek, tek bağımsız değişkenli (</a:t>
            </a:r>
            <a:r>
              <a:rPr lang="tr-TR" b="0" i="0" dirty="0" err="1" smtClean="0">
                <a:solidFill>
                  <a:srgbClr val="000000"/>
                </a:solidFill>
                <a:effectLst/>
                <a:latin typeface="Verdana" panose="020B0604030504040204" pitchFamily="34" charset="0"/>
              </a:rPr>
              <a:t>fname</a:t>
            </a:r>
            <a:r>
              <a:rPr lang="tr-TR" b="0" i="0" dirty="0" smtClean="0">
                <a:solidFill>
                  <a:srgbClr val="000000"/>
                </a:solidFill>
                <a:effectLst/>
                <a:latin typeface="Verdana" panose="020B0604030504040204" pitchFamily="34" charset="0"/>
              </a:rPr>
              <a:t>) bir işleve sahiptir. </a:t>
            </a:r>
          </a:p>
          <a:p>
            <a:r>
              <a:rPr lang="tr-TR" b="0" i="0" dirty="0" smtClean="0">
                <a:solidFill>
                  <a:srgbClr val="000000"/>
                </a:solidFill>
                <a:effectLst/>
                <a:latin typeface="Verdana" panose="020B0604030504040204" pitchFamily="34" charset="0"/>
              </a:rPr>
              <a:t>İşlev çağrıldığında, işlevin içinde tam adı yazdırmak için kullanılan bir ad iletiriz:</a:t>
            </a:r>
            <a:endParaRPr lang="tr-TR" b="0" i="0" dirty="0">
              <a:solidFill>
                <a:srgbClr val="000000"/>
              </a:solidFill>
              <a:effectLst/>
              <a:latin typeface="Verdana" panose="020B0604030504040204" pitchFamily="34" charset="0"/>
            </a:endParaRPr>
          </a:p>
        </p:txBody>
      </p:sp>
      <p:sp>
        <p:nvSpPr>
          <p:cNvPr id="4" name="Dikdörtgen 3"/>
          <p:cNvSpPr/>
          <p:nvPr/>
        </p:nvSpPr>
        <p:spPr>
          <a:xfrm>
            <a:off x="762000" y="4143970"/>
            <a:ext cx="6248400" cy="1754326"/>
          </a:xfrm>
          <a:prstGeom prst="rect">
            <a:avLst/>
          </a:prstGeom>
        </p:spPr>
        <p:txBody>
          <a:bodyPr wrap="square">
            <a:spAutoFit/>
          </a:bodyPr>
          <a:lstStyle/>
          <a:p>
            <a:r>
              <a:rPr lang="en-US" b="1" dirty="0" err="1" smtClean="0">
                <a:solidFill>
                  <a:srgbClr val="0000FF"/>
                </a:solidFill>
                <a:effectLst/>
                <a:latin typeface="Courier New" panose="02070309020205020404" pitchFamily="49" charset="0"/>
              </a:rPr>
              <a:t>def</a:t>
            </a:r>
            <a:r>
              <a:rPr lang="en-US" b="1" dirty="0" smtClean="0">
                <a:solidFill>
                  <a:srgbClr val="000000"/>
                </a:solidFill>
                <a:effectLst/>
                <a:latin typeface="Courier New" panose="02070309020205020404" pitchFamily="49" charset="0"/>
              </a:rPr>
              <a:t> </a:t>
            </a:r>
            <a:r>
              <a:rPr lang="en-US" b="1" dirty="0" err="1" smtClean="0">
                <a:solidFill>
                  <a:srgbClr val="795E26"/>
                </a:solidFill>
                <a:effectLst/>
                <a:latin typeface="Courier New" panose="02070309020205020404" pitchFamily="49" charset="0"/>
              </a:rPr>
              <a:t>my_function</a:t>
            </a:r>
            <a:r>
              <a:rPr lang="en-US" b="1" dirty="0" smtClean="0">
                <a:solidFill>
                  <a:srgbClr val="000000"/>
                </a:solidFill>
                <a:effectLst/>
                <a:latin typeface="Courier New" panose="02070309020205020404" pitchFamily="49" charset="0"/>
              </a:rPr>
              <a:t>(</a:t>
            </a:r>
            <a:r>
              <a:rPr lang="en-US" b="1" dirty="0" smtClean="0">
                <a:solidFill>
                  <a:srgbClr val="001080"/>
                </a:solidFill>
                <a:effectLst/>
                <a:latin typeface="Courier New" panose="02070309020205020404" pitchFamily="49" charset="0"/>
              </a:rPr>
              <a:t>name</a:t>
            </a:r>
            <a:r>
              <a:rPr lang="en-US" b="1" dirty="0" smtClean="0">
                <a:solidFill>
                  <a:srgbClr val="000000"/>
                </a:solidFill>
                <a:effectLst/>
                <a:latin typeface="Courier New" panose="02070309020205020404" pitchFamily="49" charset="0"/>
              </a:rPr>
              <a:t>):</a:t>
            </a:r>
          </a:p>
          <a:p>
            <a:r>
              <a:rPr lang="en-US" b="1" dirty="0" smtClean="0">
                <a:solidFill>
                  <a:srgbClr val="000000"/>
                </a:solidFill>
                <a:effectLst/>
                <a:latin typeface="Courier New" panose="02070309020205020404" pitchFamily="49" charset="0"/>
              </a:rPr>
              <a:t>  </a:t>
            </a:r>
            <a:r>
              <a:rPr lang="en-US" b="1" dirty="0" smtClean="0">
                <a:solidFill>
                  <a:srgbClr val="795E26"/>
                </a:solidFill>
                <a:effectLst/>
                <a:latin typeface="Courier New" panose="02070309020205020404" pitchFamily="49" charset="0"/>
              </a:rPr>
              <a:t>print</a:t>
            </a:r>
            <a:r>
              <a:rPr lang="en-US" b="1" dirty="0" smtClean="0">
                <a:solidFill>
                  <a:srgbClr val="000000"/>
                </a:solidFill>
                <a:effectLst/>
                <a:latin typeface="Courier New" panose="02070309020205020404" pitchFamily="49" charset="0"/>
              </a:rPr>
              <a:t>(name + </a:t>
            </a:r>
            <a:r>
              <a:rPr lang="en-US" b="1" dirty="0" smtClean="0">
                <a:solidFill>
                  <a:srgbClr val="A31515"/>
                </a:solidFill>
                <a:effectLst/>
                <a:latin typeface="Courier New" panose="02070309020205020404" pitchFamily="49" charset="0"/>
              </a:rPr>
              <a:t>" </a:t>
            </a:r>
            <a:r>
              <a:rPr lang="en-US" b="1" dirty="0" err="1" smtClean="0">
                <a:solidFill>
                  <a:srgbClr val="A31515"/>
                </a:solidFill>
                <a:effectLst/>
                <a:latin typeface="Courier New" panose="02070309020205020404" pitchFamily="49" charset="0"/>
              </a:rPr>
              <a:t>Geldi</a:t>
            </a:r>
            <a:r>
              <a:rPr lang="en-US" b="1" dirty="0" smtClean="0">
                <a:solidFill>
                  <a:srgbClr val="A31515"/>
                </a:solidFill>
                <a:effectLst/>
                <a:latin typeface="Courier New" panose="02070309020205020404" pitchFamily="49" charset="0"/>
              </a:rPr>
              <a:t>"</a:t>
            </a:r>
            <a:r>
              <a:rPr lang="en-US" b="1" dirty="0" smtClean="0">
                <a:solidFill>
                  <a:srgbClr val="000000"/>
                </a:solidFill>
                <a:effectLst/>
                <a:latin typeface="Courier New" panose="02070309020205020404" pitchFamily="49" charset="0"/>
              </a:rPr>
              <a:t>)</a:t>
            </a:r>
          </a:p>
          <a:p>
            <a:r>
              <a:rPr lang="en-US" b="1" dirty="0" smtClean="0">
                <a:solidFill>
                  <a:srgbClr val="000000"/>
                </a:solidFill>
                <a:effectLst/>
                <a:latin typeface="Courier New" panose="02070309020205020404" pitchFamily="49" charset="0"/>
              </a:rPr>
              <a:t/>
            </a:r>
            <a:br>
              <a:rPr lang="en-US" b="1" dirty="0" smtClean="0">
                <a:solidFill>
                  <a:srgbClr val="000000"/>
                </a:solidFill>
                <a:effectLst/>
                <a:latin typeface="Courier New" panose="02070309020205020404" pitchFamily="49" charset="0"/>
              </a:rPr>
            </a:br>
            <a:r>
              <a:rPr lang="en-US" b="1" dirty="0" err="1" smtClean="0">
                <a:solidFill>
                  <a:srgbClr val="000000"/>
                </a:solidFill>
                <a:effectLst/>
                <a:latin typeface="Courier New" panose="02070309020205020404" pitchFamily="49" charset="0"/>
              </a:rPr>
              <a:t>my_function</a:t>
            </a:r>
            <a:r>
              <a:rPr lang="en-US" b="1" dirty="0" smtClean="0">
                <a:solidFill>
                  <a:srgbClr val="000000"/>
                </a:solidFill>
                <a:effectLst/>
                <a:latin typeface="Courier New" panose="02070309020205020404" pitchFamily="49" charset="0"/>
              </a:rPr>
              <a:t>(</a:t>
            </a:r>
            <a:r>
              <a:rPr lang="en-US" b="1" dirty="0" smtClean="0">
                <a:solidFill>
                  <a:srgbClr val="A31515"/>
                </a:solidFill>
                <a:effectLst/>
                <a:latin typeface="Courier New" panose="02070309020205020404" pitchFamily="49" charset="0"/>
              </a:rPr>
              <a:t>"</a:t>
            </a:r>
            <a:r>
              <a:rPr lang="en-US" b="1" dirty="0" err="1" smtClean="0">
                <a:solidFill>
                  <a:srgbClr val="A31515"/>
                </a:solidFill>
                <a:effectLst/>
                <a:latin typeface="Courier New" panose="02070309020205020404" pitchFamily="49" charset="0"/>
              </a:rPr>
              <a:t>Emel</a:t>
            </a:r>
            <a:r>
              <a:rPr lang="en-US" b="1" dirty="0" smtClean="0">
                <a:solidFill>
                  <a:srgbClr val="A31515"/>
                </a:solidFill>
                <a:effectLst/>
                <a:latin typeface="Courier New" panose="02070309020205020404" pitchFamily="49" charset="0"/>
              </a:rPr>
              <a:t>"</a:t>
            </a:r>
            <a:r>
              <a:rPr lang="en-US" b="1" dirty="0" smtClean="0">
                <a:solidFill>
                  <a:srgbClr val="000000"/>
                </a:solidFill>
                <a:effectLst/>
                <a:latin typeface="Courier New" panose="02070309020205020404" pitchFamily="49" charset="0"/>
              </a:rPr>
              <a:t>)</a:t>
            </a:r>
          </a:p>
          <a:p>
            <a:r>
              <a:rPr lang="en-US" b="1" dirty="0" err="1" smtClean="0">
                <a:solidFill>
                  <a:srgbClr val="000000"/>
                </a:solidFill>
                <a:effectLst/>
                <a:latin typeface="Courier New" panose="02070309020205020404" pitchFamily="49" charset="0"/>
              </a:rPr>
              <a:t>my_function</a:t>
            </a:r>
            <a:r>
              <a:rPr lang="en-US" b="1" dirty="0" smtClean="0">
                <a:solidFill>
                  <a:srgbClr val="000000"/>
                </a:solidFill>
                <a:effectLst/>
                <a:latin typeface="Courier New" panose="02070309020205020404" pitchFamily="49" charset="0"/>
              </a:rPr>
              <a:t>(</a:t>
            </a:r>
            <a:r>
              <a:rPr lang="en-US" b="1" dirty="0" smtClean="0">
                <a:solidFill>
                  <a:srgbClr val="A31515"/>
                </a:solidFill>
                <a:effectLst/>
                <a:latin typeface="Courier New" panose="02070309020205020404" pitchFamily="49" charset="0"/>
              </a:rPr>
              <a:t>"Tarık"</a:t>
            </a:r>
            <a:r>
              <a:rPr lang="en-US" b="1" dirty="0" smtClean="0">
                <a:solidFill>
                  <a:srgbClr val="000000"/>
                </a:solidFill>
                <a:effectLst/>
                <a:latin typeface="Courier New" panose="02070309020205020404" pitchFamily="49" charset="0"/>
              </a:rPr>
              <a:t>)</a:t>
            </a:r>
          </a:p>
          <a:p>
            <a:r>
              <a:rPr lang="en-US" b="1" dirty="0" err="1" smtClean="0">
                <a:solidFill>
                  <a:srgbClr val="000000"/>
                </a:solidFill>
                <a:effectLst/>
                <a:latin typeface="Courier New" panose="02070309020205020404" pitchFamily="49" charset="0"/>
              </a:rPr>
              <a:t>my_function</a:t>
            </a:r>
            <a:r>
              <a:rPr lang="en-US" b="1" dirty="0" smtClean="0">
                <a:solidFill>
                  <a:srgbClr val="000000"/>
                </a:solidFill>
                <a:effectLst/>
                <a:latin typeface="Courier New" panose="02070309020205020404" pitchFamily="49" charset="0"/>
              </a:rPr>
              <a:t>(</a:t>
            </a:r>
            <a:r>
              <a:rPr lang="en-US" b="1" dirty="0" smtClean="0">
                <a:solidFill>
                  <a:srgbClr val="A31515"/>
                </a:solidFill>
                <a:effectLst/>
                <a:latin typeface="Courier New" panose="02070309020205020404" pitchFamily="49" charset="0"/>
              </a:rPr>
              <a:t>"</a:t>
            </a:r>
            <a:r>
              <a:rPr lang="en-US" b="1" dirty="0" err="1" smtClean="0">
                <a:solidFill>
                  <a:srgbClr val="A31515"/>
                </a:solidFill>
                <a:effectLst/>
                <a:latin typeface="Courier New" panose="02070309020205020404" pitchFamily="49" charset="0"/>
              </a:rPr>
              <a:t>Nermin</a:t>
            </a:r>
            <a:r>
              <a:rPr lang="en-US" b="1" dirty="0" smtClean="0">
                <a:solidFill>
                  <a:srgbClr val="A31515"/>
                </a:solidFill>
                <a:effectLst/>
                <a:latin typeface="Courier New" panose="02070309020205020404" pitchFamily="49" charset="0"/>
              </a:rPr>
              <a:t>"</a:t>
            </a:r>
            <a:r>
              <a:rPr lang="en-US" b="1" dirty="0" smtClean="0">
                <a:solidFill>
                  <a:srgbClr val="000000"/>
                </a:solidFill>
                <a:effectLst/>
                <a:latin typeface="Courier New" panose="02070309020205020404" pitchFamily="49" charset="0"/>
              </a:rPr>
              <a:t>)</a:t>
            </a:r>
            <a:endParaRPr lang="en-US" b="1"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456768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85800" y="404336"/>
            <a:ext cx="10795000" cy="1446550"/>
          </a:xfrm>
          <a:prstGeom prst="rect">
            <a:avLst/>
          </a:prstGeom>
        </p:spPr>
        <p:txBody>
          <a:bodyPr wrap="square">
            <a:spAutoFit/>
          </a:bodyPr>
          <a:lstStyle/>
          <a:p>
            <a:r>
              <a:rPr lang="tr-TR" sz="2800" b="1" i="0" dirty="0" smtClean="0">
                <a:solidFill>
                  <a:srgbClr val="000000"/>
                </a:solidFill>
                <a:effectLst/>
                <a:latin typeface="Segoe UI" panose="020B0502040204020203" pitchFamily="34" charset="0"/>
              </a:rPr>
              <a:t>Argüman-Parametre Sayısı</a:t>
            </a:r>
          </a:p>
          <a:p>
            <a:r>
              <a:rPr lang="tr-TR" sz="2000" i="0" dirty="0" smtClean="0">
                <a:solidFill>
                  <a:srgbClr val="000000"/>
                </a:solidFill>
                <a:effectLst/>
                <a:latin typeface="Verdana" panose="020B0604030504040204" pitchFamily="34" charset="0"/>
              </a:rPr>
              <a:t>Varsayılan olarak, bir işlev doğru sayıda bağımsız değişkenle çağrılmalıdır. Yani, işleviniz 2 argüman bekliyorsa, işlevi 2 argümanla çağırmalısınız, daha fazla veya daha az değil.</a:t>
            </a:r>
            <a:endParaRPr lang="tr-TR" sz="2000" i="0" dirty="0">
              <a:solidFill>
                <a:srgbClr val="000000"/>
              </a:solidFill>
              <a:effectLst/>
              <a:latin typeface="Verdana" panose="020B0604030504040204" pitchFamily="34" charset="0"/>
            </a:endParaRPr>
          </a:p>
        </p:txBody>
      </p:sp>
      <p:sp>
        <p:nvSpPr>
          <p:cNvPr id="3" name="Dikdörtgen 2"/>
          <p:cNvSpPr/>
          <p:nvPr/>
        </p:nvSpPr>
        <p:spPr>
          <a:xfrm>
            <a:off x="685800" y="2293035"/>
            <a:ext cx="6299200" cy="646331"/>
          </a:xfrm>
          <a:prstGeom prst="rect">
            <a:avLst/>
          </a:prstGeom>
        </p:spPr>
        <p:txBody>
          <a:bodyPr wrap="square">
            <a:spAutoFit/>
          </a:bodyPr>
          <a:lstStyle/>
          <a:p>
            <a:r>
              <a:rPr lang="en-US" b="0" dirty="0" smtClean="0">
                <a:solidFill>
                  <a:srgbClr val="000000"/>
                </a:solidFill>
                <a:effectLst/>
                <a:latin typeface="Courier New" panose="02070309020205020404" pitchFamily="49" charset="0"/>
              </a:rPr>
              <a:t>  </a:t>
            </a:r>
            <a:r>
              <a:rPr lang="en-US" b="0" dirty="0" smtClean="0">
                <a:solidFill>
                  <a:srgbClr val="795E26"/>
                </a:solidFill>
                <a:effectLst/>
                <a:latin typeface="Courier New" panose="02070309020205020404" pitchFamily="49" charset="0"/>
              </a:rPr>
              <a:t>print</a:t>
            </a:r>
            <a:r>
              <a:rPr lang="en-US" b="0" dirty="0" smtClean="0">
                <a:solidFill>
                  <a:srgbClr val="000000"/>
                </a:solidFill>
                <a:effectLst/>
                <a:latin typeface="Courier New" panose="02070309020205020404" pitchFamily="49" charset="0"/>
              </a:rPr>
              <a:t>(name + </a:t>
            </a:r>
            <a:r>
              <a:rPr lang="en-US" b="0" dirty="0" smtClean="0">
                <a:solidFill>
                  <a:srgbClr val="A31515"/>
                </a:solidFill>
                <a:effectLst/>
                <a:latin typeface="Courier New" panose="02070309020205020404" pitchFamily="49" charset="0"/>
              </a:rPr>
              <a:t>" "</a:t>
            </a:r>
            <a:r>
              <a:rPr lang="en-US" b="0" dirty="0" smtClean="0">
                <a:solidFill>
                  <a:srgbClr val="000000"/>
                </a:solidFill>
                <a:effectLst/>
                <a:latin typeface="Courier New" panose="02070309020205020404" pitchFamily="49" charset="0"/>
              </a:rPr>
              <a:t> + surname)</a:t>
            </a:r>
          </a:p>
          <a:p>
            <a:r>
              <a:rPr lang="en-US" b="0" dirty="0" err="1" smtClean="0">
                <a:solidFill>
                  <a:srgbClr val="000000"/>
                </a:solidFill>
                <a:effectLst/>
                <a:latin typeface="Courier New" panose="02070309020205020404" pitchFamily="49" charset="0"/>
              </a:rPr>
              <a:t>my_function</a:t>
            </a:r>
            <a:r>
              <a:rPr lang="en-US" b="0" dirty="0" smtClean="0">
                <a:solidFill>
                  <a:srgbClr val="000000"/>
                </a:solidFill>
                <a:effectLst/>
                <a:latin typeface="Courier New" panose="02070309020205020404" pitchFamily="49" charset="0"/>
              </a:rPr>
              <a:t>(</a:t>
            </a:r>
            <a:r>
              <a:rPr lang="en-US" b="0" dirty="0" smtClean="0">
                <a:solidFill>
                  <a:srgbClr val="A31515"/>
                </a:solidFill>
                <a:effectLst/>
                <a:latin typeface="Courier New" panose="02070309020205020404" pitchFamily="49" charset="0"/>
              </a:rPr>
              <a:t>"</a:t>
            </a:r>
            <a:r>
              <a:rPr lang="en-US" b="0" dirty="0" err="1" smtClean="0">
                <a:solidFill>
                  <a:srgbClr val="A31515"/>
                </a:solidFill>
                <a:effectLst/>
                <a:latin typeface="Courier New" panose="02070309020205020404" pitchFamily="49" charset="0"/>
              </a:rPr>
              <a:t>Emel</a:t>
            </a:r>
            <a:r>
              <a:rPr lang="en-US" b="0" dirty="0" smtClean="0">
                <a:solidFill>
                  <a:srgbClr val="A31515"/>
                </a:solidFill>
                <a:effectLst/>
                <a:latin typeface="Courier New" panose="02070309020205020404" pitchFamily="49" charset="0"/>
              </a:rPr>
              <a:t>"</a:t>
            </a:r>
            <a:r>
              <a:rPr lang="en-US" b="0" dirty="0" smtClean="0">
                <a:solidFill>
                  <a:srgbClr val="000000"/>
                </a:solidFill>
                <a:effectLst/>
                <a:latin typeface="Courier New" panose="02070309020205020404" pitchFamily="49" charset="0"/>
              </a:rPr>
              <a:t>, </a:t>
            </a:r>
            <a:r>
              <a:rPr lang="en-US" b="0" dirty="0" smtClean="0">
                <a:solidFill>
                  <a:srgbClr val="A31515"/>
                </a:solidFill>
                <a:effectLst/>
                <a:latin typeface="Courier New" panose="02070309020205020404" pitchFamily="49" charset="0"/>
              </a:rPr>
              <a:t>"</a:t>
            </a:r>
            <a:r>
              <a:rPr lang="en-US" b="0" dirty="0" err="1" smtClean="0">
                <a:solidFill>
                  <a:srgbClr val="A31515"/>
                </a:solidFill>
                <a:effectLst/>
                <a:latin typeface="Courier New" panose="02070309020205020404" pitchFamily="49" charset="0"/>
              </a:rPr>
              <a:t>uzun</a:t>
            </a:r>
            <a:r>
              <a:rPr lang="en-US" b="0" dirty="0" smtClean="0">
                <a:solidFill>
                  <a:srgbClr val="A31515"/>
                </a:solidFill>
                <a:effectLst/>
                <a:latin typeface="Courier New" panose="02070309020205020404" pitchFamily="49" charset="0"/>
              </a:rPr>
              <a:t>"</a:t>
            </a:r>
            <a:r>
              <a:rPr lang="en-US" b="0" dirty="0" smtClean="0">
                <a:solidFill>
                  <a:srgbClr val="000000"/>
                </a:solidFill>
                <a:effectLst/>
                <a:latin typeface="Courier New" panose="02070309020205020404" pitchFamily="49" charset="0"/>
              </a:rPr>
              <a:t>)</a:t>
            </a:r>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203424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39700" y="602354"/>
            <a:ext cx="11893705" cy="9796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1"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Dinamik Argümanlar, *</a:t>
            </a:r>
            <a:r>
              <a:rPr kumimoji="0" lang="tr-TR" altLang="tr-TR" sz="2000" b="1" i="0" u="none" strike="noStrike" cap="none" normalizeH="0" baseline="0" dirty="0" err="1" smtClean="0">
                <a:ln>
                  <a:noFill/>
                </a:ln>
                <a:solidFill>
                  <a:srgbClr val="000000"/>
                </a:solidFill>
                <a:effectLst/>
                <a:latin typeface="Segoe UI" panose="020B0502040204020203" pitchFamily="34" charset="0"/>
                <a:cs typeface="Segoe UI" panose="020B0502040204020203" pitchFamily="34" charset="0"/>
              </a:rPr>
              <a:t>args</a:t>
            </a:r>
            <a:endParaRPr kumimoji="0" lang="tr-TR" altLang="tr-TR" sz="2000" b="1"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smtClean="0">
                <a:ln>
                  <a:noFill/>
                </a:ln>
                <a:solidFill>
                  <a:srgbClr val="000000"/>
                </a:solidFill>
                <a:effectLst/>
                <a:latin typeface="Verdana" panose="020B0604030504040204" pitchFamily="34" charset="0"/>
              </a:rPr>
              <a:t>İşlevinize kaç bağımsız değişkenin iletileceğini bilmiyorsanız </a:t>
            </a:r>
            <a:r>
              <a:rPr kumimoji="0" lang="tr-TR" altLang="tr-TR" sz="1600" b="0"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a:t>
            </a:r>
            <a:r>
              <a:rPr kumimoji="0" lang="tr-TR" altLang="tr-TR" sz="1600" b="0" i="0" u="none" strike="noStrike" cap="none" normalizeH="0" baseline="0" dirty="0" smtClean="0">
                <a:ln>
                  <a:noFill/>
                </a:ln>
                <a:solidFill>
                  <a:srgbClr val="000000"/>
                </a:solidFill>
                <a:effectLst/>
                <a:latin typeface="Verdana" panose="020B0604030504040204" pitchFamily="34" charset="0"/>
              </a:rPr>
              <a:t>, işlev tanımında parametre adından önce bir ekleyin.</a:t>
            </a:r>
            <a:endParaRPr kumimoji="0" lang="tr-TR" altLang="tr-TR"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smtClean="0">
                <a:ln>
                  <a:noFill/>
                </a:ln>
                <a:solidFill>
                  <a:srgbClr val="000000"/>
                </a:solidFill>
                <a:effectLst/>
                <a:latin typeface="Verdana" panose="020B0604030504040204" pitchFamily="34" charset="0"/>
              </a:rPr>
              <a:t>Bu şekilde, işlev bir dizi bağımsız değişken alır ve </a:t>
            </a:r>
            <a:r>
              <a:rPr kumimoji="0" lang="tr-TR" altLang="tr-TR" sz="1600" b="0" i="1" u="none" strike="noStrike" cap="none" normalizeH="0" baseline="0" dirty="0" smtClean="0">
                <a:ln>
                  <a:noFill/>
                </a:ln>
                <a:solidFill>
                  <a:srgbClr val="000000"/>
                </a:solidFill>
                <a:effectLst/>
                <a:latin typeface="Verdana" panose="020B0604030504040204" pitchFamily="34" charset="0"/>
              </a:rPr>
              <a:t>öğelere</a:t>
            </a:r>
            <a:r>
              <a:rPr kumimoji="0" lang="tr-TR" altLang="tr-TR" sz="1600" b="0" i="0" u="none" strike="noStrike" cap="none" normalizeH="0" baseline="0" dirty="0" smtClean="0">
                <a:ln>
                  <a:noFill/>
                </a:ln>
                <a:solidFill>
                  <a:srgbClr val="000000"/>
                </a:solidFill>
                <a:effectLst/>
                <a:latin typeface="Verdana" panose="020B0604030504040204" pitchFamily="34" charset="0"/>
              </a:rPr>
              <a:t> buna göre erişebilir:</a:t>
            </a:r>
            <a:endParaRPr kumimoji="0" lang="tr-TR" altLang="tr-TR" sz="1600" b="0" i="0" u="none" strike="noStrike" cap="none" normalizeH="0" baseline="0" dirty="0" smtClean="0">
              <a:ln>
                <a:noFill/>
              </a:ln>
              <a:solidFill>
                <a:schemeClr val="tx1"/>
              </a:solidFill>
              <a:effectLst/>
            </a:endParaRPr>
          </a:p>
        </p:txBody>
      </p:sp>
      <p:sp>
        <p:nvSpPr>
          <p:cNvPr id="3" name="Rectangle 2"/>
          <p:cNvSpPr>
            <a:spLocks noChangeArrowheads="1"/>
          </p:cNvSpPr>
          <p:nvPr/>
        </p:nvSpPr>
        <p:spPr bwMode="auto">
          <a:xfrm>
            <a:off x="139700" y="1851969"/>
            <a:ext cx="10415736" cy="461665"/>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smtClean="0">
                <a:ln>
                  <a:noFill/>
                </a:ln>
                <a:solidFill>
                  <a:srgbClr val="000000"/>
                </a:solidFill>
                <a:effectLst/>
                <a:latin typeface="Verdana" panose="020B0604030504040204" pitchFamily="34" charset="0"/>
              </a:rPr>
              <a:t>Argüman sayısı bilinmiyorsa, </a:t>
            </a:r>
            <a:r>
              <a:rPr kumimoji="0" lang="tr-TR" altLang="tr-TR" sz="2400" b="0"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a:t>
            </a:r>
            <a:r>
              <a:rPr kumimoji="0" lang="tr-TR" altLang="tr-TR" sz="2400" b="0" i="0" u="none" strike="noStrike" cap="none" normalizeH="0" baseline="0" dirty="0" smtClean="0">
                <a:ln>
                  <a:noFill/>
                </a:ln>
                <a:solidFill>
                  <a:srgbClr val="000000"/>
                </a:solidFill>
                <a:effectLst/>
                <a:latin typeface="Verdana" panose="020B0604030504040204" pitchFamily="34" charset="0"/>
              </a:rPr>
              <a:t>parametre adından önce a ekleyin:</a:t>
            </a:r>
            <a:r>
              <a:rPr kumimoji="0" lang="tr-TR" altLang="tr-TR" sz="2400" b="0" i="0" u="none" strike="noStrike" cap="none" normalizeH="0" baseline="0" dirty="0" smtClean="0">
                <a:ln>
                  <a:noFill/>
                </a:ln>
                <a:solidFill>
                  <a:schemeClr val="tx1"/>
                </a:solidFill>
                <a:effectLst/>
              </a:rPr>
              <a:t> </a:t>
            </a:r>
            <a:endParaRPr kumimoji="0" lang="tr-TR" altLang="tr-TR" sz="4000" b="0" i="0" u="none" strike="noStrike" cap="none" normalizeH="0" baseline="0" dirty="0" smtClean="0">
              <a:ln>
                <a:noFill/>
              </a:ln>
              <a:solidFill>
                <a:schemeClr val="tx1"/>
              </a:solidFill>
              <a:effectLst/>
              <a:latin typeface="Arial" panose="020B0604020202020204" pitchFamily="34" charset="0"/>
            </a:endParaRPr>
          </a:p>
        </p:txBody>
      </p:sp>
      <p:sp>
        <p:nvSpPr>
          <p:cNvPr id="4" name="Dikdörtgen 3"/>
          <p:cNvSpPr/>
          <p:nvPr/>
        </p:nvSpPr>
        <p:spPr>
          <a:xfrm>
            <a:off x="711200" y="3006636"/>
            <a:ext cx="7632700" cy="1323439"/>
          </a:xfrm>
          <a:prstGeom prst="rect">
            <a:avLst/>
          </a:prstGeom>
        </p:spPr>
        <p:txBody>
          <a:bodyPr wrap="square">
            <a:spAutoFit/>
          </a:bodyPr>
          <a:lstStyle/>
          <a:p>
            <a:r>
              <a:rPr lang="en-US" sz="2000" b="1" dirty="0" err="1" smtClean="0">
                <a:solidFill>
                  <a:srgbClr val="0000FF"/>
                </a:solidFill>
                <a:effectLst/>
                <a:latin typeface="Courier New" panose="02070309020205020404" pitchFamily="49" charset="0"/>
              </a:rPr>
              <a:t>def</a:t>
            </a:r>
            <a:r>
              <a:rPr lang="en-US" sz="2000" b="1" dirty="0" smtClean="0">
                <a:solidFill>
                  <a:srgbClr val="000000"/>
                </a:solidFill>
                <a:effectLst/>
                <a:latin typeface="Courier New" panose="02070309020205020404" pitchFamily="49" charset="0"/>
              </a:rPr>
              <a:t> </a:t>
            </a:r>
            <a:r>
              <a:rPr lang="en-US" sz="2000" b="1" dirty="0" err="1" smtClean="0">
                <a:solidFill>
                  <a:srgbClr val="795E26"/>
                </a:solidFill>
                <a:effectLst/>
                <a:latin typeface="Courier New" panose="02070309020205020404" pitchFamily="49" charset="0"/>
              </a:rPr>
              <a:t>my_function</a:t>
            </a:r>
            <a:r>
              <a:rPr lang="en-US" sz="2000" b="1" dirty="0" smtClean="0">
                <a:solidFill>
                  <a:srgbClr val="000000"/>
                </a:solidFill>
                <a:effectLst/>
                <a:latin typeface="Courier New" panose="02070309020205020404" pitchFamily="49" charset="0"/>
              </a:rPr>
              <a:t>(*</a:t>
            </a:r>
            <a:r>
              <a:rPr lang="en-US" sz="2000" b="1" dirty="0" smtClean="0">
                <a:solidFill>
                  <a:srgbClr val="001080"/>
                </a:solidFill>
                <a:effectLst/>
                <a:latin typeface="Courier New" panose="02070309020205020404" pitchFamily="49" charset="0"/>
              </a:rPr>
              <a:t>kids</a:t>
            </a:r>
            <a:r>
              <a:rPr lang="en-US" sz="2000" b="1" dirty="0" smtClean="0">
                <a:solidFill>
                  <a:srgbClr val="000000"/>
                </a:solidFill>
                <a:effectLst/>
                <a:latin typeface="Courier New" panose="02070309020205020404" pitchFamily="49" charset="0"/>
              </a:rPr>
              <a:t>):</a:t>
            </a:r>
          </a:p>
          <a:p>
            <a:r>
              <a:rPr lang="en-US" sz="2000" b="1" dirty="0" smtClean="0">
                <a:solidFill>
                  <a:srgbClr val="000000"/>
                </a:solidFill>
                <a:effectLst/>
                <a:latin typeface="Courier New" panose="02070309020205020404" pitchFamily="49" charset="0"/>
              </a:rPr>
              <a:t>  </a:t>
            </a:r>
            <a:r>
              <a:rPr lang="en-US" sz="2000" b="1" dirty="0" smtClean="0">
                <a:solidFill>
                  <a:srgbClr val="795E26"/>
                </a:solidFill>
                <a:effectLst/>
                <a:latin typeface="Courier New" panose="02070309020205020404" pitchFamily="49" charset="0"/>
              </a:rPr>
              <a:t>print</a:t>
            </a:r>
            <a:r>
              <a:rPr lang="en-US" sz="2000" b="1" dirty="0" smtClean="0">
                <a:solidFill>
                  <a:srgbClr val="000000"/>
                </a:solidFill>
                <a:effectLst/>
                <a:latin typeface="Courier New" panose="02070309020205020404" pitchFamily="49" charset="0"/>
              </a:rPr>
              <a:t>(</a:t>
            </a:r>
            <a:r>
              <a:rPr lang="en-US" sz="2000" b="1" dirty="0" smtClean="0">
                <a:solidFill>
                  <a:srgbClr val="A31515"/>
                </a:solidFill>
                <a:effectLst/>
                <a:latin typeface="Courier New" panose="02070309020205020404" pitchFamily="49" charset="0"/>
              </a:rPr>
              <a:t>"The youngest child is "</a:t>
            </a:r>
            <a:r>
              <a:rPr lang="en-US" sz="2000" b="1" dirty="0" smtClean="0">
                <a:solidFill>
                  <a:srgbClr val="000000"/>
                </a:solidFill>
                <a:effectLst/>
                <a:latin typeface="Courier New" panose="02070309020205020404" pitchFamily="49" charset="0"/>
              </a:rPr>
              <a:t> + kids[</a:t>
            </a:r>
            <a:r>
              <a:rPr lang="en-US" sz="2000" b="1" dirty="0" smtClean="0">
                <a:solidFill>
                  <a:srgbClr val="09885A"/>
                </a:solidFill>
                <a:effectLst/>
                <a:latin typeface="Courier New" panose="02070309020205020404" pitchFamily="49" charset="0"/>
              </a:rPr>
              <a:t>1</a:t>
            </a:r>
            <a:r>
              <a:rPr lang="en-US" sz="2000" b="1" dirty="0" smtClean="0">
                <a:solidFill>
                  <a:srgbClr val="000000"/>
                </a:solidFill>
                <a:effectLst/>
                <a:latin typeface="Courier New" panose="02070309020205020404" pitchFamily="49" charset="0"/>
              </a:rPr>
              <a:t>])</a:t>
            </a:r>
          </a:p>
          <a:p>
            <a:r>
              <a:rPr lang="en-US" sz="2000" b="1" dirty="0" smtClean="0">
                <a:solidFill>
                  <a:srgbClr val="000000"/>
                </a:solidFill>
                <a:effectLst/>
                <a:latin typeface="Courier New" panose="02070309020205020404" pitchFamily="49" charset="0"/>
              </a:rPr>
              <a:t/>
            </a:r>
            <a:br>
              <a:rPr lang="en-US" sz="2000" b="1" dirty="0" smtClean="0">
                <a:solidFill>
                  <a:srgbClr val="000000"/>
                </a:solidFill>
                <a:effectLst/>
                <a:latin typeface="Courier New" panose="02070309020205020404" pitchFamily="49" charset="0"/>
              </a:rPr>
            </a:br>
            <a:r>
              <a:rPr lang="en-US" sz="2000" b="1" dirty="0" err="1" smtClean="0">
                <a:solidFill>
                  <a:srgbClr val="000000"/>
                </a:solidFill>
                <a:effectLst/>
                <a:latin typeface="Courier New" panose="02070309020205020404" pitchFamily="49" charset="0"/>
              </a:rPr>
              <a:t>my_function</a:t>
            </a:r>
            <a:r>
              <a:rPr lang="en-US" sz="2000" b="1" dirty="0" smtClean="0">
                <a:solidFill>
                  <a:srgbClr val="000000"/>
                </a:solidFill>
                <a:effectLst/>
                <a:latin typeface="Courier New" panose="02070309020205020404" pitchFamily="49" charset="0"/>
              </a:rPr>
              <a:t>(</a:t>
            </a:r>
            <a:r>
              <a:rPr lang="en-US" sz="2000" b="1" dirty="0" smtClean="0">
                <a:solidFill>
                  <a:srgbClr val="A31515"/>
                </a:solidFill>
                <a:effectLst/>
                <a:latin typeface="Courier New" panose="02070309020205020404" pitchFamily="49" charset="0"/>
              </a:rPr>
              <a:t>"</a:t>
            </a:r>
            <a:r>
              <a:rPr lang="en-US" sz="2000" b="1" dirty="0" err="1" smtClean="0">
                <a:solidFill>
                  <a:srgbClr val="A31515"/>
                </a:solidFill>
                <a:effectLst/>
                <a:latin typeface="Courier New" panose="02070309020205020404" pitchFamily="49" charset="0"/>
              </a:rPr>
              <a:t>Emel</a:t>
            </a:r>
            <a:r>
              <a:rPr lang="en-US" sz="2000" b="1" dirty="0" smtClean="0">
                <a:solidFill>
                  <a:srgbClr val="A31515"/>
                </a:solidFill>
                <a:effectLst/>
                <a:latin typeface="Courier New" panose="02070309020205020404" pitchFamily="49" charset="0"/>
              </a:rPr>
              <a:t>"</a:t>
            </a:r>
            <a:r>
              <a:rPr lang="en-US" sz="2000" b="1" dirty="0" smtClean="0">
                <a:solidFill>
                  <a:srgbClr val="000000"/>
                </a:solidFill>
                <a:effectLst/>
                <a:latin typeface="Courier New" panose="02070309020205020404" pitchFamily="49" charset="0"/>
              </a:rPr>
              <a:t>, </a:t>
            </a:r>
            <a:r>
              <a:rPr lang="en-US" sz="2000" b="1" dirty="0" smtClean="0">
                <a:solidFill>
                  <a:srgbClr val="A31515"/>
                </a:solidFill>
                <a:effectLst/>
                <a:latin typeface="Courier New" panose="02070309020205020404" pitchFamily="49" charset="0"/>
              </a:rPr>
              <a:t>"</a:t>
            </a:r>
            <a:r>
              <a:rPr lang="en-US" sz="2000" b="1" dirty="0" err="1" smtClean="0">
                <a:solidFill>
                  <a:srgbClr val="A31515"/>
                </a:solidFill>
                <a:effectLst/>
                <a:latin typeface="Courier New" panose="02070309020205020404" pitchFamily="49" charset="0"/>
              </a:rPr>
              <a:t>Tahsin</a:t>
            </a:r>
            <a:r>
              <a:rPr lang="en-US" sz="2000" b="1" dirty="0" smtClean="0">
                <a:solidFill>
                  <a:srgbClr val="A31515"/>
                </a:solidFill>
                <a:effectLst/>
                <a:latin typeface="Courier New" panose="02070309020205020404" pitchFamily="49" charset="0"/>
              </a:rPr>
              <a:t>"</a:t>
            </a:r>
            <a:r>
              <a:rPr lang="en-US" sz="2000" b="1" dirty="0" smtClean="0">
                <a:solidFill>
                  <a:srgbClr val="000000"/>
                </a:solidFill>
                <a:effectLst/>
                <a:latin typeface="Courier New" panose="02070309020205020404" pitchFamily="49" charset="0"/>
              </a:rPr>
              <a:t>, </a:t>
            </a:r>
            <a:r>
              <a:rPr lang="en-US" sz="2000" b="1" dirty="0" smtClean="0">
                <a:solidFill>
                  <a:srgbClr val="A31515"/>
                </a:solidFill>
                <a:effectLst/>
                <a:latin typeface="Courier New" panose="02070309020205020404" pitchFamily="49" charset="0"/>
              </a:rPr>
              <a:t>"Latif"</a:t>
            </a:r>
            <a:r>
              <a:rPr lang="en-US" sz="2000" b="1" dirty="0" smtClean="0">
                <a:solidFill>
                  <a:srgbClr val="000000"/>
                </a:solidFill>
                <a:effectLst/>
                <a:latin typeface="Courier New" panose="02070309020205020404" pitchFamily="49" charset="0"/>
              </a:rPr>
              <a:t>)</a:t>
            </a:r>
            <a:endParaRPr lang="en-US" sz="2000" b="1"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48673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55600" y="568236"/>
            <a:ext cx="10490200" cy="1015663"/>
          </a:xfrm>
          <a:prstGeom prst="rect">
            <a:avLst/>
          </a:prstGeom>
        </p:spPr>
        <p:txBody>
          <a:bodyPr wrap="square">
            <a:spAutoFit/>
          </a:bodyPr>
          <a:lstStyle/>
          <a:p>
            <a:r>
              <a:rPr lang="tr-TR" sz="2400" b="1" i="0" dirty="0" smtClean="0">
                <a:solidFill>
                  <a:srgbClr val="000000"/>
                </a:solidFill>
                <a:effectLst/>
                <a:latin typeface="Segoe UI" panose="020B0502040204020203" pitchFamily="34" charset="0"/>
              </a:rPr>
              <a:t>Anahtar Kelime Argümanları</a:t>
            </a:r>
          </a:p>
          <a:p>
            <a:r>
              <a:rPr lang="tr-TR" i="1" dirty="0" smtClean="0">
                <a:solidFill>
                  <a:srgbClr val="000000"/>
                </a:solidFill>
                <a:effectLst/>
                <a:latin typeface="Verdana" panose="020B0604030504040204" pitchFamily="34" charset="0"/>
              </a:rPr>
              <a:t>Anahtar</a:t>
            </a:r>
            <a:r>
              <a:rPr lang="tr-TR" i="0" dirty="0" smtClean="0">
                <a:solidFill>
                  <a:srgbClr val="000000"/>
                </a:solidFill>
                <a:effectLst/>
                <a:latin typeface="Verdana" panose="020B0604030504040204" pitchFamily="34" charset="0"/>
              </a:rPr>
              <a:t> = </a:t>
            </a:r>
            <a:r>
              <a:rPr lang="tr-TR" i="1" dirty="0" smtClean="0">
                <a:solidFill>
                  <a:srgbClr val="000000"/>
                </a:solidFill>
                <a:effectLst/>
                <a:latin typeface="Verdana" panose="020B0604030504040204" pitchFamily="34" charset="0"/>
              </a:rPr>
              <a:t>değer</a:t>
            </a:r>
            <a:r>
              <a:rPr lang="tr-TR" i="0" dirty="0" smtClean="0">
                <a:solidFill>
                  <a:srgbClr val="000000"/>
                </a:solidFill>
                <a:effectLst/>
                <a:latin typeface="Verdana" panose="020B0604030504040204" pitchFamily="34" charset="0"/>
              </a:rPr>
              <a:t> söz </a:t>
            </a:r>
            <a:r>
              <a:rPr lang="tr-TR" i="0" dirty="0" err="1" smtClean="0">
                <a:solidFill>
                  <a:srgbClr val="000000"/>
                </a:solidFill>
                <a:effectLst/>
                <a:latin typeface="Verdana" panose="020B0604030504040204" pitchFamily="34" charset="0"/>
              </a:rPr>
              <a:t>dizimiyle</a:t>
            </a:r>
            <a:r>
              <a:rPr lang="tr-TR" i="0" dirty="0" smtClean="0">
                <a:solidFill>
                  <a:srgbClr val="000000"/>
                </a:solidFill>
                <a:effectLst/>
                <a:latin typeface="Verdana" panose="020B0604030504040204" pitchFamily="34" charset="0"/>
              </a:rPr>
              <a:t> de bağımsız değişkenler gönderebilirsiniz .</a:t>
            </a:r>
          </a:p>
          <a:p>
            <a:r>
              <a:rPr lang="tr-TR" i="0" dirty="0" smtClean="0">
                <a:solidFill>
                  <a:srgbClr val="000000"/>
                </a:solidFill>
                <a:effectLst/>
                <a:latin typeface="Verdana" panose="020B0604030504040204" pitchFamily="34" charset="0"/>
              </a:rPr>
              <a:t>Bu şekilde argümanların sırası önemli değildir.</a:t>
            </a:r>
            <a:endParaRPr lang="tr-TR" i="0" dirty="0">
              <a:solidFill>
                <a:srgbClr val="000000"/>
              </a:solidFill>
              <a:effectLst/>
              <a:latin typeface="Verdana" panose="020B0604030504040204" pitchFamily="34" charset="0"/>
            </a:endParaRPr>
          </a:p>
        </p:txBody>
      </p:sp>
      <p:sp>
        <p:nvSpPr>
          <p:cNvPr id="3" name="Dikdörtgen 2"/>
          <p:cNvSpPr/>
          <p:nvPr/>
        </p:nvSpPr>
        <p:spPr>
          <a:xfrm>
            <a:off x="482600" y="2182336"/>
            <a:ext cx="9055100" cy="1200329"/>
          </a:xfrm>
          <a:prstGeom prst="rect">
            <a:avLst/>
          </a:prstGeom>
        </p:spPr>
        <p:txBody>
          <a:bodyPr wrap="square">
            <a:spAutoFit/>
          </a:bodyPr>
          <a:lstStyle/>
          <a:p>
            <a:r>
              <a:rPr lang="tr-TR" b="0" dirty="0" smtClean="0">
                <a:solidFill>
                  <a:srgbClr val="0000FF"/>
                </a:solidFill>
                <a:effectLst/>
                <a:latin typeface="Courier New" panose="02070309020205020404" pitchFamily="49" charset="0"/>
              </a:rPr>
              <a:t>def</a:t>
            </a:r>
            <a:r>
              <a:rPr lang="tr-TR" b="0" dirty="0" smtClean="0">
                <a:solidFill>
                  <a:srgbClr val="000000"/>
                </a:solidFill>
                <a:effectLst/>
                <a:latin typeface="Courier New" panose="02070309020205020404" pitchFamily="49" charset="0"/>
              </a:rPr>
              <a:t> </a:t>
            </a:r>
            <a:r>
              <a:rPr lang="tr-TR" b="0" dirty="0" err="1" smtClean="0">
                <a:solidFill>
                  <a:srgbClr val="795E26"/>
                </a:solidFill>
                <a:effectLst/>
                <a:latin typeface="Courier New" panose="02070309020205020404" pitchFamily="49" charset="0"/>
              </a:rPr>
              <a:t>my_function</a:t>
            </a:r>
            <a:r>
              <a:rPr lang="tr-TR" b="0" dirty="0" smtClean="0">
                <a:solidFill>
                  <a:srgbClr val="000000"/>
                </a:solidFill>
                <a:effectLst/>
                <a:latin typeface="Courier New" panose="02070309020205020404" pitchFamily="49" charset="0"/>
              </a:rPr>
              <a:t>(</a:t>
            </a:r>
            <a:r>
              <a:rPr lang="tr-TR" b="0" dirty="0" smtClean="0">
                <a:solidFill>
                  <a:srgbClr val="001080"/>
                </a:solidFill>
                <a:effectLst/>
                <a:latin typeface="Courier New" panose="02070309020205020404" pitchFamily="49" charset="0"/>
              </a:rPr>
              <a:t>per3</a:t>
            </a:r>
            <a:r>
              <a:rPr lang="tr-TR" b="0" dirty="0" smtClean="0">
                <a:solidFill>
                  <a:srgbClr val="000000"/>
                </a:solidFill>
                <a:effectLst/>
                <a:latin typeface="Courier New" panose="02070309020205020404" pitchFamily="49" charset="0"/>
              </a:rPr>
              <a:t>, </a:t>
            </a:r>
            <a:r>
              <a:rPr lang="tr-TR" b="0" dirty="0" smtClean="0">
                <a:solidFill>
                  <a:srgbClr val="001080"/>
                </a:solidFill>
                <a:effectLst/>
                <a:latin typeface="Courier New" panose="02070309020205020404" pitchFamily="49" charset="0"/>
              </a:rPr>
              <a:t>per2</a:t>
            </a:r>
            <a:r>
              <a:rPr lang="tr-TR" b="0" dirty="0" smtClean="0">
                <a:solidFill>
                  <a:srgbClr val="000000"/>
                </a:solidFill>
                <a:effectLst/>
                <a:latin typeface="Courier New" panose="02070309020205020404" pitchFamily="49" charset="0"/>
              </a:rPr>
              <a:t>, </a:t>
            </a:r>
            <a:r>
              <a:rPr lang="tr-TR" b="0" dirty="0" smtClean="0">
                <a:solidFill>
                  <a:srgbClr val="001080"/>
                </a:solidFill>
                <a:effectLst/>
                <a:latin typeface="Courier New" panose="02070309020205020404" pitchFamily="49" charset="0"/>
              </a:rPr>
              <a:t>per1</a:t>
            </a:r>
            <a:r>
              <a:rPr lang="tr-TR" b="0" dirty="0" smtClean="0">
                <a:solidFill>
                  <a:srgbClr val="000000"/>
                </a:solidFill>
                <a:effectLst/>
                <a:latin typeface="Courier New" panose="02070309020205020404" pitchFamily="49" charset="0"/>
              </a:rPr>
              <a:t>):</a:t>
            </a:r>
          </a:p>
          <a:p>
            <a:r>
              <a:rPr lang="tr-TR" b="0" dirty="0" smtClean="0">
                <a:solidFill>
                  <a:srgbClr val="000000"/>
                </a:solidFill>
                <a:effectLst/>
                <a:latin typeface="Courier New" panose="02070309020205020404" pitchFamily="49" charset="0"/>
              </a:rPr>
              <a:t>  </a:t>
            </a:r>
            <a:r>
              <a:rPr lang="tr-TR" b="0" dirty="0" err="1" smtClean="0">
                <a:solidFill>
                  <a:srgbClr val="795E26"/>
                </a:solidFill>
                <a:effectLst/>
                <a:latin typeface="Courier New" panose="02070309020205020404" pitchFamily="49" charset="0"/>
              </a:rPr>
              <a:t>print</a:t>
            </a:r>
            <a:r>
              <a:rPr lang="tr-TR" b="0" dirty="0" smtClean="0">
                <a:solidFill>
                  <a:srgbClr val="000000"/>
                </a:solidFill>
                <a:effectLst/>
                <a:latin typeface="Courier New" panose="02070309020205020404" pitchFamily="49" charset="0"/>
              </a:rPr>
              <a:t>(</a:t>
            </a:r>
            <a:r>
              <a:rPr lang="tr-TR" b="0" dirty="0" smtClean="0">
                <a:solidFill>
                  <a:srgbClr val="A31515"/>
                </a:solidFill>
                <a:effectLst/>
                <a:latin typeface="Courier New" panose="02070309020205020404" pitchFamily="49" charset="0"/>
              </a:rPr>
              <a:t>"Seçilen "</a:t>
            </a:r>
            <a:r>
              <a:rPr lang="tr-TR" b="0" dirty="0" smtClean="0">
                <a:solidFill>
                  <a:srgbClr val="000000"/>
                </a:solidFill>
                <a:effectLst/>
                <a:latin typeface="Courier New" panose="02070309020205020404" pitchFamily="49" charset="0"/>
              </a:rPr>
              <a:t> + per3)</a:t>
            </a:r>
          </a:p>
          <a:p>
            <a:r>
              <a:rPr lang="tr-TR" b="0" dirty="0" smtClean="0">
                <a:solidFill>
                  <a:srgbClr val="000000"/>
                </a:solidFill>
                <a:effectLst/>
                <a:latin typeface="Courier New" panose="02070309020205020404" pitchFamily="49" charset="0"/>
              </a:rPr>
              <a:t/>
            </a:r>
            <a:br>
              <a:rPr lang="tr-TR" b="0" dirty="0" smtClean="0">
                <a:solidFill>
                  <a:srgbClr val="000000"/>
                </a:solidFill>
                <a:effectLst/>
                <a:latin typeface="Courier New" panose="02070309020205020404" pitchFamily="49" charset="0"/>
              </a:rPr>
            </a:br>
            <a:r>
              <a:rPr lang="tr-TR" b="0" dirty="0" err="1" smtClean="0">
                <a:solidFill>
                  <a:srgbClr val="000000"/>
                </a:solidFill>
                <a:effectLst/>
                <a:latin typeface="Courier New" panose="02070309020205020404" pitchFamily="49" charset="0"/>
              </a:rPr>
              <a:t>my_function</a:t>
            </a:r>
            <a:r>
              <a:rPr lang="tr-TR" b="0" dirty="0" smtClean="0">
                <a:solidFill>
                  <a:srgbClr val="000000"/>
                </a:solidFill>
                <a:effectLst/>
                <a:latin typeface="Courier New" panose="02070309020205020404" pitchFamily="49" charset="0"/>
              </a:rPr>
              <a:t>(per1 = </a:t>
            </a:r>
            <a:r>
              <a:rPr lang="tr-TR" b="0" dirty="0" smtClean="0">
                <a:solidFill>
                  <a:srgbClr val="A31515"/>
                </a:solidFill>
                <a:effectLst/>
                <a:latin typeface="Courier New" panose="02070309020205020404" pitchFamily="49" charset="0"/>
              </a:rPr>
              <a:t>"Emel"</a:t>
            </a:r>
            <a:r>
              <a:rPr lang="tr-TR" b="0" dirty="0" smtClean="0">
                <a:solidFill>
                  <a:srgbClr val="000000"/>
                </a:solidFill>
                <a:effectLst/>
                <a:latin typeface="Courier New" panose="02070309020205020404" pitchFamily="49" charset="0"/>
              </a:rPr>
              <a:t>, per2 = </a:t>
            </a:r>
            <a:r>
              <a:rPr lang="tr-TR" b="0" dirty="0" smtClean="0">
                <a:solidFill>
                  <a:srgbClr val="A31515"/>
                </a:solidFill>
                <a:effectLst/>
                <a:latin typeface="Courier New" panose="02070309020205020404" pitchFamily="49" charset="0"/>
              </a:rPr>
              <a:t>"</a:t>
            </a:r>
            <a:r>
              <a:rPr lang="tr-TR" b="0" dirty="0" err="1" smtClean="0">
                <a:solidFill>
                  <a:srgbClr val="A31515"/>
                </a:solidFill>
                <a:effectLst/>
                <a:latin typeface="Courier New" panose="02070309020205020404" pitchFamily="49" charset="0"/>
              </a:rPr>
              <a:t>Tobias</a:t>
            </a:r>
            <a:r>
              <a:rPr lang="tr-TR" b="0" dirty="0" smtClean="0">
                <a:solidFill>
                  <a:srgbClr val="A31515"/>
                </a:solidFill>
                <a:effectLst/>
                <a:latin typeface="Courier New" panose="02070309020205020404" pitchFamily="49" charset="0"/>
              </a:rPr>
              <a:t>"</a:t>
            </a:r>
            <a:r>
              <a:rPr lang="tr-TR" b="0" dirty="0" smtClean="0">
                <a:solidFill>
                  <a:srgbClr val="000000"/>
                </a:solidFill>
                <a:effectLst/>
                <a:latin typeface="Courier New" panose="02070309020205020404" pitchFamily="49" charset="0"/>
              </a:rPr>
              <a:t>, per3 = </a:t>
            </a:r>
            <a:r>
              <a:rPr lang="tr-TR" b="0" dirty="0" smtClean="0">
                <a:solidFill>
                  <a:srgbClr val="A31515"/>
                </a:solidFill>
                <a:effectLst/>
                <a:latin typeface="Courier New" panose="02070309020205020404" pitchFamily="49" charset="0"/>
              </a:rPr>
              <a:t>"Leman"</a:t>
            </a:r>
            <a:r>
              <a:rPr lang="tr-TR" b="0" dirty="0" smtClean="0">
                <a:solidFill>
                  <a:srgbClr val="000000"/>
                </a:solidFill>
                <a:effectLst/>
                <a:latin typeface="Courier New" panose="02070309020205020404" pitchFamily="49" charset="0"/>
              </a:rPr>
              <a:t>)</a:t>
            </a:r>
            <a:endParaRPr lang="tr-TR"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713052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17500" y="749376"/>
            <a:ext cx="11260711" cy="10412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Rastgele Anahtar Sözcük Argümanları, **</a:t>
            </a:r>
            <a:r>
              <a:rPr kumimoji="0" lang="tr-TR" altLang="tr-TR" sz="1400" b="0" i="0" u="none" strike="noStrike" cap="none" normalizeH="0" baseline="0" dirty="0" err="1" smtClean="0">
                <a:ln>
                  <a:noFill/>
                </a:ln>
                <a:solidFill>
                  <a:srgbClr val="000000"/>
                </a:solidFill>
                <a:effectLst/>
                <a:latin typeface="Segoe UI" panose="020B0502040204020203" pitchFamily="34" charset="0"/>
                <a:cs typeface="Segoe UI" panose="020B0502040204020203" pitchFamily="34" charset="0"/>
              </a:rPr>
              <a:t>kwargs</a:t>
            </a:r>
            <a:endParaRPr kumimoji="0" lang="tr-TR" altLang="tr-TR" sz="1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smtClean="0">
                <a:ln>
                  <a:noFill/>
                </a:ln>
                <a:solidFill>
                  <a:srgbClr val="000000"/>
                </a:solidFill>
                <a:effectLst/>
                <a:latin typeface="Verdana" panose="020B0604030504040204" pitchFamily="34" charset="0"/>
              </a:rPr>
              <a:t>İşlevinize kaç tane anahtar sözcük bağımsız değişkeninin aktarılacağını bilmiyorsanız </a:t>
            </a:r>
            <a:r>
              <a:rPr kumimoji="0" lang="tr-TR" altLang="tr-TR" sz="1400" b="0"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a:t>
            </a:r>
            <a:r>
              <a:rPr kumimoji="0" lang="tr-TR" altLang="tr-TR" sz="1400" b="0" i="0" u="none" strike="noStrike" cap="none" normalizeH="0" baseline="0" dirty="0" smtClean="0">
                <a:ln>
                  <a:noFill/>
                </a:ln>
                <a:solidFill>
                  <a:srgbClr val="000000"/>
                </a:solidFill>
                <a:effectLst/>
                <a:latin typeface="Verdana" panose="020B0604030504040204" pitchFamily="34" charset="0"/>
              </a:rPr>
              <a:t>, işlev tanımında parametre adından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smtClean="0">
                <a:ln>
                  <a:noFill/>
                </a:ln>
                <a:solidFill>
                  <a:srgbClr val="000000"/>
                </a:solidFill>
                <a:effectLst/>
                <a:latin typeface="Verdana" panose="020B0604030504040204" pitchFamily="34" charset="0"/>
              </a:rPr>
              <a:t>önce iki yıldız işareti: ekleyin.</a:t>
            </a:r>
            <a:endParaRPr kumimoji="0" lang="tr-TR" altLang="tr-TR"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smtClean="0">
                <a:ln>
                  <a:noFill/>
                </a:ln>
                <a:solidFill>
                  <a:srgbClr val="000000"/>
                </a:solidFill>
                <a:effectLst/>
                <a:latin typeface="Verdana" panose="020B0604030504040204" pitchFamily="34" charset="0"/>
              </a:rPr>
              <a:t>Bu şekilde, işlev bir bağımsız değişkenler </a:t>
            </a:r>
            <a:r>
              <a:rPr kumimoji="0" lang="tr-TR" altLang="tr-TR" sz="1400" b="0" i="1" u="none" strike="noStrike" cap="none" normalizeH="0" baseline="0" dirty="0" smtClean="0">
                <a:ln>
                  <a:noFill/>
                </a:ln>
                <a:solidFill>
                  <a:srgbClr val="000000"/>
                </a:solidFill>
                <a:effectLst/>
                <a:latin typeface="Verdana" panose="020B0604030504040204" pitchFamily="34" charset="0"/>
              </a:rPr>
              <a:t>sözlüğü</a:t>
            </a:r>
            <a:r>
              <a:rPr kumimoji="0" lang="tr-TR" altLang="tr-TR" sz="1400" b="0" i="0" u="none" strike="noStrike" cap="none" normalizeH="0" baseline="0" dirty="0" smtClean="0">
                <a:ln>
                  <a:noFill/>
                </a:ln>
                <a:solidFill>
                  <a:srgbClr val="000000"/>
                </a:solidFill>
                <a:effectLst/>
                <a:latin typeface="Verdana" panose="020B0604030504040204" pitchFamily="34" charset="0"/>
              </a:rPr>
              <a:t> alır ve buna göre öğelere erişebilir:</a:t>
            </a:r>
            <a:endParaRPr kumimoji="0" lang="tr-TR" altLang="tr-TR" sz="1400" b="0" i="0" u="none" strike="noStrike" cap="none" normalizeH="0" baseline="0" dirty="0" smtClean="0">
              <a:ln>
                <a:noFill/>
              </a:ln>
              <a:solidFill>
                <a:schemeClr val="tx1"/>
              </a:solidFill>
              <a:effectLst/>
            </a:endParaRPr>
          </a:p>
        </p:txBody>
      </p:sp>
      <p:sp>
        <p:nvSpPr>
          <p:cNvPr id="3" name="Dikdörtgen 2"/>
          <p:cNvSpPr/>
          <p:nvPr/>
        </p:nvSpPr>
        <p:spPr>
          <a:xfrm>
            <a:off x="539930" y="2102508"/>
            <a:ext cx="8212183" cy="1200329"/>
          </a:xfrm>
          <a:prstGeom prst="rect">
            <a:avLst/>
          </a:prstGeom>
        </p:spPr>
        <p:txBody>
          <a:bodyPr wrap="square">
            <a:spAutoFit/>
          </a:bodyPr>
          <a:lstStyle/>
          <a:p>
            <a:r>
              <a:rPr lang="en-US" b="0" dirty="0" err="1" smtClean="0">
                <a:solidFill>
                  <a:srgbClr val="0000FF"/>
                </a:solidFill>
                <a:effectLst/>
                <a:latin typeface="Courier New" panose="02070309020205020404" pitchFamily="49" charset="0"/>
              </a:rPr>
              <a:t>def</a:t>
            </a:r>
            <a:r>
              <a:rPr lang="en-US" b="0" dirty="0" smtClean="0">
                <a:solidFill>
                  <a:srgbClr val="000000"/>
                </a:solidFill>
                <a:effectLst/>
                <a:latin typeface="Courier New" panose="02070309020205020404" pitchFamily="49" charset="0"/>
              </a:rPr>
              <a:t> </a:t>
            </a:r>
            <a:r>
              <a:rPr lang="en-US" b="0" dirty="0" err="1" smtClean="0">
                <a:solidFill>
                  <a:srgbClr val="795E26"/>
                </a:solidFill>
                <a:effectLst/>
                <a:latin typeface="Courier New" panose="02070309020205020404" pitchFamily="49" charset="0"/>
              </a:rPr>
              <a:t>my_function</a:t>
            </a:r>
            <a:r>
              <a:rPr lang="en-US" b="0" dirty="0" smtClean="0">
                <a:solidFill>
                  <a:srgbClr val="000000"/>
                </a:solidFill>
                <a:effectLst/>
                <a:latin typeface="Courier New" panose="02070309020205020404" pitchFamily="49" charset="0"/>
              </a:rPr>
              <a:t>(**</a:t>
            </a:r>
            <a:r>
              <a:rPr lang="en-US" b="0" dirty="0" smtClean="0">
                <a:solidFill>
                  <a:srgbClr val="001080"/>
                </a:solidFill>
                <a:effectLst/>
                <a:latin typeface="Courier New" panose="02070309020205020404" pitchFamily="49" charset="0"/>
              </a:rPr>
              <a:t>kid</a:t>
            </a:r>
            <a:r>
              <a:rPr lang="en-US" b="0" dirty="0" smtClean="0">
                <a:solidFill>
                  <a:srgbClr val="000000"/>
                </a:solidFill>
                <a:effectLst/>
                <a:latin typeface="Courier New" panose="02070309020205020404" pitchFamily="49" charset="0"/>
              </a:rPr>
              <a:t>):</a:t>
            </a:r>
          </a:p>
          <a:p>
            <a:r>
              <a:rPr lang="en-US" b="0" dirty="0" smtClean="0">
                <a:solidFill>
                  <a:srgbClr val="000000"/>
                </a:solidFill>
                <a:effectLst/>
                <a:latin typeface="Courier New" panose="02070309020205020404" pitchFamily="49" charset="0"/>
              </a:rPr>
              <a:t>  </a:t>
            </a:r>
            <a:r>
              <a:rPr lang="en-US" b="0" dirty="0" smtClean="0">
                <a:solidFill>
                  <a:srgbClr val="795E26"/>
                </a:solidFill>
                <a:effectLst/>
                <a:latin typeface="Courier New" panose="02070309020205020404" pitchFamily="49" charset="0"/>
              </a:rPr>
              <a:t>print</a:t>
            </a:r>
            <a:r>
              <a:rPr lang="en-US" b="0" dirty="0" smtClean="0">
                <a:solidFill>
                  <a:srgbClr val="000000"/>
                </a:solidFill>
                <a:effectLst/>
                <a:latin typeface="Courier New" panose="02070309020205020404" pitchFamily="49" charset="0"/>
              </a:rPr>
              <a:t>(</a:t>
            </a:r>
            <a:r>
              <a:rPr lang="en-US" b="0" dirty="0" smtClean="0">
                <a:solidFill>
                  <a:srgbClr val="A31515"/>
                </a:solidFill>
                <a:effectLst/>
                <a:latin typeface="Courier New" panose="02070309020205020404" pitchFamily="49" charset="0"/>
              </a:rPr>
              <a:t>"His last name is "</a:t>
            </a:r>
            <a:r>
              <a:rPr lang="en-US" b="0" dirty="0" smtClean="0">
                <a:solidFill>
                  <a:srgbClr val="000000"/>
                </a:solidFill>
                <a:effectLst/>
                <a:latin typeface="Courier New" panose="02070309020205020404" pitchFamily="49" charset="0"/>
              </a:rPr>
              <a:t> + kid[</a:t>
            </a:r>
            <a:r>
              <a:rPr lang="en-US" b="0" dirty="0" smtClean="0">
                <a:solidFill>
                  <a:srgbClr val="A31515"/>
                </a:solidFill>
                <a:effectLst/>
                <a:latin typeface="Courier New" panose="02070309020205020404" pitchFamily="49" charset="0"/>
              </a:rPr>
              <a:t>"</a:t>
            </a:r>
            <a:r>
              <a:rPr lang="en-US" b="0" dirty="0" err="1" smtClean="0">
                <a:solidFill>
                  <a:srgbClr val="A31515"/>
                </a:solidFill>
                <a:effectLst/>
                <a:latin typeface="Courier New" panose="02070309020205020404" pitchFamily="49" charset="0"/>
              </a:rPr>
              <a:t>lname</a:t>
            </a:r>
            <a:r>
              <a:rPr lang="en-US" b="0" dirty="0" smtClean="0">
                <a:solidFill>
                  <a:srgbClr val="A31515"/>
                </a:solidFill>
                <a:effectLst/>
                <a:latin typeface="Courier New" panose="02070309020205020404" pitchFamily="49" charset="0"/>
              </a:rPr>
              <a:t>"</a:t>
            </a:r>
            <a:r>
              <a:rPr lang="en-US" b="0" dirty="0" smtClean="0">
                <a:solidFill>
                  <a:srgbClr val="000000"/>
                </a:solidFill>
                <a:effectLst/>
                <a:latin typeface="Courier New" panose="02070309020205020404" pitchFamily="49" charset="0"/>
              </a:rPr>
              <a:t>])</a:t>
            </a:r>
          </a:p>
          <a:p>
            <a:r>
              <a:rPr lang="en-US" b="0" dirty="0" smtClean="0">
                <a:solidFill>
                  <a:srgbClr val="000000"/>
                </a:solidFill>
                <a:effectLst/>
                <a:latin typeface="Courier New" panose="02070309020205020404" pitchFamily="49" charset="0"/>
              </a:rPr>
              <a:t/>
            </a:r>
            <a:br>
              <a:rPr lang="en-US" b="0" dirty="0" smtClean="0">
                <a:solidFill>
                  <a:srgbClr val="000000"/>
                </a:solidFill>
                <a:effectLst/>
                <a:latin typeface="Courier New" panose="02070309020205020404" pitchFamily="49" charset="0"/>
              </a:rPr>
            </a:br>
            <a:r>
              <a:rPr lang="en-US" b="0" dirty="0" err="1" smtClean="0">
                <a:solidFill>
                  <a:srgbClr val="000000"/>
                </a:solidFill>
                <a:effectLst/>
                <a:latin typeface="Courier New" panose="02070309020205020404" pitchFamily="49" charset="0"/>
              </a:rPr>
              <a:t>my_function</a:t>
            </a:r>
            <a:r>
              <a:rPr lang="en-US" b="0" dirty="0" smtClean="0">
                <a:solidFill>
                  <a:srgbClr val="000000"/>
                </a:solidFill>
                <a:effectLst/>
                <a:latin typeface="Courier New" panose="02070309020205020404" pitchFamily="49" charset="0"/>
              </a:rPr>
              <a:t>(</a:t>
            </a:r>
            <a:r>
              <a:rPr lang="en-US" b="0" dirty="0" err="1" smtClean="0">
                <a:solidFill>
                  <a:srgbClr val="000000"/>
                </a:solidFill>
                <a:effectLst/>
                <a:latin typeface="Courier New" panose="02070309020205020404" pitchFamily="49" charset="0"/>
              </a:rPr>
              <a:t>fname</a:t>
            </a:r>
            <a:r>
              <a:rPr lang="en-US" b="0" dirty="0" smtClean="0">
                <a:solidFill>
                  <a:srgbClr val="000000"/>
                </a:solidFill>
                <a:effectLst/>
                <a:latin typeface="Courier New" panose="02070309020205020404" pitchFamily="49" charset="0"/>
              </a:rPr>
              <a:t> = </a:t>
            </a:r>
            <a:r>
              <a:rPr lang="en-US" b="0" dirty="0" smtClean="0">
                <a:solidFill>
                  <a:srgbClr val="A31515"/>
                </a:solidFill>
                <a:effectLst/>
                <a:latin typeface="Courier New" panose="02070309020205020404" pitchFamily="49" charset="0"/>
              </a:rPr>
              <a:t>"Tobias"</a:t>
            </a:r>
            <a:r>
              <a:rPr lang="en-US" b="0" dirty="0" smtClean="0">
                <a:solidFill>
                  <a:srgbClr val="000000"/>
                </a:solidFill>
                <a:effectLst/>
                <a:latin typeface="Courier New" panose="02070309020205020404" pitchFamily="49" charset="0"/>
              </a:rPr>
              <a:t>, </a:t>
            </a:r>
            <a:r>
              <a:rPr lang="en-US" b="0" dirty="0" err="1" smtClean="0">
                <a:solidFill>
                  <a:srgbClr val="000000"/>
                </a:solidFill>
                <a:effectLst/>
                <a:latin typeface="Courier New" panose="02070309020205020404" pitchFamily="49" charset="0"/>
              </a:rPr>
              <a:t>lname</a:t>
            </a:r>
            <a:r>
              <a:rPr lang="en-US" b="0" dirty="0" smtClean="0">
                <a:solidFill>
                  <a:srgbClr val="000000"/>
                </a:solidFill>
                <a:effectLst/>
                <a:latin typeface="Courier New" panose="02070309020205020404" pitchFamily="49" charset="0"/>
              </a:rPr>
              <a:t> = </a:t>
            </a:r>
            <a:r>
              <a:rPr lang="en-US" b="0" dirty="0" smtClean="0">
                <a:solidFill>
                  <a:srgbClr val="A31515"/>
                </a:solidFill>
                <a:effectLst/>
                <a:latin typeface="Courier New" panose="02070309020205020404" pitchFamily="49" charset="0"/>
              </a:rPr>
              <a:t>"</a:t>
            </a:r>
            <a:r>
              <a:rPr lang="en-US" b="0" dirty="0" err="1" smtClean="0">
                <a:solidFill>
                  <a:srgbClr val="A31515"/>
                </a:solidFill>
                <a:effectLst/>
                <a:latin typeface="Courier New" panose="02070309020205020404" pitchFamily="49" charset="0"/>
              </a:rPr>
              <a:t>Refsnes</a:t>
            </a:r>
            <a:r>
              <a:rPr lang="en-US" b="0" dirty="0" smtClean="0">
                <a:solidFill>
                  <a:srgbClr val="A31515"/>
                </a:solidFill>
                <a:effectLst/>
                <a:latin typeface="Courier New" panose="02070309020205020404" pitchFamily="49" charset="0"/>
              </a:rPr>
              <a:t>"</a:t>
            </a:r>
            <a:r>
              <a:rPr lang="en-US" b="0" dirty="0" smtClean="0">
                <a:solidFill>
                  <a:srgbClr val="000000"/>
                </a:solidFill>
                <a:effectLst/>
                <a:latin typeface="Courier New" panose="02070309020205020404" pitchFamily="49" charset="0"/>
              </a:rPr>
              <a:t>)</a:t>
            </a:r>
            <a:endParaRPr lang="en-US" b="0" dirty="0">
              <a:solidFill>
                <a:srgbClr val="000000"/>
              </a:solidFill>
              <a:effectLst/>
              <a:latin typeface="Courier New" panose="02070309020205020404" pitchFamily="49" charset="0"/>
            </a:endParaRPr>
          </a:p>
        </p:txBody>
      </p:sp>
      <p:sp>
        <p:nvSpPr>
          <p:cNvPr id="4" name="Dikdörtgen 3"/>
          <p:cNvSpPr/>
          <p:nvPr/>
        </p:nvSpPr>
        <p:spPr>
          <a:xfrm>
            <a:off x="539930" y="3836783"/>
            <a:ext cx="6566264" cy="1754326"/>
          </a:xfrm>
          <a:prstGeom prst="rect">
            <a:avLst/>
          </a:prstGeom>
        </p:spPr>
        <p:txBody>
          <a:bodyPr wrap="square">
            <a:spAutoFit/>
          </a:bodyPr>
          <a:lstStyle/>
          <a:p>
            <a:r>
              <a:rPr lang="en-US" b="0" dirty="0" err="1" smtClean="0">
                <a:solidFill>
                  <a:srgbClr val="0000FF"/>
                </a:solidFill>
                <a:effectLst/>
                <a:latin typeface="Courier New" panose="02070309020205020404" pitchFamily="49" charset="0"/>
              </a:rPr>
              <a:t>def</a:t>
            </a:r>
            <a:r>
              <a:rPr lang="en-US" b="0" dirty="0" smtClean="0">
                <a:solidFill>
                  <a:srgbClr val="000000"/>
                </a:solidFill>
                <a:effectLst/>
                <a:latin typeface="Courier New" panose="02070309020205020404" pitchFamily="49" charset="0"/>
              </a:rPr>
              <a:t> </a:t>
            </a:r>
            <a:r>
              <a:rPr lang="en-US" b="0" dirty="0" err="1" smtClean="0">
                <a:solidFill>
                  <a:srgbClr val="795E26"/>
                </a:solidFill>
                <a:effectLst/>
                <a:latin typeface="Courier New" panose="02070309020205020404" pitchFamily="49" charset="0"/>
              </a:rPr>
              <a:t>my_function</a:t>
            </a:r>
            <a:r>
              <a:rPr lang="en-US" b="0" dirty="0" smtClean="0">
                <a:solidFill>
                  <a:srgbClr val="000000"/>
                </a:solidFill>
                <a:effectLst/>
                <a:latin typeface="Courier New" panose="02070309020205020404" pitchFamily="49" charset="0"/>
              </a:rPr>
              <a:t>(</a:t>
            </a:r>
            <a:r>
              <a:rPr lang="en-US" b="0" dirty="0" smtClean="0">
                <a:solidFill>
                  <a:srgbClr val="001080"/>
                </a:solidFill>
                <a:effectLst/>
                <a:latin typeface="Courier New" panose="02070309020205020404" pitchFamily="49" charset="0"/>
              </a:rPr>
              <a:t>country</a:t>
            </a:r>
            <a:r>
              <a:rPr lang="en-US" b="0" dirty="0" smtClean="0">
                <a:solidFill>
                  <a:srgbClr val="000000"/>
                </a:solidFill>
                <a:effectLst/>
                <a:latin typeface="Courier New" panose="02070309020205020404" pitchFamily="49" charset="0"/>
              </a:rPr>
              <a:t> = </a:t>
            </a:r>
            <a:r>
              <a:rPr lang="en-US" b="0" dirty="0" smtClean="0">
                <a:solidFill>
                  <a:srgbClr val="A31515"/>
                </a:solidFill>
                <a:effectLst/>
                <a:latin typeface="Courier New" panose="02070309020205020404" pitchFamily="49" charset="0"/>
              </a:rPr>
              <a:t>"Norway"</a:t>
            </a:r>
            <a:r>
              <a:rPr lang="en-US" b="0" dirty="0" smtClean="0">
                <a:solidFill>
                  <a:srgbClr val="000000"/>
                </a:solidFill>
                <a:effectLst/>
                <a:latin typeface="Courier New" panose="02070309020205020404" pitchFamily="49" charset="0"/>
              </a:rPr>
              <a:t>):</a:t>
            </a:r>
          </a:p>
          <a:p>
            <a:r>
              <a:rPr lang="en-US" b="0" dirty="0" smtClean="0">
                <a:solidFill>
                  <a:srgbClr val="000000"/>
                </a:solidFill>
                <a:effectLst/>
                <a:latin typeface="Courier New" panose="02070309020205020404" pitchFamily="49" charset="0"/>
              </a:rPr>
              <a:t>  </a:t>
            </a:r>
            <a:r>
              <a:rPr lang="en-US" b="0" dirty="0" smtClean="0">
                <a:solidFill>
                  <a:srgbClr val="795E26"/>
                </a:solidFill>
                <a:effectLst/>
                <a:latin typeface="Courier New" panose="02070309020205020404" pitchFamily="49" charset="0"/>
              </a:rPr>
              <a:t>print</a:t>
            </a:r>
            <a:r>
              <a:rPr lang="en-US" b="0" dirty="0" smtClean="0">
                <a:solidFill>
                  <a:srgbClr val="000000"/>
                </a:solidFill>
                <a:effectLst/>
                <a:latin typeface="Courier New" panose="02070309020205020404" pitchFamily="49" charset="0"/>
              </a:rPr>
              <a:t>(</a:t>
            </a:r>
            <a:r>
              <a:rPr lang="en-US" b="0" dirty="0" smtClean="0">
                <a:solidFill>
                  <a:srgbClr val="A31515"/>
                </a:solidFill>
                <a:effectLst/>
                <a:latin typeface="Courier New" panose="02070309020205020404" pitchFamily="49" charset="0"/>
              </a:rPr>
              <a:t>"I am from "</a:t>
            </a:r>
            <a:r>
              <a:rPr lang="en-US" b="0" dirty="0" smtClean="0">
                <a:solidFill>
                  <a:srgbClr val="000000"/>
                </a:solidFill>
                <a:effectLst/>
                <a:latin typeface="Courier New" panose="02070309020205020404" pitchFamily="49" charset="0"/>
              </a:rPr>
              <a:t> + country)</a:t>
            </a:r>
          </a:p>
          <a:p>
            <a:r>
              <a:rPr lang="en-US" b="0" dirty="0" err="1" smtClean="0">
                <a:solidFill>
                  <a:srgbClr val="000000"/>
                </a:solidFill>
                <a:effectLst/>
                <a:latin typeface="Courier New" panose="02070309020205020404" pitchFamily="49" charset="0"/>
              </a:rPr>
              <a:t>my_function</a:t>
            </a:r>
            <a:r>
              <a:rPr lang="en-US" b="0" dirty="0" smtClean="0">
                <a:solidFill>
                  <a:srgbClr val="000000"/>
                </a:solidFill>
                <a:effectLst/>
                <a:latin typeface="Courier New" panose="02070309020205020404" pitchFamily="49" charset="0"/>
              </a:rPr>
              <a:t>(</a:t>
            </a:r>
            <a:r>
              <a:rPr lang="en-US" b="0" dirty="0" smtClean="0">
                <a:solidFill>
                  <a:srgbClr val="A31515"/>
                </a:solidFill>
                <a:effectLst/>
                <a:latin typeface="Courier New" panose="02070309020205020404" pitchFamily="49" charset="0"/>
              </a:rPr>
              <a:t>"Sweden"</a:t>
            </a:r>
            <a:r>
              <a:rPr lang="en-US" b="0" dirty="0" smtClean="0">
                <a:solidFill>
                  <a:srgbClr val="000000"/>
                </a:solidFill>
                <a:effectLst/>
                <a:latin typeface="Courier New" panose="02070309020205020404" pitchFamily="49" charset="0"/>
              </a:rPr>
              <a:t>)</a:t>
            </a:r>
          </a:p>
          <a:p>
            <a:r>
              <a:rPr lang="en-US" b="0" dirty="0" err="1" smtClean="0">
                <a:solidFill>
                  <a:srgbClr val="000000"/>
                </a:solidFill>
                <a:effectLst/>
                <a:latin typeface="Courier New" panose="02070309020205020404" pitchFamily="49" charset="0"/>
              </a:rPr>
              <a:t>my_function</a:t>
            </a:r>
            <a:r>
              <a:rPr lang="en-US" b="0" dirty="0" smtClean="0">
                <a:solidFill>
                  <a:srgbClr val="000000"/>
                </a:solidFill>
                <a:effectLst/>
                <a:latin typeface="Courier New" panose="02070309020205020404" pitchFamily="49" charset="0"/>
              </a:rPr>
              <a:t>(</a:t>
            </a:r>
            <a:r>
              <a:rPr lang="en-US" b="0" dirty="0" smtClean="0">
                <a:solidFill>
                  <a:srgbClr val="A31515"/>
                </a:solidFill>
                <a:effectLst/>
                <a:latin typeface="Courier New" panose="02070309020205020404" pitchFamily="49" charset="0"/>
              </a:rPr>
              <a:t>"India"</a:t>
            </a:r>
            <a:r>
              <a:rPr lang="en-US" b="0" dirty="0" smtClean="0">
                <a:solidFill>
                  <a:srgbClr val="000000"/>
                </a:solidFill>
                <a:effectLst/>
                <a:latin typeface="Courier New" panose="02070309020205020404" pitchFamily="49" charset="0"/>
              </a:rPr>
              <a:t>)</a:t>
            </a:r>
          </a:p>
          <a:p>
            <a:r>
              <a:rPr lang="en-US" b="0" dirty="0" err="1" smtClean="0">
                <a:solidFill>
                  <a:srgbClr val="000000"/>
                </a:solidFill>
                <a:effectLst/>
                <a:latin typeface="Courier New" panose="02070309020205020404" pitchFamily="49" charset="0"/>
              </a:rPr>
              <a:t>my_function</a:t>
            </a:r>
            <a:r>
              <a:rPr lang="en-US" b="0" dirty="0" smtClean="0">
                <a:solidFill>
                  <a:srgbClr val="000000"/>
                </a:solidFill>
                <a:effectLst/>
                <a:latin typeface="Courier New" panose="02070309020205020404" pitchFamily="49" charset="0"/>
              </a:rPr>
              <a:t>()</a:t>
            </a:r>
          </a:p>
          <a:p>
            <a:r>
              <a:rPr lang="en-US" b="0" dirty="0" err="1" smtClean="0">
                <a:solidFill>
                  <a:srgbClr val="000000"/>
                </a:solidFill>
                <a:effectLst/>
                <a:latin typeface="Courier New" panose="02070309020205020404" pitchFamily="49" charset="0"/>
              </a:rPr>
              <a:t>my_function</a:t>
            </a:r>
            <a:r>
              <a:rPr lang="en-US" b="0" dirty="0" smtClean="0">
                <a:solidFill>
                  <a:srgbClr val="000000"/>
                </a:solidFill>
                <a:effectLst/>
                <a:latin typeface="Courier New" panose="02070309020205020404" pitchFamily="49" charset="0"/>
              </a:rPr>
              <a:t>(</a:t>
            </a:r>
            <a:r>
              <a:rPr lang="en-US" b="0" dirty="0" smtClean="0">
                <a:solidFill>
                  <a:srgbClr val="A31515"/>
                </a:solidFill>
                <a:effectLst/>
                <a:latin typeface="Courier New" panose="02070309020205020404" pitchFamily="49" charset="0"/>
              </a:rPr>
              <a:t>"Brazil"</a:t>
            </a:r>
            <a:r>
              <a:rPr lang="en-US" b="0" dirty="0" smtClean="0">
                <a:solidFill>
                  <a:srgbClr val="000000"/>
                </a:solidFill>
                <a:effectLst/>
                <a:latin typeface="Courier New" panose="02070309020205020404" pitchFamily="49" charset="0"/>
              </a:rPr>
              <a:t>)</a:t>
            </a:r>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4201169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57497" y="474843"/>
            <a:ext cx="10236925" cy="1477328"/>
          </a:xfrm>
          <a:prstGeom prst="rect">
            <a:avLst/>
          </a:prstGeom>
        </p:spPr>
        <p:txBody>
          <a:bodyPr wrap="square">
            <a:spAutoFit/>
          </a:bodyPr>
          <a:lstStyle/>
          <a:p>
            <a:r>
              <a:rPr lang="tr-TR" b="0" i="0" dirty="0" smtClean="0">
                <a:solidFill>
                  <a:srgbClr val="000000"/>
                </a:solidFill>
                <a:effectLst/>
                <a:latin typeface="Segoe UI" panose="020B0502040204020203" pitchFamily="34" charset="0"/>
              </a:rPr>
              <a:t>Argüman Olarak Bir Liste Geçirmek</a:t>
            </a:r>
          </a:p>
          <a:p>
            <a:r>
              <a:rPr lang="tr-TR" b="0" i="0" dirty="0" smtClean="0">
                <a:solidFill>
                  <a:srgbClr val="000000"/>
                </a:solidFill>
                <a:effectLst/>
                <a:latin typeface="Verdana" panose="020B0604030504040204" pitchFamily="34" charset="0"/>
              </a:rPr>
              <a:t>Bir işleve herhangi bir veri türü argümanı gönderebilirsiniz (dize, sayı, liste, sözlük vb.) ve işlev içinde aynı veri türü olarak ele alınacaktır.</a:t>
            </a:r>
          </a:p>
          <a:p>
            <a:r>
              <a:rPr lang="tr-TR" b="0" i="0" dirty="0" smtClean="0">
                <a:solidFill>
                  <a:srgbClr val="000000"/>
                </a:solidFill>
                <a:effectLst/>
                <a:latin typeface="Verdana" panose="020B0604030504040204" pitchFamily="34" charset="0"/>
              </a:rPr>
              <a:t>Örneğin, argüman olarak bir Liste gönderirseniz, işleve ulaştığında yine bir Liste olacaktır:</a:t>
            </a:r>
            <a:endParaRPr lang="tr-TR" b="0" i="0" dirty="0">
              <a:solidFill>
                <a:srgbClr val="000000"/>
              </a:solidFill>
              <a:effectLst/>
              <a:latin typeface="Verdana" panose="020B0604030504040204" pitchFamily="34" charset="0"/>
            </a:endParaRPr>
          </a:p>
        </p:txBody>
      </p:sp>
      <p:sp>
        <p:nvSpPr>
          <p:cNvPr id="3" name="Dikdörtgen 2"/>
          <p:cNvSpPr/>
          <p:nvPr/>
        </p:nvSpPr>
        <p:spPr>
          <a:xfrm>
            <a:off x="657497" y="2233136"/>
            <a:ext cx="6096000" cy="1477328"/>
          </a:xfrm>
          <a:prstGeom prst="rect">
            <a:avLst/>
          </a:prstGeom>
        </p:spPr>
        <p:txBody>
          <a:bodyPr>
            <a:spAutoFit/>
          </a:bodyPr>
          <a:lstStyle/>
          <a:p>
            <a:r>
              <a:rPr lang="en-US" b="0" dirty="0" err="1" smtClean="0">
                <a:solidFill>
                  <a:srgbClr val="0000FF"/>
                </a:solidFill>
                <a:effectLst/>
                <a:latin typeface="Courier New" panose="02070309020205020404" pitchFamily="49" charset="0"/>
              </a:rPr>
              <a:t>def</a:t>
            </a:r>
            <a:r>
              <a:rPr lang="en-US" b="0" dirty="0" smtClean="0">
                <a:solidFill>
                  <a:srgbClr val="000000"/>
                </a:solidFill>
                <a:effectLst/>
                <a:latin typeface="Courier New" panose="02070309020205020404" pitchFamily="49" charset="0"/>
              </a:rPr>
              <a:t> </a:t>
            </a:r>
            <a:r>
              <a:rPr lang="en-US" b="0" dirty="0" err="1" smtClean="0">
                <a:solidFill>
                  <a:srgbClr val="795E26"/>
                </a:solidFill>
                <a:effectLst/>
                <a:latin typeface="Courier New" panose="02070309020205020404" pitchFamily="49" charset="0"/>
              </a:rPr>
              <a:t>my_function</a:t>
            </a:r>
            <a:r>
              <a:rPr lang="en-US" b="0" dirty="0" smtClean="0">
                <a:solidFill>
                  <a:srgbClr val="000000"/>
                </a:solidFill>
                <a:effectLst/>
                <a:latin typeface="Courier New" panose="02070309020205020404" pitchFamily="49" charset="0"/>
              </a:rPr>
              <a:t>(</a:t>
            </a:r>
            <a:r>
              <a:rPr lang="en-US" b="0" dirty="0" smtClean="0">
                <a:solidFill>
                  <a:srgbClr val="001080"/>
                </a:solidFill>
                <a:effectLst/>
                <a:latin typeface="Courier New" panose="02070309020205020404" pitchFamily="49" charset="0"/>
              </a:rPr>
              <a:t>food</a:t>
            </a:r>
            <a:r>
              <a:rPr lang="en-US" b="0" dirty="0" smtClean="0">
                <a:solidFill>
                  <a:srgbClr val="000000"/>
                </a:solidFill>
                <a:effectLst/>
                <a:latin typeface="Courier New" panose="02070309020205020404" pitchFamily="49" charset="0"/>
              </a:rPr>
              <a:t>):</a:t>
            </a:r>
          </a:p>
          <a:p>
            <a:r>
              <a:rPr lang="en-US" b="0" dirty="0" smtClean="0">
                <a:solidFill>
                  <a:srgbClr val="000000"/>
                </a:solidFill>
                <a:effectLst/>
                <a:latin typeface="Courier New" panose="02070309020205020404" pitchFamily="49" charset="0"/>
              </a:rPr>
              <a:t>  </a:t>
            </a:r>
            <a:r>
              <a:rPr lang="en-US" b="0" dirty="0" smtClean="0">
                <a:solidFill>
                  <a:srgbClr val="AF00DB"/>
                </a:solidFill>
                <a:effectLst/>
                <a:latin typeface="Courier New" panose="02070309020205020404" pitchFamily="49" charset="0"/>
              </a:rPr>
              <a:t>for</a:t>
            </a:r>
            <a:r>
              <a:rPr lang="en-US" b="0" dirty="0" smtClean="0">
                <a:solidFill>
                  <a:srgbClr val="000000"/>
                </a:solidFill>
                <a:effectLst/>
                <a:latin typeface="Courier New" panose="02070309020205020404" pitchFamily="49" charset="0"/>
              </a:rPr>
              <a:t> x </a:t>
            </a:r>
            <a:r>
              <a:rPr lang="en-US" b="0" dirty="0" smtClean="0">
                <a:solidFill>
                  <a:srgbClr val="0000FF"/>
                </a:solidFill>
                <a:effectLst/>
                <a:latin typeface="Courier New" panose="02070309020205020404" pitchFamily="49" charset="0"/>
              </a:rPr>
              <a:t>in</a:t>
            </a:r>
            <a:r>
              <a:rPr lang="en-US" b="0" dirty="0" smtClean="0">
                <a:solidFill>
                  <a:srgbClr val="000000"/>
                </a:solidFill>
                <a:effectLst/>
                <a:latin typeface="Courier New" panose="02070309020205020404" pitchFamily="49" charset="0"/>
              </a:rPr>
              <a:t> food:</a:t>
            </a:r>
          </a:p>
          <a:p>
            <a:r>
              <a:rPr lang="en-US" b="0" dirty="0" smtClean="0">
                <a:solidFill>
                  <a:srgbClr val="000000"/>
                </a:solidFill>
                <a:effectLst/>
                <a:latin typeface="Courier New" panose="02070309020205020404" pitchFamily="49" charset="0"/>
              </a:rPr>
              <a:t>    </a:t>
            </a:r>
            <a:r>
              <a:rPr lang="en-US" b="0" dirty="0" smtClean="0">
                <a:solidFill>
                  <a:srgbClr val="795E26"/>
                </a:solidFill>
                <a:effectLst/>
                <a:latin typeface="Courier New" panose="02070309020205020404" pitchFamily="49" charset="0"/>
              </a:rPr>
              <a:t>print</a:t>
            </a:r>
            <a:r>
              <a:rPr lang="en-US" b="0" dirty="0" smtClean="0">
                <a:solidFill>
                  <a:srgbClr val="000000"/>
                </a:solidFill>
                <a:effectLst/>
                <a:latin typeface="Courier New" panose="02070309020205020404" pitchFamily="49" charset="0"/>
              </a:rPr>
              <a:t>(x)</a:t>
            </a:r>
          </a:p>
          <a:p>
            <a:r>
              <a:rPr lang="en-US" b="0" dirty="0" smtClean="0">
                <a:solidFill>
                  <a:srgbClr val="000000"/>
                </a:solidFill>
                <a:effectLst/>
                <a:latin typeface="Courier New" panose="02070309020205020404" pitchFamily="49" charset="0"/>
              </a:rPr>
              <a:t>fruits = [</a:t>
            </a:r>
            <a:r>
              <a:rPr lang="en-US" b="0" dirty="0" smtClean="0">
                <a:solidFill>
                  <a:srgbClr val="A31515"/>
                </a:solidFill>
                <a:effectLst/>
                <a:latin typeface="Courier New" panose="02070309020205020404" pitchFamily="49" charset="0"/>
              </a:rPr>
              <a:t>"apple"</a:t>
            </a:r>
            <a:r>
              <a:rPr lang="en-US" b="0" dirty="0" smtClean="0">
                <a:solidFill>
                  <a:srgbClr val="000000"/>
                </a:solidFill>
                <a:effectLst/>
                <a:latin typeface="Courier New" panose="02070309020205020404" pitchFamily="49" charset="0"/>
              </a:rPr>
              <a:t>, </a:t>
            </a:r>
            <a:r>
              <a:rPr lang="en-US" b="0" dirty="0" smtClean="0">
                <a:solidFill>
                  <a:srgbClr val="A31515"/>
                </a:solidFill>
                <a:effectLst/>
                <a:latin typeface="Courier New" panose="02070309020205020404" pitchFamily="49" charset="0"/>
              </a:rPr>
              <a:t>"banana"</a:t>
            </a:r>
            <a:r>
              <a:rPr lang="en-US" b="0" dirty="0" smtClean="0">
                <a:solidFill>
                  <a:srgbClr val="000000"/>
                </a:solidFill>
                <a:effectLst/>
                <a:latin typeface="Courier New" panose="02070309020205020404" pitchFamily="49" charset="0"/>
              </a:rPr>
              <a:t>, </a:t>
            </a:r>
            <a:r>
              <a:rPr lang="en-US" b="0" dirty="0" smtClean="0">
                <a:solidFill>
                  <a:srgbClr val="A31515"/>
                </a:solidFill>
                <a:effectLst/>
                <a:latin typeface="Courier New" panose="02070309020205020404" pitchFamily="49" charset="0"/>
              </a:rPr>
              <a:t>"cherry"</a:t>
            </a:r>
            <a:r>
              <a:rPr lang="en-US" b="0" dirty="0" smtClean="0">
                <a:solidFill>
                  <a:srgbClr val="000000"/>
                </a:solidFill>
                <a:effectLst/>
                <a:latin typeface="Courier New" panose="02070309020205020404" pitchFamily="49" charset="0"/>
              </a:rPr>
              <a:t>]</a:t>
            </a:r>
          </a:p>
          <a:p>
            <a:r>
              <a:rPr lang="en-US" b="0" dirty="0" err="1" smtClean="0">
                <a:solidFill>
                  <a:srgbClr val="000000"/>
                </a:solidFill>
                <a:effectLst/>
                <a:latin typeface="Courier New" panose="02070309020205020404" pitchFamily="49" charset="0"/>
              </a:rPr>
              <a:t>my_function</a:t>
            </a:r>
            <a:r>
              <a:rPr lang="en-US" b="0" dirty="0" smtClean="0">
                <a:solidFill>
                  <a:srgbClr val="000000"/>
                </a:solidFill>
                <a:effectLst/>
                <a:latin typeface="Courier New" panose="02070309020205020404" pitchFamily="49" charset="0"/>
              </a:rPr>
              <a:t>(fruits)</a:t>
            </a:r>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301414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55600" y="628495"/>
            <a:ext cx="9027664" cy="8258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Dönüş Değerleri</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b="0" i="0" u="none" strike="noStrike" cap="none" normalizeH="0" baseline="0" dirty="0" smtClean="0">
                <a:ln>
                  <a:noFill/>
                </a:ln>
                <a:solidFill>
                  <a:srgbClr val="000000"/>
                </a:solidFill>
                <a:effectLst/>
                <a:latin typeface="Verdana" panose="020B0604030504040204" pitchFamily="34" charset="0"/>
              </a:rPr>
              <a:t>Bir işlevin bir değer döndürmesine izin vermek için şu </a:t>
            </a:r>
            <a:r>
              <a:rPr kumimoji="0" lang="tr-TR" altLang="tr-TR" b="0" i="0" u="none" strike="noStrike" cap="none" normalizeH="0" baseline="0" dirty="0" err="1" smtClean="0">
                <a:ln>
                  <a:noFill/>
                </a:ln>
                <a:solidFill>
                  <a:srgbClr val="DC143C"/>
                </a:solidFill>
                <a:effectLst/>
                <a:latin typeface="Consolas" panose="020B0609020204030204" pitchFamily="49" charset="0"/>
                <a:cs typeface="Consolas" panose="020B0609020204030204" pitchFamily="49" charset="0"/>
              </a:rPr>
              <a:t>return</a:t>
            </a:r>
            <a:r>
              <a:rPr kumimoji="0" lang="tr-TR" altLang="tr-TR" b="0" i="0" u="none" strike="noStrike" cap="none" normalizeH="0" baseline="0" dirty="0" smtClean="0">
                <a:ln>
                  <a:noFill/>
                </a:ln>
                <a:solidFill>
                  <a:srgbClr val="000000"/>
                </a:solidFill>
                <a:effectLst/>
                <a:latin typeface="Verdana" panose="020B0604030504040204" pitchFamily="34" charset="0"/>
              </a:rPr>
              <a:t> ifadeyi kullanın:</a:t>
            </a:r>
            <a:endParaRPr kumimoji="0" lang="tr-TR" altLang="tr-TR" sz="3200" b="0" i="0" u="none" strike="noStrike" cap="none" normalizeH="0" baseline="0" dirty="0" smtClean="0">
              <a:ln>
                <a:noFill/>
              </a:ln>
              <a:solidFill>
                <a:schemeClr val="tx1"/>
              </a:solidFill>
              <a:effectLst/>
              <a:latin typeface="Arial" panose="020B0604020202020204" pitchFamily="34" charset="0"/>
            </a:endParaRPr>
          </a:p>
        </p:txBody>
      </p:sp>
      <p:sp>
        <p:nvSpPr>
          <p:cNvPr id="3" name="Dikdörtgen 2"/>
          <p:cNvSpPr/>
          <p:nvPr/>
        </p:nvSpPr>
        <p:spPr>
          <a:xfrm>
            <a:off x="533400" y="1864836"/>
            <a:ext cx="6096000" cy="1477328"/>
          </a:xfrm>
          <a:prstGeom prst="rect">
            <a:avLst/>
          </a:prstGeom>
        </p:spPr>
        <p:txBody>
          <a:bodyPr>
            <a:spAutoFit/>
          </a:bodyPr>
          <a:lstStyle/>
          <a:p>
            <a:r>
              <a:rPr lang="en-US" b="0" dirty="0" err="1" smtClean="0">
                <a:solidFill>
                  <a:srgbClr val="0000FF"/>
                </a:solidFill>
                <a:effectLst/>
                <a:latin typeface="Courier New" panose="02070309020205020404" pitchFamily="49" charset="0"/>
              </a:rPr>
              <a:t>def</a:t>
            </a:r>
            <a:r>
              <a:rPr lang="en-US" b="0" dirty="0" smtClean="0">
                <a:solidFill>
                  <a:srgbClr val="000000"/>
                </a:solidFill>
                <a:effectLst/>
                <a:latin typeface="Courier New" panose="02070309020205020404" pitchFamily="49" charset="0"/>
              </a:rPr>
              <a:t> </a:t>
            </a:r>
            <a:r>
              <a:rPr lang="en-US" b="0" dirty="0" err="1" smtClean="0">
                <a:solidFill>
                  <a:srgbClr val="795E26"/>
                </a:solidFill>
                <a:effectLst/>
                <a:latin typeface="Courier New" panose="02070309020205020404" pitchFamily="49" charset="0"/>
              </a:rPr>
              <a:t>my_function</a:t>
            </a:r>
            <a:r>
              <a:rPr lang="en-US" b="0" dirty="0" smtClean="0">
                <a:solidFill>
                  <a:srgbClr val="000000"/>
                </a:solidFill>
                <a:effectLst/>
                <a:latin typeface="Courier New" panose="02070309020205020404" pitchFamily="49" charset="0"/>
              </a:rPr>
              <a:t>(</a:t>
            </a:r>
            <a:r>
              <a:rPr lang="en-US" b="0" dirty="0" smtClean="0">
                <a:solidFill>
                  <a:srgbClr val="001080"/>
                </a:solidFill>
                <a:effectLst/>
                <a:latin typeface="Courier New" panose="02070309020205020404" pitchFamily="49" charset="0"/>
              </a:rPr>
              <a:t>x</a:t>
            </a:r>
            <a:r>
              <a:rPr lang="en-US" b="0" dirty="0" smtClean="0">
                <a:solidFill>
                  <a:srgbClr val="000000"/>
                </a:solidFill>
                <a:effectLst/>
                <a:latin typeface="Courier New" panose="02070309020205020404" pitchFamily="49" charset="0"/>
              </a:rPr>
              <a:t>):</a:t>
            </a:r>
          </a:p>
          <a:p>
            <a:r>
              <a:rPr lang="en-US" b="0" dirty="0" smtClean="0">
                <a:solidFill>
                  <a:srgbClr val="000000"/>
                </a:solidFill>
                <a:effectLst/>
                <a:latin typeface="Courier New" panose="02070309020205020404" pitchFamily="49" charset="0"/>
              </a:rPr>
              <a:t>  </a:t>
            </a:r>
            <a:r>
              <a:rPr lang="en-US" b="0" dirty="0" smtClean="0">
                <a:solidFill>
                  <a:srgbClr val="AF00DB"/>
                </a:solidFill>
                <a:effectLst/>
                <a:latin typeface="Courier New" panose="02070309020205020404" pitchFamily="49" charset="0"/>
              </a:rPr>
              <a:t>return</a:t>
            </a:r>
            <a:r>
              <a:rPr lang="en-US" b="0" dirty="0" smtClean="0">
                <a:solidFill>
                  <a:srgbClr val="000000"/>
                </a:solidFill>
                <a:effectLst/>
                <a:latin typeface="Courier New" panose="02070309020205020404" pitchFamily="49" charset="0"/>
              </a:rPr>
              <a:t> </a:t>
            </a:r>
            <a:r>
              <a:rPr lang="en-US" b="0" dirty="0" smtClean="0">
                <a:solidFill>
                  <a:srgbClr val="09885A"/>
                </a:solidFill>
                <a:effectLst/>
                <a:latin typeface="Courier New" panose="02070309020205020404" pitchFamily="49" charset="0"/>
              </a:rPr>
              <a:t>5</a:t>
            </a:r>
            <a:r>
              <a:rPr lang="en-US" b="0" dirty="0" smtClean="0">
                <a:solidFill>
                  <a:srgbClr val="000000"/>
                </a:solidFill>
                <a:effectLst/>
                <a:latin typeface="Courier New" panose="02070309020205020404" pitchFamily="49" charset="0"/>
              </a:rPr>
              <a:t> * x</a:t>
            </a:r>
          </a:p>
          <a:p>
            <a:r>
              <a:rPr lang="en-US" b="0" dirty="0" smtClean="0">
                <a:solidFill>
                  <a:srgbClr val="795E26"/>
                </a:solidFill>
                <a:effectLst/>
                <a:latin typeface="Courier New" panose="02070309020205020404" pitchFamily="49" charset="0"/>
              </a:rPr>
              <a:t>print</a:t>
            </a:r>
            <a:r>
              <a:rPr lang="en-US" b="0" dirty="0" smtClean="0">
                <a:solidFill>
                  <a:srgbClr val="000000"/>
                </a:solidFill>
                <a:effectLst/>
                <a:latin typeface="Courier New" panose="02070309020205020404" pitchFamily="49" charset="0"/>
              </a:rPr>
              <a:t>(</a:t>
            </a:r>
            <a:r>
              <a:rPr lang="en-US" b="0" dirty="0" err="1" smtClean="0">
                <a:solidFill>
                  <a:srgbClr val="000000"/>
                </a:solidFill>
                <a:effectLst/>
                <a:latin typeface="Courier New" panose="02070309020205020404" pitchFamily="49" charset="0"/>
              </a:rPr>
              <a:t>my_function</a:t>
            </a:r>
            <a:r>
              <a:rPr lang="en-US" b="0" dirty="0" smtClean="0">
                <a:solidFill>
                  <a:srgbClr val="000000"/>
                </a:solidFill>
                <a:effectLst/>
                <a:latin typeface="Courier New" panose="02070309020205020404" pitchFamily="49" charset="0"/>
              </a:rPr>
              <a:t>(</a:t>
            </a:r>
            <a:r>
              <a:rPr lang="en-US" b="0" dirty="0" smtClean="0">
                <a:solidFill>
                  <a:srgbClr val="09885A"/>
                </a:solidFill>
                <a:effectLst/>
                <a:latin typeface="Courier New" panose="02070309020205020404" pitchFamily="49" charset="0"/>
              </a:rPr>
              <a:t>3</a:t>
            </a:r>
            <a:r>
              <a:rPr lang="en-US" b="0" dirty="0" smtClean="0">
                <a:solidFill>
                  <a:srgbClr val="000000"/>
                </a:solidFill>
                <a:effectLst/>
                <a:latin typeface="Courier New" panose="02070309020205020404" pitchFamily="49" charset="0"/>
              </a:rPr>
              <a:t>))</a:t>
            </a:r>
          </a:p>
          <a:p>
            <a:r>
              <a:rPr lang="en-US" b="0" dirty="0" smtClean="0">
                <a:solidFill>
                  <a:srgbClr val="795E26"/>
                </a:solidFill>
                <a:effectLst/>
                <a:latin typeface="Courier New" panose="02070309020205020404" pitchFamily="49" charset="0"/>
              </a:rPr>
              <a:t>print</a:t>
            </a:r>
            <a:r>
              <a:rPr lang="en-US" b="0" dirty="0" smtClean="0">
                <a:solidFill>
                  <a:srgbClr val="000000"/>
                </a:solidFill>
                <a:effectLst/>
                <a:latin typeface="Courier New" panose="02070309020205020404" pitchFamily="49" charset="0"/>
              </a:rPr>
              <a:t>(</a:t>
            </a:r>
            <a:r>
              <a:rPr lang="en-US" b="0" dirty="0" err="1" smtClean="0">
                <a:solidFill>
                  <a:srgbClr val="000000"/>
                </a:solidFill>
                <a:effectLst/>
                <a:latin typeface="Courier New" panose="02070309020205020404" pitchFamily="49" charset="0"/>
              </a:rPr>
              <a:t>my_function</a:t>
            </a:r>
            <a:r>
              <a:rPr lang="en-US" b="0" dirty="0" smtClean="0">
                <a:solidFill>
                  <a:srgbClr val="000000"/>
                </a:solidFill>
                <a:effectLst/>
                <a:latin typeface="Courier New" panose="02070309020205020404" pitchFamily="49" charset="0"/>
              </a:rPr>
              <a:t>(</a:t>
            </a:r>
            <a:r>
              <a:rPr lang="en-US" b="0" dirty="0" smtClean="0">
                <a:solidFill>
                  <a:srgbClr val="09885A"/>
                </a:solidFill>
                <a:effectLst/>
                <a:latin typeface="Courier New" panose="02070309020205020404" pitchFamily="49" charset="0"/>
              </a:rPr>
              <a:t>5</a:t>
            </a:r>
            <a:r>
              <a:rPr lang="en-US" b="0" dirty="0" smtClean="0">
                <a:solidFill>
                  <a:srgbClr val="000000"/>
                </a:solidFill>
                <a:effectLst/>
                <a:latin typeface="Courier New" panose="02070309020205020404" pitchFamily="49" charset="0"/>
              </a:rPr>
              <a:t>))</a:t>
            </a:r>
          </a:p>
          <a:p>
            <a:r>
              <a:rPr lang="en-US" b="0" dirty="0" smtClean="0">
                <a:solidFill>
                  <a:srgbClr val="795E26"/>
                </a:solidFill>
                <a:effectLst/>
                <a:latin typeface="Courier New" panose="02070309020205020404" pitchFamily="49" charset="0"/>
              </a:rPr>
              <a:t>print</a:t>
            </a:r>
            <a:r>
              <a:rPr lang="en-US" b="0" dirty="0" smtClean="0">
                <a:solidFill>
                  <a:srgbClr val="000000"/>
                </a:solidFill>
                <a:effectLst/>
                <a:latin typeface="Courier New" panose="02070309020205020404" pitchFamily="49" charset="0"/>
              </a:rPr>
              <a:t>(</a:t>
            </a:r>
            <a:r>
              <a:rPr lang="en-US" b="0" dirty="0" err="1" smtClean="0">
                <a:solidFill>
                  <a:srgbClr val="000000"/>
                </a:solidFill>
                <a:effectLst/>
                <a:latin typeface="Courier New" panose="02070309020205020404" pitchFamily="49" charset="0"/>
              </a:rPr>
              <a:t>my_function</a:t>
            </a:r>
            <a:r>
              <a:rPr lang="en-US" b="0" dirty="0" smtClean="0">
                <a:solidFill>
                  <a:srgbClr val="000000"/>
                </a:solidFill>
                <a:effectLst/>
                <a:latin typeface="Courier New" panose="02070309020205020404" pitchFamily="49" charset="0"/>
              </a:rPr>
              <a:t>(</a:t>
            </a:r>
            <a:r>
              <a:rPr lang="en-US" b="0" dirty="0" smtClean="0">
                <a:solidFill>
                  <a:srgbClr val="09885A"/>
                </a:solidFill>
                <a:effectLst/>
                <a:latin typeface="Courier New" panose="02070309020205020404" pitchFamily="49" charset="0"/>
              </a:rPr>
              <a:t>9</a:t>
            </a:r>
            <a:r>
              <a:rPr lang="en-US" b="0" dirty="0" smtClean="0">
                <a:solidFill>
                  <a:srgbClr val="000000"/>
                </a:solidFill>
                <a:effectLst/>
                <a:latin typeface="Courier New" panose="02070309020205020404" pitchFamily="49" charset="0"/>
              </a:rPr>
              <a:t>))</a:t>
            </a:r>
            <a:endParaRPr lang="en-US" b="0" dirty="0">
              <a:solidFill>
                <a:srgbClr val="000000"/>
              </a:solidFill>
              <a:effectLst/>
              <a:latin typeface="Courier New" panose="02070309020205020404" pitchFamily="49" charset="0"/>
            </a:endParaRPr>
          </a:p>
        </p:txBody>
      </p:sp>
      <p:sp>
        <p:nvSpPr>
          <p:cNvPr id="4" name="Dikdörtgen 3"/>
          <p:cNvSpPr/>
          <p:nvPr/>
        </p:nvSpPr>
        <p:spPr>
          <a:xfrm>
            <a:off x="533400" y="4731435"/>
            <a:ext cx="6096000" cy="646331"/>
          </a:xfrm>
          <a:prstGeom prst="rect">
            <a:avLst/>
          </a:prstGeom>
        </p:spPr>
        <p:txBody>
          <a:bodyPr>
            <a:spAutoFit/>
          </a:bodyPr>
          <a:lstStyle/>
          <a:p>
            <a:r>
              <a:rPr lang="tr-TR" b="0" dirty="0" smtClean="0">
                <a:solidFill>
                  <a:srgbClr val="0000FF"/>
                </a:solidFill>
                <a:effectLst/>
                <a:latin typeface="Courier New" panose="02070309020205020404" pitchFamily="49" charset="0"/>
              </a:rPr>
              <a:t>def</a:t>
            </a:r>
            <a:r>
              <a:rPr lang="tr-TR" b="0" dirty="0" smtClean="0">
                <a:solidFill>
                  <a:srgbClr val="000000"/>
                </a:solidFill>
                <a:effectLst/>
                <a:latin typeface="Courier New" panose="02070309020205020404" pitchFamily="49" charset="0"/>
              </a:rPr>
              <a:t> </a:t>
            </a:r>
            <a:r>
              <a:rPr lang="tr-TR" b="0" dirty="0" err="1" smtClean="0">
                <a:solidFill>
                  <a:srgbClr val="795E26"/>
                </a:solidFill>
                <a:effectLst/>
                <a:latin typeface="Courier New" panose="02070309020205020404" pitchFamily="49" charset="0"/>
              </a:rPr>
              <a:t>myfunction</a:t>
            </a:r>
            <a:r>
              <a:rPr lang="tr-TR" b="0" dirty="0" smtClean="0">
                <a:solidFill>
                  <a:srgbClr val="000000"/>
                </a:solidFill>
                <a:effectLst/>
                <a:latin typeface="Courier New" panose="02070309020205020404" pitchFamily="49" charset="0"/>
              </a:rPr>
              <a:t>():</a:t>
            </a:r>
          </a:p>
          <a:p>
            <a:r>
              <a:rPr lang="tr-TR" b="0" dirty="0" smtClean="0">
                <a:solidFill>
                  <a:srgbClr val="000000"/>
                </a:solidFill>
                <a:effectLst/>
                <a:latin typeface="Courier New" panose="02070309020205020404" pitchFamily="49" charset="0"/>
              </a:rPr>
              <a:t>  </a:t>
            </a:r>
            <a:r>
              <a:rPr lang="tr-TR" b="0" dirty="0" err="1" smtClean="0">
                <a:solidFill>
                  <a:srgbClr val="AF00DB"/>
                </a:solidFill>
                <a:effectLst/>
                <a:latin typeface="Courier New" panose="02070309020205020404" pitchFamily="49" charset="0"/>
              </a:rPr>
              <a:t>pass</a:t>
            </a:r>
            <a:endParaRPr lang="tr-TR" b="0" dirty="0">
              <a:solidFill>
                <a:srgbClr val="000000"/>
              </a:solidFill>
              <a:effectLst/>
              <a:latin typeface="Courier New" panose="02070309020205020404" pitchFamily="49" charset="0"/>
            </a:endParaRPr>
          </a:p>
        </p:txBody>
      </p:sp>
      <p:sp>
        <p:nvSpPr>
          <p:cNvPr id="5" name="Rectangle 2"/>
          <p:cNvSpPr>
            <a:spLocks noChangeArrowheads="1"/>
          </p:cNvSpPr>
          <p:nvPr/>
        </p:nvSpPr>
        <p:spPr bwMode="auto">
          <a:xfrm>
            <a:off x="355600" y="3516173"/>
            <a:ext cx="10621434" cy="10412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Geçiş Bildirimi</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err="1" smtClean="0">
                <a:ln>
                  <a:noFill/>
                </a:ln>
                <a:solidFill>
                  <a:srgbClr val="DC143C"/>
                </a:solidFill>
                <a:effectLst/>
                <a:latin typeface="Consolas" panose="020B0609020204030204" pitchFamily="49" charset="0"/>
                <a:cs typeface="Consolas" panose="020B0609020204030204" pitchFamily="49" charset="0"/>
              </a:rPr>
              <a:t>function</a:t>
            </a:r>
            <a:r>
              <a:rPr kumimoji="0" lang="tr-TR" altLang="tr-TR" sz="1600" b="0" i="0" u="none" strike="noStrike" cap="none" normalizeH="0" baseline="0" dirty="0" err="1" smtClean="0">
                <a:ln>
                  <a:noFill/>
                </a:ln>
                <a:solidFill>
                  <a:srgbClr val="000000"/>
                </a:solidFill>
                <a:effectLst/>
                <a:latin typeface="Verdana" panose="020B0604030504040204" pitchFamily="34" charset="0"/>
              </a:rPr>
              <a:t>tanımlar</a:t>
            </a:r>
            <a:r>
              <a:rPr kumimoji="0" lang="tr-TR" altLang="tr-TR" sz="1600" b="0" i="0" u="none" strike="noStrike" cap="none" normalizeH="0" baseline="0" dirty="0" smtClean="0">
                <a:ln>
                  <a:noFill/>
                </a:ln>
                <a:solidFill>
                  <a:srgbClr val="000000"/>
                </a:solidFill>
                <a:effectLst/>
                <a:latin typeface="Verdana" panose="020B0604030504040204" pitchFamily="34" charset="0"/>
              </a:rPr>
              <a:t> boş olamaz, ancak herhangi bir nedenle </a:t>
            </a:r>
            <a:r>
              <a:rPr kumimoji="0" lang="tr-TR" altLang="tr-TR" sz="1600" b="0" i="0" u="none" strike="noStrike" cap="none" normalizeH="0" baseline="0" dirty="0" err="1" smtClean="0">
                <a:ln>
                  <a:noFill/>
                </a:ln>
                <a:solidFill>
                  <a:srgbClr val="DC143C"/>
                </a:solidFill>
                <a:effectLst/>
                <a:latin typeface="Consolas" panose="020B0609020204030204" pitchFamily="49" charset="0"/>
                <a:cs typeface="Consolas" panose="020B0609020204030204" pitchFamily="49" charset="0"/>
              </a:rPr>
              <a:t>function</a:t>
            </a:r>
            <a:r>
              <a:rPr kumimoji="0" lang="tr-TR" altLang="tr-TR" sz="1600" b="0" i="0" u="none" strike="noStrike" cap="none" normalizeH="0" baseline="0" dirty="0" err="1" smtClean="0">
                <a:ln>
                  <a:noFill/>
                </a:ln>
                <a:solidFill>
                  <a:srgbClr val="000000"/>
                </a:solidFill>
                <a:effectLst/>
                <a:latin typeface="Verdana" panose="020B0604030504040204" pitchFamily="34" charset="0"/>
              </a:rPr>
              <a:t>içeriği</a:t>
            </a:r>
            <a:r>
              <a:rPr kumimoji="0" lang="tr-TR" altLang="tr-TR" sz="1600" b="0" i="0" u="none" strike="noStrike" cap="none" normalizeH="0" baseline="0" dirty="0" smtClean="0">
                <a:ln>
                  <a:noFill/>
                </a:ln>
                <a:solidFill>
                  <a:srgbClr val="000000"/>
                </a:solidFill>
                <a:effectLst/>
                <a:latin typeface="Verdana" panose="020B0604030504040204" pitchFamily="34" charset="0"/>
              </a:rPr>
              <a:t> olmayan bir tanımınız varsa,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err="1" smtClean="0">
                <a:ln>
                  <a:noFill/>
                </a:ln>
                <a:solidFill>
                  <a:srgbClr val="DC143C"/>
                </a:solidFill>
                <a:effectLst/>
                <a:latin typeface="Consolas" panose="020B0609020204030204" pitchFamily="49" charset="0"/>
                <a:cs typeface="Consolas" panose="020B0609020204030204" pitchFamily="49" charset="0"/>
              </a:rPr>
              <a:t>pass</a:t>
            </a:r>
            <a:r>
              <a:rPr kumimoji="0" lang="tr-TR" altLang="tr-TR" sz="1600" b="0"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 </a:t>
            </a:r>
            <a:r>
              <a:rPr kumimoji="0" lang="tr-TR" altLang="tr-TR" sz="1600" b="0" i="0" u="none" strike="noStrike" cap="none" normalizeH="0" baseline="0" dirty="0" smtClean="0">
                <a:ln>
                  <a:noFill/>
                </a:ln>
                <a:solidFill>
                  <a:srgbClr val="000000"/>
                </a:solidFill>
                <a:effectLst/>
                <a:latin typeface="Verdana" panose="020B0604030504040204" pitchFamily="34" charset="0"/>
              </a:rPr>
              <a:t>hata almamak için ifadeyi girin</a:t>
            </a:r>
            <a:r>
              <a:rPr kumimoji="0" lang="tr-TR" altLang="tr-TR" sz="1200" b="0" i="0" u="none" strike="noStrike" cap="none" normalizeH="0" baseline="0" dirty="0" smtClean="0">
                <a:ln>
                  <a:noFill/>
                </a:ln>
                <a:solidFill>
                  <a:srgbClr val="000000"/>
                </a:solidFill>
                <a:effectLst/>
                <a:latin typeface="Verdana" panose="020B0604030504040204" pitchFamily="34" charset="0"/>
              </a:rPr>
              <a:t>.</a:t>
            </a:r>
            <a:endParaRPr kumimoji="0" lang="tr-TR" altLang="tr-TR"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5570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4000" y="529947"/>
            <a:ext cx="10845800" cy="4401205"/>
          </a:xfrm>
          <a:prstGeom prst="rect">
            <a:avLst/>
          </a:prstGeom>
        </p:spPr>
        <p:txBody>
          <a:bodyPr wrap="square">
            <a:spAutoFit/>
          </a:bodyPr>
          <a:lstStyle/>
          <a:p>
            <a:r>
              <a:rPr lang="tr-TR" sz="2800" b="1" i="0" dirty="0" smtClean="0">
                <a:solidFill>
                  <a:srgbClr val="000000"/>
                </a:solidFill>
                <a:effectLst/>
                <a:latin typeface="Segoe UI" panose="020B0502040204020203" pitchFamily="34" charset="0"/>
              </a:rPr>
              <a:t>özyineleme</a:t>
            </a:r>
          </a:p>
          <a:p>
            <a:r>
              <a:rPr lang="tr-TR" b="0" i="0" dirty="0" err="1" smtClean="0">
                <a:solidFill>
                  <a:srgbClr val="000000"/>
                </a:solidFill>
                <a:effectLst/>
                <a:latin typeface="Verdana" panose="020B0604030504040204" pitchFamily="34" charset="0"/>
              </a:rPr>
              <a:t>Python</a:t>
            </a:r>
            <a:r>
              <a:rPr lang="tr-TR" b="0" i="0" dirty="0" smtClean="0">
                <a:solidFill>
                  <a:srgbClr val="000000"/>
                </a:solidFill>
                <a:effectLst/>
                <a:latin typeface="Verdana" panose="020B0604030504040204" pitchFamily="34" charset="0"/>
              </a:rPr>
              <a:t> ayrıca işlev özyinelemesini de kabul eder; bu, tanımlı bir işlevin kendisini çağırabileceği anlamına gelir.</a:t>
            </a:r>
          </a:p>
          <a:p>
            <a:r>
              <a:rPr lang="tr-TR" b="0" i="0" dirty="0" smtClean="0">
                <a:solidFill>
                  <a:srgbClr val="000000"/>
                </a:solidFill>
                <a:effectLst/>
                <a:latin typeface="Verdana" panose="020B0604030504040204" pitchFamily="34" charset="0"/>
              </a:rPr>
              <a:t>Özyineleme, ortak bir matematik ve programlama kavramıdır. Bu, bir fonksiyonun kendisini çağırdığı anlamına gelir. Bu, bir sonuca ulaşmak için veriler arasında geçiş yapabileceğiniz anlamına gelir.</a:t>
            </a:r>
          </a:p>
          <a:p>
            <a:r>
              <a:rPr lang="tr-TR" b="0" i="0" dirty="0" smtClean="0">
                <a:solidFill>
                  <a:srgbClr val="000000"/>
                </a:solidFill>
                <a:effectLst/>
                <a:latin typeface="Verdana" panose="020B0604030504040204" pitchFamily="34" charset="0"/>
              </a:rPr>
              <a:t>Geliştirici, asla sonlanmayan veya aşırı miktarda bellek veya işlemci gücü kullanan bir işlevi yazmaya kaymak oldukça kolay olabileceğinden, özyineleme konusunda çok dikkatli olmalıdır. Bununla birlikte, doğru yazıldığında özyineleme, programlamaya çok verimli ve matematiksel olarak zarif bir yaklaşım olabilir.</a:t>
            </a:r>
          </a:p>
          <a:p>
            <a:r>
              <a:rPr lang="tr-TR" b="0" i="0" dirty="0" smtClean="0">
                <a:solidFill>
                  <a:srgbClr val="000000"/>
                </a:solidFill>
                <a:effectLst/>
                <a:latin typeface="Verdana" panose="020B0604030504040204" pitchFamily="34" charset="0"/>
              </a:rPr>
              <a:t>Bu örnekte </a:t>
            </a:r>
            <a:r>
              <a:rPr lang="tr-TR" b="0" i="0" dirty="0" err="1" smtClean="0">
                <a:solidFill>
                  <a:srgbClr val="DC143C"/>
                </a:solidFill>
                <a:effectLst/>
                <a:latin typeface="Consolas" panose="020B0609020204030204" pitchFamily="49" charset="0"/>
              </a:rPr>
              <a:t>tri_recursion</a:t>
            </a:r>
            <a:r>
              <a:rPr lang="tr-TR" b="0" i="0" dirty="0" smtClean="0">
                <a:solidFill>
                  <a:srgbClr val="DC143C"/>
                </a:solidFill>
                <a:effectLst/>
                <a:latin typeface="Consolas" panose="020B0609020204030204" pitchFamily="49" charset="0"/>
              </a:rPr>
              <a:t>()</a:t>
            </a:r>
            <a:r>
              <a:rPr lang="tr-TR" b="0" i="0" dirty="0" smtClean="0">
                <a:solidFill>
                  <a:srgbClr val="000000"/>
                </a:solidFill>
                <a:effectLst/>
                <a:latin typeface="Verdana" panose="020B0604030504040204" pitchFamily="34" charset="0"/>
              </a:rPr>
              <a:t> , kendisini ("</a:t>
            </a:r>
            <a:r>
              <a:rPr lang="tr-TR" b="0" i="0" dirty="0" err="1" smtClean="0">
                <a:solidFill>
                  <a:srgbClr val="000000"/>
                </a:solidFill>
                <a:effectLst/>
                <a:latin typeface="Verdana" panose="020B0604030504040204" pitchFamily="34" charset="0"/>
              </a:rPr>
              <a:t>recurse</a:t>
            </a:r>
            <a:r>
              <a:rPr lang="tr-TR" b="0" i="0" dirty="0" smtClean="0">
                <a:solidFill>
                  <a:srgbClr val="000000"/>
                </a:solidFill>
                <a:effectLst/>
                <a:latin typeface="Verdana" panose="020B0604030504040204" pitchFamily="34" charset="0"/>
              </a:rPr>
              <a:t>") çağırmak için tanımladığımız bir işlevdir. Veri olarak, her yinelememizde azalan ( </a:t>
            </a:r>
            <a:r>
              <a:rPr lang="tr-TR" b="0" i="0" dirty="0" smtClean="0">
                <a:solidFill>
                  <a:srgbClr val="DC143C"/>
                </a:solidFill>
                <a:effectLst/>
                <a:latin typeface="Consolas" panose="020B0609020204030204" pitchFamily="49" charset="0"/>
              </a:rPr>
              <a:t>-1</a:t>
            </a:r>
            <a:r>
              <a:rPr lang="tr-TR" b="0" i="0" dirty="0" smtClean="0">
                <a:solidFill>
                  <a:srgbClr val="000000"/>
                </a:solidFill>
                <a:effectLst/>
                <a:latin typeface="Verdana" panose="020B0604030504040204" pitchFamily="34" charset="0"/>
              </a:rPr>
              <a:t> ) </a:t>
            </a:r>
            <a:r>
              <a:rPr lang="tr-TR" b="0" i="0" dirty="0" smtClean="0">
                <a:solidFill>
                  <a:srgbClr val="DC143C"/>
                </a:solidFill>
                <a:effectLst/>
                <a:latin typeface="Consolas" panose="020B0609020204030204" pitchFamily="49" charset="0"/>
              </a:rPr>
              <a:t>k</a:t>
            </a:r>
            <a:r>
              <a:rPr lang="tr-TR" b="0" i="0" dirty="0" smtClean="0">
                <a:solidFill>
                  <a:srgbClr val="000000"/>
                </a:solidFill>
                <a:effectLst/>
                <a:latin typeface="Verdana" panose="020B0604030504040204" pitchFamily="34" charset="0"/>
              </a:rPr>
              <a:t> değişkenini kullanıyoruz . Özyineleme, koşul 0'dan büyük olmadığında (yani 0 olduğunda) sona erer.</a:t>
            </a:r>
          </a:p>
          <a:p>
            <a:r>
              <a:rPr lang="tr-TR" b="0" i="0" dirty="0" smtClean="0">
                <a:solidFill>
                  <a:srgbClr val="000000"/>
                </a:solidFill>
                <a:effectLst/>
                <a:latin typeface="Verdana" panose="020B0604030504040204" pitchFamily="34" charset="0"/>
              </a:rPr>
              <a:t>Yeni bir geliştirici için bunun tam olarak nasıl çalıştığını anlamak biraz zaman alabilir, öğrenmenin en iyi yolu onu test etmek ve değiştirmektir.</a:t>
            </a:r>
            <a:endParaRPr lang="tr-TR"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129821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838200" y="613538"/>
            <a:ext cx="7264400" cy="3170099"/>
          </a:xfrm>
          <a:prstGeom prst="rect">
            <a:avLst/>
          </a:prstGeom>
        </p:spPr>
        <p:txBody>
          <a:bodyPr wrap="square">
            <a:spAutoFit/>
          </a:bodyPr>
          <a:lstStyle/>
          <a:p>
            <a:r>
              <a:rPr lang="tr-TR" sz="2000" b="1" dirty="0" smtClean="0">
                <a:solidFill>
                  <a:srgbClr val="0000FF"/>
                </a:solidFill>
                <a:effectLst/>
                <a:latin typeface="Courier New" panose="02070309020205020404" pitchFamily="49" charset="0"/>
              </a:rPr>
              <a:t>def</a:t>
            </a:r>
            <a:r>
              <a:rPr lang="tr-TR" sz="2000" b="1" dirty="0" smtClean="0">
                <a:solidFill>
                  <a:srgbClr val="000000"/>
                </a:solidFill>
                <a:effectLst/>
                <a:latin typeface="Courier New" panose="02070309020205020404" pitchFamily="49" charset="0"/>
              </a:rPr>
              <a:t> </a:t>
            </a:r>
            <a:r>
              <a:rPr lang="tr-TR" sz="2000" b="1" dirty="0" err="1" smtClean="0">
                <a:solidFill>
                  <a:srgbClr val="795E26"/>
                </a:solidFill>
                <a:effectLst/>
                <a:latin typeface="Courier New" panose="02070309020205020404" pitchFamily="49" charset="0"/>
              </a:rPr>
              <a:t>tri_recursion</a:t>
            </a:r>
            <a:r>
              <a:rPr lang="tr-TR" sz="2000" b="1" dirty="0" smtClean="0">
                <a:solidFill>
                  <a:srgbClr val="000000"/>
                </a:solidFill>
                <a:effectLst/>
                <a:latin typeface="Courier New" panose="02070309020205020404" pitchFamily="49" charset="0"/>
              </a:rPr>
              <a:t>(</a:t>
            </a:r>
            <a:r>
              <a:rPr lang="tr-TR" sz="2000" b="1" dirty="0" smtClean="0">
                <a:solidFill>
                  <a:srgbClr val="001080"/>
                </a:solidFill>
                <a:effectLst/>
                <a:latin typeface="Courier New" panose="02070309020205020404" pitchFamily="49" charset="0"/>
              </a:rPr>
              <a:t>k</a:t>
            </a:r>
            <a:r>
              <a:rPr lang="tr-TR" sz="2000" b="1" dirty="0" smtClean="0">
                <a:solidFill>
                  <a:srgbClr val="000000"/>
                </a:solidFill>
                <a:effectLst/>
                <a:latin typeface="Courier New" panose="02070309020205020404" pitchFamily="49" charset="0"/>
              </a:rPr>
              <a:t>):</a:t>
            </a:r>
          </a:p>
          <a:p>
            <a:r>
              <a:rPr lang="tr-TR" sz="2000" b="1" dirty="0" smtClean="0">
                <a:solidFill>
                  <a:srgbClr val="000000"/>
                </a:solidFill>
                <a:effectLst/>
                <a:latin typeface="Courier New" panose="02070309020205020404" pitchFamily="49" charset="0"/>
              </a:rPr>
              <a:t>  </a:t>
            </a:r>
            <a:r>
              <a:rPr lang="tr-TR" sz="2000" b="1" dirty="0" err="1" smtClean="0">
                <a:solidFill>
                  <a:srgbClr val="AF00DB"/>
                </a:solidFill>
                <a:effectLst/>
                <a:latin typeface="Courier New" panose="02070309020205020404" pitchFamily="49" charset="0"/>
              </a:rPr>
              <a:t>if</a:t>
            </a:r>
            <a:r>
              <a:rPr lang="tr-TR" sz="2000" b="1" dirty="0" smtClean="0">
                <a:solidFill>
                  <a:srgbClr val="000000"/>
                </a:solidFill>
                <a:effectLst/>
                <a:latin typeface="Courier New" panose="02070309020205020404" pitchFamily="49" charset="0"/>
              </a:rPr>
              <a:t>(k &gt; </a:t>
            </a:r>
            <a:r>
              <a:rPr lang="tr-TR" sz="2000" b="1" dirty="0" smtClean="0">
                <a:solidFill>
                  <a:srgbClr val="09885A"/>
                </a:solidFill>
                <a:effectLst/>
                <a:latin typeface="Courier New" panose="02070309020205020404" pitchFamily="49" charset="0"/>
              </a:rPr>
              <a:t>0</a:t>
            </a:r>
            <a:r>
              <a:rPr lang="tr-TR" sz="2000" b="1" dirty="0" smtClean="0">
                <a:solidFill>
                  <a:srgbClr val="000000"/>
                </a:solidFill>
                <a:effectLst/>
                <a:latin typeface="Courier New" panose="02070309020205020404" pitchFamily="49" charset="0"/>
              </a:rPr>
              <a:t>):</a:t>
            </a:r>
          </a:p>
          <a:p>
            <a:r>
              <a:rPr lang="tr-TR" sz="2000" b="1" dirty="0" smtClean="0">
                <a:solidFill>
                  <a:srgbClr val="000000"/>
                </a:solidFill>
                <a:effectLst/>
                <a:latin typeface="Courier New" panose="02070309020205020404" pitchFamily="49" charset="0"/>
              </a:rPr>
              <a:t>    </a:t>
            </a:r>
            <a:r>
              <a:rPr lang="tr-TR" sz="2000" b="1" dirty="0" err="1" smtClean="0">
                <a:solidFill>
                  <a:srgbClr val="000000"/>
                </a:solidFill>
                <a:effectLst/>
                <a:latin typeface="Courier New" panose="02070309020205020404" pitchFamily="49" charset="0"/>
              </a:rPr>
              <a:t>result</a:t>
            </a:r>
            <a:r>
              <a:rPr lang="tr-TR" sz="2000" b="1" dirty="0" smtClean="0">
                <a:solidFill>
                  <a:srgbClr val="000000"/>
                </a:solidFill>
                <a:effectLst/>
                <a:latin typeface="Courier New" panose="02070309020205020404" pitchFamily="49" charset="0"/>
              </a:rPr>
              <a:t> = k + </a:t>
            </a:r>
            <a:r>
              <a:rPr lang="tr-TR" sz="2000" b="1" dirty="0" err="1" smtClean="0">
                <a:solidFill>
                  <a:srgbClr val="000000"/>
                </a:solidFill>
                <a:effectLst/>
                <a:latin typeface="Courier New" panose="02070309020205020404" pitchFamily="49" charset="0"/>
              </a:rPr>
              <a:t>tri_recursion</a:t>
            </a:r>
            <a:r>
              <a:rPr lang="tr-TR" sz="2000" b="1" dirty="0" smtClean="0">
                <a:solidFill>
                  <a:srgbClr val="000000"/>
                </a:solidFill>
                <a:effectLst/>
                <a:latin typeface="Courier New" panose="02070309020205020404" pitchFamily="49" charset="0"/>
              </a:rPr>
              <a:t>(k - </a:t>
            </a:r>
            <a:r>
              <a:rPr lang="tr-TR" sz="2000" b="1" dirty="0" smtClean="0">
                <a:solidFill>
                  <a:srgbClr val="09885A"/>
                </a:solidFill>
                <a:effectLst/>
                <a:latin typeface="Courier New" panose="02070309020205020404" pitchFamily="49" charset="0"/>
              </a:rPr>
              <a:t>1</a:t>
            </a:r>
            <a:r>
              <a:rPr lang="tr-TR" sz="2000" b="1" dirty="0" smtClean="0">
                <a:solidFill>
                  <a:srgbClr val="000000"/>
                </a:solidFill>
                <a:effectLst/>
                <a:latin typeface="Courier New" panose="02070309020205020404" pitchFamily="49" charset="0"/>
              </a:rPr>
              <a:t>)</a:t>
            </a:r>
          </a:p>
          <a:p>
            <a:r>
              <a:rPr lang="tr-TR" sz="2000" b="1" dirty="0" smtClean="0">
                <a:solidFill>
                  <a:srgbClr val="000000"/>
                </a:solidFill>
                <a:effectLst/>
                <a:latin typeface="Courier New" panose="02070309020205020404" pitchFamily="49" charset="0"/>
              </a:rPr>
              <a:t>    </a:t>
            </a:r>
            <a:r>
              <a:rPr lang="tr-TR" sz="2000" b="1" dirty="0" err="1" smtClean="0">
                <a:solidFill>
                  <a:srgbClr val="795E26"/>
                </a:solidFill>
                <a:effectLst/>
                <a:latin typeface="Courier New" panose="02070309020205020404" pitchFamily="49" charset="0"/>
              </a:rPr>
              <a:t>print</a:t>
            </a:r>
            <a:r>
              <a:rPr lang="tr-TR" sz="2000" b="1" dirty="0" smtClean="0">
                <a:solidFill>
                  <a:srgbClr val="000000"/>
                </a:solidFill>
                <a:effectLst/>
                <a:latin typeface="Courier New" panose="02070309020205020404" pitchFamily="49" charset="0"/>
              </a:rPr>
              <a:t>(</a:t>
            </a:r>
            <a:r>
              <a:rPr lang="tr-TR" sz="2000" b="1" dirty="0" err="1" smtClean="0">
                <a:solidFill>
                  <a:srgbClr val="000000"/>
                </a:solidFill>
                <a:effectLst/>
                <a:latin typeface="Courier New" panose="02070309020205020404" pitchFamily="49" charset="0"/>
              </a:rPr>
              <a:t>result</a:t>
            </a:r>
            <a:r>
              <a:rPr lang="tr-TR" sz="2000" b="1" dirty="0" smtClean="0">
                <a:solidFill>
                  <a:srgbClr val="000000"/>
                </a:solidFill>
                <a:effectLst/>
                <a:latin typeface="Courier New" panose="02070309020205020404" pitchFamily="49" charset="0"/>
              </a:rPr>
              <a:t>)</a:t>
            </a:r>
          </a:p>
          <a:p>
            <a:r>
              <a:rPr lang="tr-TR" sz="2000" b="1" dirty="0" smtClean="0">
                <a:solidFill>
                  <a:srgbClr val="000000"/>
                </a:solidFill>
                <a:effectLst/>
                <a:latin typeface="Courier New" panose="02070309020205020404" pitchFamily="49" charset="0"/>
              </a:rPr>
              <a:t>  </a:t>
            </a:r>
            <a:r>
              <a:rPr lang="tr-TR" sz="2000" b="1" dirty="0" smtClean="0">
                <a:solidFill>
                  <a:srgbClr val="AF00DB"/>
                </a:solidFill>
                <a:effectLst/>
                <a:latin typeface="Courier New" panose="02070309020205020404" pitchFamily="49" charset="0"/>
              </a:rPr>
              <a:t>else</a:t>
            </a:r>
            <a:r>
              <a:rPr lang="tr-TR" sz="2000" b="1" dirty="0" smtClean="0">
                <a:solidFill>
                  <a:srgbClr val="000000"/>
                </a:solidFill>
                <a:effectLst/>
                <a:latin typeface="Courier New" panose="02070309020205020404" pitchFamily="49" charset="0"/>
              </a:rPr>
              <a:t>:</a:t>
            </a:r>
          </a:p>
          <a:p>
            <a:r>
              <a:rPr lang="tr-TR" sz="2000" b="1" dirty="0" smtClean="0">
                <a:solidFill>
                  <a:srgbClr val="000000"/>
                </a:solidFill>
                <a:effectLst/>
                <a:latin typeface="Courier New" panose="02070309020205020404" pitchFamily="49" charset="0"/>
              </a:rPr>
              <a:t>    </a:t>
            </a:r>
            <a:r>
              <a:rPr lang="tr-TR" sz="2000" b="1" dirty="0" err="1" smtClean="0">
                <a:solidFill>
                  <a:srgbClr val="000000"/>
                </a:solidFill>
                <a:effectLst/>
                <a:latin typeface="Courier New" panose="02070309020205020404" pitchFamily="49" charset="0"/>
              </a:rPr>
              <a:t>result</a:t>
            </a:r>
            <a:r>
              <a:rPr lang="tr-TR" sz="2000" b="1" dirty="0" smtClean="0">
                <a:solidFill>
                  <a:srgbClr val="000000"/>
                </a:solidFill>
                <a:effectLst/>
                <a:latin typeface="Courier New" panose="02070309020205020404" pitchFamily="49" charset="0"/>
              </a:rPr>
              <a:t> = </a:t>
            </a:r>
            <a:r>
              <a:rPr lang="tr-TR" sz="2000" b="1" dirty="0" smtClean="0">
                <a:solidFill>
                  <a:srgbClr val="09885A"/>
                </a:solidFill>
                <a:effectLst/>
                <a:latin typeface="Courier New" panose="02070309020205020404" pitchFamily="49" charset="0"/>
              </a:rPr>
              <a:t>0</a:t>
            </a:r>
            <a:endParaRPr lang="tr-TR" sz="2000" b="1" dirty="0" smtClean="0">
              <a:solidFill>
                <a:srgbClr val="000000"/>
              </a:solidFill>
              <a:effectLst/>
              <a:latin typeface="Courier New" panose="02070309020205020404" pitchFamily="49" charset="0"/>
            </a:endParaRPr>
          </a:p>
          <a:p>
            <a:r>
              <a:rPr lang="tr-TR" sz="2000" b="1" dirty="0" smtClean="0">
                <a:solidFill>
                  <a:srgbClr val="000000"/>
                </a:solidFill>
                <a:effectLst/>
                <a:latin typeface="Courier New" panose="02070309020205020404" pitchFamily="49" charset="0"/>
              </a:rPr>
              <a:t>  </a:t>
            </a:r>
            <a:r>
              <a:rPr lang="tr-TR" sz="2000" b="1" dirty="0" err="1" smtClean="0">
                <a:solidFill>
                  <a:srgbClr val="AF00DB"/>
                </a:solidFill>
                <a:effectLst/>
                <a:latin typeface="Courier New" panose="02070309020205020404" pitchFamily="49" charset="0"/>
              </a:rPr>
              <a:t>return</a:t>
            </a:r>
            <a:r>
              <a:rPr lang="tr-TR" sz="2000" b="1" dirty="0" smtClean="0">
                <a:solidFill>
                  <a:srgbClr val="000000"/>
                </a:solidFill>
                <a:effectLst/>
                <a:latin typeface="Courier New" panose="02070309020205020404" pitchFamily="49" charset="0"/>
              </a:rPr>
              <a:t> </a:t>
            </a:r>
            <a:r>
              <a:rPr lang="tr-TR" sz="2000" b="1" dirty="0" err="1" smtClean="0">
                <a:solidFill>
                  <a:srgbClr val="000000"/>
                </a:solidFill>
                <a:effectLst/>
                <a:latin typeface="Courier New" panose="02070309020205020404" pitchFamily="49" charset="0"/>
              </a:rPr>
              <a:t>result</a:t>
            </a:r>
            <a:endParaRPr lang="tr-TR" sz="2000" b="1" dirty="0" smtClean="0">
              <a:solidFill>
                <a:srgbClr val="000000"/>
              </a:solidFill>
              <a:effectLst/>
              <a:latin typeface="Courier New" panose="02070309020205020404" pitchFamily="49" charset="0"/>
            </a:endParaRPr>
          </a:p>
          <a:p>
            <a:r>
              <a:rPr lang="tr-TR" sz="2000" b="1" dirty="0" smtClean="0">
                <a:solidFill>
                  <a:srgbClr val="000000"/>
                </a:solidFill>
                <a:effectLst/>
                <a:latin typeface="Courier New" panose="02070309020205020404" pitchFamily="49" charset="0"/>
              </a:rPr>
              <a:t/>
            </a:r>
            <a:br>
              <a:rPr lang="tr-TR" sz="2000" b="1" dirty="0" smtClean="0">
                <a:solidFill>
                  <a:srgbClr val="000000"/>
                </a:solidFill>
                <a:effectLst/>
                <a:latin typeface="Courier New" panose="02070309020205020404" pitchFamily="49" charset="0"/>
              </a:rPr>
            </a:br>
            <a:r>
              <a:rPr lang="tr-TR" sz="2000" b="1" dirty="0" err="1" smtClean="0">
                <a:solidFill>
                  <a:srgbClr val="795E26"/>
                </a:solidFill>
                <a:effectLst/>
                <a:latin typeface="Courier New" panose="02070309020205020404" pitchFamily="49" charset="0"/>
              </a:rPr>
              <a:t>print</a:t>
            </a:r>
            <a:r>
              <a:rPr lang="tr-TR" sz="2000" b="1" dirty="0" smtClean="0">
                <a:solidFill>
                  <a:srgbClr val="000000"/>
                </a:solidFill>
                <a:effectLst/>
                <a:latin typeface="Courier New" panose="02070309020205020404" pitchFamily="49" charset="0"/>
              </a:rPr>
              <a:t>(</a:t>
            </a:r>
            <a:r>
              <a:rPr lang="tr-TR" sz="2000" b="1" dirty="0" smtClean="0">
                <a:solidFill>
                  <a:srgbClr val="A31515"/>
                </a:solidFill>
                <a:effectLst/>
                <a:latin typeface="Courier New" panose="02070309020205020404" pitchFamily="49" charset="0"/>
              </a:rPr>
              <a:t>"\n\</a:t>
            </a:r>
            <a:r>
              <a:rPr lang="tr-TR" sz="2000" b="1" dirty="0" err="1" smtClean="0">
                <a:solidFill>
                  <a:srgbClr val="A31515"/>
                </a:solidFill>
                <a:effectLst/>
                <a:latin typeface="Courier New" panose="02070309020205020404" pitchFamily="49" charset="0"/>
              </a:rPr>
              <a:t>nRecursion</a:t>
            </a:r>
            <a:r>
              <a:rPr lang="tr-TR" sz="2000" b="1" dirty="0" smtClean="0">
                <a:solidFill>
                  <a:srgbClr val="A31515"/>
                </a:solidFill>
                <a:effectLst/>
                <a:latin typeface="Courier New" panose="02070309020205020404" pitchFamily="49" charset="0"/>
              </a:rPr>
              <a:t> </a:t>
            </a:r>
            <a:r>
              <a:rPr lang="tr-TR" sz="2000" b="1" dirty="0" err="1" smtClean="0">
                <a:solidFill>
                  <a:srgbClr val="A31515"/>
                </a:solidFill>
                <a:effectLst/>
                <a:latin typeface="Courier New" panose="02070309020205020404" pitchFamily="49" charset="0"/>
              </a:rPr>
              <a:t>Example</a:t>
            </a:r>
            <a:r>
              <a:rPr lang="tr-TR" sz="2000" b="1" dirty="0" smtClean="0">
                <a:solidFill>
                  <a:srgbClr val="A31515"/>
                </a:solidFill>
                <a:effectLst/>
                <a:latin typeface="Courier New" panose="02070309020205020404" pitchFamily="49" charset="0"/>
              </a:rPr>
              <a:t> </a:t>
            </a:r>
            <a:r>
              <a:rPr lang="tr-TR" sz="2000" b="1" dirty="0" err="1" smtClean="0">
                <a:solidFill>
                  <a:srgbClr val="A31515"/>
                </a:solidFill>
                <a:effectLst/>
                <a:latin typeface="Courier New" panose="02070309020205020404" pitchFamily="49" charset="0"/>
              </a:rPr>
              <a:t>Results</a:t>
            </a:r>
            <a:r>
              <a:rPr lang="tr-TR" sz="2000" b="1" dirty="0" smtClean="0">
                <a:solidFill>
                  <a:srgbClr val="A31515"/>
                </a:solidFill>
                <a:effectLst/>
                <a:latin typeface="Courier New" panose="02070309020205020404" pitchFamily="49" charset="0"/>
              </a:rPr>
              <a:t>"</a:t>
            </a:r>
            <a:r>
              <a:rPr lang="tr-TR" sz="2000" b="1" dirty="0" smtClean="0">
                <a:solidFill>
                  <a:srgbClr val="000000"/>
                </a:solidFill>
                <a:effectLst/>
                <a:latin typeface="Courier New" panose="02070309020205020404" pitchFamily="49" charset="0"/>
              </a:rPr>
              <a:t>)</a:t>
            </a:r>
          </a:p>
          <a:p>
            <a:r>
              <a:rPr lang="tr-TR" sz="2000" b="1" dirty="0" err="1" smtClean="0">
                <a:solidFill>
                  <a:srgbClr val="000000"/>
                </a:solidFill>
                <a:effectLst/>
                <a:latin typeface="Courier New" panose="02070309020205020404" pitchFamily="49" charset="0"/>
              </a:rPr>
              <a:t>tri_recursion</a:t>
            </a:r>
            <a:r>
              <a:rPr lang="tr-TR" sz="2000" b="1" dirty="0" smtClean="0">
                <a:solidFill>
                  <a:srgbClr val="000000"/>
                </a:solidFill>
                <a:effectLst/>
                <a:latin typeface="Courier New" panose="02070309020205020404" pitchFamily="49" charset="0"/>
              </a:rPr>
              <a:t>(</a:t>
            </a:r>
            <a:r>
              <a:rPr lang="tr-TR" sz="2000" b="1" dirty="0" smtClean="0">
                <a:solidFill>
                  <a:srgbClr val="09885A"/>
                </a:solidFill>
                <a:effectLst/>
                <a:latin typeface="Courier New" panose="02070309020205020404" pitchFamily="49" charset="0"/>
              </a:rPr>
              <a:t>6</a:t>
            </a:r>
            <a:r>
              <a:rPr lang="tr-TR" sz="2000" b="1" dirty="0" smtClean="0">
                <a:solidFill>
                  <a:srgbClr val="000000"/>
                </a:solidFill>
                <a:effectLst/>
                <a:latin typeface="Courier New" panose="02070309020205020404" pitchFamily="49" charset="0"/>
              </a:rPr>
              <a:t>)</a:t>
            </a:r>
            <a:endParaRPr lang="tr-TR" sz="2000" b="1"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124393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descr="Ekran Kırpm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447" y="1057114"/>
            <a:ext cx="9461821" cy="3464086"/>
          </a:xfrm>
          <a:prstGeom prst="rect">
            <a:avLst/>
          </a:prstGeom>
        </p:spPr>
      </p:pic>
    </p:spTree>
    <p:extLst>
      <p:ext uri="{BB962C8B-B14F-4D97-AF65-F5344CB8AC3E}">
        <p14:creationId xmlns:p14="http://schemas.microsoft.com/office/powerpoint/2010/main" val="3977942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descr="Ekran Kırpm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201" y="957044"/>
            <a:ext cx="7015086" cy="4224555"/>
          </a:xfrm>
          <a:prstGeom prst="rect">
            <a:avLst/>
          </a:prstGeom>
        </p:spPr>
      </p:pic>
    </p:spTree>
    <p:extLst>
      <p:ext uri="{BB962C8B-B14F-4D97-AF65-F5344CB8AC3E}">
        <p14:creationId xmlns:p14="http://schemas.microsoft.com/office/powerpoint/2010/main" val="1215097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descr="Ekran Kırpm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670" y="964971"/>
            <a:ext cx="7433720" cy="4470629"/>
          </a:xfrm>
          <a:prstGeom prst="rect">
            <a:avLst/>
          </a:prstGeom>
        </p:spPr>
      </p:pic>
    </p:spTree>
    <p:extLst>
      <p:ext uri="{BB962C8B-B14F-4D97-AF65-F5344CB8AC3E}">
        <p14:creationId xmlns:p14="http://schemas.microsoft.com/office/powerpoint/2010/main" val="2297902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descr="Ekran Kırpm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642" y="945897"/>
            <a:ext cx="8687258" cy="4798194"/>
          </a:xfrm>
          <a:prstGeom prst="rect">
            <a:avLst/>
          </a:prstGeom>
        </p:spPr>
      </p:pic>
    </p:spTree>
    <p:extLst>
      <p:ext uri="{BB962C8B-B14F-4D97-AF65-F5344CB8AC3E}">
        <p14:creationId xmlns:p14="http://schemas.microsoft.com/office/powerpoint/2010/main" val="1420242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descr="Ekran Kırpm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085" y="683901"/>
            <a:ext cx="7502915" cy="5402389"/>
          </a:xfrm>
          <a:prstGeom prst="rect">
            <a:avLst/>
          </a:prstGeom>
        </p:spPr>
      </p:pic>
    </p:spTree>
    <p:extLst>
      <p:ext uri="{BB962C8B-B14F-4D97-AF65-F5344CB8AC3E}">
        <p14:creationId xmlns:p14="http://schemas.microsoft.com/office/powerpoint/2010/main" val="930842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descr="Ekran Kırpm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558" y="347482"/>
            <a:ext cx="7571242" cy="3004109"/>
          </a:xfrm>
          <a:prstGeom prst="rect">
            <a:avLst/>
          </a:prstGeom>
        </p:spPr>
      </p:pic>
      <p:pic>
        <p:nvPicPr>
          <p:cNvPr id="3" name="Resim 2" descr="Ekran Kırpm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558" y="3484382"/>
            <a:ext cx="6960042" cy="2840619"/>
          </a:xfrm>
          <a:prstGeom prst="rect">
            <a:avLst/>
          </a:prstGeom>
        </p:spPr>
      </p:pic>
    </p:spTree>
    <p:extLst>
      <p:ext uri="{BB962C8B-B14F-4D97-AF65-F5344CB8AC3E}">
        <p14:creationId xmlns:p14="http://schemas.microsoft.com/office/powerpoint/2010/main" val="54457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descr="Ekran Kırpm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2268" y="788702"/>
            <a:ext cx="7825231" cy="5033019"/>
          </a:xfrm>
          <a:prstGeom prst="rect">
            <a:avLst/>
          </a:prstGeom>
        </p:spPr>
      </p:pic>
    </p:spTree>
    <p:extLst>
      <p:ext uri="{BB962C8B-B14F-4D97-AF65-F5344CB8AC3E}">
        <p14:creationId xmlns:p14="http://schemas.microsoft.com/office/powerpoint/2010/main" val="1920288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Ekran Kırpm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148" y="741033"/>
            <a:ext cx="7609352" cy="5388597"/>
          </a:xfrm>
          <a:prstGeom prst="rect">
            <a:avLst/>
          </a:prstGeom>
        </p:spPr>
      </p:pic>
    </p:spTree>
    <p:extLst>
      <p:ext uri="{BB962C8B-B14F-4D97-AF65-F5344CB8AC3E}">
        <p14:creationId xmlns:p14="http://schemas.microsoft.com/office/powerpoint/2010/main" val="885046068"/>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831</Words>
  <Application>Microsoft Office PowerPoint</Application>
  <PresentationFormat>Geniş ekran</PresentationFormat>
  <Paragraphs>78</Paragraphs>
  <Slides>18</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18</vt:i4>
      </vt:variant>
    </vt:vector>
  </HeadingPairs>
  <TitlesOfParts>
    <vt:vector size="26" baseType="lpstr">
      <vt:lpstr>Arial</vt:lpstr>
      <vt:lpstr>Calibri</vt:lpstr>
      <vt:lpstr>Calibri Light</vt:lpstr>
      <vt:lpstr>Consolas</vt:lpstr>
      <vt:lpstr>Courier New</vt:lpstr>
      <vt:lpstr>Segoe UI</vt:lpstr>
      <vt:lpstr>Verdana</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sist</dc:creator>
  <cp:lastModifiedBy>sist</cp:lastModifiedBy>
  <cp:revision>7</cp:revision>
  <dcterms:created xsi:type="dcterms:W3CDTF">2022-12-19T09:54:06Z</dcterms:created>
  <dcterms:modified xsi:type="dcterms:W3CDTF">2022-12-19T10:58:15Z</dcterms:modified>
</cp:coreProperties>
</file>