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61" r:id="rId5"/>
    <p:sldId id="258" r:id="rId6"/>
    <p:sldId id="259" r:id="rId7"/>
    <p:sldId id="260" r:id="rId8"/>
    <p:sldId id="262" r:id="rId9"/>
    <p:sldId id="264" r:id="rId10"/>
    <p:sldId id="263" r:id="rId11"/>
    <p:sldId id="265" r:id="rId12"/>
    <p:sldId id="266"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7" d="100"/>
          <a:sy n="87" d="100"/>
        </p:scale>
        <p:origin x="6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997D6AFA-F708-4B8E-9A97-33CFB6DF01FB}" type="datetimeFigureOut">
              <a:rPr lang="tr-TR" smtClean="0"/>
              <a:t>8.01.2025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95A8835-4BF0-4412-B797-7972AF9DE633}" type="slidenum">
              <a:rPr lang="tr-TR" smtClean="0"/>
              <a:t>‹#›</a:t>
            </a:fld>
            <a:endParaRPr lang="tr-TR"/>
          </a:p>
        </p:txBody>
      </p:sp>
    </p:spTree>
    <p:extLst>
      <p:ext uri="{BB962C8B-B14F-4D97-AF65-F5344CB8AC3E}">
        <p14:creationId xmlns:p14="http://schemas.microsoft.com/office/powerpoint/2010/main" val="2151285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97D6AFA-F708-4B8E-9A97-33CFB6DF01FB}" type="datetimeFigureOut">
              <a:rPr lang="tr-TR" smtClean="0"/>
              <a:t>8.01.2025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95A8835-4BF0-4412-B797-7972AF9DE633}" type="slidenum">
              <a:rPr lang="tr-TR" smtClean="0"/>
              <a:t>‹#›</a:t>
            </a:fld>
            <a:endParaRPr lang="tr-TR"/>
          </a:p>
        </p:txBody>
      </p:sp>
    </p:spTree>
    <p:extLst>
      <p:ext uri="{BB962C8B-B14F-4D97-AF65-F5344CB8AC3E}">
        <p14:creationId xmlns:p14="http://schemas.microsoft.com/office/powerpoint/2010/main" val="2579324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97D6AFA-F708-4B8E-9A97-33CFB6DF01FB}" type="datetimeFigureOut">
              <a:rPr lang="tr-TR" smtClean="0"/>
              <a:t>8.01.2025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95A8835-4BF0-4412-B797-7972AF9DE633}" type="slidenum">
              <a:rPr lang="tr-TR" smtClean="0"/>
              <a:t>‹#›</a:t>
            </a:fld>
            <a:endParaRPr lang="tr-TR"/>
          </a:p>
        </p:txBody>
      </p:sp>
    </p:spTree>
    <p:extLst>
      <p:ext uri="{BB962C8B-B14F-4D97-AF65-F5344CB8AC3E}">
        <p14:creationId xmlns:p14="http://schemas.microsoft.com/office/powerpoint/2010/main" val="2401332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97D6AFA-F708-4B8E-9A97-33CFB6DF01FB}" type="datetimeFigureOut">
              <a:rPr lang="tr-TR" smtClean="0"/>
              <a:t>8.01.2025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95A8835-4BF0-4412-B797-7972AF9DE633}" type="slidenum">
              <a:rPr lang="tr-TR" smtClean="0"/>
              <a:t>‹#›</a:t>
            </a:fld>
            <a:endParaRPr lang="tr-TR"/>
          </a:p>
        </p:txBody>
      </p:sp>
    </p:spTree>
    <p:extLst>
      <p:ext uri="{BB962C8B-B14F-4D97-AF65-F5344CB8AC3E}">
        <p14:creationId xmlns:p14="http://schemas.microsoft.com/office/powerpoint/2010/main" val="1138464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997D6AFA-F708-4B8E-9A97-33CFB6DF01FB}" type="datetimeFigureOut">
              <a:rPr lang="tr-TR" smtClean="0"/>
              <a:t>8.01.2025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95A8835-4BF0-4412-B797-7972AF9DE633}" type="slidenum">
              <a:rPr lang="tr-TR" smtClean="0"/>
              <a:t>‹#›</a:t>
            </a:fld>
            <a:endParaRPr lang="tr-TR"/>
          </a:p>
        </p:txBody>
      </p:sp>
    </p:spTree>
    <p:extLst>
      <p:ext uri="{BB962C8B-B14F-4D97-AF65-F5344CB8AC3E}">
        <p14:creationId xmlns:p14="http://schemas.microsoft.com/office/powerpoint/2010/main" val="202285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997D6AFA-F708-4B8E-9A97-33CFB6DF01FB}" type="datetimeFigureOut">
              <a:rPr lang="tr-TR" smtClean="0"/>
              <a:t>8.01.2025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95A8835-4BF0-4412-B797-7972AF9DE633}" type="slidenum">
              <a:rPr lang="tr-TR" smtClean="0"/>
              <a:t>‹#›</a:t>
            </a:fld>
            <a:endParaRPr lang="tr-TR"/>
          </a:p>
        </p:txBody>
      </p:sp>
    </p:spTree>
    <p:extLst>
      <p:ext uri="{BB962C8B-B14F-4D97-AF65-F5344CB8AC3E}">
        <p14:creationId xmlns:p14="http://schemas.microsoft.com/office/powerpoint/2010/main" val="187159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997D6AFA-F708-4B8E-9A97-33CFB6DF01FB}" type="datetimeFigureOut">
              <a:rPr lang="tr-TR" smtClean="0"/>
              <a:t>8.01.2025</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595A8835-4BF0-4412-B797-7972AF9DE633}" type="slidenum">
              <a:rPr lang="tr-TR" smtClean="0"/>
              <a:t>‹#›</a:t>
            </a:fld>
            <a:endParaRPr lang="tr-TR"/>
          </a:p>
        </p:txBody>
      </p:sp>
    </p:spTree>
    <p:extLst>
      <p:ext uri="{BB962C8B-B14F-4D97-AF65-F5344CB8AC3E}">
        <p14:creationId xmlns:p14="http://schemas.microsoft.com/office/powerpoint/2010/main" val="90873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997D6AFA-F708-4B8E-9A97-33CFB6DF01FB}" type="datetimeFigureOut">
              <a:rPr lang="tr-TR" smtClean="0"/>
              <a:t>8.01.2025</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595A8835-4BF0-4412-B797-7972AF9DE633}" type="slidenum">
              <a:rPr lang="tr-TR" smtClean="0"/>
              <a:t>‹#›</a:t>
            </a:fld>
            <a:endParaRPr lang="tr-TR"/>
          </a:p>
        </p:txBody>
      </p:sp>
    </p:spTree>
    <p:extLst>
      <p:ext uri="{BB962C8B-B14F-4D97-AF65-F5344CB8AC3E}">
        <p14:creationId xmlns:p14="http://schemas.microsoft.com/office/powerpoint/2010/main" val="3103092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997D6AFA-F708-4B8E-9A97-33CFB6DF01FB}" type="datetimeFigureOut">
              <a:rPr lang="tr-TR" smtClean="0"/>
              <a:t>8.01.2025</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595A8835-4BF0-4412-B797-7972AF9DE633}" type="slidenum">
              <a:rPr lang="tr-TR" smtClean="0"/>
              <a:t>‹#›</a:t>
            </a:fld>
            <a:endParaRPr lang="tr-TR"/>
          </a:p>
        </p:txBody>
      </p:sp>
    </p:spTree>
    <p:extLst>
      <p:ext uri="{BB962C8B-B14F-4D97-AF65-F5344CB8AC3E}">
        <p14:creationId xmlns:p14="http://schemas.microsoft.com/office/powerpoint/2010/main" val="2788781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97D6AFA-F708-4B8E-9A97-33CFB6DF01FB}" type="datetimeFigureOut">
              <a:rPr lang="tr-TR" smtClean="0"/>
              <a:t>8.01.2025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95A8835-4BF0-4412-B797-7972AF9DE633}" type="slidenum">
              <a:rPr lang="tr-TR" smtClean="0"/>
              <a:t>‹#›</a:t>
            </a:fld>
            <a:endParaRPr lang="tr-TR"/>
          </a:p>
        </p:txBody>
      </p:sp>
    </p:spTree>
    <p:extLst>
      <p:ext uri="{BB962C8B-B14F-4D97-AF65-F5344CB8AC3E}">
        <p14:creationId xmlns:p14="http://schemas.microsoft.com/office/powerpoint/2010/main" val="3582477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97D6AFA-F708-4B8E-9A97-33CFB6DF01FB}" type="datetimeFigureOut">
              <a:rPr lang="tr-TR" smtClean="0"/>
              <a:t>8.01.2025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95A8835-4BF0-4412-B797-7972AF9DE633}" type="slidenum">
              <a:rPr lang="tr-TR" smtClean="0"/>
              <a:t>‹#›</a:t>
            </a:fld>
            <a:endParaRPr lang="tr-TR"/>
          </a:p>
        </p:txBody>
      </p:sp>
    </p:spTree>
    <p:extLst>
      <p:ext uri="{BB962C8B-B14F-4D97-AF65-F5344CB8AC3E}">
        <p14:creationId xmlns:p14="http://schemas.microsoft.com/office/powerpoint/2010/main" val="2528711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D6AFA-F708-4B8E-9A97-33CFB6DF01FB}" type="datetimeFigureOut">
              <a:rPr lang="tr-TR" smtClean="0"/>
              <a:t>8.01.2025</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5A8835-4BF0-4412-B797-7972AF9DE633}" type="slidenum">
              <a:rPr lang="tr-TR" smtClean="0"/>
              <a:t>‹#›</a:t>
            </a:fld>
            <a:endParaRPr lang="tr-TR"/>
          </a:p>
        </p:txBody>
      </p:sp>
    </p:spTree>
    <p:extLst>
      <p:ext uri="{BB962C8B-B14F-4D97-AF65-F5344CB8AC3E}">
        <p14:creationId xmlns:p14="http://schemas.microsoft.com/office/powerpoint/2010/main" val="2900254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749395" y="1756770"/>
            <a:ext cx="10009188" cy="2173424"/>
          </a:xfrm>
          <a:prstGeom prst="rect">
            <a:avLst/>
          </a:prstGeom>
        </p:spPr>
      </p:pic>
      <p:sp>
        <p:nvSpPr>
          <p:cNvPr id="5" name="Dikdörtgen 4"/>
          <p:cNvSpPr/>
          <p:nvPr/>
        </p:nvSpPr>
        <p:spPr>
          <a:xfrm>
            <a:off x="2022724" y="500360"/>
            <a:ext cx="6114559" cy="923330"/>
          </a:xfrm>
          <a:prstGeom prst="rect">
            <a:avLst/>
          </a:prstGeom>
          <a:noFill/>
        </p:spPr>
        <p:txBody>
          <a:bodyPr wrap="none" lIns="91440" tIns="45720" rIns="91440" bIns="45720">
            <a:spAutoFit/>
          </a:bodyPr>
          <a:lstStyle/>
          <a:p>
            <a:pPr algn="ctr"/>
            <a:r>
              <a:rPr lang="tr-TR" sz="5400" b="1" cap="none" spc="0" dirty="0" smtClean="0">
                <a:ln w="22225">
                  <a:solidFill>
                    <a:schemeClr val="accent2"/>
                  </a:solidFill>
                  <a:prstDash val="solid"/>
                </a:ln>
                <a:solidFill>
                  <a:schemeClr val="accent2">
                    <a:lumMod val="40000"/>
                    <a:lumOff val="60000"/>
                  </a:schemeClr>
                </a:solidFill>
                <a:effectLst/>
              </a:rPr>
              <a:t>Programlama Nedir?</a:t>
            </a:r>
            <a:endParaRPr lang="tr-TR"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527362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006474" y="601662"/>
            <a:ext cx="8480425" cy="2403206"/>
          </a:xfrm>
          <a:prstGeom prst="rect">
            <a:avLst/>
          </a:prstGeom>
        </p:spPr>
      </p:pic>
      <p:pic>
        <p:nvPicPr>
          <p:cNvPr id="3" name="Resim 2"/>
          <p:cNvPicPr>
            <a:picLocks noChangeAspect="1"/>
          </p:cNvPicPr>
          <p:nvPr/>
        </p:nvPicPr>
        <p:blipFill>
          <a:blip r:embed="rId3"/>
          <a:stretch>
            <a:fillRect/>
          </a:stretch>
        </p:blipFill>
        <p:spPr>
          <a:xfrm>
            <a:off x="1347787" y="3321050"/>
            <a:ext cx="2943225" cy="2095500"/>
          </a:xfrm>
          <a:prstGeom prst="rect">
            <a:avLst/>
          </a:prstGeom>
        </p:spPr>
      </p:pic>
      <p:pic>
        <p:nvPicPr>
          <p:cNvPr id="4" name="Resim 3"/>
          <p:cNvPicPr>
            <a:picLocks noChangeAspect="1"/>
          </p:cNvPicPr>
          <p:nvPr/>
        </p:nvPicPr>
        <p:blipFill>
          <a:blip r:embed="rId4"/>
          <a:stretch>
            <a:fillRect/>
          </a:stretch>
        </p:blipFill>
        <p:spPr>
          <a:xfrm>
            <a:off x="6235700" y="3206750"/>
            <a:ext cx="2514600" cy="2724150"/>
          </a:xfrm>
          <a:prstGeom prst="rect">
            <a:avLst/>
          </a:prstGeom>
        </p:spPr>
      </p:pic>
      <p:sp>
        <p:nvSpPr>
          <p:cNvPr id="5" name="Oval Belirtme Çizgisi 4"/>
          <p:cNvSpPr/>
          <p:nvPr/>
        </p:nvSpPr>
        <p:spPr>
          <a:xfrm>
            <a:off x="4717256" y="3206750"/>
            <a:ext cx="1086644" cy="946150"/>
          </a:xfrm>
          <a:prstGeom prst="wedgeEllipseCallout">
            <a:avLst>
              <a:gd name="adj1" fmla="val 147772"/>
              <a:gd name="adj2" fmla="val 457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Elma</a:t>
            </a:r>
            <a:endParaRPr lang="tr-TR" dirty="0"/>
          </a:p>
        </p:txBody>
      </p:sp>
      <p:sp>
        <p:nvSpPr>
          <p:cNvPr id="6" name="Oval Belirtme Çizgisi 5"/>
          <p:cNvSpPr/>
          <p:nvPr/>
        </p:nvSpPr>
        <p:spPr>
          <a:xfrm>
            <a:off x="8826498" y="3004868"/>
            <a:ext cx="2032002" cy="1148032"/>
          </a:xfrm>
          <a:prstGeom prst="wedgeEllipseCallout">
            <a:avLst>
              <a:gd name="adj1" fmla="val -87043"/>
              <a:gd name="adj2" fmla="val 230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smtClean="0"/>
              <a:t>İnt</a:t>
            </a:r>
            <a:r>
              <a:rPr lang="tr-TR" dirty="0" smtClean="0"/>
              <a:t>, </a:t>
            </a:r>
            <a:r>
              <a:rPr lang="tr-TR" dirty="0" err="1" smtClean="0"/>
              <a:t>Float</a:t>
            </a:r>
            <a:r>
              <a:rPr lang="tr-TR" dirty="0" smtClean="0"/>
              <a:t> </a:t>
            </a:r>
            <a:r>
              <a:rPr lang="tr-TR" dirty="0" err="1" smtClean="0"/>
              <a:t>Double</a:t>
            </a:r>
            <a:endParaRPr lang="tr-TR" dirty="0"/>
          </a:p>
        </p:txBody>
      </p:sp>
      <p:sp>
        <p:nvSpPr>
          <p:cNvPr id="7" name="Oval Belirtme Çizgisi 6"/>
          <p:cNvSpPr/>
          <p:nvPr/>
        </p:nvSpPr>
        <p:spPr>
          <a:xfrm>
            <a:off x="9004298" y="4268518"/>
            <a:ext cx="2032002" cy="1148032"/>
          </a:xfrm>
          <a:prstGeom prst="wedgeEllipseCallout">
            <a:avLst>
              <a:gd name="adj1" fmla="val -106418"/>
              <a:gd name="adj2" fmla="val -11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5 TL, 10TL.. gibi</a:t>
            </a:r>
            <a:endParaRPr lang="tr-TR" dirty="0"/>
          </a:p>
        </p:txBody>
      </p:sp>
    </p:spTree>
    <p:extLst>
      <p:ext uri="{BB962C8B-B14F-4D97-AF65-F5344CB8AC3E}">
        <p14:creationId xmlns:p14="http://schemas.microsoft.com/office/powerpoint/2010/main" val="3190827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923924" y="447674"/>
            <a:ext cx="9452899" cy="4035426"/>
          </a:xfrm>
          <a:prstGeom prst="rect">
            <a:avLst/>
          </a:prstGeom>
        </p:spPr>
      </p:pic>
    </p:spTree>
    <p:extLst>
      <p:ext uri="{BB962C8B-B14F-4D97-AF65-F5344CB8AC3E}">
        <p14:creationId xmlns:p14="http://schemas.microsoft.com/office/powerpoint/2010/main" val="16212220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 4"/>
          <p:cNvGrpSpPr/>
          <p:nvPr/>
        </p:nvGrpSpPr>
        <p:grpSpPr>
          <a:xfrm>
            <a:off x="725487" y="473075"/>
            <a:ext cx="9828213" cy="5775325"/>
            <a:chOff x="712787" y="650875"/>
            <a:chExt cx="8618935" cy="5127625"/>
          </a:xfrm>
        </p:grpSpPr>
        <p:pic>
          <p:nvPicPr>
            <p:cNvPr id="2" name="Resim 1"/>
            <p:cNvPicPr>
              <a:picLocks noChangeAspect="1"/>
            </p:cNvPicPr>
            <p:nvPr/>
          </p:nvPicPr>
          <p:blipFill rotWithShape="1">
            <a:blip r:embed="rId2"/>
            <a:srcRect r="75897" b="4103"/>
            <a:stretch/>
          </p:blipFill>
          <p:spPr>
            <a:xfrm>
              <a:off x="712787" y="650875"/>
              <a:ext cx="2347913" cy="5127625"/>
            </a:xfrm>
            <a:prstGeom prst="rect">
              <a:avLst/>
            </a:prstGeom>
          </p:spPr>
        </p:pic>
        <p:pic>
          <p:nvPicPr>
            <p:cNvPr id="3" name="Resim 2"/>
            <p:cNvPicPr>
              <a:picLocks noChangeAspect="1"/>
            </p:cNvPicPr>
            <p:nvPr/>
          </p:nvPicPr>
          <p:blipFill rotWithShape="1">
            <a:blip r:embed="rId2"/>
            <a:srcRect l="35624" b="2051"/>
            <a:stretch/>
          </p:blipFill>
          <p:spPr>
            <a:xfrm>
              <a:off x="3060700" y="650875"/>
              <a:ext cx="6271022" cy="5127625"/>
            </a:xfrm>
            <a:prstGeom prst="rect">
              <a:avLst/>
            </a:prstGeom>
          </p:spPr>
        </p:pic>
      </p:grpSp>
    </p:spTree>
    <p:extLst>
      <p:ext uri="{BB962C8B-B14F-4D97-AF65-F5344CB8AC3E}">
        <p14:creationId xmlns:p14="http://schemas.microsoft.com/office/powerpoint/2010/main" val="1950811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2033741" y="-160653"/>
            <a:ext cx="6114559" cy="923330"/>
          </a:xfrm>
          <a:prstGeom prst="rect">
            <a:avLst/>
          </a:prstGeom>
          <a:noFill/>
        </p:spPr>
        <p:txBody>
          <a:bodyPr wrap="none" lIns="91440" tIns="45720" rIns="91440" bIns="45720">
            <a:spAutoFit/>
          </a:bodyPr>
          <a:lstStyle/>
          <a:p>
            <a:pPr algn="ctr"/>
            <a:r>
              <a:rPr lang="tr-TR" sz="5400" b="1" cap="none" spc="0" dirty="0" smtClean="0">
                <a:ln w="22225">
                  <a:solidFill>
                    <a:schemeClr val="accent2"/>
                  </a:solidFill>
                  <a:prstDash val="solid"/>
                </a:ln>
                <a:solidFill>
                  <a:schemeClr val="accent2">
                    <a:lumMod val="40000"/>
                    <a:lumOff val="60000"/>
                  </a:schemeClr>
                </a:solidFill>
                <a:effectLst/>
              </a:rPr>
              <a:t>Programlama Nedir?</a:t>
            </a:r>
            <a:endParaRPr lang="tr-TR" sz="5400" b="1" cap="none" spc="0" dirty="0">
              <a:ln w="22225">
                <a:solidFill>
                  <a:schemeClr val="accent2"/>
                </a:solidFill>
                <a:prstDash val="solid"/>
              </a:ln>
              <a:solidFill>
                <a:schemeClr val="accent2">
                  <a:lumMod val="40000"/>
                  <a:lumOff val="60000"/>
                </a:schemeClr>
              </a:solidFill>
              <a:effectLst/>
            </a:endParaRPr>
          </a:p>
        </p:txBody>
      </p:sp>
      <p:sp>
        <p:nvSpPr>
          <p:cNvPr id="2" name="Dikdörtgen 1"/>
          <p:cNvSpPr/>
          <p:nvPr/>
        </p:nvSpPr>
        <p:spPr>
          <a:xfrm>
            <a:off x="-1" y="498272"/>
            <a:ext cx="12074487" cy="6186309"/>
          </a:xfrm>
          <a:prstGeom prst="rect">
            <a:avLst/>
          </a:prstGeom>
        </p:spPr>
        <p:txBody>
          <a:bodyPr wrap="square">
            <a:spAutoFit/>
          </a:bodyPr>
          <a:lstStyle/>
          <a:p>
            <a:r>
              <a:rPr lang="tr-TR" sz="2200" b="1" dirty="0"/>
              <a:t>Program</a:t>
            </a:r>
            <a:r>
              <a:rPr lang="tr-TR" sz="2200" dirty="0"/>
              <a:t>, bir bilgisayarın belirli bir işi yapabilmesi için yazılmış, bir dizi talimat ve komuttan oluşan bir yazılımdır. Bu talimatlar, bilgisayarın işlemcisine ne yapması gerektiğini adım adım belirtir. Programlar, bilgisayar donanımının işlem yapabilmesi için gerekli yönergeleri içerir ve çeşitli uygulamaları gerçekleştirebilirler.</a:t>
            </a:r>
          </a:p>
          <a:p>
            <a:r>
              <a:rPr lang="tr-TR" sz="2200" dirty="0"/>
              <a:t>Bir program, genel olarak şunları içerir:</a:t>
            </a:r>
          </a:p>
          <a:p>
            <a:pPr>
              <a:buFont typeface="+mj-lt"/>
              <a:buAutoNum type="arabicPeriod"/>
            </a:pPr>
            <a:r>
              <a:rPr lang="tr-TR" sz="2200" b="1" dirty="0"/>
              <a:t>Kod (Kodlama)</a:t>
            </a:r>
            <a:r>
              <a:rPr lang="tr-TR" sz="2200" dirty="0"/>
              <a:t>: Programcılar tarafından yazılan ve bilgisayarın anlayabileceği bir dilde yazılmış talimatlar (örneğin, </a:t>
            </a:r>
            <a:r>
              <a:rPr lang="tr-TR" sz="2200" dirty="0" err="1"/>
              <a:t>Python</a:t>
            </a:r>
            <a:r>
              <a:rPr lang="tr-TR" sz="2200" dirty="0"/>
              <a:t>, C++, Java gibi programlama dilleri).</a:t>
            </a:r>
          </a:p>
          <a:p>
            <a:pPr>
              <a:buFont typeface="+mj-lt"/>
              <a:buAutoNum type="arabicPeriod"/>
            </a:pPr>
            <a:r>
              <a:rPr lang="tr-TR" sz="2200" b="1" dirty="0"/>
              <a:t>Veri (Data)</a:t>
            </a:r>
            <a:r>
              <a:rPr lang="tr-TR" sz="2200" dirty="0"/>
              <a:t>: Programın işlediği bilgiler. Programlar, girdiler alabilir, verileri işleyebilir ve çıktılar oluşturabilir.</a:t>
            </a:r>
          </a:p>
          <a:p>
            <a:pPr>
              <a:buFont typeface="+mj-lt"/>
              <a:buAutoNum type="arabicPeriod"/>
            </a:pPr>
            <a:r>
              <a:rPr lang="tr-TR" sz="2200" b="1" dirty="0"/>
              <a:t>Algoritma</a:t>
            </a:r>
            <a:r>
              <a:rPr lang="tr-TR" sz="2200" dirty="0"/>
              <a:t>: Problemi çözmek için kullanılan belirli bir yöntem ya da prosedür. Bir program, belirli bir algoritmayı takip ederek amacına ulaşır.</a:t>
            </a:r>
          </a:p>
          <a:p>
            <a:pPr>
              <a:buFont typeface="+mj-lt"/>
              <a:buAutoNum type="arabicPeriod"/>
            </a:pPr>
            <a:r>
              <a:rPr lang="tr-TR" sz="2200" b="1" dirty="0"/>
              <a:t>Yazılım (Software)</a:t>
            </a:r>
            <a:r>
              <a:rPr lang="tr-TR" sz="2200" dirty="0"/>
              <a:t>: Program, bilgisayarın donanımına talimatlar verir ve yazılım kısmını oluşturur.</a:t>
            </a:r>
          </a:p>
          <a:p>
            <a:r>
              <a:rPr lang="tr-TR" sz="2200" b="1" dirty="0"/>
              <a:t>Program Türleri:</a:t>
            </a:r>
          </a:p>
          <a:p>
            <a:pPr>
              <a:buFont typeface="+mj-lt"/>
              <a:buAutoNum type="arabicPeriod"/>
            </a:pPr>
            <a:r>
              <a:rPr lang="tr-TR" sz="2200" b="1" dirty="0"/>
              <a:t>Uygulama Programları</a:t>
            </a:r>
            <a:r>
              <a:rPr lang="tr-TR" sz="2200" dirty="0"/>
              <a:t>: Belirli bir amaca hizmet eden programlar (örneğin, Microsoft Word, Google Chrome, </a:t>
            </a:r>
            <a:r>
              <a:rPr lang="tr-TR" sz="2200" dirty="0" err="1"/>
              <a:t>Photoshop</a:t>
            </a:r>
            <a:r>
              <a:rPr lang="tr-TR" sz="2200" dirty="0"/>
              <a:t>).</a:t>
            </a:r>
          </a:p>
          <a:p>
            <a:pPr>
              <a:buFont typeface="+mj-lt"/>
              <a:buAutoNum type="arabicPeriod"/>
            </a:pPr>
            <a:r>
              <a:rPr lang="tr-TR" sz="2200" b="1" dirty="0"/>
              <a:t>Sistem Yazılımları</a:t>
            </a:r>
            <a:r>
              <a:rPr lang="tr-TR" sz="2200" dirty="0"/>
              <a:t>: Bilgisayarın temel işlevlerini yöneten yazılımlar (örneğin, işletim sistemi, sürücüler).</a:t>
            </a:r>
          </a:p>
          <a:p>
            <a:pPr>
              <a:buFont typeface="+mj-lt"/>
              <a:buAutoNum type="arabicPeriod"/>
            </a:pPr>
            <a:r>
              <a:rPr lang="tr-TR" sz="2200" b="1" dirty="0"/>
              <a:t>Araçlar ve Yardımcı Programlar</a:t>
            </a:r>
            <a:r>
              <a:rPr lang="tr-TR" sz="2200" dirty="0"/>
              <a:t>: Sistem bakımını veya farklı işlevleri kolaylaştıran yazılımlar (örneğin, </a:t>
            </a:r>
            <a:r>
              <a:rPr lang="tr-TR" sz="2200" dirty="0" err="1"/>
              <a:t>antivirüs</a:t>
            </a:r>
            <a:r>
              <a:rPr lang="tr-TR" sz="2200" dirty="0"/>
              <a:t> yazılımları, yedekleme araçları).</a:t>
            </a:r>
          </a:p>
        </p:txBody>
      </p:sp>
    </p:spTree>
    <p:extLst>
      <p:ext uri="{BB962C8B-B14F-4D97-AF65-F5344CB8AC3E}">
        <p14:creationId xmlns:p14="http://schemas.microsoft.com/office/powerpoint/2010/main" val="3904324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535112" y="269874"/>
            <a:ext cx="6364288" cy="6085641"/>
          </a:xfrm>
          <a:prstGeom prst="rect">
            <a:avLst/>
          </a:prstGeom>
        </p:spPr>
      </p:pic>
    </p:spTree>
    <p:extLst>
      <p:ext uri="{BB962C8B-B14F-4D97-AF65-F5344CB8AC3E}">
        <p14:creationId xmlns:p14="http://schemas.microsoft.com/office/powerpoint/2010/main" val="3235356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685800" y="1476374"/>
            <a:ext cx="10533152" cy="2803526"/>
          </a:xfrm>
          <a:prstGeom prst="rect">
            <a:avLst/>
          </a:prstGeom>
        </p:spPr>
      </p:pic>
    </p:spTree>
    <p:extLst>
      <p:ext uri="{BB962C8B-B14F-4D97-AF65-F5344CB8AC3E}">
        <p14:creationId xmlns:p14="http://schemas.microsoft.com/office/powerpoint/2010/main" val="1988505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 11"/>
          <p:cNvGrpSpPr/>
          <p:nvPr/>
        </p:nvGrpSpPr>
        <p:grpSpPr>
          <a:xfrm>
            <a:off x="2070100" y="825500"/>
            <a:ext cx="8051800" cy="5588000"/>
            <a:chOff x="5346700" y="127000"/>
            <a:chExt cx="6096000" cy="4940300"/>
          </a:xfrm>
        </p:grpSpPr>
        <p:sp>
          <p:nvSpPr>
            <p:cNvPr id="3" name="İkizkenar Üçgen 2"/>
            <p:cNvSpPr/>
            <p:nvPr/>
          </p:nvSpPr>
          <p:spPr>
            <a:xfrm>
              <a:off x="7378700" y="127000"/>
              <a:ext cx="2032000" cy="16383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solidFill>
                    <a:schemeClr val="tx1"/>
                  </a:solidFill>
                </a:rPr>
                <a:t>Değişkenler</a:t>
              </a:r>
              <a:endParaRPr lang="tr-TR" b="1" dirty="0">
                <a:solidFill>
                  <a:schemeClr val="tx1"/>
                </a:solidFill>
              </a:endParaRPr>
            </a:p>
          </p:txBody>
        </p:sp>
        <p:sp>
          <p:nvSpPr>
            <p:cNvPr id="4" name="İkizkenar Üçgen 3"/>
            <p:cNvSpPr/>
            <p:nvPr/>
          </p:nvSpPr>
          <p:spPr>
            <a:xfrm>
              <a:off x="6362700" y="1778000"/>
              <a:ext cx="2032000" cy="16383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İ</a:t>
              </a:r>
              <a:r>
                <a:rPr lang="tr-TR" b="1" dirty="0" smtClean="0">
                  <a:solidFill>
                    <a:schemeClr val="tx1"/>
                  </a:solidFill>
                </a:rPr>
                <a:t>şleçler</a:t>
              </a:r>
              <a:endParaRPr lang="tr-TR" b="1" dirty="0">
                <a:solidFill>
                  <a:schemeClr val="tx1"/>
                </a:solidFill>
              </a:endParaRPr>
            </a:p>
          </p:txBody>
        </p:sp>
        <p:sp>
          <p:nvSpPr>
            <p:cNvPr id="5" name="İkizkenar Üçgen 4"/>
            <p:cNvSpPr/>
            <p:nvPr/>
          </p:nvSpPr>
          <p:spPr>
            <a:xfrm>
              <a:off x="8394700" y="1765300"/>
              <a:ext cx="2032000" cy="16383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solidFill>
                    <a:schemeClr val="tx1"/>
                  </a:solidFill>
                </a:rPr>
                <a:t>Sınıflar</a:t>
              </a:r>
              <a:endParaRPr lang="tr-TR" b="1" dirty="0">
                <a:solidFill>
                  <a:schemeClr val="tx1"/>
                </a:solidFill>
              </a:endParaRPr>
            </a:p>
          </p:txBody>
        </p:sp>
        <p:sp>
          <p:nvSpPr>
            <p:cNvPr id="6" name="İkizkenar Üçgen 5"/>
            <p:cNvSpPr/>
            <p:nvPr/>
          </p:nvSpPr>
          <p:spPr>
            <a:xfrm>
              <a:off x="7378700" y="3416300"/>
              <a:ext cx="2032000" cy="16383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D</a:t>
              </a:r>
              <a:r>
                <a:rPr lang="tr-TR" b="1" dirty="0" smtClean="0">
                  <a:solidFill>
                    <a:schemeClr val="tx1"/>
                  </a:solidFill>
                </a:rPr>
                <a:t>öngüler</a:t>
              </a:r>
              <a:endParaRPr lang="tr-TR" b="1" dirty="0">
                <a:solidFill>
                  <a:schemeClr val="tx1"/>
                </a:solidFill>
              </a:endParaRPr>
            </a:p>
          </p:txBody>
        </p:sp>
        <p:sp>
          <p:nvSpPr>
            <p:cNvPr id="7" name="İkizkenar Üçgen 6"/>
            <p:cNvSpPr/>
            <p:nvPr/>
          </p:nvSpPr>
          <p:spPr>
            <a:xfrm>
              <a:off x="5346700" y="3429000"/>
              <a:ext cx="2032000" cy="16383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solidFill>
                    <a:schemeClr val="tx1"/>
                  </a:solidFill>
                </a:rPr>
                <a:t>Nesneler</a:t>
              </a:r>
              <a:endParaRPr lang="tr-TR" b="1" dirty="0">
                <a:solidFill>
                  <a:schemeClr val="tx1"/>
                </a:solidFill>
              </a:endParaRPr>
            </a:p>
          </p:txBody>
        </p:sp>
        <p:sp>
          <p:nvSpPr>
            <p:cNvPr id="8" name="İkizkenar Üçgen 7"/>
            <p:cNvSpPr/>
            <p:nvPr/>
          </p:nvSpPr>
          <p:spPr>
            <a:xfrm>
              <a:off x="9410700" y="3403600"/>
              <a:ext cx="2032000" cy="16383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tx1"/>
                  </a:solidFill>
                </a:rPr>
                <a:t>K</a:t>
              </a:r>
              <a:r>
                <a:rPr lang="tr-TR" b="1" dirty="0" smtClean="0">
                  <a:solidFill>
                    <a:schemeClr val="tx1"/>
                  </a:solidFill>
                </a:rPr>
                <a:t>oleksiyonlar</a:t>
              </a:r>
              <a:endParaRPr lang="tr-TR" b="1" dirty="0">
                <a:solidFill>
                  <a:schemeClr val="tx1"/>
                </a:solidFill>
              </a:endParaRPr>
            </a:p>
          </p:txBody>
        </p:sp>
        <p:sp>
          <p:nvSpPr>
            <p:cNvPr id="9" name="Metin kutusu 8"/>
            <p:cNvSpPr txBox="1"/>
            <p:nvPr/>
          </p:nvSpPr>
          <p:spPr>
            <a:xfrm>
              <a:off x="7785100" y="2030452"/>
              <a:ext cx="1206500" cy="326523"/>
            </a:xfrm>
            <a:prstGeom prst="rect">
              <a:avLst/>
            </a:prstGeom>
            <a:noFill/>
          </p:spPr>
          <p:txBody>
            <a:bodyPr wrap="square" rtlCol="0">
              <a:spAutoFit/>
            </a:bodyPr>
            <a:lstStyle/>
            <a:p>
              <a:pPr algn="ctr"/>
              <a:r>
                <a:rPr lang="tr-TR" b="1" dirty="0" smtClean="0"/>
                <a:t>Yöntemler</a:t>
              </a:r>
              <a:endParaRPr lang="tr-TR" b="1" dirty="0"/>
            </a:p>
          </p:txBody>
        </p:sp>
        <p:sp>
          <p:nvSpPr>
            <p:cNvPr id="10" name="Metin kutusu 9"/>
            <p:cNvSpPr txBox="1"/>
            <p:nvPr/>
          </p:nvSpPr>
          <p:spPr>
            <a:xfrm>
              <a:off x="6876256" y="3577890"/>
              <a:ext cx="1004887" cy="571415"/>
            </a:xfrm>
            <a:prstGeom prst="rect">
              <a:avLst/>
            </a:prstGeom>
            <a:noFill/>
          </p:spPr>
          <p:txBody>
            <a:bodyPr wrap="square" rtlCol="0">
              <a:spAutoFit/>
            </a:bodyPr>
            <a:lstStyle/>
            <a:p>
              <a:pPr algn="ctr"/>
              <a:r>
                <a:rPr lang="tr-TR" b="1" dirty="0" smtClean="0"/>
                <a:t>Kontrol yapıları</a:t>
              </a:r>
              <a:endParaRPr lang="tr-TR" b="1" dirty="0"/>
            </a:p>
          </p:txBody>
        </p:sp>
        <p:sp>
          <p:nvSpPr>
            <p:cNvPr id="11" name="Metin kutusu 10"/>
            <p:cNvSpPr txBox="1"/>
            <p:nvPr/>
          </p:nvSpPr>
          <p:spPr>
            <a:xfrm>
              <a:off x="8918972" y="3727617"/>
              <a:ext cx="983455" cy="326523"/>
            </a:xfrm>
            <a:prstGeom prst="rect">
              <a:avLst/>
            </a:prstGeom>
            <a:noFill/>
          </p:spPr>
          <p:txBody>
            <a:bodyPr wrap="square" rtlCol="0">
              <a:spAutoFit/>
            </a:bodyPr>
            <a:lstStyle/>
            <a:p>
              <a:pPr algn="ctr"/>
              <a:r>
                <a:rPr lang="tr-TR" b="1" dirty="0" smtClean="0"/>
                <a:t>Diziler</a:t>
              </a:r>
              <a:endParaRPr lang="tr-TR" b="1" dirty="0"/>
            </a:p>
          </p:txBody>
        </p:sp>
      </p:grpSp>
      <p:sp>
        <p:nvSpPr>
          <p:cNvPr id="13" name="Dikdörtgen 12"/>
          <p:cNvSpPr/>
          <p:nvPr/>
        </p:nvSpPr>
        <p:spPr>
          <a:xfrm>
            <a:off x="2492899" y="-97830"/>
            <a:ext cx="7206203" cy="923330"/>
          </a:xfrm>
          <a:prstGeom prst="rect">
            <a:avLst/>
          </a:prstGeom>
          <a:noFill/>
        </p:spPr>
        <p:txBody>
          <a:bodyPr wrap="none" lIns="91440" tIns="45720" rIns="91440" bIns="45720">
            <a:spAutoFit/>
          </a:bodyPr>
          <a:lstStyle/>
          <a:p>
            <a:pPr algn="ctr"/>
            <a:r>
              <a:rPr lang="tr-TR" sz="5400" b="1" cap="none" spc="0" dirty="0" smtClean="0">
                <a:ln w="22225">
                  <a:solidFill>
                    <a:schemeClr val="accent2"/>
                  </a:solidFill>
                  <a:prstDash val="solid"/>
                </a:ln>
                <a:solidFill>
                  <a:schemeClr val="accent2">
                    <a:lumMod val="40000"/>
                    <a:lumOff val="60000"/>
                  </a:schemeClr>
                </a:solidFill>
                <a:effectLst/>
              </a:rPr>
              <a:t>Programlama Bileşenleri</a:t>
            </a:r>
            <a:endParaRPr lang="tr-TR"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499709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rotWithShape="1">
          <a:blip r:embed="rId2"/>
          <a:srcRect l="18582" t="1987" r="11686" b="86010"/>
          <a:stretch/>
        </p:blipFill>
        <p:spPr>
          <a:xfrm>
            <a:off x="1117600" y="4880723"/>
            <a:ext cx="1155700" cy="469901"/>
          </a:xfrm>
          <a:prstGeom prst="rect">
            <a:avLst/>
          </a:prstGeom>
        </p:spPr>
      </p:pic>
      <p:pic>
        <p:nvPicPr>
          <p:cNvPr id="3" name="Resim 2"/>
          <p:cNvPicPr>
            <a:picLocks noChangeAspect="1"/>
          </p:cNvPicPr>
          <p:nvPr/>
        </p:nvPicPr>
        <p:blipFill rotWithShape="1">
          <a:blip r:embed="rId2"/>
          <a:srcRect l="8621" t="14963" r="8621" b="73358"/>
          <a:stretch/>
        </p:blipFill>
        <p:spPr>
          <a:xfrm>
            <a:off x="952500" y="569910"/>
            <a:ext cx="1371600" cy="457201"/>
          </a:xfrm>
          <a:prstGeom prst="rect">
            <a:avLst/>
          </a:prstGeom>
        </p:spPr>
      </p:pic>
      <p:pic>
        <p:nvPicPr>
          <p:cNvPr id="4" name="Resim 3"/>
          <p:cNvPicPr>
            <a:picLocks noChangeAspect="1"/>
          </p:cNvPicPr>
          <p:nvPr/>
        </p:nvPicPr>
        <p:blipFill rotWithShape="1">
          <a:blip r:embed="rId2"/>
          <a:srcRect l="15518" t="28264" r="15517" b="58110"/>
          <a:stretch/>
        </p:blipFill>
        <p:spPr>
          <a:xfrm>
            <a:off x="1060450" y="4065511"/>
            <a:ext cx="1143000" cy="533399"/>
          </a:xfrm>
          <a:prstGeom prst="rect">
            <a:avLst/>
          </a:prstGeom>
        </p:spPr>
      </p:pic>
      <p:pic>
        <p:nvPicPr>
          <p:cNvPr id="5" name="Resim 4"/>
          <p:cNvPicPr>
            <a:picLocks noChangeAspect="1"/>
          </p:cNvPicPr>
          <p:nvPr/>
        </p:nvPicPr>
        <p:blipFill rotWithShape="1">
          <a:blip r:embed="rId2"/>
          <a:srcRect l="20594" t="42702" r="21934" b="40592"/>
          <a:stretch/>
        </p:blipFill>
        <p:spPr>
          <a:xfrm>
            <a:off x="1022349" y="1225342"/>
            <a:ext cx="952500" cy="654043"/>
          </a:xfrm>
          <a:prstGeom prst="rect">
            <a:avLst/>
          </a:prstGeom>
        </p:spPr>
      </p:pic>
      <p:pic>
        <p:nvPicPr>
          <p:cNvPr id="6" name="Resim 5"/>
          <p:cNvPicPr>
            <a:picLocks noChangeAspect="1"/>
          </p:cNvPicPr>
          <p:nvPr/>
        </p:nvPicPr>
        <p:blipFill rotWithShape="1">
          <a:blip r:embed="rId2"/>
          <a:srcRect l="31610" t="60705" r="29309" b="24371"/>
          <a:stretch/>
        </p:blipFill>
        <p:spPr>
          <a:xfrm>
            <a:off x="1276349" y="2077617"/>
            <a:ext cx="647700" cy="584200"/>
          </a:xfrm>
          <a:prstGeom prst="rect">
            <a:avLst/>
          </a:prstGeom>
        </p:spPr>
      </p:pic>
      <p:pic>
        <p:nvPicPr>
          <p:cNvPr id="7" name="Resim 6"/>
          <p:cNvPicPr>
            <a:picLocks noChangeAspect="1"/>
          </p:cNvPicPr>
          <p:nvPr/>
        </p:nvPicPr>
        <p:blipFill rotWithShape="1">
          <a:blip r:embed="rId2"/>
          <a:srcRect l="10153" t="77899" r="9387" b="9773"/>
          <a:stretch/>
        </p:blipFill>
        <p:spPr>
          <a:xfrm>
            <a:off x="933449" y="2912512"/>
            <a:ext cx="1333501" cy="482599"/>
          </a:xfrm>
          <a:prstGeom prst="rect">
            <a:avLst/>
          </a:prstGeom>
        </p:spPr>
      </p:pic>
      <p:pic>
        <p:nvPicPr>
          <p:cNvPr id="8" name="Resim 7"/>
          <p:cNvPicPr>
            <a:picLocks noChangeAspect="1"/>
          </p:cNvPicPr>
          <p:nvPr/>
        </p:nvPicPr>
        <p:blipFill rotWithShape="1">
          <a:blip r:embed="rId2"/>
          <a:srcRect l="33908" t="92012" r="34674" b="1176"/>
          <a:stretch/>
        </p:blipFill>
        <p:spPr>
          <a:xfrm>
            <a:off x="1276349" y="3613150"/>
            <a:ext cx="520700" cy="266700"/>
          </a:xfrm>
          <a:prstGeom prst="rect">
            <a:avLst/>
          </a:prstGeom>
        </p:spPr>
      </p:pic>
      <p:sp>
        <p:nvSpPr>
          <p:cNvPr id="9" name="Metin kutusu 8"/>
          <p:cNvSpPr txBox="1"/>
          <p:nvPr/>
        </p:nvSpPr>
        <p:spPr>
          <a:xfrm>
            <a:off x="4305300" y="569910"/>
            <a:ext cx="3949700" cy="369332"/>
          </a:xfrm>
          <a:prstGeom prst="rect">
            <a:avLst/>
          </a:prstGeom>
          <a:solidFill>
            <a:schemeClr val="accent2"/>
          </a:solidFill>
        </p:spPr>
        <p:txBody>
          <a:bodyPr wrap="square" rtlCol="0">
            <a:spAutoFit/>
          </a:bodyPr>
          <a:lstStyle/>
          <a:p>
            <a:r>
              <a:rPr lang="tr-TR" dirty="0" smtClean="0"/>
              <a:t>Program başlangıç ve bitiş için kullanılır</a:t>
            </a:r>
            <a:endParaRPr lang="tr-TR" dirty="0"/>
          </a:p>
        </p:txBody>
      </p:sp>
      <p:sp>
        <p:nvSpPr>
          <p:cNvPr id="10" name="Metin kutusu 9"/>
          <p:cNvSpPr txBox="1"/>
          <p:nvPr/>
        </p:nvSpPr>
        <p:spPr>
          <a:xfrm>
            <a:off x="4305300" y="1178480"/>
            <a:ext cx="2260600" cy="369332"/>
          </a:xfrm>
          <a:prstGeom prst="rect">
            <a:avLst/>
          </a:prstGeom>
          <a:solidFill>
            <a:schemeClr val="accent2"/>
          </a:solidFill>
        </p:spPr>
        <p:txBody>
          <a:bodyPr wrap="square" rtlCol="0">
            <a:spAutoFit/>
          </a:bodyPr>
          <a:lstStyle/>
          <a:p>
            <a:r>
              <a:rPr lang="tr-TR" dirty="0" smtClean="0"/>
              <a:t>Bilgi giriş için kullanılır</a:t>
            </a:r>
            <a:endParaRPr lang="tr-TR" dirty="0"/>
          </a:p>
        </p:txBody>
      </p:sp>
      <p:sp>
        <p:nvSpPr>
          <p:cNvPr id="12" name="Metin kutusu 11"/>
          <p:cNvSpPr txBox="1"/>
          <p:nvPr/>
        </p:nvSpPr>
        <p:spPr>
          <a:xfrm>
            <a:off x="4305300" y="1936033"/>
            <a:ext cx="4419600" cy="369332"/>
          </a:xfrm>
          <a:prstGeom prst="rect">
            <a:avLst/>
          </a:prstGeom>
          <a:solidFill>
            <a:schemeClr val="accent2"/>
          </a:solidFill>
        </p:spPr>
        <p:txBody>
          <a:bodyPr wrap="square" rtlCol="0">
            <a:spAutoFit/>
          </a:bodyPr>
          <a:lstStyle/>
          <a:p>
            <a:r>
              <a:rPr lang="tr-TR" dirty="0" smtClean="0"/>
              <a:t>Aktarma aritmetik hesaplama için kullanılır</a:t>
            </a:r>
            <a:endParaRPr lang="tr-TR" dirty="0"/>
          </a:p>
        </p:txBody>
      </p:sp>
      <p:sp>
        <p:nvSpPr>
          <p:cNvPr id="13" name="Metin kutusu 12"/>
          <p:cNvSpPr txBox="1"/>
          <p:nvPr/>
        </p:nvSpPr>
        <p:spPr>
          <a:xfrm>
            <a:off x="4305300" y="2565435"/>
            <a:ext cx="4419600" cy="369332"/>
          </a:xfrm>
          <a:prstGeom prst="rect">
            <a:avLst/>
          </a:prstGeom>
          <a:solidFill>
            <a:schemeClr val="accent2"/>
          </a:solidFill>
        </p:spPr>
        <p:txBody>
          <a:bodyPr wrap="square" rtlCol="0">
            <a:spAutoFit/>
          </a:bodyPr>
          <a:lstStyle/>
          <a:p>
            <a:r>
              <a:rPr lang="tr-TR" dirty="0" smtClean="0"/>
              <a:t>Karar alma karar yapıları için kullanılır</a:t>
            </a:r>
            <a:endParaRPr lang="tr-TR" dirty="0"/>
          </a:p>
        </p:txBody>
      </p:sp>
      <p:sp>
        <p:nvSpPr>
          <p:cNvPr id="14" name="Metin kutusu 13"/>
          <p:cNvSpPr txBox="1"/>
          <p:nvPr/>
        </p:nvSpPr>
        <p:spPr>
          <a:xfrm>
            <a:off x="4305300" y="3085576"/>
            <a:ext cx="2260600" cy="369332"/>
          </a:xfrm>
          <a:prstGeom prst="rect">
            <a:avLst/>
          </a:prstGeom>
          <a:solidFill>
            <a:schemeClr val="accent2"/>
          </a:solidFill>
        </p:spPr>
        <p:txBody>
          <a:bodyPr wrap="square" rtlCol="0">
            <a:spAutoFit/>
          </a:bodyPr>
          <a:lstStyle/>
          <a:p>
            <a:r>
              <a:rPr lang="tr-TR" dirty="0" smtClean="0"/>
              <a:t>Birleştirme çizgileri</a:t>
            </a:r>
            <a:endParaRPr lang="tr-TR" dirty="0"/>
          </a:p>
        </p:txBody>
      </p:sp>
      <p:sp>
        <p:nvSpPr>
          <p:cNvPr id="15" name="Metin kutusu 14"/>
          <p:cNvSpPr txBox="1"/>
          <p:nvPr/>
        </p:nvSpPr>
        <p:spPr>
          <a:xfrm>
            <a:off x="4248150" y="3890816"/>
            <a:ext cx="4064000" cy="369332"/>
          </a:xfrm>
          <a:prstGeom prst="rect">
            <a:avLst/>
          </a:prstGeom>
          <a:solidFill>
            <a:schemeClr val="accent2"/>
          </a:solidFill>
        </p:spPr>
        <p:txBody>
          <a:bodyPr wrap="square" rtlCol="0">
            <a:spAutoFit/>
          </a:bodyPr>
          <a:lstStyle/>
          <a:p>
            <a:r>
              <a:rPr lang="tr-TR" dirty="0" smtClean="0"/>
              <a:t>Yazdırma ve çıkış işlemleri için kullanılır</a:t>
            </a:r>
            <a:endParaRPr lang="tr-TR" dirty="0"/>
          </a:p>
        </p:txBody>
      </p:sp>
      <p:sp>
        <p:nvSpPr>
          <p:cNvPr id="16" name="Metin kutusu 15"/>
          <p:cNvSpPr txBox="1"/>
          <p:nvPr/>
        </p:nvSpPr>
        <p:spPr>
          <a:xfrm>
            <a:off x="4305300" y="4696057"/>
            <a:ext cx="2387600" cy="369332"/>
          </a:xfrm>
          <a:prstGeom prst="rect">
            <a:avLst/>
          </a:prstGeom>
          <a:solidFill>
            <a:schemeClr val="accent2"/>
          </a:solidFill>
        </p:spPr>
        <p:txBody>
          <a:bodyPr wrap="square" rtlCol="0">
            <a:spAutoFit/>
          </a:bodyPr>
          <a:lstStyle/>
          <a:p>
            <a:r>
              <a:rPr lang="tr-TR" dirty="0" smtClean="0"/>
              <a:t>Bağlantı için kullanılır</a:t>
            </a:r>
            <a:endParaRPr lang="tr-TR" dirty="0"/>
          </a:p>
        </p:txBody>
      </p:sp>
    </p:spTree>
    <p:extLst>
      <p:ext uri="{BB962C8B-B14F-4D97-AF65-F5344CB8AC3E}">
        <p14:creationId xmlns:p14="http://schemas.microsoft.com/office/powerpoint/2010/main" val="1296551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263650" y="930274"/>
            <a:ext cx="8756650" cy="4660798"/>
          </a:xfrm>
          <a:prstGeom prst="rect">
            <a:avLst/>
          </a:prstGeom>
        </p:spPr>
      </p:pic>
    </p:spTree>
    <p:extLst>
      <p:ext uri="{BB962C8B-B14F-4D97-AF65-F5344CB8AC3E}">
        <p14:creationId xmlns:p14="http://schemas.microsoft.com/office/powerpoint/2010/main" val="3821330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698499" y="627062"/>
            <a:ext cx="10352693" cy="5164138"/>
          </a:xfrm>
          <a:prstGeom prst="rect">
            <a:avLst/>
          </a:prstGeom>
        </p:spPr>
      </p:pic>
    </p:spTree>
    <p:extLst>
      <p:ext uri="{BB962C8B-B14F-4D97-AF65-F5344CB8AC3E}">
        <p14:creationId xmlns:p14="http://schemas.microsoft.com/office/powerpoint/2010/main" val="1151540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257300" y="647700"/>
            <a:ext cx="3200400" cy="3505200"/>
          </a:xfrm>
          <a:prstGeom prst="rect">
            <a:avLst/>
          </a:prstGeom>
        </p:spPr>
      </p:pic>
      <p:pic>
        <p:nvPicPr>
          <p:cNvPr id="3" name="Resim 2"/>
          <p:cNvPicPr>
            <a:picLocks noChangeAspect="1"/>
          </p:cNvPicPr>
          <p:nvPr/>
        </p:nvPicPr>
        <p:blipFill>
          <a:blip r:embed="rId3"/>
          <a:stretch>
            <a:fillRect/>
          </a:stretch>
        </p:blipFill>
        <p:spPr>
          <a:xfrm>
            <a:off x="5334000" y="984250"/>
            <a:ext cx="3811424" cy="2832100"/>
          </a:xfrm>
          <a:prstGeom prst="rect">
            <a:avLst/>
          </a:prstGeom>
        </p:spPr>
      </p:pic>
    </p:spTree>
    <p:extLst>
      <p:ext uri="{BB962C8B-B14F-4D97-AF65-F5344CB8AC3E}">
        <p14:creationId xmlns:p14="http://schemas.microsoft.com/office/powerpoint/2010/main" val="2918772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1885</TotalTime>
  <Words>260</Words>
  <Application>Microsoft Office PowerPoint</Application>
  <PresentationFormat>Geniş ekran</PresentationFormat>
  <Paragraphs>32</Paragraphs>
  <Slides>12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Calibri</vt:lpstr>
      <vt:lpstr>Calibri Light</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sist</dc:creator>
  <cp:lastModifiedBy>muhasebe</cp:lastModifiedBy>
  <cp:revision>13</cp:revision>
  <dcterms:created xsi:type="dcterms:W3CDTF">2022-12-04T09:33:04Z</dcterms:created>
  <dcterms:modified xsi:type="dcterms:W3CDTF">2025-01-08T17:38:12Z</dcterms:modified>
</cp:coreProperties>
</file>