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233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81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43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074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153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32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97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08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31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718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3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24B3-07AA-4F1D-B7F8-8D0E3C52585D}" type="datetimeFigureOut">
              <a:rPr lang="tr-TR" smtClean="0"/>
              <a:t>13.01.2025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5770-BEF6-4A30-B7FE-2314FA4C7B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37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55945" y="535147"/>
            <a:ext cx="99790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800" b="1" i="0" u="none" strike="noStrike" dirty="0" smtClean="0">
                <a:solidFill>
                  <a:srgbClr val="434A5A"/>
                </a:solidFill>
                <a:effectLst/>
                <a:latin typeface="Lexend"/>
              </a:rPr>
              <a:t>Programın Amacı</a:t>
            </a:r>
          </a:p>
          <a:p>
            <a:pPr algn="just"/>
            <a:r>
              <a:rPr lang="tr-TR" sz="2800" b="0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Bir programlama diliyle yazılım geliştirmesi için gerekli ön bilgiye sahip, ön çalışmaları yapabilen, </a:t>
            </a:r>
            <a:r>
              <a:rPr lang="tr-TR" sz="2800" b="1" i="0" u="none" strike="noStrike" dirty="0" smtClean="0">
                <a:solidFill>
                  <a:srgbClr val="FF0000"/>
                </a:solidFill>
                <a:effectLst/>
                <a:latin typeface="Lexend"/>
              </a:rPr>
              <a:t>algoritma ve akış diyagramları geliştirebilen, programlama mantığını kavramış ve problem çözme önsezisine sahip kişiler yetiştirmeyi hedefleyen bir eğitim programıdır.</a:t>
            </a:r>
            <a:endParaRPr lang="tr-TR" sz="2800" b="1" i="0" u="none" strike="noStrike" dirty="0">
              <a:solidFill>
                <a:srgbClr val="FF0000"/>
              </a:solidFill>
              <a:effectLst/>
              <a:latin typeface="Lexend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730684" y="3453000"/>
            <a:ext cx="1022958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İstihdam Alanları</a:t>
            </a:r>
          </a:p>
          <a:p>
            <a:pPr algn="just"/>
            <a:r>
              <a:rPr lang="tr-TR" sz="2800" b="0" i="0" dirty="0" smtClean="0">
                <a:solidFill>
                  <a:srgbClr val="5C677D"/>
                </a:solidFill>
                <a:effectLst/>
                <a:latin typeface="Lexend"/>
              </a:rPr>
              <a:t>Bu eğitimi başarıyla bitirenler; bilgisayar teknik servisi hizmeti veren veya ağ kurulum ve yönetimi, web tasarımı hizmeti, web ortamında çalışan etkileşimli programlar hazırlayan veya </a:t>
            </a:r>
            <a:r>
              <a:rPr lang="tr-TR" sz="2800" b="1" i="0" dirty="0" smtClean="0">
                <a:solidFill>
                  <a:srgbClr val="FF0000"/>
                </a:solidFill>
                <a:latin typeface="Lexend"/>
              </a:rPr>
              <a:t>masaüstü-mobil yazılımlar geliştiren yazılım şirketleri, ajanslar veya kamu kurum ve kuruluşlarında istihdam edilebilirler</a:t>
            </a:r>
            <a:r>
              <a:rPr lang="tr-TR" sz="2800" b="0" i="0" dirty="0" smtClean="0">
                <a:solidFill>
                  <a:srgbClr val="5C677D"/>
                </a:solidFill>
                <a:effectLst/>
                <a:latin typeface="Lexend"/>
              </a:rPr>
              <a:t>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960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t="4791"/>
          <a:stretch/>
        </p:blipFill>
        <p:spPr>
          <a:xfrm>
            <a:off x="1907151" y="300625"/>
            <a:ext cx="7274426" cy="378211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t="31867"/>
          <a:stretch/>
        </p:blipFill>
        <p:spPr>
          <a:xfrm>
            <a:off x="1882001" y="4246323"/>
            <a:ext cx="7324725" cy="19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8" b="94946" l="2124" r="9867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375" y="790575"/>
            <a:ext cx="10763250" cy="52768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516" y="3202042"/>
            <a:ext cx="43053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2" y="0"/>
            <a:ext cx="7943850" cy="31813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39" y="3181350"/>
            <a:ext cx="39433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70" y="410561"/>
            <a:ext cx="106965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0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02" y="609272"/>
            <a:ext cx="9252881" cy="60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1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933" y="1046600"/>
            <a:ext cx="10375447" cy="446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7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2" y="543746"/>
            <a:ext cx="11304583" cy="52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3" y="716674"/>
            <a:ext cx="11706129" cy="47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01" y="1253851"/>
            <a:ext cx="7691109" cy="473736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387366" y="420414"/>
            <a:ext cx="489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 smtClean="0"/>
              <a:t>Matematiksel Açıdan </a:t>
            </a:r>
            <a:r>
              <a:rPr lang="tr-TR" sz="2800" b="1" dirty="0" err="1" smtClean="0"/>
              <a:t>Algortima</a:t>
            </a:r>
            <a:endParaRPr lang="tr-TR" sz="2800" b="1" dirty="0"/>
          </a:p>
        </p:txBody>
      </p:sp>
    </p:spTree>
    <p:extLst>
      <p:ext uri="{BB962C8B-B14F-4D97-AF65-F5344CB8AC3E}">
        <p14:creationId xmlns:p14="http://schemas.microsoft.com/office/powerpoint/2010/main" val="20225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1" y="459991"/>
            <a:ext cx="9359298" cy="64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55112" y="378416"/>
            <a:ext cx="1109388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i="0" u="none" strike="noStrike" dirty="0" smtClean="0">
                <a:solidFill>
                  <a:srgbClr val="434A5A"/>
                </a:solidFill>
                <a:effectLst/>
                <a:latin typeface="Lexend"/>
              </a:rPr>
              <a:t>Ön Koşullar</a:t>
            </a:r>
          </a:p>
          <a:p>
            <a:r>
              <a:rPr lang="tr-TR" sz="2800" b="1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Bilgisayar kullanımı bilgisine ve analitik düşünce becerisine sahip olan kişiler arasından yazılı sınav ve mülakat ile alım yapılacaktır.</a:t>
            </a:r>
          </a:p>
          <a:p>
            <a:r>
              <a:rPr lang="tr-TR" sz="2800" b="1" i="0" u="none" strike="noStrike" dirty="0" smtClean="0">
                <a:solidFill>
                  <a:srgbClr val="434A5A"/>
                </a:solidFill>
                <a:effectLst/>
                <a:latin typeface="Lexend"/>
              </a:rPr>
              <a:t>Eğitim Öncesi Gerekli Ön Bilgiler</a:t>
            </a:r>
          </a:p>
          <a:p>
            <a:r>
              <a:rPr lang="tr-TR" sz="2800" b="1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Bu programdan önce alınması gereken herhangi bir eğitim yoktur.</a:t>
            </a:r>
          </a:p>
          <a:p>
            <a:r>
              <a:rPr lang="tr-TR" sz="2800" b="1" i="0" u="none" strike="noStrike" dirty="0" smtClean="0">
                <a:solidFill>
                  <a:srgbClr val="434A5A"/>
                </a:solidFill>
                <a:effectLst/>
                <a:latin typeface="Lexend"/>
              </a:rPr>
              <a:t>Ön Sınav Bilgileri</a:t>
            </a:r>
          </a:p>
          <a:p>
            <a:r>
              <a:rPr lang="tr-TR" sz="2800" b="1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Mülakat ve Sınav</a:t>
            </a:r>
          </a:p>
          <a:p>
            <a:r>
              <a:rPr lang="tr-TR" sz="2800" b="1" i="0" u="none" strike="noStrike" dirty="0" smtClean="0">
                <a:solidFill>
                  <a:srgbClr val="434A5A"/>
                </a:solidFill>
                <a:effectLst/>
                <a:latin typeface="Lexend"/>
              </a:rPr>
              <a:t>Yeterlilikler</a:t>
            </a:r>
          </a:p>
          <a:p>
            <a:r>
              <a:rPr lang="tr-TR" sz="2800" b="1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Bilgisayar kullanımı bilgisine ve analitik düşünce becerisine sahip olan kişiler.</a:t>
            </a:r>
          </a:p>
          <a:p>
            <a:r>
              <a:rPr lang="tr-TR" sz="2800" b="1" i="0" u="none" strike="noStrike" dirty="0" smtClean="0">
                <a:solidFill>
                  <a:srgbClr val="434A5A"/>
                </a:solidFill>
                <a:effectLst/>
                <a:latin typeface="Lexend"/>
              </a:rPr>
              <a:t>Kaynaklar</a:t>
            </a:r>
          </a:p>
          <a:p>
            <a:r>
              <a:rPr lang="tr-TR" sz="2800" b="1" i="0" u="none" strike="noStrike" dirty="0" smtClean="0">
                <a:solidFill>
                  <a:srgbClr val="5C677D"/>
                </a:solidFill>
                <a:effectLst/>
                <a:latin typeface="Lexend"/>
              </a:rPr>
              <a:t>Eğitim için gerekli doküman ve kaynaklar, ders esnasında katılımcılar ile paylaşılacaktır.</a:t>
            </a:r>
            <a:endParaRPr lang="tr-TR" sz="2800" b="1" i="0" u="none" strike="noStrike" dirty="0">
              <a:solidFill>
                <a:srgbClr val="5C677D"/>
              </a:solidFill>
              <a:effectLst/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42015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70" y="319909"/>
            <a:ext cx="8439150" cy="43053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87" y="4625209"/>
            <a:ext cx="4333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40" y="297903"/>
            <a:ext cx="10014352" cy="44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81" y="450546"/>
            <a:ext cx="10235150" cy="39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29" y="391438"/>
            <a:ext cx="9310818" cy="566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6" y="318565"/>
            <a:ext cx="9414223" cy="57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0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12" y="437041"/>
            <a:ext cx="10194458" cy="53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74" y="381587"/>
            <a:ext cx="8638327" cy="58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1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Geniş ekran</PresentationFormat>
  <Paragraphs>15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Lexend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muhasebe</dc:creator>
  <cp:lastModifiedBy>muhasebe</cp:lastModifiedBy>
  <cp:revision>1</cp:revision>
  <dcterms:created xsi:type="dcterms:W3CDTF">2025-01-13T17:19:11Z</dcterms:created>
  <dcterms:modified xsi:type="dcterms:W3CDTF">2025-01-13T17:19:29Z</dcterms:modified>
</cp:coreProperties>
</file>