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1637AE4A-946D-4D59-93FC-F79448988B11}" type="datetimeFigureOut">
              <a:rPr lang="tr-TR" smtClean="0"/>
              <a:t>19.02.2025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D1B9277-26F8-43C5-9FA3-CD465D5723A5}" type="slidenum">
              <a:rPr lang="tr-TR" smtClean="0"/>
              <a:t>‹#›</a:t>
            </a:fld>
            <a:endParaRPr lang="tr-TR"/>
          </a:p>
        </p:txBody>
      </p:sp>
    </p:spTree>
    <p:extLst>
      <p:ext uri="{BB962C8B-B14F-4D97-AF65-F5344CB8AC3E}">
        <p14:creationId xmlns:p14="http://schemas.microsoft.com/office/powerpoint/2010/main" val="427956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637AE4A-946D-4D59-93FC-F79448988B11}" type="datetimeFigureOut">
              <a:rPr lang="tr-TR" smtClean="0"/>
              <a:t>19.02.2025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D1B9277-26F8-43C5-9FA3-CD465D5723A5}" type="slidenum">
              <a:rPr lang="tr-TR" smtClean="0"/>
              <a:t>‹#›</a:t>
            </a:fld>
            <a:endParaRPr lang="tr-TR"/>
          </a:p>
        </p:txBody>
      </p:sp>
    </p:spTree>
    <p:extLst>
      <p:ext uri="{BB962C8B-B14F-4D97-AF65-F5344CB8AC3E}">
        <p14:creationId xmlns:p14="http://schemas.microsoft.com/office/powerpoint/2010/main" val="153207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637AE4A-946D-4D59-93FC-F79448988B11}" type="datetimeFigureOut">
              <a:rPr lang="tr-TR" smtClean="0"/>
              <a:t>19.02.2025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D1B9277-26F8-43C5-9FA3-CD465D5723A5}" type="slidenum">
              <a:rPr lang="tr-TR" smtClean="0"/>
              <a:t>‹#›</a:t>
            </a:fld>
            <a:endParaRPr lang="tr-TR"/>
          </a:p>
        </p:txBody>
      </p:sp>
    </p:spTree>
    <p:extLst>
      <p:ext uri="{BB962C8B-B14F-4D97-AF65-F5344CB8AC3E}">
        <p14:creationId xmlns:p14="http://schemas.microsoft.com/office/powerpoint/2010/main" val="52139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637AE4A-946D-4D59-93FC-F79448988B11}" type="datetimeFigureOut">
              <a:rPr lang="tr-TR" smtClean="0"/>
              <a:t>19.02.2025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D1B9277-26F8-43C5-9FA3-CD465D5723A5}" type="slidenum">
              <a:rPr lang="tr-TR" smtClean="0"/>
              <a:t>‹#›</a:t>
            </a:fld>
            <a:endParaRPr lang="tr-TR"/>
          </a:p>
        </p:txBody>
      </p:sp>
    </p:spTree>
    <p:extLst>
      <p:ext uri="{BB962C8B-B14F-4D97-AF65-F5344CB8AC3E}">
        <p14:creationId xmlns:p14="http://schemas.microsoft.com/office/powerpoint/2010/main" val="145126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1637AE4A-946D-4D59-93FC-F79448988B11}" type="datetimeFigureOut">
              <a:rPr lang="tr-TR" smtClean="0"/>
              <a:t>19.02.2025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D1B9277-26F8-43C5-9FA3-CD465D5723A5}" type="slidenum">
              <a:rPr lang="tr-TR" smtClean="0"/>
              <a:t>‹#›</a:t>
            </a:fld>
            <a:endParaRPr lang="tr-TR"/>
          </a:p>
        </p:txBody>
      </p:sp>
    </p:spTree>
    <p:extLst>
      <p:ext uri="{BB962C8B-B14F-4D97-AF65-F5344CB8AC3E}">
        <p14:creationId xmlns:p14="http://schemas.microsoft.com/office/powerpoint/2010/main" val="389535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1637AE4A-946D-4D59-93FC-F79448988B11}" type="datetimeFigureOut">
              <a:rPr lang="tr-TR" smtClean="0"/>
              <a:t>19.02.2025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D1B9277-26F8-43C5-9FA3-CD465D5723A5}" type="slidenum">
              <a:rPr lang="tr-TR" smtClean="0"/>
              <a:t>‹#›</a:t>
            </a:fld>
            <a:endParaRPr lang="tr-TR"/>
          </a:p>
        </p:txBody>
      </p:sp>
    </p:spTree>
    <p:extLst>
      <p:ext uri="{BB962C8B-B14F-4D97-AF65-F5344CB8AC3E}">
        <p14:creationId xmlns:p14="http://schemas.microsoft.com/office/powerpoint/2010/main" val="185809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637AE4A-946D-4D59-93FC-F79448988B11}" type="datetimeFigureOut">
              <a:rPr lang="tr-TR" smtClean="0"/>
              <a:t>19.02.2025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BD1B9277-26F8-43C5-9FA3-CD465D5723A5}" type="slidenum">
              <a:rPr lang="tr-TR" smtClean="0"/>
              <a:t>‹#›</a:t>
            </a:fld>
            <a:endParaRPr lang="tr-TR"/>
          </a:p>
        </p:txBody>
      </p:sp>
    </p:spTree>
    <p:extLst>
      <p:ext uri="{BB962C8B-B14F-4D97-AF65-F5344CB8AC3E}">
        <p14:creationId xmlns:p14="http://schemas.microsoft.com/office/powerpoint/2010/main" val="77558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637AE4A-946D-4D59-93FC-F79448988B11}" type="datetimeFigureOut">
              <a:rPr lang="tr-TR" smtClean="0"/>
              <a:t>19.02.2025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BD1B9277-26F8-43C5-9FA3-CD465D5723A5}" type="slidenum">
              <a:rPr lang="tr-TR" smtClean="0"/>
              <a:t>‹#›</a:t>
            </a:fld>
            <a:endParaRPr lang="tr-TR"/>
          </a:p>
        </p:txBody>
      </p:sp>
    </p:spTree>
    <p:extLst>
      <p:ext uri="{BB962C8B-B14F-4D97-AF65-F5344CB8AC3E}">
        <p14:creationId xmlns:p14="http://schemas.microsoft.com/office/powerpoint/2010/main" val="2276585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637AE4A-946D-4D59-93FC-F79448988B11}" type="datetimeFigureOut">
              <a:rPr lang="tr-TR" smtClean="0"/>
              <a:t>19.02.2025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BD1B9277-26F8-43C5-9FA3-CD465D5723A5}" type="slidenum">
              <a:rPr lang="tr-TR" smtClean="0"/>
              <a:t>‹#›</a:t>
            </a:fld>
            <a:endParaRPr lang="tr-TR"/>
          </a:p>
        </p:txBody>
      </p:sp>
    </p:spTree>
    <p:extLst>
      <p:ext uri="{BB962C8B-B14F-4D97-AF65-F5344CB8AC3E}">
        <p14:creationId xmlns:p14="http://schemas.microsoft.com/office/powerpoint/2010/main" val="76923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637AE4A-946D-4D59-93FC-F79448988B11}" type="datetimeFigureOut">
              <a:rPr lang="tr-TR" smtClean="0"/>
              <a:t>19.02.2025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D1B9277-26F8-43C5-9FA3-CD465D5723A5}" type="slidenum">
              <a:rPr lang="tr-TR" smtClean="0"/>
              <a:t>‹#›</a:t>
            </a:fld>
            <a:endParaRPr lang="tr-TR"/>
          </a:p>
        </p:txBody>
      </p:sp>
    </p:spTree>
    <p:extLst>
      <p:ext uri="{BB962C8B-B14F-4D97-AF65-F5344CB8AC3E}">
        <p14:creationId xmlns:p14="http://schemas.microsoft.com/office/powerpoint/2010/main" val="2252366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637AE4A-946D-4D59-93FC-F79448988B11}" type="datetimeFigureOut">
              <a:rPr lang="tr-TR" smtClean="0"/>
              <a:t>19.02.2025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D1B9277-26F8-43C5-9FA3-CD465D5723A5}" type="slidenum">
              <a:rPr lang="tr-TR" smtClean="0"/>
              <a:t>‹#›</a:t>
            </a:fld>
            <a:endParaRPr lang="tr-TR"/>
          </a:p>
        </p:txBody>
      </p:sp>
    </p:spTree>
    <p:extLst>
      <p:ext uri="{BB962C8B-B14F-4D97-AF65-F5344CB8AC3E}">
        <p14:creationId xmlns:p14="http://schemas.microsoft.com/office/powerpoint/2010/main" val="366584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7AE4A-946D-4D59-93FC-F79448988B11}" type="datetimeFigureOut">
              <a:rPr lang="tr-TR" smtClean="0"/>
              <a:t>19.02.2025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B9277-26F8-43C5-9FA3-CD465D5723A5}" type="slidenum">
              <a:rPr lang="tr-TR" smtClean="0"/>
              <a:t>‹#›</a:t>
            </a:fld>
            <a:endParaRPr lang="tr-TR"/>
          </a:p>
        </p:txBody>
      </p:sp>
    </p:spTree>
    <p:extLst>
      <p:ext uri="{BB962C8B-B14F-4D97-AF65-F5344CB8AC3E}">
        <p14:creationId xmlns:p14="http://schemas.microsoft.com/office/powerpoint/2010/main" val="3005545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excelyardim.files.wordpress.com/2014/10/datatypes.png" TargetMode="External"/><Relationship Id="rId1" Type="http://schemas.openxmlformats.org/officeDocument/2006/relationships/slideLayout" Target="../slideLayouts/slideLayout7.xml"/><Relationship Id="rId4" Type="http://schemas.openxmlformats.org/officeDocument/2006/relationships/hyperlink" Target="https://excelyardim.wordpress.com/2014/10/01/vba-degiskenler-ve-veri-tipler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tr.myservername.com/vba-data-types-numeric#7_Currency_Data_Type" TargetMode="External"/><Relationship Id="rId13" Type="http://schemas.openxmlformats.org/officeDocument/2006/relationships/hyperlink" Target="https://tr.myservername.com/vba-data-types-numeric#5_Variant_Data_Type" TargetMode="External"/><Relationship Id="rId18" Type="http://schemas.openxmlformats.org/officeDocument/2006/relationships/hyperlink" Target="https://tr.myservername.com/vba-data-types-numeric#5_CDbl" TargetMode="External"/><Relationship Id="rId3" Type="http://schemas.openxmlformats.org/officeDocument/2006/relationships/hyperlink" Target="https://tr.myservername.com/vba-data-types-numeric#2_Integer_Data_Type" TargetMode="External"/><Relationship Id="rId21" Type="http://schemas.openxmlformats.org/officeDocument/2006/relationships/hyperlink" Target="https://tr.myservername.com/vba-data-types-numeric#8_CLng" TargetMode="External"/><Relationship Id="rId7" Type="http://schemas.openxmlformats.org/officeDocument/2006/relationships/hyperlink" Target="https://tr.myservername.com/vba-data-types-numeric#6_Double_Data_Type" TargetMode="External"/><Relationship Id="rId12" Type="http://schemas.openxmlformats.org/officeDocument/2006/relationships/hyperlink" Target="https://tr.myservername.com/vba-data-types-numeric#4_Object_Data_Type" TargetMode="External"/><Relationship Id="rId17" Type="http://schemas.openxmlformats.org/officeDocument/2006/relationships/hyperlink" Target="https://tr.myservername.com/vba-data-types-numeric#4_CDate" TargetMode="External"/><Relationship Id="rId2" Type="http://schemas.openxmlformats.org/officeDocument/2006/relationships/hyperlink" Target="https://tr.myservername.com/vba-data-types-numeric#1_Byte_Data_Type" TargetMode="External"/><Relationship Id="rId16" Type="http://schemas.openxmlformats.org/officeDocument/2006/relationships/hyperlink" Target="https://tr.myservername.com/vba-data-types-numeric#3_CCur" TargetMode="External"/><Relationship Id="rId20" Type="http://schemas.openxmlformats.org/officeDocument/2006/relationships/hyperlink" Target="https://tr.myservername.com/vba-data-types-numeric#7_CInt" TargetMode="External"/><Relationship Id="rId1" Type="http://schemas.openxmlformats.org/officeDocument/2006/relationships/slideLayout" Target="../slideLayouts/slideLayout7.xml"/><Relationship Id="rId6" Type="http://schemas.openxmlformats.org/officeDocument/2006/relationships/hyperlink" Target="https://tr.myservername.com/vba-data-types-numeric#5_Single_Data_Type" TargetMode="External"/><Relationship Id="rId11" Type="http://schemas.openxmlformats.org/officeDocument/2006/relationships/hyperlink" Target="https://tr.myservername.com/vba-data-types-numeric#3_String_Data_Type" TargetMode="External"/><Relationship Id="rId24" Type="http://schemas.openxmlformats.org/officeDocument/2006/relationships/hyperlink" Target="https://tr.myservername.com/vba-data-types-numeric#11_CVar" TargetMode="External"/><Relationship Id="rId5" Type="http://schemas.openxmlformats.org/officeDocument/2006/relationships/hyperlink" Target="https://tr.myservername.com/vba-data-types-numeric#4_Decimal_Data_Type" TargetMode="External"/><Relationship Id="rId15" Type="http://schemas.openxmlformats.org/officeDocument/2006/relationships/hyperlink" Target="https://tr.myservername.com/vba-data-types-numeric#2_CByte" TargetMode="External"/><Relationship Id="rId23" Type="http://schemas.openxmlformats.org/officeDocument/2006/relationships/hyperlink" Target="https://tr.myservername.com/vba-data-types-numeric#10_CStr" TargetMode="External"/><Relationship Id="rId10" Type="http://schemas.openxmlformats.org/officeDocument/2006/relationships/hyperlink" Target="https://tr.myservername.com/vba-data-types-numeric#2_Date_Data_Type" TargetMode="External"/><Relationship Id="rId19" Type="http://schemas.openxmlformats.org/officeDocument/2006/relationships/hyperlink" Target="https://tr.myservername.com/vba-data-types-numeric#6_CDec" TargetMode="External"/><Relationship Id="rId4" Type="http://schemas.openxmlformats.org/officeDocument/2006/relationships/hyperlink" Target="https://tr.myservername.com/vba-data-types-numeric#3_Long_Data_Type" TargetMode="External"/><Relationship Id="rId9" Type="http://schemas.openxmlformats.org/officeDocument/2006/relationships/hyperlink" Target="https://tr.myservername.com/vba-data-types-numeric#1_Boolean_Data_Type" TargetMode="External"/><Relationship Id="rId14" Type="http://schemas.openxmlformats.org/officeDocument/2006/relationships/hyperlink" Target="https://tr.myservername.com/vba-data-types-numeric#1_CBool" TargetMode="External"/><Relationship Id="rId22" Type="http://schemas.openxmlformats.org/officeDocument/2006/relationships/hyperlink" Target="https://tr.myservername.com/vba-data-types-numeric#9_CS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excelyardim.files.wordpress.com/2014/10/static4.pn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excelyardim.files.wordpress.com/2014/10/static2.png" TargetMode="External"/><Relationship Id="rId1" Type="http://schemas.openxmlformats.org/officeDocument/2006/relationships/slideLayout" Target="../slideLayouts/slideLayout7.xml"/><Relationship Id="rId6" Type="http://schemas.openxmlformats.org/officeDocument/2006/relationships/hyperlink" Target="https://excelyardim.files.wordpress.com/2014/10/static3.png" TargetMode="External"/><Relationship Id="rId5" Type="http://schemas.openxmlformats.org/officeDocument/2006/relationships/image" Target="../media/image19.png"/><Relationship Id="rId4" Type="http://schemas.openxmlformats.org/officeDocument/2006/relationships/hyperlink" Target="https://excelyardim.files.wordpress.com/2014/10/static.png" TargetMode="External"/><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excelyardim.files.wordpress.com/2014/10/constant.png" TargetMode="Externa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hyperlink" Target="https://excelyardim.files.wordpress.com/2014/10/constatnt.png" TargetMode="Externa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Excel__al__ma_Sayfas_.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2.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docs.microsoft.com/tr-tr/dotnet/visual-basic/language-reference/statements/option-strict-statement" TargetMode="External"/><Relationship Id="rId2" Type="http://schemas.openxmlformats.org/officeDocument/2006/relationships/hyperlink" Target="https://docs.microsoft.com/tr-tr/dotnet/visual-basic/language-reference/statements/option-explicit-statement" TargetMode="External"/><Relationship Id="rId1" Type="http://schemas.openxmlformats.org/officeDocument/2006/relationships/slideLayout" Target="../slideLayouts/slideLayout7.xml"/><Relationship Id="rId6" Type="http://schemas.openxmlformats.org/officeDocument/2006/relationships/hyperlink" Target="https://tr.excel-lib.net/11705442-understanding-excel-vba-data-types-variables-and-constants#menu-7" TargetMode="External"/><Relationship Id="rId5" Type="http://schemas.openxmlformats.org/officeDocument/2006/relationships/hyperlink" Target="https://tr.excel-lib.net/11705442-understanding-excel-vba-data-types-variables-and-constants#menu-6" TargetMode="External"/><Relationship Id="rId4" Type="http://schemas.openxmlformats.org/officeDocument/2006/relationships/hyperlink" Target="https://docs.microsoft.com/tr-tr/dotnet/visual-basic/language-reference/statements/option-infer-statement"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0372" y="1668205"/>
            <a:ext cx="9478027" cy="646331"/>
          </a:xfrm>
          <a:prstGeom prst="rect">
            <a:avLst/>
          </a:prstGeom>
        </p:spPr>
        <p:txBody>
          <a:bodyPr wrap="square">
            <a:spAutoFit/>
          </a:bodyPr>
          <a:lstStyle/>
          <a:p>
            <a:r>
              <a:rPr lang="tr-TR" b="0" i="0" dirty="0" smtClean="0">
                <a:solidFill>
                  <a:srgbClr val="333333"/>
                </a:solidFill>
                <a:effectLst/>
                <a:latin typeface="Verdana" panose="020B0604030504040204" pitchFamily="34" charset="0"/>
              </a:rPr>
              <a:t>VBA Kodlarına açıklama eklemek için ' (Tırnak işareti) kullanıyoruz. Satırın devamını açıklama haline getiriyor.</a:t>
            </a:r>
            <a:endParaRPr lang="tr-TR" dirty="0"/>
          </a:p>
        </p:txBody>
      </p:sp>
      <p:sp>
        <p:nvSpPr>
          <p:cNvPr id="3" name="Dikdörtgen 2"/>
          <p:cNvSpPr/>
          <p:nvPr/>
        </p:nvSpPr>
        <p:spPr>
          <a:xfrm>
            <a:off x="668054" y="994672"/>
            <a:ext cx="4834913" cy="523220"/>
          </a:xfrm>
          <a:prstGeom prst="rect">
            <a:avLst/>
          </a:prstGeom>
        </p:spPr>
        <p:txBody>
          <a:bodyPr wrap="none">
            <a:spAutoFit/>
          </a:bodyPr>
          <a:lstStyle/>
          <a:p>
            <a:r>
              <a:rPr lang="tr-TR" sz="2800" dirty="0" err="1" smtClean="0"/>
              <a:t>Vba</a:t>
            </a:r>
            <a:r>
              <a:rPr lang="tr-TR" sz="2800" dirty="0" smtClean="0"/>
              <a:t> Kodlarına Açıklama Ekleme </a:t>
            </a:r>
            <a:endParaRPr lang="tr-TR" sz="2800" dirty="0"/>
          </a:p>
        </p:txBody>
      </p:sp>
      <p:sp>
        <p:nvSpPr>
          <p:cNvPr id="4" name="Dikdörtgen 3"/>
          <p:cNvSpPr/>
          <p:nvPr/>
        </p:nvSpPr>
        <p:spPr>
          <a:xfrm>
            <a:off x="580372" y="612814"/>
            <a:ext cx="8300862" cy="523220"/>
          </a:xfrm>
          <a:prstGeom prst="rect">
            <a:avLst/>
          </a:prstGeom>
        </p:spPr>
        <p:txBody>
          <a:bodyPr wrap="none">
            <a:spAutoFit/>
          </a:bodyPr>
          <a:lstStyle/>
          <a:p>
            <a:pPr fontAlgn="base"/>
            <a:r>
              <a:rPr lang="tr-TR" sz="2800" dirty="0"/>
              <a:t>Kod</a:t>
            </a:r>
            <a:r>
              <a:rPr lang="tr-TR" b="0" i="0" dirty="0" smtClean="0">
                <a:solidFill>
                  <a:srgbClr val="5E5E5E"/>
                </a:solidFill>
                <a:effectLst/>
                <a:latin typeface="Playfair Display"/>
              </a:rPr>
              <a:t> </a:t>
            </a:r>
            <a:r>
              <a:rPr lang="tr-TR" sz="2800" dirty="0"/>
              <a:t>içerisinde </a:t>
            </a:r>
            <a:r>
              <a:rPr lang="tr-TR" sz="2800" dirty="0" smtClean="0"/>
              <a:t>yorum/</a:t>
            </a:r>
            <a:r>
              <a:rPr lang="tr-TR" sz="2800" dirty="0" err="1" smtClean="0"/>
              <a:t>comment</a:t>
            </a:r>
            <a:r>
              <a:rPr lang="tr-TR" sz="2800" dirty="0" smtClean="0"/>
              <a:t>(yorum) </a:t>
            </a:r>
            <a:r>
              <a:rPr lang="tr-TR" sz="2800" dirty="0"/>
              <a:t>satırı oluşturma</a:t>
            </a:r>
          </a:p>
        </p:txBody>
      </p:sp>
      <p:sp>
        <p:nvSpPr>
          <p:cNvPr id="5" name="Dikdörtgen 4"/>
          <p:cNvSpPr/>
          <p:nvPr/>
        </p:nvSpPr>
        <p:spPr>
          <a:xfrm>
            <a:off x="580371" y="2464849"/>
            <a:ext cx="10668001" cy="1846659"/>
          </a:xfrm>
          <a:prstGeom prst="rect">
            <a:avLst/>
          </a:prstGeom>
        </p:spPr>
        <p:txBody>
          <a:bodyPr wrap="square">
            <a:spAutoFit/>
          </a:bodyPr>
          <a:lstStyle/>
          <a:p>
            <a:pPr fontAlgn="base"/>
            <a:r>
              <a:rPr lang="tr-TR" b="0" i="0" dirty="0" smtClean="0">
                <a:solidFill>
                  <a:srgbClr val="5E5E5E"/>
                </a:solidFill>
                <a:effectLst/>
                <a:latin typeface="Roboto"/>
              </a:rPr>
              <a:t> Kod çalışmasını etkilemeden yorum oluşturabilmek için kullanacağımız iki farklı yöntem vardır.</a:t>
            </a:r>
          </a:p>
          <a:p>
            <a:pPr fontAlgn="base"/>
            <a:endParaRPr lang="tr-TR" b="0" i="0" dirty="0" smtClean="0">
              <a:solidFill>
                <a:srgbClr val="5E5E5E"/>
              </a:solidFill>
              <a:effectLst/>
              <a:latin typeface="Roboto"/>
            </a:endParaRPr>
          </a:p>
          <a:p>
            <a:pPr fontAlgn="base">
              <a:buFont typeface="+mj-lt"/>
              <a:buAutoNum type="arabicPeriod"/>
            </a:pPr>
            <a:r>
              <a:rPr lang="tr-TR" b="1" i="0" dirty="0" smtClean="0">
                <a:solidFill>
                  <a:srgbClr val="5E5E5E"/>
                </a:solidFill>
                <a:effectLst/>
                <a:latin typeface="inherit"/>
              </a:rPr>
              <a:t>) </a:t>
            </a:r>
            <a:r>
              <a:rPr lang="tr-TR" sz="2400" b="1" i="0" dirty="0" smtClean="0">
                <a:solidFill>
                  <a:srgbClr val="FF0000"/>
                </a:solidFill>
                <a:effectLst>
                  <a:outerShdw blurRad="38100" dist="38100" dir="2700000" algn="tl">
                    <a:srgbClr val="000000">
                      <a:alpha val="43137"/>
                    </a:srgbClr>
                  </a:outerShdw>
                </a:effectLst>
                <a:latin typeface="inherit"/>
              </a:rPr>
              <a:t>‘</a:t>
            </a:r>
            <a:r>
              <a:rPr lang="tr-TR" b="0" i="0" dirty="0" smtClean="0">
                <a:solidFill>
                  <a:srgbClr val="5E5E5E"/>
                </a:solidFill>
                <a:effectLst/>
                <a:latin typeface="inherit"/>
              </a:rPr>
              <a:t> yorum öncesi tırnak işareti kullanmak</a:t>
            </a:r>
          </a:p>
          <a:p>
            <a:pPr fontAlgn="base">
              <a:buFont typeface="+mj-lt"/>
              <a:buAutoNum type="arabicPeriod"/>
            </a:pPr>
            <a:r>
              <a:rPr lang="tr-TR" b="1" i="0" dirty="0" smtClean="0">
                <a:solidFill>
                  <a:srgbClr val="5E5E5E"/>
                </a:solidFill>
                <a:effectLst/>
                <a:latin typeface="inherit"/>
              </a:rPr>
              <a:t>) </a:t>
            </a:r>
            <a:r>
              <a:rPr lang="tr-TR" b="1" i="0" dirty="0" smtClean="0">
                <a:solidFill>
                  <a:srgbClr val="FF0000"/>
                </a:solidFill>
                <a:latin typeface="inherit"/>
              </a:rPr>
              <a:t>REM</a:t>
            </a:r>
            <a:r>
              <a:rPr lang="tr-TR" b="0" i="0" dirty="0" smtClean="0">
                <a:solidFill>
                  <a:srgbClr val="5E5E5E"/>
                </a:solidFill>
                <a:effectLst/>
                <a:latin typeface="inherit"/>
              </a:rPr>
              <a:t> yorum öncesi </a:t>
            </a:r>
            <a:r>
              <a:rPr lang="tr-TR" b="0" i="0" dirty="0" err="1" smtClean="0">
                <a:solidFill>
                  <a:srgbClr val="5E5E5E"/>
                </a:solidFill>
                <a:effectLst/>
                <a:latin typeface="inherit"/>
              </a:rPr>
              <a:t>rem</a:t>
            </a:r>
            <a:r>
              <a:rPr lang="tr-TR" b="0" i="0" dirty="0" smtClean="0">
                <a:solidFill>
                  <a:srgbClr val="5E5E5E"/>
                </a:solidFill>
                <a:effectLst/>
                <a:latin typeface="inherit"/>
              </a:rPr>
              <a:t> ifadesi kullanmak</a:t>
            </a:r>
          </a:p>
          <a:p>
            <a:pPr fontAlgn="base"/>
            <a:r>
              <a:rPr lang="tr-TR" b="0" i="0" dirty="0" smtClean="0">
                <a:solidFill>
                  <a:srgbClr val="5E5E5E"/>
                </a:solidFill>
                <a:effectLst/>
                <a:latin typeface="Roboto"/>
              </a:rPr>
              <a:t>Her iki yöntemle de kod içerisine yorum ekleyebiliriz, yorum ifadeleri otomatik olarak yeşil renge dönüşür ve kod çalışmasını etkilemez.</a:t>
            </a:r>
            <a:endParaRPr lang="tr-TR" b="0" i="0" dirty="0">
              <a:solidFill>
                <a:srgbClr val="5E5E5E"/>
              </a:solidFill>
              <a:effectLst/>
              <a:latin typeface="Roboto"/>
            </a:endParaRPr>
          </a:p>
        </p:txBody>
      </p:sp>
      <p:sp>
        <p:nvSpPr>
          <p:cNvPr id="6" name="Dikdörtgen 5"/>
          <p:cNvSpPr/>
          <p:nvPr/>
        </p:nvSpPr>
        <p:spPr>
          <a:xfrm>
            <a:off x="668054" y="4620058"/>
            <a:ext cx="10392428" cy="923330"/>
          </a:xfrm>
          <a:prstGeom prst="rect">
            <a:avLst/>
          </a:prstGeom>
        </p:spPr>
        <p:txBody>
          <a:bodyPr wrap="square">
            <a:spAutoFit/>
          </a:bodyPr>
          <a:lstStyle/>
          <a:p>
            <a:pPr fontAlgn="base"/>
            <a:r>
              <a:rPr lang="tr-TR" b="1" i="0" dirty="0" smtClean="0">
                <a:solidFill>
                  <a:srgbClr val="5E5E5E"/>
                </a:solidFill>
                <a:effectLst/>
                <a:latin typeface="inherit"/>
              </a:rPr>
              <a:t>Birden fazla satırda yorum/</a:t>
            </a:r>
            <a:r>
              <a:rPr lang="tr-TR" b="1" i="0" dirty="0" err="1" smtClean="0">
                <a:solidFill>
                  <a:srgbClr val="5E5E5E"/>
                </a:solidFill>
                <a:effectLst/>
                <a:latin typeface="inherit"/>
              </a:rPr>
              <a:t>comment</a:t>
            </a:r>
            <a:r>
              <a:rPr lang="tr-TR" b="1" i="0" dirty="0" smtClean="0">
                <a:solidFill>
                  <a:srgbClr val="5E5E5E"/>
                </a:solidFill>
                <a:effectLst/>
                <a:latin typeface="inherit"/>
              </a:rPr>
              <a:t> oluşturmak:</a:t>
            </a:r>
            <a:endParaRPr lang="tr-TR" b="0" i="0" dirty="0" smtClean="0">
              <a:solidFill>
                <a:srgbClr val="5E5E5E"/>
              </a:solidFill>
              <a:effectLst/>
              <a:latin typeface="Roboto"/>
            </a:endParaRPr>
          </a:p>
          <a:p>
            <a:pPr fontAlgn="base"/>
            <a:r>
              <a:rPr lang="tr-TR" b="0" i="0" dirty="0" smtClean="0">
                <a:solidFill>
                  <a:srgbClr val="5E5E5E"/>
                </a:solidFill>
                <a:effectLst/>
                <a:latin typeface="Roboto"/>
              </a:rPr>
              <a:t>Yazdığınız yorum birden fazla satır içeriyor ise her bir satırın sonuna “_” işaretini koyarak alt satırda yoruma devam edebilirsiniz.</a:t>
            </a:r>
            <a:endParaRPr lang="tr-TR" b="0" i="0" dirty="0">
              <a:solidFill>
                <a:srgbClr val="5E5E5E"/>
              </a:solidFill>
              <a:effectLst/>
              <a:latin typeface="Roboto"/>
            </a:endParaRPr>
          </a:p>
        </p:txBody>
      </p:sp>
    </p:spTree>
    <p:extLst>
      <p:ext uri="{BB962C8B-B14F-4D97-AF65-F5344CB8AC3E}">
        <p14:creationId xmlns:p14="http://schemas.microsoft.com/office/powerpoint/2010/main" val="4263857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187891" y="3831913"/>
            <a:ext cx="4847572" cy="2819407"/>
          </a:xfrm>
          <a:prstGeom prst="rect">
            <a:avLst/>
          </a:prstGeom>
        </p:spPr>
      </p:pic>
      <p:sp>
        <p:nvSpPr>
          <p:cNvPr id="6" name="Dikdörtgen 5"/>
          <p:cNvSpPr/>
          <p:nvPr/>
        </p:nvSpPr>
        <p:spPr>
          <a:xfrm>
            <a:off x="3569918" y="3831913"/>
            <a:ext cx="1465545" cy="281940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tr-TR"/>
          </a:p>
        </p:txBody>
      </p:sp>
      <p:pic>
        <p:nvPicPr>
          <p:cNvPr id="2" name="Resim 1"/>
          <p:cNvPicPr>
            <a:picLocks noChangeAspect="1"/>
          </p:cNvPicPr>
          <p:nvPr/>
        </p:nvPicPr>
        <p:blipFill rotWithShape="1">
          <a:blip r:embed="rId3"/>
          <a:srcRect l="3908" t="26926" r="47937" b="16395"/>
          <a:stretch/>
        </p:blipFill>
        <p:spPr>
          <a:xfrm>
            <a:off x="87683" y="125262"/>
            <a:ext cx="6237962" cy="3584122"/>
          </a:xfrm>
          <a:prstGeom prst="rect">
            <a:avLst/>
          </a:prstGeom>
        </p:spPr>
      </p:pic>
      <p:pic>
        <p:nvPicPr>
          <p:cNvPr id="4" name="Resim 3"/>
          <p:cNvPicPr>
            <a:picLocks noChangeAspect="1"/>
          </p:cNvPicPr>
          <p:nvPr/>
        </p:nvPicPr>
        <p:blipFill>
          <a:blip r:embed="rId4"/>
          <a:stretch>
            <a:fillRect/>
          </a:stretch>
        </p:blipFill>
        <p:spPr>
          <a:xfrm>
            <a:off x="5937337" y="2209214"/>
            <a:ext cx="6143625" cy="3565286"/>
          </a:xfrm>
          <a:prstGeom prst="rect">
            <a:avLst/>
          </a:prstGeom>
        </p:spPr>
      </p:pic>
    </p:spTree>
    <p:extLst>
      <p:ext uri="{BB962C8B-B14F-4D97-AF65-F5344CB8AC3E}">
        <p14:creationId xmlns:p14="http://schemas.microsoft.com/office/powerpoint/2010/main" val="2902723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88411" y="1879956"/>
            <a:ext cx="10932782" cy="2439129"/>
          </a:xfrm>
          <a:prstGeom prst="rect">
            <a:avLst/>
          </a:prstGeom>
        </p:spPr>
        <p:txBody>
          <a:bodyPr wrap="square">
            <a:spAutoFit/>
          </a:bodyPr>
          <a:lstStyle/>
          <a:p>
            <a:pPr algn="just"/>
            <a:r>
              <a:rPr lang="tr-TR" i="1" u="sng" dirty="0" smtClean="0">
                <a:solidFill>
                  <a:srgbClr val="C00000"/>
                </a:solidFill>
                <a:effectLst/>
                <a:latin typeface="Roboto"/>
                <a:ea typeface="Times New Roman" panose="02020603050405020304" pitchFamily="18" charset="0"/>
                <a:cs typeface="Times New Roman" panose="02020603050405020304" pitchFamily="18" charset="0"/>
              </a:rPr>
              <a:t>Değişken</a:t>
            </a:r>
            <a:r>
              <a:rPr lang="tr-TR" dirty="0" smtClean="0">
                <a:solidFill>
                  <a:srgbClr val="333333"/>
                </a:solidFill>
                <a:effectLst/>
                <a:latin typeface="Roboto"/>
                <a:ea typeface="Times New Roman" panose="02020603050405020304" pitchFamily="18" charset="0"/>
                <a:cs typeface="Times New Roman" panose="02020603050405020304" pitchFamily="18" charset="0"/>
              </a:rPr>
              <a:t>, </a:t>
            </a:r>
            <a:r>
              <a:rPr lang="tr-TR" u="sng" dirty="0" smtClean="0">
                <a:solidFill>
                  <a:srgbClr val="0070C0"/>
                </a:solidFill>
                <a:effectLst>
                  <a:outerShdw blurRad="38100" dist="38100" dir="2700000" algn="tl">
                    <a:srgbClr val="000000">
                      <a:alpha val="43137"/>
                    </a:srgbClr>
                  </a:outerShdw>
                </a:effectLst>
                <a:latin typeface="Roboto"/>
                <a:ea typeface="Times New Roman" panose="02020603050405020304" pitchFamily="18" charset="0"/>
                <a:cs typeface="Times New Roman" panose="02020603050405020304" pitchFamily="18" charset="0"/>
              </a:rPr>
              <a:t>programın çalışması için gerekli verilerin tanımlanarak</a:t>
            </a:r>
            <a:r>
              <a:rPr lang="tr-TR" dirty="0" smtClean="0">
                <a:solidFill>
                  <a:srgbClr val="333333"/>
                </a:solidFill>
                <a:effectLst/>
                <a:latin typeface="Roboto"/>
                <a:ea typeface="Times New Roman" panose="02020603050405020304" pitchFamily="18" charset="0"/>
                <a:cs typeface="Times New Roman" panose="02020603050405020304" pitchFamily="18" charset="0"/>
              </a:rPr>
              <a:t>, </a:t>
            </a:r>
            <a:r>
              <a:rPr lang="tr-TR" b="1" i="1" dirty="0" smtClean="0">
                <a:solidFill>
                  <a:srgbClr val="0070C0"/>
                </a:solidFill>
                <a:effectLst/>
                <a:latin typeface="Roboto"/>
                <a:ea typeface="Times New Roman" panose="02020603050405020304" pitchFamily="18" charset="0"/>
                <a:cs typeface="Times New Roman" panose="02020603050405020304" pitchFamily="18" charset="0"/>
              </a:rPr>
              <a:t>bellek üzerinde tutulduğu bölgelere verilen isimlerdir</a:t>
            </a:r>
            <a:r>
              <a:rPr lang="tr-TR" dirty="0" smtClean="0">
                <a:solidFill>
                  <a:srgbClr val="333333"/>
                </a:solidFill>
                <a:effectLst/>
                <a:latin typeface="Roboto"/>
                <a:ea typeface="Times New Roman" panose="02020603050405020304" pitchFamily="18" charset="0"/>
                <a:cs typeface="Times New Roman" panose="02020603050405020304" pitchFamily="18" charset="0"/>
              </a:rPr>
              <a:t>. </a:t>
            </a:r>
            <a:r>
              <a:rPr lang="tr-TR" dirty="0" err="1" smtClean="0">
                <a:solidFill>
                  <a:srgbClr val="333333"/>
                </a:solidFill>
                <a:effectLst/>
                <a:latin typeface="Roboto"/>
                <a:ea typeface="Times New Roman" panose="02020603050405020304" pitchFamily="18" charset="0"/>
                <a:cs typeface="Times New Roman" panose="02020603050405020304" pitchFamily="18" charset="0"/>
              </a:rPr>
              <a:t>Vba</a:t>
            </a:r>
            <a:r>
              <a:rPr lang="tr-TR" dirty="0" smtClean="0">
                <a:solidFill>
                  <a:srgbClr val="333333"/>
                </a:solidFill>
                <a:effectLst/>
                <a:latin typeface="Roboto"/>
                <a:ea typeface="Times New Roman" panose="02020603050405020304" pitchFamily="18" charset="0"/>
                <a:cs typeface="Times New Roman" panose="02020603050405020304" pitchFamily="18" charset="0"/>
              </a:rPr>
              <a:t>, C#, </a:t>
            </a:r>
            <a:r>
              <a:rPr lang="tr-TR" dirty="0" err="1" smtClean="0">
                <a:solidFill>
                  <a:srgbClr val="333333"/>
                </a:solidFill>
                <a:effectLst/>
                <a:latin typeface="Roboto"/>
                <a:ea typeface="Times New Roman" panose="02020603050405020304" pitchFamily="18" charset="0"/>
                <a:cs typeface="Times New Roman" panose="02020603050405020304" pitchFamily="18" charset="0"/>
              </a:rPr>
              <a:t>Python</a:t>
            </a:r>
            <a:r>
              <a:rPr lang="tr-TR" dirty="0" smtClean="0">
                <a:solidFill>
                  <a:srgbClr val="333333"/>
                </a:solidFill>
                <a:latin typeface="Roboto"/>
                <a:ea typeface="Times New Roman" panose="02020603050405020304" pitchFamily="18" charset="0"/>
                <a:cs typeface="Times New Roman" panose="02020603050405020304" pitchFamily="18" charset="0"/>
              </a:rPr>
              <a:t>, </a:t>
            </a:r>
            <a:r>
              <a:rPr lang="tr-TR" dirty="0">
                <a:solidFill>
                  <a:srgbClr val="333333"/>
                </a:solidFill>
                <a:latin typeface="Roboto"/>
                <a:ea typeface="Times New Roman" panose="02020603050405020304" pitchFamily="18" charset="0"/>
                <a:cs typeface="Times New Roman" panose="02020603050405020304" pitchFamily="18" charset="0"/>
              </a:rPr>
              <a:t>J</a:t>
            </a:r>
            <a:r>
              <a:rPr lang="tr-TR" dirty="0" smtClean="0">
                <a:solidFill>
                  <a:srgbClr val="333333"/>
                </a:solidFill>
                <a:latin typeface="Roboto"/>
                <a:ea typeface="Times New Roman" panose="02020603050405020304" pitchFamily="18" charset="0"/>
                <a:cs typeface="Times New Roman" panose="02020603050405020304" pitchFamily="18" charset="0"/>
              </a:rPr>
              <a:t>ava </a:t>
            </a:r>
            <a:r>
              <a:rPr lang="tr-TR" dirty="0" err="1" smtClean="0">
                <a:solidFill>
                  <a:srgbClr val="333333"/>
                </a:solidFill>
                <a:latin typeface="Roboto"/>
                <a:ea typeface="Times New Roman" panose="02020603050405020304" pitchFamily="18" charset="0"/>
                <a:cs typeface="Times New Roman" panose="02020603050405020304" pitchFamily="18" charset="0"/>
              </a:rPr>
              <a:t>vb</a:t>
            </a:r>
            <a:r>
              <a:rPr lang="tr-TR" dirty="0" smtClean="0">
                <a:solidFill>
                  <a:srgbClr val="333333"/>
                </a:solidFill>
                <a:latin typeface="Roboto"/>
                <a:ea typeface="Times New Roman" panose="02020603050405020304" pitchFamily="18" charset="0"/>
                <a:cs typeface="Times New Roman" panose="02020603050405020304" pitchFamily="18" charset="0"/>
              </a:rPr>
              <a:t> tüm yazılım dillerinde </a:t>
            </a:r>
            <a:r>
              <a:rPr lang="tr-TR" dirty="0" smtClean="0">
                <a:solidFill>
                  <a:srgbClr val="333333"/>
                </a:solidFill>
                <a:effectLst/>
                <a:latin typeface="Roboto"/>
                <a:ea typeface="Times New Roman" panose="02020603050405020304" pitchFamily="18" charset="0"/>
                <a:cs typeface="Times New Roman" panose="02020603050405020304" pitchFamily="18" charset="0"/>
              </a:rPr>
              <a:t> değişkenler kullanılmadan önce tanımlanırlar. </a:t>
            </a:r>
            <a:r>
              <a:rPr lang="tr-TR" b="1" u="sng" dirty="0" smtClean="0">
                <a:solidFill>
                  <a:srgbClr val="0070C0"/>
                </a:solidFill>
                <a:effectLst>
                  <a:outerShdw blurRad="38100" dist="38100" dir="2700000" algn="tl">
                    <a:srgbClr val="000000">
                      <a:alpha val="43137"/>
                    </a:srgbClr>
                  </a:outerShdw>
                </a:effectLst>
                <a:latin typeface="Roboto"/>
                <a:ea typeface="Times New Roman" panose="02020603050405020304" pitchFamily="18" charset="0"/>
                <a:cs typeface="Times New Roman" panose="02020603050405020304" pitchFamily="18" charset="0"/>
              </a:rPr>
              <a:t>Tanımlama o bellek bölgesinde tutulacak olan verinin türünün belirtilmesidir</a:t>
            </a:r>
            <a:r>
              <a:rPr lang="tr-TR" dirty="0" smtClean="0">
                <a:solidFill>
                  <a:srgbClr val="333333"/>
                </a:solidFill>
                <a:effectLst/>
                <a:latin typeface="Roboto"/>
                <a:ea typeface="Times New Roman" panose="02020603050405020304" pitchFamily="18" charset="0"/>
                <a:cs typeface="Times New Roman" panose="02020603050405020304" pitchFamily="18" charset="0"/>
              </a:rPr>
              <a:t>. Bir değişken tanımlandıktan sonra aynı türden değer atamak koşuluyla değeri değiştirilebilir.</a:t>
            </a:r>
          </a:p>
          <a:p>
            <a:pPr algn="just">
              <a:lnSpc>
                <a:spcPct val="115000"/>
              </a:lnSpc>
            </a:pPr>
            <a:r>
              <a:rPr lang="tr-TR" sz="1400" dirty="0" smtClean="0">
                <a:solidFill>
                  <a:srgbClr val="333333"/>
                </a:solidFill>
                <a:latin typeface="Roboto"/>
                <a:ea typeface="Calibri" panose="020F0502020204030204" pitchFamily="34" charset="0"/>
                <a:cs typeface="Times New Roman" panose="02020603050405020304" pitchFamily="18" charset="0"/>
              </a:rPr>
              <a:t>Program çalışırken değişik değerler aldıkları için bu adı almıştır. Yine program çalışırken verileri depolamak için değişkenleri kullanırlar.</a:t>
            </a:r>
          </a:p>
          <a:p>
            <a:pPr algn="just">
              <a:lnSpc>
                <a:spcPct val="115000"/>
              </a:lnSpc>
            </a:pPr>
            <a:r>
              <a:rPr lang="tr-TR" sz="1400" dirty="0" smtClean="0">
                <a:solidFill>
                  <a:srgbClr val="333333"/>
                </a:solidFill>
                <a:effectLst/>
                <a:latin typeface="Roboto"/>
                <a:ea typeface="Calibri" panose="020F0502020204030204" pitchFamily="34" charset="0"/>
                <a:cs typeface="Times New Roman" panose="02020603050405020304" pitchFamily="18" charset="0"/>
              </a:rPr>
              <a:t>Dim (</a:t>
            </a:r>
            <a:r>
              <a:rPr lang="tr-TR" sz="1400" b="1" dirty="0" smtClean="0">
                <a:solidFill>
                  <a:srgbClr val="FF0000"/>
                </a:solidFill>
                <a:latin typeface="Verdana" panose="020B0604030504040204" pitchFamily="34" charset="0"/>
              </a:rPr>
              <a:t>Boyut)=(</a:t>
            </a:r>
            <a:r>
              <a:rPr lang="tr-TR" sz="1400" b="1" dirty="0" err="1">
                <a:solidFill>
                  <a:srgbClr val="FF0000"/>
                </a:solidFill>
                <a:latin typeface="Verdana" panose="020B0604030504040204" pitchFamily="34" charset="0"/>
              </a:rPr>
              <a:t>Dimenson</a:t>
            </a:r>
            <a:r>
              <a:rPr lang="tr-TR" sz="1400" b="1" dirty="0">
                <a:solidFill>
                  <a:srgbClr val="FF0000"/>
                </a:solidFill>
                <a:latin typeface="Verdana" panose="020B0604030504040204" pitchFamily="34" charset="0"/>
              </a:rPr>
              <a:t>)</a:t>
            </a:r>
            <a:r>
              <a:rPr lang="tr-TR" sz="1400" dirty="0" smtClean="0">
                <a:solidFill>
                  <a:srgbClr val="333333"/>
                </a:solidFill>
                <a:effectLst/>
                <a:latin typeface="Roboto"/>
                <a:ea typeface="Calibri" panose="020F0502020204030204" pitchFamily="34" charset="0"/>
                <a:cs typeface="Times New Roman" panose="02020603050405020304" pitchFamily="18" charset="0"/>
              </a:rPr>
              <a:t> değişken bir ad verilerek tanımlanır.</a:t>
            </a:r>
          </a:p>
          <a:p>
            <a:pPr algn="just">
              <a:lnSpc>
                <a:spcPct val="115000"/>
              </a:lnSpc>
            </a:pPr>
            <a:r>
              <a:rPr lang="tr-TR" sz="1400" b="1" dirty="0" smtClean="0">
                <a:solidFill>
                  <a:srgbClr val="FF0000"/>
                </a:solidFill>
                <a:latin typeface="Roboto"/>
                <a:ea typeface="Calibri" panose="020F0502020204030204" pitchFamily="34" charset="0"/>
                <a:cs typeface="Times New Roman" panose="02020603050405020304" pitchFamily="18" charset="0"/>
              </a:rPr>
              <a:t>Dim</a:t>
            </a:r>
            <a:r>
              <a:rPr lang="tr-TR" sz="1400" dirty="0" smtClean="0">
                <a:solidFill>
                  <a:srgbClr val="333333"/>
                </a:solidFill>
                <a:latin typeface="Roboto"/>
                <a:ea typeface="Calibri" panose="020F0502020204030204" pitchFamily="34" charset="0"/>
                <a:cs typeface="Times New Roman" panose="02020603050405020304" pitchFamily="18" charset="0"/>
              </a:rPr>
              <a:t> </a:t>
            </a:r>
            <a:r>
              <a:rPr lang="tr-TR" sz="1400" dirty="0" err="1" smtClean="0">
                <a:solidFill>
                  <a:srgbClr val="333333"/>
                </a:solidFill>
                <a:latin typeface="Roboto"/>
                <a:ea typeface="Calibri" panose="020F0502020204030204" pitchFamily="34" charset="0"/>
                <a:cs typeface="Times New Roman" panose="02020603050405020304" pitchFamily="18" charset="0"/>
              </a:rPr>
              <a:t>değişkenadı</a:t>
            </a:r>
            <a:r>
              <a:rPr lang="tr-TR" sz="1400" dirty="0" smtClean="0">
                <a:solidFill>
                  <a:srgbClr val="333333"/>
                </a:solidFill>
                <a:latin typeface="Roboto"/>
                <a:ea typeface="Calibri" panose="020F0502020204030204" pitchFamily="34" charset="0"/>
                <a:cs typeface="Times New Roman" panose="02020603050405020304" pitchFamily="18" charset="0"/>
              </a:rPr>
              <a:t> </a:t>
            </a:r>
            <a:r>
              <a:rPr lang="tr-TR" sz="1400" b="1" dirty="0" smtClean="0">
                <a:solidFill>
                  <a:srgbClr val="FF0000"/>
                </a:solidFill>
                <a:latin typeface="Roboto"/>
                <a:ea typeface="Calibri" panose="020F0502020204030204" pitchFamily="34" charset="0"/>
                <a:cs typeface="Times New Roman" panose="02020603050405020304" pitchFamily="18" charset="0"/>
              </a:rPr>
              <a:t>As</a:t>
            </a:r>
            <a:r>
              <a:rPr lang="tr-TR" sz="1400" dirty="0" smtClean="0">
                <a:solidFill>
                  <a:srgbClr val="333333"/>
                </a:solidFill>
                <a:latin typeface="Roboto"/>
                <a:ea typeface="Calibri" panose="020F0502020204030204" pitchFamily="34" charset="0"/>
                <a:cs typeface="Times New Roman" panose="02020603050405020304" pitchFamily="18" charset="0"/>
              </a:rPr>
              <a:t> veri tipi</a:t>
            </a:r>
          </a:p>
          <a:p>
            <a:pPr algn="just">
              <a:lnSpc>
                <a:spcPct val="115000"/>
              </a:lnSpc>
            </a:pPr>
            <a:r>
              <a:rPr lang="tr-TR" sz="1400" b="1" dirty="0" smtClean="0">
                <a:solidFill>
                  <a:srgbClr val="FF0000"/>
                </a:solidFill>
                <a:effectLst/>
                <a:latin typeface="Roboto"/>
                <a:ea typeface="Calibri" panose="020F0502020204030204" pitchFamily="34" charset="0"/>
                <a:cs typeface="Times New Roman" panose="02020603050405020304" pitchFamily="18" charset="0"/>
              </a:rPr>
              <a:t>Dim</a:t>
            </a:r>
            <a:r>
              <a:rPr lang="tr-TR" sz="1400" dirty="0" smtClean="0">
                <a:solidFill>
                  <a:srgbClr val="333333"/>
                </a:solidFill>
                <a:effectLst/>
                <a:latin typeface="Roboto"/>
                <a:ea typeface="Calibri" panose="020F0502020204030204" pitchFamily="34" charset="0"/>
                <a:cs typeface="Times New Roman" panose="02020603050405020304" pitchFamily="18" charset="0"/>
              </a:rPr>
              <a:t> sayı </a:t>
            </a:r>
            <a:r>
              <a:rPr lang="tr-TR" sz="1400" b="1" dirty="0" smtClean="0">
                <a:solidFill>
                  <a:srgbClr val="FF0000"/>
                </a:solidFill>
                <a:effectLst/>
                <a:latin typeface="Roboto"/>
                <a:ea typeface="Calibri" panose="020F0502020204030204" pitchFamily="34" charset="0"/>
                <a:cs typeface="Times New Roman" panose="02020603050405020304" pitchFamily="18" charset="0"/>
              </a:rPr>
              <a:t>As</a:t>
            </a:r>
            <a:r>
              <a:rPr lang="tr-TR" sz="1400" dirty="0" smtClean="0">
                <a:solidFill>
                  <a:srgbClr val="333333"/>
                </a:solidFill>
                <a:effectLst/>
                <a:latin typeface="Roboto"/>
                <a:ea typeface="Calibri" panose="020F0502020204030204" pitchFamily="34" charset="0"/>
                <a:cs typeface="Times New Roman" panose="02020603050405020304" pitchFamily="18" charset="0"/>
              </a:rPr>
              <a:t> </a:t>
            </a:r>
            <a:r>
              <a:rPr lang="tr-TR" sz="1400" b="1" dirty="0" err="1" smtClean="0">
                <a:solidFill>
                  <a:srgbClr val="FF0000"/>
                </a:solidFill>
                <a:latin typeface="Roboto"/>
                <a:ea typeface="Calibri" panose="020F0502020204030204" pitchFamily="34" charset="0"/>
                <a:cs typeface="Times New Roman" panose="02020603050405020304" pitchFamily="18" charset="0"/>
              </a:rPr>
              <a:t>İ</a:t>
            </a:r>
            <a:r>
              <a:rPr lang="tr-TR" sz="1400" b="1" dirty="0" err="1" smtClean="0">
                <a:solidFill>
                  <a:srgbClr val="FF0000"/>
                </a:solidFill>
                <a:effectLst/>
                <a:latin typeface="Roboto"/>
                <a:ea typeface="Calibri" panose="020F0502020204030204" pitchFamily="34" charset="0"/>
                <a:cs typeface="Times New Roman" panose="02020603050405020304" pitchFamily="18" charset="0"/>
              </a:rPr>
              <a:t>nteger</a:t>
            </a:r>
            <a:endParaRPr lang="tr-TR" sz="1400" b="1" dirty="0" smtClean="0">
              <a:solidFill>
                <a:srgbClr val="FF0000"/>
              </a:solidFill>
              <a:effectLst/>
              <a:latin typeface="Roboto"/>
              <a:ea typeface="Calibri" panose="020F0502020204030204" pitchFamily="34" charset="0"/>
              <a:cs typeface="Times New Roman" panose="02020603050405020304" pitchFamily="18" charset="0"/>
            </a:endParaRPr>
          </a:p>
          <a:p>
            <a:pPr algn="just">
              <a:lnSpc>
                <a:spcPct val="115000"/>
              </a:lnSpc>
            </a:pPr>
            <a:r>
              <a:rPr lang="tr-TR" sz="1400" b="1" dirty="0" smtClean="0">
                <a:solidFill>
                  <a:srgbClr val="002060"/>
                </a:solidFill>
                <a:latin typeface="Roboto"/>
                <a:ea typeface="Calibri" panose="020F0502020204030204" pitchFamily="34" charset="0"/>
                <a:cs typeface="Times New Roman" panose="02020603050405020304" pitchFamily="18" charset="0"/>
              </a:rPr>
              <a:t>Not: Harf ile başlamalı, boşluk içeremez, en fazla 40 karakter içerir, </a:t>
            </a:r>
            <a:r>
              <a:rPr lang="tr-TR" sz="1400" b="1" dirty="0" err="1" smtClean="0">
                <a:solidFill>
                  <a:srgbClr val="002060"/>
                </a:solidFill>
                <a:latin typeface="Roboto"/>
                <a:ea typeface="Calibri" panose="020F0502020204030204" pitchFamily="34" charset="0"/>
                <a:cs typeface="Times New Roman" panose="02020603050405020304" pitchFamily="18" charset="0"/>
              </a:rPr>
              <a:t>vba</a:t>
            </a:r>
            <a:r>
              <a:rPr lang="tr-TR" sz="1400" b="1" dirty="0" smtClean="0">
                <a:solidFill>
                  <a:srgbClr val="002060"/>
                </a:solidFill>
                <a:latin typeface="Roboto"/>
                <a:ea typeface="Calibri" panose="020F0502020204030204" pitchFamily="34" charset="0"/>
                <a:cs typeface="Times New Roman" panose="02020603050405020304" pitchFamily="18" charset="0"/>
              </a:rPr>
              <a:t> tarafından tahsis edilmiş kelimeler içermez.</a:t>
            </a:r>
            <a:endParaRPr lang="tr-TR"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ikdörtgen 5"/>
          <p:cNvSpPr/>
          <p:nvPr/>
        </p:nvSpPr>
        <p:spPr>
          <a:xfrm>
            <a:off x="688411" y="4447444"/>
            <a:ext cx="10050051" cy="1446550"/>
          </a:xfrm>
          <a:prstGeom prst="rect">
            <a:avLst/>
          </a:prstGeom>
        </p:spPr>
        <p:txBody>
          <a:bodyPr wrap="square">
            <a:spAutoFit/>
          </a:bodyPr>
          <a:lstStyle/>
          <a:p>
            <a:r>
              <a:rPr lang="tr-TR" sz="2200" b="1" dirty="0">
                <a:solidFill>
                  <a:srgbClr val="203656"/>
                </a:solidFill>
                <a:latin typeface="poppins"/>
              </a:rPr>
              <a:t>Değişkenlerin Veri Türü</a:t>
            </a:r>
          </a:p>
          <a:p>
            <a:r>
              <a:rPr lang="tr-TR" sz="2200" dirty="0">
                <a:solidFill>
                  <a:srgbClr val="0070C0"/>
                </a:solidFill>
              </a:rPr>
              <a:t>Değişkenlerden en iyi şekilde yararlanmak için değişkenin veri türünü </a:t>
            </a:r>
            <a:r>
              <a:rPr lang="tr-TR" sz="2200" dirty="0" smtClean="0">
                <a:solidFill>
                  <a:srgbClr val="0070C0"/>
                </a:solidFill>
              </a:rPr>
              <a:t>belirtmek gerekir.</a:t>
            </a:r>
            <a:endParaRPr lang="tr-TR" sz="2200" dirty="0">
              <a:solidFill>
                <a:srgbClr val="0070C0"/>
              </a:solidFill>
            </a:endParaRPr>
          </a:p>
          <a:p>
            <a:r>
              <a:rPr lang="tr-TR" sz="2200" dirty="0">
                <a:solidFill>
                  <a:srgbClr val="0070C0"/>
                </a:solidFill>
              </a:rPr>
              <a:t>Bir değişkene atadığınız veri türü, o değişkenin tutmasını istediğiniz veri türüne bağlı olacaktır.</a:t>
            </a:r>
          </a:p>
        </p:txBody>
      </p:sp>
      <p:pic>
        <p:nvPicPr>
          <p:cNvPr id="3" name="Resim 2"/>
          <p:cNvPicPr>
            <a:picLocks noChangeAspect="1"/>
          </p:cNvPicPr>
          <p:nvPr/>
        </p:nvPicPr>
        <p:blipFill>
          <a:blip r:embed="rId2"/>
          <a:stretch>
            <a:fillRect/>
          </a:stretch>
        </p:blipFill>
        <p:spPr>
          <a:xfrm>
            <a:off x="99688" y="105866"/>
            <a:ext cx="8543271" cy="1774090"/>
          </a:xfrm>
          <a:prstGeom prst="rect">
            <a:avLst/>
          </a:prstGeom>
        </p:spPr>
      </p:pic>
    </p:spTree>
    <p:extLst>
      <p:ext uri="{BB962C8B-B14F-4D97-AF65-F5344CB8AC3E}">
        <p14:creationId xmlns:p14="http://schemas.microsoft.com/office/powerpoint/2010/main" val="3723235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455112" y="324747"/>
            <a:ext cx="10442532" cy="4370427"/>
          </a:xfrm>
          <a:prstGeom prst="rect">
            <a:avLst/>
          </a:prstGeom>
        </p:spPr>
        <p:txBody>
          <a:bodyPr wrap="square">
            <a:spAutoFit/>
          </a:bodyPr>
          <a:lstStyle/>
          <a:p>
            <a:r>
              <a:rPr lang="tr-TR" b="1" cap="all" dirty="0">
                <a:solidFill>
                  <a:srgbClr val="D41717"/>
                </a:solidFill>
                <a:latin typeface="Ubuntu"/>
              </a:rPr>
              <a:t>VBA DEĞİŞKEN TANIMLAMA BİÇİMLERİ HAKKINDA</a:t>
            </a:r>
            <a:endParaRPr lang="tr-TR" b="1" cap="all" dirty="0">
              <a:solidFill>
                <a:srgbClr val="404040"/>
              </a:solidFill>
              <a:latin typeface="Ubuntu"/>
            </a:endParaRPr>
          </a:p>
          <a:p>
            <a:pPr fontAlgn="base"/>
            <a:r>
              <a:rPr lang="tr-TR" sz="2000" dirty="0"/>
              <a:t>Değişkenler genellikle bir veriyi hafızada tutmak ve gerektiğinde bu veriyi kullanmak için vardır.</a:t>
            </a:r>
            <a:br>
              <a:rPr lang="tr-TR" sz="2000" dirty="0"/>
            </a:br>
            <a:r>
              <a:rPr lang="tr-TR" sz="2000" dirty="0"/>
              <a:t>Değişkenler genelde iki sınıfa ayrılır. </a:t>
            </a:r>
            <a:r>
              <a:rPr lang="tr-TR" sz="2000" b="1" dirty="0">
                <a:solidFill>
                  <a:srgbClr val="FF0000"/>
                </a:solidFill>
              </a:rPr>
              <a:t>Global (Genel) değişkenler </a:t>
            </a:r>
            <a:r>
              <a:rPr lang="tr-TR" sz="2000" dirty="0"/>
              <a:t>ve </a:t>
            </a:r>
            <a:r>
              <a:rPr lang="tr-TR" sz="2000" b="1" dirty="0" err="1">
                <a:solidFill>
                  <a:srgbClr val="FF0000"/>
                </a:solidFill>
              </a:rPr>
              <a:t>Local</a:t>
            </a:r>
            <a:r>
              <a:rPr lang="tr-TR" sz="2000" b="1" dirty="0">
                <a:solidFill>
                  <a:srgbClr val="FF0000"/>
                </a:solidFill>
              </a:rPr>
              <a:t> (Yerel) değişkenlerdir</a:t>
            </a:r>
            <a:r>
              <a:rPr lang="tr-TR" sz="2000" dirty="0"/>
              <a:t>.</a:t>
            </a:r>
            <a:br>
              <a:rPr lang="tr-TR" sz="2000" dirty="0"/>
            </a:br>
            <a:r>
              <a:rPr lang="tr-TR" sz="2000" b="1" dirty="0">
                <a:solidFill>
                  <a:srgbClr val="00B0F0"/>
                </a:solidFill>
              </a:rPr>
              <a:t>Global değişkenler programın bütün fonksiyonları tarafından kullanılabilirken, </a:t>
            </a:r>
            <a:r>
              <a:rPr lang="tr-TR" sz="2000" b="1" dirty="0" err="1">
                <a:solidFill>
                  <a:srgbClr val="00B0F0"/>
                </a:solidFill>
              </a:rPr>
              <a:t>Local</a:t>
            </a:r>
            <a:r>
              <a:rPr lang="tr-TR" sz="2000" b="1" dirty="0">
                <a:solidFill>
                  <a:srgbClr val="00B0F0"/>
                </a:solidFill>
              </a:rPr>
              <a:t> değişkenler sadece tanımlandıkları fonksiyonda kullanılır.</a:t>
            </a:r>
            <a:r>
              <a:rPr lang="tr-TR" sz="2000" dirty="0"/>
              <a:t/>
            </a:r>
            <a:br>
              <a:rPr lang="tr-TR" sz="2000" dirty="0"/>
            </a:br>
            <a:r>
              <a:rPr lang="tr-TR" sz="2000" dirty="0"/>
              <a:t>Bir prosedür, fonksiyon veya yürütülen bir modülün </a:t>
            </a:r>
            <a:r>
              <a:rPr lang="tr-TR" sz="2000" dirty="0" smtClean="0"/>
              <a:t>süresi boyunca </a:t>
            </a:r>
            <a:r>
              <a:rPr lang="tr-TR" sz="2000" dirty="0"/>
              <a:t>geri çağrılabilir, yeniden atanabilir veya sabitlenebilir.</a:t>
            </a:r>
            <a:br>
              <a:rPr lang="tr-TR" sz="2000" dirty="0"/>
            </a:br>
            <a:r>
              <a:rPr lang="tr-TR" sz="2000" dirty="0"/>
              <a:t>Bir değişken bildirmek, kullanacağınız değişkenlerin adlarını ve değişkenin içereceği veri türünü belirtmenize olanak tanır.</a:t>
            </a:r>
            <a:br>
              <a:rPr lang="tr-TR" sz="2000" dirty="0"/>
            </a:br>
            <a:r>
              <a:rPr lang="tr-TR" sz="2000" dirty="0"/>
              <a:t>Örneğin, Sonuç = 10 ise, değişken Sonuç bir </a:t>
            </a:r>
            <a:r>
              <a:rPr lang="tr-TR" sz="2000" dirty="0" err="1"/>
              <a:t>Integer</a:t>
            </a:r>
            <a:r>
              <a:rPr lang="tr-TR" sz="2000" dirty="0"/>
              <a:t> Tam sayı olarak bildirilebilir.</a:t>
            </a:r>
            <a:br>
              <a:rPr lang="tr-TR" sz="2000" dirty="0"/>
            </a:br>
            <a:r>
              <a:rPr lang="tr-TR" sz="2000" b="1" dirty="0">
                <a:solidFill>
                  <a:srgbClr val="00B0F0"/>
                </a:solidFill>
              </a:rPr>
              <a:t>Değişken isimlerini genelde kısa ve akılda kalıcı bir biçimde oluştururuz. </a:t>
            </a:r>
            <a:r>
              <a:rPr lang="tr-TR" sz="2000" dirty="0"/>
              <a:t>En çok tercih edilen değişken isimleri; i, a, n, x ,y ,z, s gibi tek karakterlik isimlerdir ki, kodlarda yazımı kolay olsun. Değişken adları </a:t>
            </a:r>
            <a:r>
              <a:rPr lang="tr-TR" sz="2000" dirty="0" err="1" smtClean="0"/>
              <a:t>kodlar</a:t>
            </a:r>
            <a:r>
              <a:rPr lang="tr-TR" sz="2000" dirty="0" err="1"/>
              <a:t>içerisinde</a:t>
            </a:r>
            <a:r>
              <a:rPr lang="tr-TR" sz="2000" dirty="0"/>
              <a:t> kullanırken hatırlayacağınız bir ad olursa, kod yazımı esnasında hata yapma olasılığınız </a:t>
            </a:r>
            <a:r>
              <a:rPr lang="tr-TR" sz="2000" dirty="0" smtClean="0"/>
              <a:t>azalır.</a:t>
            </a:r>
            <a:endParaRPr lang="tr-TR" sz="2000" dirty="0"/>
          </a:p>
        </p:txBody>
      </p:sp>
      <p:sp>
        <p:nvSpPr>
          <p:cNvPr id="6" name="Dikdörtgen 5"/>
          <p:cNvSpPr/>
          <p:nvPr/>
        </p:nvSpPr>
        <p:spPr>
          <a:xfrm>
            <a:off x="455111" y="4695174"/>
            <a:ext cx="9340241" cy="1200329"/>
          </a:xfrm>
          <a:prstGeom prst="rect">
            <a:avLst/>
          </a:prstGeom>
        </p:spPr>
        <p:txBody>
          <a:bodyPr wrap="square">
            <a:spAutoFit/>
          </a:bodyPr>
          <a:lstStyle/>
          <a:p>
            <a:r>
              <a:rPr lang="tr-TR" b="1" dirty="0">
                <a:solidFill>
                  <a:srgbClr val="F97352"/>
                </a:solidFill>
                <a:latin typeface="PT Sans"/>
              </a:rPr>
              <a:t>Değişken tanımlama ile ilgili genel yazım kalıpları bu şekildedir.</a:t>
            </a:r>
            <a:r>
              <a:rPr lang="tr-TR" dirty="0"/>
              <a:t/>
            </a:r>
            <a:br>
              <a:rPr lang="tr-TR" dirty="0"/>
            </a:br>
            <a:r>
              <a:rPr lang="tr-TR" b="1" dirty="0">
                <a:solidFill>
                  <a:srgbClr val="F97352"/>
                </a:solidFill>
                <a:latin typeface="PT Sans"/>
              </a:rPr>
              <a:t>Dim</a:t>
            </a:r>
            <a:r>
              <a:rPr lang="tr-TR" dirty="0">
                <a:solidFill>
                  <a:srgbClr val="777777"/>
                </a:solidFill>
                <a:latin typeface="PT Sans"/>
              </a:rPr>
              <a:t> </a:t>
            </a:r>
            <a:r>
              <a:rPr lang="tr-TR" dirty="0" err="1">
                <a:solidFill>
                  <a:srgbClr val="777777"/>
                </a:solidFill>
                <a:latin typeface="PT Sans"/>
              </a:rPr>
              <a:t>değişken_adı</a:t>
            </a:r>
            <a:r>
              <a:rPr lang="tr-TR" dirty="0">
                <a:solidFill>
                  <a:srgbClr val="777777"/>
                </a:solidFill>
                <a:latin typeface="PT Sans"/>
              </a:rPr>
              <a:t> [(</a:t>
            </a:r>
            <a:r>
              <a:rPr lang="tr-TR" dirty="0" err="1">
                <a:solidFill>
                  <a:srgbClr val="777777"/>
                </a:solidFill>
                <a:latin typeface="PT Sans"/>
              </a:rPr>
              <a:t>diziboyutu</a:t>
            </a:r>
            <a:r>
              <a:rPr lang="tr-TR" dirty="0">
                <a:solidFill>
                  <a:srgbClr val="777777"/>
                </a:solidFill>
                <a:latin typeface="PT Sans"/>
              </a:rPr>
              <a:t>)] As tipi</a:t>
            </a:r>
            <a:r>
              <a:rPr lang="tr-TR" dirty="0"/>
              <a:t/>
            </a:r>
            <a:br>
              <a:rPr lang="tr-TR" dirty="0"/>
            </a:br>
            <a:r>
              <a:rPr lang="tr-TR" b="1" dirty="0" err="1">
                <a:solidFill>
                  <a:srgbClr val="F97352"/>
                </a:solidFill>
                <a:latin typeface="PT Sans"/>
              </a:rPr>
              <a:t>Public</a:t>
            </a:r>
            <a:r>
              <a:rPr lang="tr-TR" dirty="0">
                <a:solidFill>
                  <a:srgbClr val="777777"/>
                </a:solidFill>
                <a:latin typeface="PT Sans"/>
              </a:rPr>
              <a:t> </a:t>
            </a:r>
            <a:r>
              <a:rPr lang="tr-TR" dirty="0" err="1">
                <a:solidFill>
                  <a:srgbClr val="777777"/>
                </a:solidFill>
                <a:latin typeface="PT Sans"/>
              </a:rPr>
              <a:t>değişken_adı</a:t>
            </a:r>
            <a:r>
              <a:rPr lang="tr-TR" dirty="0">
                <a:solidFill>
                  <a:srgbClr val="777777"/>
                </a:solidFill>
                <a:latin typeface="PT Sans"/>
              </a:rPr>
              <a:t> [(</a:t>
            </a:r>
            <a:r>
              <a:rPr lang="tr-TR" dirty="0" err="1">
                <a:solidFill>
                  <a:srgbClr val="777777"/>
                </a:solidFill>
                <a:latin typeface="PT Sans"/>
              </a:rPr>
              <a:t>diziboyutu</a:t>
            </a:r>
            <a:r>
              <a:rPr lang="tr-TR" dirty="0">
                <a:solidFill>
                  <a:srgbClr val="777777"/>
                </a:solidFill>
                <a:latin typeface="PT Sans"/>
              </a:rPr>
              <a:t>)] As tipi</a:t>
            </a:r>
            <a:r>
              <a:rPr lang="tr-TR" dirty="0"/>
              <a:t/>
            </a:r>
            <a:br>
              <a:rPr lang="tr-TR" dirty="0"/>
            </a:br>
            <a:r>
              <a:rPr lang="tr-TR" b="1" dirty="0" err="1">
                <a:solidFill>
                  <a:srgbClr val="F97352"/>
                </a:solidFill>
                <a:latin typeface="PT Sans"/>
              </a:rPr>
              <a:t>Static</a:t>
            </a:r>
            <a:r>
              <a:rPr lang="tr-TR" dirty="0">
                <a:solidFill>
                  <a:srgbClr val="777777"/>
                </a:solidFill>
                <a:latin typeface="PT Sans"/>
              </a:rPr>
              <a:t> </a:t>
            </a:r>
            <a:r>
              <a:rPr lang="tr-TR" dirty="0" err="1">
                <a:solidFill>
                  <a:srgbClr val="777777"/>
                </a:solidFill>
                <a:latin typeface="PT Sans"/>
              </a:rPr>
              <a:t>değişken_adı</a:t>
            </a:r>
            <a:r>
              <a:rPr lang="tr-TR" dirty="0">
                <a:solidFill>
                  <a:srgbClr val="777777"/>
                </a:solidFill>
                <a:latin typeface="PT Sans"/>
              </a:rPr>
              <a:t> [(</a:t>
            </a:r>
            <a:r>
              <a:rPr lang="tr-TR" dirty="0" err="1">
                <a:solidFill>
                  <a:srgbClr val="777777"/>
                </a:solidFill>
                <a:latin typeface="PT Sans"/>
              </a:rPr>
              <a:t>diziboyutu</a:t>
            </a:r>
            <a:r>
              <a:rPr lang="tr-TR" dirty="0">
                <a:solidFill>
                  <a:srgbClr val="777777"/>
                </a:solidFill>
                <a:latin typeface="PT Sans"/>
              </a:rPr>
              <a:t>)] As tipi</a:t>
            </a:r>
            <a:endParaRPr lang="tr-TR" dirty="0"/>
          </a:p>
        </p:txBody>
      </p:sp>
    </p:spTree>
    <p:extLst>
      <p:ext uri="{BB962C8B-B14F-4D97-AF65-F5344CB8AC3E}">
        <p14:creationId xmlns:p14="http://schemas.microsoft.com/office/powerpoint/2010/main" val="2807912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DATATYPES">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96774" y="388696"/>
            <a:ext cx="6394211" cy="6188445"/>
          </a:xfrm>
          <a:prstGeom prst="rect">
            <a:avLst/>
          </a:prstGeom>
          <a:noFill/>
          <a:ln>
            <a:noFill/>
          </a:ln>
        </p:spPr>
      </p:pic>
      <p:sp>
        <p:nvSpPr>
          <p:cNvPr id="5" name="Dikdörtgen 4"/>
          <p:cNvSpPr/>
          <p:nvPr/>
        </p:nvSpPr>
        <p:spPr>
          <a:xfrm>
            <a:off x="227418" y="0"/>
            <a:ext cx="3822265" cy="407035"/>
          </a:xfrm>
          <a:prstGeom prst="rect">
            <a:avLst/>
          </a:prstGeom>
        </p:spPr>
        <p:txBody>
          <a:bodyPr wrap="none">
            <a:spAutoFit/>
          </a:bodyPr>
          <a:lstStyle/>
          <a:p>
            <a:pPr marL="228600">
              <a:lnSpc>
                <a:spcPct val="107000"/>
              </a:lnSpc>
              <a:spcAft>
                <a:spcPts val="800"/>
              </a:spcAft>
            </a:pPr>
            <a:r>
              <a:rPr lang="tr-TR" sz="2000" b="1" kern="1800" dirty="0" err="1"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4"/>
              </a:rPr>
              <a:t>Vba</a:t>
            </a:r>
            <a:r>
              <a:rPr lang="tr-TR" sz="2000" b="1" kern="18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4"/>
              </a:rPr>
              <a:t> Değişkenler Ve Veri Tipleri-I</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829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47178" y="100209"/>
            <a:ext cx="9010390" cy="3844129"/>
          </a:xfrm>
          <a:prstGeom prst="rect">
            <a:avLst/>
          </a:prstGeom>
        </p:spPr>
        <p:txBody>
          <a:bodyPr wrap="square">
            <a:spAutoFit/>
          </a:bodyPr>
          <a:lstStyle/>
          <a:p>
            <a:pPr algn="just">
              <a:lnSpc>
                <a:spcPct val="115000"/>
              </a:lnSpc>
              <a:spcAft>
                <a:spcPts val="0"/>
              </a:spcAft>
            </a:pPr>
            <a:r>
              <a:rPr lang="tr-TR" sz="2400" b="1" dirty="0" err="1" smtClean="0">
                <a:solidFill>
                  <a:srgbClr val="333333"/>
                </a:solidFill>
                <a:effectLst/>
                <a:latin typeface="Roboto"/>
                <a:ea typeface="Times New Roman" panose="02020603050405020304" pitchFamily="18" charset="0"/>
                <a:cs typeface="Times New Roman" panose="02020603050405020304" pitchFamily="18" charset="0"/>
              </a:rPr>
              <a:t>veritipi</a:t>
            </a:r>
            <a:r>
              <a:rPr lang="tr-TR" sz="2400" b="1" dirty="0" smtClean="0">
                <a:solidFill>
                  <a:srgbClr val="333333"/>
                </a:solidFill>
                <a:effectLst/>
                <a:latin typeface="Roboto"/>
                <a:ea typeface="Times New Roman" panose="02020603050405020304" pitchFamily="18" charset="0"/>
                <a:cs typeface="Times New Roman" panose="02020603050405020304" pitchFamily="18" charset="0"/>
              </a:rPr>
              <a:t>  değişken adı;</a:t>
            </a:r>
            <a:endParaRPr lang="tr-TR"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2000" dirty="0" err="1" smtClean="0">
                <a:solidFill>
                  <a:srgbClr val="FF0000"/>
                </a:solidFill>
                <a:effectLst/>
                <a:latin typeface="inherit"/>
                <a:ea typeface="Times New Roman" panose="02020603050405020304" pitchFamily="18" charset="0"/>
                <a:cs typeface="Times New Roman" panose="02020603050405020304" pitchFamily="18" charset="0"/>
              </a:rPr>
              <a:t>int</a:t>
            </a:r>
            <a:r>
              <a:rPr lang="tr-TR" sz="2000" dirty="0" smtClean="0">
                <a:solidFill>
                  <a:srgbClr val="FF0000"/>
                </a:solidFill>
                <a:effectLst/>
                <a:latin typeface="inherit"/>
                <a:ea typeface="Times New Roman" panose="02020603050405020304" pitchFamily="18" charset="0"/>
                <a:cs typeface="Times New Roman" panose="02020603050405020304" pitchFamily="18" charset="0"/>
              </a:rPr>
              <a:t> </a:t>
            </a:r>
            <a:r>
              <a:rPr lang="tr-TR" sz="2000" dirty="0" err="1" smtClean="0">
                <a:effectLst/>
                <a:latin typeface="inherit"/>
                <a:ea typeface="Times New Roman" panose="02020603050405020304" pitchFamily="18" charset="0"/>
                <a:cs typeface="Times New Roman" panose="02020603050405020304" pitchFamily="18" charset="0"/>
              </a:rPr>
              <a:t>sayi</a:t>
            </a:r>
            <a:r>
              <a:rPr lang="tr-TR" sz="2000" dirty="0" smtClean="0">
                <a:effectLst/>
                <a:latin typeface="inherit"/>
                <a:ea typeface="Times New Roman" panose="02020603050405020304" pitchFamily="18" charset="0"/>
                <a:cs typeface="Times New Roman" panose="02020603050405020304" pitchFamily="18" charset="0"/>
              </a:rPr>
              <a:t>;</a:t>
            </a:r>
            <a:endParaRPr lang="tr-TR"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2000" dirty="0" err="1" smtClean="0">
                <a:solidFill>
                  <a:srgbClr val="FF0000"/>
                </a:solidFill>
                <a:effectLst/>
                <a:latin typeface="inherit"/>
                <a:ea typeface="Times New Roman" panose="02020603050405020304" pitchFamily="18" charset="0"/>
                <a:cs typeface="Times New Roman" panose="02020603050405020304" pitchFamily="18" charset="0"/>
              </a:rPr>
              <a:t>string</a:t>
            </a:r>
            <a:r>
              <a:rPr lang="tr-TR" sz="2000" dirty="0" smtClean="0">
                <a:solidFill>
                  <a:srgbClr val="FF0000"/>
                </a:solidFill>
                <a:effectLst/>
                <a:latin typeface="inherit"/>
                <a:ea typeface="Times New Roman" panose="02020603050405020304" pitchFamily="18" charset="0"/>
                <a:cs typeface="Times New Roman" panose="02020603050405020304" pitchFamily="18" charset="0"/>
              </a:rPr>
              <a:t> </a:t>
            </a:r>
            <a:r>
              <a:rPr lang="tr-TR" sz="2000" dirty="0" err="1" smtClean="0">
                <a:effectLst/>
                <a:latin typeface="inherit"/>
                <a:ea typeface="Times New Roman" panose="02020603050405020304" pitchFamily="18" charset="0"/>
                <a:cs typeface="Times New Roman" panose="02020603050405020304" pitchFamily="18" charset="0"/>
              </a:rPr>
              <a:t>deger</a:t>
            </a:r>
            <a:r>
              <a:rPr lang="tr-TR" sz="2000" dirty="0" smtClean="0">
                <a:effectLst/>
                <a:latin typeface="inherit"/>
                <a:ea typeface="Times New Roman" panose="02020603050405020304" pitchFamily="18" charset="0"/>
                <a:cs typeface="Times New Roman" panose="02020603050405020304" pitchFamily="18" charset="0"/>
              </a:rPr>
              <a:t>;</a:t>
            </a:r>
            <a:endParaRPr lang="tr-TR"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2000" dirty="0" err="1" smtClean="0">
                <a:solidFill>
                  <a:srgbClr val="FF0000"/>
                </a:solidFill>
                <a:effectLst/>
                <a:latin typeface="inherit"/>
                <a:ea typeface="Times New Roman" panose="02020603050405020304" pitchFamily="18" charset="0"/>
                <a:cs typeface="Times New Roman" panose="02020603050405020304" pitchFamily="18" charset="0"/>
              </a:rPr>
              <a:t>char</a:t>
            </a:r>
            <a:r>
              <a:rPr lang="tr-TR" sz="2000" dirty="0" smtClean="0">
                <a:solidFill>
                  <a:srgbClr val="FF0000"/>
                </a:solidFill>
                <a:effectLst/>
                <a:latin typeface="inherit"/>
                <a:ea typeface="Times New Roman" panose="02020603050405020304" pitchFamily="18" charset="0"/>
                <a:cs typeface="Times New Roman" panose="02020603050405020304" pitchFamily="18" charset="0"/>
              </a:rPr>
              <a:t> </a:t>
            </a:r>
            <a:r>
              <a:rPr lang="tr-TR" sz="2000" dirty="0" smtClean="0">
                <a:effectLst/>
                <a:latin typeface="inherit"/>
                <a:ea typeface="Times New Roman" panose="02020603050405020304" pitchFamily="18" charset="0"/>
                <a:cs typeface="Times New Roman" panose="02020603050405020304" pitchFamily="18" charset="0"/>
              </a:rPr>
              <a:t>karakter;</a:t>
            </a:r>
            <a:endParaRPr lang="tr-TR"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tr-TR" sz="2400" dirty="0" smtClean="0">
                <a:solidFill>
                  <a:srgbClr val="333333"/>
                </a:solidFill>
                <a:effectLst/>
                <a:latin typeface="Roboto"/>
                <a:ea typeface="Times New Roman" panose="02020603050405020304" pitchFamily="18" charset="0"/>
                <a:cs typeface="Times New Roman" panose="02020603050405020304" pitchFamily="18" charset="0"/>
              </a:rPr>
              <a:t>Değişken tanımlandıktan sonra değer atanabileceği </a:t>
            </a:r>
          </a:p>
          <a:p>
            <a:pPr algn="just">
              <a:lnSpc>
                <a:spcPct val="115000"/>
              </a:lnSpc>
              <a:spcAft>
                <a:spcPts val="0"/>
              </a:spcAft>
            </a:pPr>
            <a:r>
              <a:rPr lang="tr-TR" sz="2400" dirty="0" smtClean="0">
                <a:solidFill>
                  <a:srgbClr val="333333"/>
                </a:solidFill>
                <a:effectLst/>
                <a:latin typeface="Roboto"/>
                <a:ea typeface="Times New Roman" panose="02020603050405020304" pitchFamily="18" charset="0"/>
                <a:cs typeface="Times New Roman" panose="02020603050405020304" pitchFamily="18" charset="0"/>
              </a:rPr>
              <a:t>gibi, tanımlama sırasında değer atanabilir.</a:t>
            </a:r>
            <a:endParaRPr lang="tr-TR"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2000" dirty="0" err="1" smtClean="0">
                <a:solidFill>
                  <a:srgbClr val="FF0000"/>
                </a:solidFill>
                <a:effectLst/>
                <a:latin typeface="inherit"/>
                <a:ea typeface="Times New Roman" panose="02020603050405020304" pitchFamily="18" charset="0"/>
                <a:cs typeface="Times New Roman" panose="02020603050405020304" pitchFamily="18" charset="0"/>
              </a:rPr>
              <a:t>int</a:t>
            </a:r>
            <a:r>
              <a:rPr lang="tr-TR" sz="2000" dirty="0" smtClean="0">
                <a:solidFill>
                  <a:srgbClr val="FF0000"/>
                </a:solidFill>
                <a:effectLst/>
                <a:latin typeface="inherit"/>
                <a:ea typeface="Times New Roman" panose="02020603050405020304" pitchFamily="18" charset="0"/>
                <a:cs typeface="Times New Roman" panose="02020603050405020304" pitchFamily="18" charset="0"/>
              </a:rPr>
              <a:t> </a:t>
            </a:r>
            <a:r>
              <a:rPr lang="tr-TR" sz="2000" dirty="0" err="1" smtClean="0">
                <a:effectLst/>
                <a:latin typeface="inherit"/>
                <a:ea typeface="Times New Roman" panose="02020603050405020304" pitchFamily="18" charset="0"/>
                <a:cs typeface="Times New Roman" panose="02020603050405020304" pitchFamily="18" charset="0"/>
              </a:rPr>
              <a:t>sayi</a:t>
            </a:r>
            <a:r>
              <a:rPr lang="tr-TR" sz="2000" dirty="0" smtClean="0">
                <a:effectLst/>
                <a:latin typeface="inherit"/>
                <a:ea typeface="Times New Roman" panose="02020603050405020304" pitchFamily="18" charset="0"/>
                <a:cs typeface="Times New Roman" panose="02020603050405020304" pitchFamily="18" charset="0"/>
              </a:rPr>
              <a:t>;</a:t>
            </a:r>
            <a:endParaRPr lang="tr-TR"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2000" dirty="0" err="1" smtClean="0">
                <a:solidFill>
                  <a:srgbClr val="FF0000"/>
                </a:solidFill>
                <a:effectLst/>
                <a:latin typeface="inherit"/>
                <a:ea typeface="Times New Roman" panose="02020603050405020304" pitchFamily="18" charset="0"/>
                <a:cs typeface="Times New Roman" panose="02020603050405020304" pitchFamily="18" charset="0"/>
              </a:rPr>
              <a:t>sayi</a:t>
            </a:r>
            <a:r>
              <a:rPr lang="tr-TR" sz="2000" dirty="0" smtClean="0">
                <a:solidFill>
                  <a:srgbClr val="FF0000"/>
                </a:solidFill>
                <a:effectLst/>
                <a:latin typeface="inherit"/>
                <a:ea typeface="Times New Roman" panose="02020603050405020304" pitchFamily="18" charset="0"/>
                <a:cs typeface="Times New Roman" panose="02020603050405020304" pitchFamily="18" charset="0"/>
              </a:rPr>
              <a:t>=12</a:t>
            </a:r>
            <a:r>
              <a:rPr lang="tr-TR" sz="2000" dirty="0" smtClean="0">
                <a:effectLst/>
                <a:latin typeface="inherit"/>
                <a:ea typeface="Times New Roman" panose="02020603050405020304" pitchFamily="18" charset="0"/>
                <a:cs typeface="Times New Roman" panose="02020603050405020304" pitchFamily="18" charset="0"/>
              </a:rPr>
              <a:t>;</a:t>
            </a:r>
            <a:endParaRPr lang="tr-TR"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2000" dirty="0" smtClean="0">
                <a:effectLst/>
                <a:latin typeface="inherit"/>
                <a:ea typeface="Times New Roman" panose="02020603050405020304" pitchFamily="18" charset="0"/>
                <a:cs typeface="Times New Roman" panose="02020603050405020304" pitchFamily="18" charset="0"/>
              </a:rPr>
              <a:t>yada</a:t>
            </a:r>
            <a:endParaRPr lang="tr-TR"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2000" dirty="0" err="1" smtClean="0">
                <a:solidFill>
                  <a:srgbClr val="FF0000"/>
                </a:solidFill>
                <a:effectLst/>
                <a:latin typeface="inherit"/>
                <a:ea typeface="Times New Roman" panose="02020603050405020304" pitchFamily="18" charset="0"/>
                <a:cs typeface="Times New Roman" panose="02020603050405020304" pitchFamily="18" charset="0"/>
              </a:rPr>
              <a:t>int</a:t>
            </a:r>
            <a:r>
              <a:rPr lang="tr-TR" sz="2000" dirty="0" smtClean="0">
                <a:solidFill>
                  <a:srgbClr val="FF0000"/>
                </a:solidFill>
                <a:effectLst/>
                <a:latin typeface="inherit"/>
                <a:ea typeface="Times New Roman" panose="02020603050405020304" pitchFamily="18" charset="0"/>
                <a:cs typeface="Times New Roman" panose="02020603050405020304" pitchFamily="18" charset="0"/>
              </a:rPr>
              <a:t> </a:t>
            </a:r>
            <a:r>
              <a:rPr lang="tr-TR" sz="2000" dirty="0" smtClean="0">
                <a:effectLst/>
                <a:latin typeface="inherit"/>
                <a:ea typeface="Times New Roman" panose="02020603050405020304" pitchFamily="18" charset="0"/>
                <a:cs typeface="Times New Roman" panose="02020603050405020304" pitchFamily="18" charset="0"/>
              </a:rPr>
              <a:t>sayi2=45;</a:t>
            </a:r>
          </a:p>
        </p:txBody>
      </p:sp>
      <p:sp>
        <p:nvSpPr>
          <p:cNvPr id="3" name="Dikdörtgen 2"/>
          <p:cNvSpPr/>
          <p:nvPr/>
        </p:nvSpPr>
        <p:spPr>
          <a:xfrm>
            <a:off x="647178" y="4114468"/>
            <a:ext cx="8534402" cy="2308324"/>
          </a:xfrm>
          <a:prstGeom prst="rect">
            <a:avLst/>
          </a:prstGeom>
        </p:spPr>
        <p:txBody>
          <a:bodyPr wrap="square">
            <a:spAutoFit/>
          </a:bodyPr>
          <a:lstStyle/>
          <a:p>
            <a:pPr>
              <a:spcAft>
                <a:spcPts val="0"/>
              </a:spcAft>
            </a:pPr>
            <a:r>
              <a:rPr lang="tr-TR" sz="2400" b="1" dirty="0" smtClean="0">
                <a:solidFill>
                  <a:srgbClr val="FF0000"/>
                </a:solidFill>
                <a:effectLst>
                  <a:outerShdw blurRad="38100" dist="38100" dir="2700000" algn="tl">
                    <a:srgbClr val="000000">
                      <a:alpha val="43137"/>
                    </a:srgbClr>
                  </a:outerShdw>
                </a:effectLst>
                <a:latin typeface="inherit"/>
                <a:ea typeface="Calibri" panose="020F0502020204030204" pitchFamily="34" charset="0"/>
                <a:cs typeface="Times New Roman" panose="02020603050405020304" pitchFamily="18" charset="0"/>
              </a:rPr>
              <a:t>Değişkenlerin adlandırma kuralları:</a:t>
            </a:r>
          </a:p>
          <a:p>
            <a:pPr fontAlgn="base"/>
            <a:r>
              <a:rPr lang="tr-TR" sz="2400" dirty="0" smtClean="0">
                <a:effectLst/>
                <a:latin typeface="inherit"/>
                <a:ea typeface="Calibri" panose="020F0502020204030204" pitchFamily="34" charset="0"/>
                <a:cs typeface="Times New Roman" panose="02020603050405020304" pitchFamily="18" charset="0"/>
              </a:rPr>
              <a:t>Değişkenler arasında boşluk bırakılmaz bitişik yazılır rakam kullanılmaz</a:t>
            </a:r>
            <a:endParaRPr lang="tr-TR"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spcAft>
                <a:spcPts val="0"/>
              </a:spcAft>
              <a:buSzPct val="70000"/>
              <a:buFont typeface="+mj-lt"/>
              <a:buAutoNum type="arabicPeriod"/>
              <a:tabLst>
                <a:tab pos="457200" algn="l"/>
              </a:tabLst>
            </a:pPr>
            <a:r>
              <a:rPr lang="tr-TR" sz="2400" b="1" dirty="0" smtClean="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ilk karakter mutlaka harf ile başlamalı</a:t>
            </a:r>
            <a:endParaRPr lang="tr-TR" sz="2400" b="1" dirty="0" smtClean="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spcAft>
                <a:spcPts val="0"/>
              </a:spcAft>
              <a:buSzPct val="70000"/>
              <a:buFont typeface="+mj-lt"/>
              <a:buAutoNum type="arabicPeriod"/>
              <a:tabLst>
                <a:tab pos="457200" algn="l"/>
              </a:tabLst>
            </a:pPr>
            <a:r>
              <a:rPr lang="tr-TR" sz="2400" b="1" dirty="0" smtClean="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Geri kalan kısımlar harf, rakam ve alt çizgiden oluşabilir.</a:t>
            </a:r>
            <a:endParaRPr lang="tr-TR" sz="2400" b="1" dirty="0" smtClean="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spcAft>
                <a:spcPts val="0"/>
              </a:spcAft>
              <a:buSzPct val="70000"/>
              <a:buFont typeface="+mj-lt"/>
              <a:buAutoNum type="arabicPeriod"/>
              <a:tabLst>
                <a:tab pos="457200" algn="l"/>
              </a:tabLst>
            </a:pPr>
            <a:r>
              <a:rPr lang="tr-TR" sz="2400" b="1" dirty="0" smtClean="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Karakter olarak yalnızca alt çizgi kullanılabilir.</a:t>
            </a:r>
            <a:endParaRPr lang="tr-TR" sz="2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6789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17533" y="2409968"/>
            <a:ext cx="11031255" cy="1077218"/>
          </a:xfrm>
          <a:prstGeom prst="rect">
            <a:avLst/>
          </a:prstGeom>
        </p:spPr>
        <p:txBody>
          <a:bodyPr wrap="square">
            <a:spAutoFit/>
          </a:bodyPr>
          <a:lstStyle/>
          <a:p>
            <a:r>
              <a:rPr lang="tr-TR" sz="2800" b="1" u="sng" dirty="0">
                <a:solidFill>
                  <a:srgbClr val="FF0000"/>
                </a:solidFill>
                <a:effectLst>
                  <a:outerShdw blurRad="38100" dist="38100" dir="2700000" algn="tl">
                    <a:srgbClr val="000000">
                      <a:alpha val="43137"/>
                    </a:srgbClr>
                  </a:outerShdw>
                </a:effectLst>
              </a:rPr>
              <a:t>Neden</a:t>
            </a:r>
            <a:r>
              <a:rPr lang="tr-TR" b="1" dirty="0">
                <a:solidFill>
                  <a:srgbClr val="203656"/>
                </a:solidFill>
                <a:latin typeface="poppins"/>
              </a:rPr>
              <a:t> </a:t>
            </a:r>
            <a:r>
              <a:rPr lang="tr-TR" sz="2800" b="1" u="sng" dirty="0" err="1">
                <a:solidFill>
                  <a:srgbClr val="FF0000"/>
                </a:solidFill>
                <a:effectLst>
                  <a:outerShdw blurRad="38100" dist="38100" dir="2700000" algn="tl">
                    <a:srgbClr val="000000">
                      <a:alpha val="43137"/>
                    </a:srgbClr>
                  </a:outerShdw>
                </a:effectLst>
              </a:rPr>
              <a:t>VBA'da</a:t>
            </a:r>
            <a:r>
              <a:rPr lang="tr-TR" sz="2800" b="1" u="sng" dirty="0">
                <a:solidFill>
                  <a:srgbClr val="FF0000"/>
                </a:solidFill>
                <a:effectLst>
                  <a:outerShdw blurRad="38100" dist="38100" dir="2700000" algn="tl">
                    <a:srgbClr val="000000">
                      <a:alpha val="43137"/>
                    </a:srgbClr>
                  </a:outerShdw>
                </a:effectLst>
              </a:rPr>
              <a:t> Değişkenler Kullanılır?</a:t>
            </a:r>
          </a:p>
          <a:p>
            <a:r>
              <a:rPr lang="tr-TR" dirty="0" err="1"/>
              <a:t>VBA'da</a:t>
            </a:r>
            <a:r>
              <a:rPr lang="tr-TR" dirty="0"/>
              <a:t> kod yazarken, bir değeri tutmak için kullanabileceğiniz değişkenlere ihtiyacınız olacaktır.</a:t>
            </a:r>
          </a:p>
          <a:p>
            <a:r>
              <a:rPr lang="tr-TR" b="1" dirty="0">
                <a:solidFill>
                  <a:srgbClr val="0070C0"/>
                </a:solidFill>
                <a:effectLst>
                  <a:outerShdw blurRad="38100" dist="38100" dir="2700000" algn="tl">
                    <a:srgbClr val="000000">
                      <a:alpha val="43137"/>
                    </a:srgbClr>
                  </a:outerShdw>
                </a:effectLst>
              </a:rPr>
              <a:t>Değişken kullanmanın faydası, kod içindeki değişkenin değerini değiştirip kodda kullanmaya devam edebilmenizdir</a:t>
            </a:r>
            <a:r>
              <a:rPr lang="tr-TR" dirty="0"/>
              <a:t>.</a:t>
            </a:r>
          </a:p>
        </p:txBody>
      </p:sp>
      <p:sp>
        <p:nvSpPr>
          <p:cNvPr id="5" name="Dikdörtgen 4"/>
          <p:cNvSpPr/>
          <p:nvPr/>
        </p:nvSpPr>
        <p:spPr>
          <a:xfrm>
            <a:off x="3014596" y="3764185"/>
            <a:ext cx="3164909" cy="2308324"/>
          </a:xfrm>
          <a:prstGeom prst="rect">
            <a:avLst/>
          </a:prstGeom>
        </p:spPr>
        <p:txBody>
          <a:bodyPr wrap="square">
            <a:spAutoFit/>
          </a:bodyPr>
          <a:lstStyle/>
          <a:p>
            <a:r>
              <a:rPr lang="tr-TR" dirty="0"/>
              <a:t>Dim Var As </a:t>
            </a:r>
            <a:r>
              <a:rPr lang="tr-TR" dirty="0" err="1"/>
              <a:t>Integer</a:t>
            </a:r>
            <a:endParaRPr lang="tr-TR" dirty="0"/>
          </a:p>
          <a:p>
            <a:r>
              <a:rPr lang="tr-TR" dirty="0"/>
              <a:t>Dim i As </a:t>
            </a:r>
            <a:r>
              <a:rPr lang="tr-TR" dirty="0" err="1"/>
              <a:t>Integer</a:t>
            </a:r>
            <a:endParaRPr lang="tr-TR" dirty="0"/>
          </a:p>
          <a:p>
            <a:r>
              <a:rPr lang="tr-TR" dirty="0"/>
              <a:t>Dim k As </a:t>
            </a:r>
            <a:r>
              <a:rPr lang="tr-TR" dirty="0" err="1"/>
              <a:t>Integer</a:t>
            </a:r>
            <a:endParaRPr lang="tr-TR" dirty="0"/>
          </a:p>
          <a:p>
            <a:r>
              <a:rPr lang="tr-TR" dirty="0" err="1"/>
              <a:t>For</a:t>
            </a:r>
            <a:r>
              <a:rPr lang="tr-TR" dirty="0"/>
              <a:t> i = 1 </a:t>
            </a:r>
            <a:r>
              <a:rPr lang="tr-TR" dirty="0" err="1"/>
              <a:t>To</a:t>
            </a:r>
            <a:r>
              <a:rPr lang="tr-TR" dirty="0"/>
              <a:t> 10</a:t>
            </a:r>
          </a:p>
          <a:p>
            <a:r>
              <a:rPr lang="tr-TR" dirty="0"/>
              <a:t>k = k + i</a:t>
            </a:r>
          </a:p>
          <a:p>
            <a:r>
              <a:rPr lang="tr-TR" dirty="0" err="1"/>
              <a:t>Next</a:t>
            </a:r>
            <a:r>
              <a:rPr lang="tr-TR" dirty="0"/>
              <a:t> i</a:t>
            </a:r>
          </a:p>
          <a:p>
            <a:r>
              <a:rPr lang="tr-TR" dirty="0" err="1"/>
              <a:t>MsgBox</a:t>
            </a:r>
            <a:r>
              <a:rPr lang="tr-TR" dirty="0"/>
              <a:t> k</a:t>
            </a:r>
          </a:p>
          <a:p>
            <a:r>
              <a:rPr lang="tr-TR" dirty="0" err="1"/>
              <a:t>End</a:t>
            </a:r>
            <a:r>
              <a:rPr lang="tr-TR" dirty="0"/>
              <a:t> </a:t>
            </a:r>
            <a:r>
              <a:rPr lang="tr-TR" dirty="0" err="1"/>
              <a:t>Sub</a:t>
            </a:r>
            <a:endParaRPr lang="tr-TR" dirty="0"/>
          </a:p>
        </p:txBody>
      </p:sp>
      <p:sp>
        <p:nvSpPr>
          <p:cNvPr id="6" name="Dikdörtgen 5"/>
          <p:cNvSpPr/>
          <p:nvPr/>
        </p:nvSpPr>
        <p:spPr>
          <a:xfrm>
            <a:off x="417533" y="3487186"/>
            <a:ext cx="2250510" cy="2585323"/>
          </a:xfrm>
          <a:prstGeom prst="rect">
            <a:avLst/>
          </a:prstGeom>
        </p:spPr>
        <p:txBody>
          <a:bodyPr wrap="square">
            <a:spAutoFit/>
          </a:bodyPr>
          <a:lstStyle/>
          <a:p>
            <a:r>
              <a:rPr lang="tr-TR" b="1" dirty="0" err="1"/>
              <a:t>Sub</a:t>
            </a:r>
            <a:r>
              <a:rPr lang="tr-TR" b="1" dirty="0"/>
              <a:t> </a:t>
            </a:r>
            <a:r>
              <a:rPr lang="tr-TR" b="1" dirty="0" err="1"/>
              <a:t>degisken</a:t>
            </a:r>
            <a:r>
              <a:rPr lang="tr-TR" b="1" dirty="0"/>
              <a:t>()</a:t>
            </a:r>
          </a:p>
          <a:p>
            <a:r>
              <a:rPr lang="tr-TR" b="1" dirty="0"/>
              <a:t>Dim Var As </a:t>
            </a:r>
            <a:r>
              <a:rPr lang="tr-TR" b="1" dirty="0" err="1"/>
              <a:t>Integer</a:t>
            </a:r>
            <a:endParaRPr lang="tr-TR" b="1" dirty="0"/>
          </a:p>
          <a:p>
            <a:r>
              <a:rPr lang="tr-TR" b="1" dirty="0"/>
              <a:t>Dim i As </a:t>
            </a:r>
            <a:r>
              <a:rPr lang="tr-TR" b="1" dirty="0" err="1"/>
              <a:t>Integer</a:t>
            </a:r>
            <a:endParaRPr lang="tr-TR" b="1" dirty="0"/>
          </a:p>
          <a:p>
            <a:r>
              <a:rPr lang="tr-TR" b="1" dirty="0"/>
              <a:t>Dim k As </a:t>
            </a:r>
            <a:r>
              <a:rPr lang="tr-TR" b="1" dirty="0" err="1"/>
              <a:t>Integer</a:t>
            </a:r>
            <a:endParaRPr lang="tr-TR" b="1" dirty="0"/>
          </a:p>
          <a:p>
            <a:r>
              <a:rPr lang="tr-TR" b="1" dirty="0"/>
              <a:t>i = 1</a:t>
            </a:r>
          </a:p>
          <a:p>
            <a:r>
              <a:rPr lang="tr-TR" b="1" dirty="0"/>
              <a:t>k = 3</a:t>
            </a:r>
          </a:p>
          <a:p>
            <a:r>
              <a:rPr lang="tr-TR" b="1" dirty="0"/>
              <a:t>k = k + i</a:t>
            </a:r>
          </a:p>
          <a:p>
            <a:r>
              <a:rPr lang="tr-TR" b="1" dirty="0" err="1"/>
              <a:t>MsgBox</a:t>
            </a:r>
            <a:r>
              <a:rPr lang="tr-TR" b="1" dirty="0"/>
              <a:t> k</a:t>
            </a:r>
          </a:p>
          <a:p>
            <a:r>
              <a:rPr lang="tr-TR" b="1" dirty="0" err="1"/>
              <a:t>End</a:t>
            </a:r>
            <a:r>
              <a:rPr lang="tr-TR" b="1" dirty="0"/>
              <a:t> </a:t>
            </a:r>
            <a:r>
              <a:rPr lang="tr-TR" b="1" dirty="0" err="1"/>
              <a:t>Sub</a:t>
            </a:r>
            <a:endParaRPr lang="tr-TR" b="1" dirty="0"/>
          </a:p>
        </p:txBody>
      </p:sp>
      <p:sp>
        <p:nvSpPr>
          <p:cNvPr id="7" name="Rectangle 2"/>
          <p:cNvSpPr>
            <a:spLocks noChangeArrowheads="1"/>
          </p:cNvSpPr>
          <p:nvPr/>
        </p:nvSpPr>
        <p:spPr bwMode="auto">
          <a:xfrm>
            <a:off x="417533" y="6287819"/>
            <a:ext cx="98412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tr-TR" dirty="0"/>
              <a:t>Bir değişkenin kullanışlılığı, kodunuz devam ederken değiştirilebilmesi gerçeğinde yatmaktadır.</a:t>
            </a:r>
          </a:p>
        </p:txBody>
      </p:sp>
      <p:sp>
        <p:nvSpPr>
          <p:cNvPr id="8" name="Dikdörtgen 7"/>
          <p:cNvSpPr/>
          <p:nvPr/>
        </p:nvSpPr>
        <p:spPr>
          <a:xfrm>
            <a:off x="417533" y="0"/>
            <a:ext cx="3828789" cy="2462213"/>
          </a:xfrm>
          <a:prstGeom prst="rect">
            <a:avLst/>
          </a:prstGeom>
        </p:spPr>
        <p:txBody>
          <a:bodyPr wrap="square">
            <a:spAutoFit/>
          </a:bodyPr>
          <a:lstStyle/>
          <a:p>
            <a:r>
              <a:rPr lang="tr-TR" sz="2200" b="1" u="sng" dirty="0" smtClean="0">
                <a:solidFill>
                  <a:srgbClr val="FF0000"/>
                </a:solidFill>
                <a:effectLst>
                  <a:outerShdw blurRad="38100" dist="38100" dir="2700000" algn="tl">
                    <a:srgbClr val="000000">
                      <a:alpha val="43137"/>
                    </a:srgbClr>
                  </a:outerShdw>
                </a:effectLst>
              </a:rPr>
              <a:t>Değişken Veri Türleri</a:t>
            </a:r>
            <a:r>
              <a:rPr lang="tr-TR" sz="2200" u="sng" dirty="0" smtClean="0">
                <a:solidFill>
                  <a:srgbClr val="606975"/>
                </a:solidFill>
                <a:latin typeface="Maven Pro"/>
              </a:rPr>
              <a:t>;</a:t>
            </a:r>
            <a:endParaRPr lang="tr-TR" sz="2200" u="sng" dirty="0">
              <a:solidFill>
                <a:srgbClr val="606975"/>
              </a:solidFill>
              <a:latin typeface="Maven Pro"/>
            </a:endParaRPr>
          </a:p>
          <a:p>
            <a:pPr>
              <a:buFont typeface="Arial" panose="020B0604020202020204" pitchFamily="34" charset="0"/>
              <a:buChar char="•"/>
            </a:pPr>
            <a:r>
              <a:rPr lang="tr-TR" sz="2200" b="1" dirty="0" err="1">
                <a:solidFill>
                  <a:srgbClr val="FF0000"/>
                </a:solidFill>
                <a:effectLst>
                  <a:outerShdw blurRad="38100" dist="38100" dir="2700000" algn="tl">
                    <a:srgbClr val="000000">
                      <a:alpha val="43137"/>
                    </a:srgbClr>
                  </a:outerShdw>
                </a:effectLst>
              </a:rPr>
              <a:t>String</a:t>
            </a:r>
            <a:r>
              <a:rPr lang="tr-TR" sz="2200" dirty="0">
                <a:solidFill>
                  <a:srgbClr val="606975"/>
                </a:solidFill>
                <a:latin typeface="Maven Pro"/>
              </a:rPr>
              <a:t>,</a:t>
            </a:r>
          </a:p>
          <a:p>
            <a:pPr>
              <a:buFont typeface="Arial" panose="020B0604020202020204" pitchFamily="34" charset="0"/>
              <a:buChar char="•"/>
            </a:pPr>
            <a:r>
              <a:rPr lang="tr-TR" sz="2200" b="1" dirty="0" err="1">
                <a:solidFill>
                  <a:srgbClr val="FF0000"/>
                </a:solidFill>
                <a:effectLst>
                  <a:outerShdw blurRad="38100" dist="38100" dir="2700000" algn="tl">
                    <a:srgbClr val="000000">
                      <a:alpha val="43137"/>
                    </a:srgbClr>
                  </a:outerShdw>
                </a:effectLst>
              </a:rPr>
              <a:t>integer</a:t>
            </a:r>
            <a:r>
              <a:rPr lang="tr-TR" sz="2200" dirty="0">
                <a:solidFill>
                  <a:srgbClr val="606975"/>
                </a:solidFill>
                <a:latin typeface="Maven Pro"/>
              </a:rPr>
              <a:t>,</a:t>
            </a:r>
          </a:p>
          <a:p>
            <a:pPr>
              <a:buFont typeface="Arial" panose="020B0604020202020204" pitchFamily="34" charset="0"/>
              <a:buChar char="•"/>
            </a:pPr>
            <a:r>
              <a:rPr lang="tr-TR" sz="2200" b="1" dirty="0" err="1">
                <a:solidFill>
                  <a:srgbClr val="FF0000"/>
                </a:solidFill>
                <a:effectLst>
                  <a:outerShdw blurRad="38100" dist="38100" dir="2700000" algn="tl">
                    <a:srgbClr val="000000">
                      <a:alpha val="43137"/>
                    </a:srgbClr>
                  </a:outerShdw>
                </a:effectLst>
              </a:rPr>
              <a:t>long</a:t>
            </a:r>
            <a:r>
              <a:rPr lang="tr-TR" sz="2200" b="1" dirty="0">
                <a:solidFill>
                  <a:srgbClr val="FF0000"/>
                </a:solidFill>
                <a:effectLst>
                  <a:outerShdw blurRad="38100" dist="38100" dir="2700000" algn="tl">
                    <a:srgbClr val="000000">
                      <a:alpha val="43137"/>
                    </a:srgbClr>
                  </a:outerShdw>
                </a:effectLst>
              </a:rPr>
              <a:t>,</a:t>
            </a:r>
          </a:p>
          <a:p>
            <a:pPr>
              <a:buFont typeface="Arial" panose="020B0604020202020204" pitchFamily="34" charset="0"/>
              <a:buChar char="•"/>
            </a:pPr>
            <a:r>
              <a:rPr lang="tr-TR" sz="2200" b="1" dirty="0" err="1" smtClean="0">
                <a:solidFill>
                  <a:srgbClr val="FF0000"/>
                </a:solidFill>
                <a:effectLst>
                  <a:outerShdw blurRad="38100" dist="38100" dir="2700000" algn="tl">
                    <a:srgbClr val="000000">
                      <a:alpha val="43137"/>
                    </a:srgbClr>
                  </a:outerShdw>
                </a:effectLst>
              </a:rPr>
              <a:t>BigDecimal</a:t>
            </a:r>
            <a:r>
              <a:rPr lang="tr-TR" sz="2200" b="1" dirty="0" smtClean="0">
                <a:solidFill>
                  <a:srgbClr val="FF0000"/>
                </a:solidFill>
                <a:effectLst>
                  <a:outerShdw blurRad="38100" dist="38100" dir="2700000" algn="tl">
                    <a:srgbClr val="000000">
                      <a:alpha val="43137"/>
                    </a:srgbClr>
                  </a:outerShdw>
                </a:effectLst>
              </a:rPr>
              <a:t>,</a:t>
            </a:r>
          </a:p>
          <a:p>
            <a:pPr>
              <a:buFont typeface="Arial" panose="020B0604020202020204" pitchFamily="34" charset="0"/>
              <a:buChar char="•"/>
            </a:pPr>
            <a:r>
              <a:rPr lang="tr-TR" sz="2200" b="1" dirty="0" err="1" smtClean="0">
                <a:solidFill>
                  <a:srgbClr val="FF0000"/>
                </a:solidFill>
                <a:effectLst>
                  <a:outerShdw blurRad="38100" dist="38100" dir="2700000" algn="tl">
                    <a:srgbClr val="000000">
                      <a:alpha val="43137"/>
                    </a:srgbClr>
                  </a:outerShdw>
                </a:effectLst>
              </a:rPr>
              <a:t>double</a:t>
            </a:r>
            <a:r>
              <a:rPr lang="tr-TR" sz="2200" b="1" dirty="0">
                <a:solidFill>
                  <a:srgbClr val="FF0000"/>
                </a:solidFill>
                <a:effectLst>
                  <a:outerShdw blurRad="38100" dist="38100" dir="2700000" algn="tl">
                    <a:srgbClr val="000000">
                      <a:alpha val="43137"/>
                    </a:srgbClr>
                  </a:outerShdw>
                </a:effectLst>
              </a:rPr>
              <a:t>,</a:t>
            </a:r>
          </a:p>
          <a:p>
            <a:pPr>
              <a:buFont typeface="Arial" panose="020B0604020202020204" pitchFamily="34" charset="0"/>
              <a:buChar char="•"/>
            </a:pPr>
            <a:r>
              <a:rPr lang="tr-TR" sz="2200" b="1" dirty="0" err="1">
                <a:solidFill>
                  <a:srgbClr val="FF0000"/>
                </a:solidFill>
                <a:effectLst>
                  <a:outerShdw blurRad="38100" dist="38100" dir="2700000" algn="tl">
                    <a:srgbClr val="000000">
                      <a:alpha val="43137"/>
                    </a:srgbClr>
                  </a:outerShdw>
                </a:effectLst>
              </a:rPr>
              <a:t>boolean</a:t>
            </a:r>
            <a:endParaRPr lang="tr-TR" sz="2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99398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62838" y="273091"/>
            <a:ext cx="12029162" cy="2585323"/>
          </a:xfrm>
          <a:prstGeom prst="rect">
            <a:avLst/>
          </a:prstGeom>
        </p:spPr>
        <p:txBody>
          <a:bodyPr wrap="square">
            <a:spAutoFit/>
          </a:bodyPr>
          <a:lstStyle/>
          <a:p>
            <a:r>
              <a:rPr lang="tr-TR" b="1" dirty="0">
                <a:solidFill>
                  <a:srgbClr val="333333"/>
                </a:solidFill>
                <a:latin typeface="Verdana" panose="020B0604030504040204" pitchFamily="34" charset="0"/>
              </a:rPr>
              <a:t>Değişkenler ve Veri Tipleri</a:t>
            </a:r>
            <a:r>
              <a:rPr lang="tr-TR" dirty="0"/>
              <a:t/>
            </a:r>
            <a:br>
              <a:rPr lang="tr-TR" dirty="0"/>
            </a:br>
            <a:r>
              <a:rPr lang="tr-TR" dirty="0">
                <a:solidFill>
                  <a:srgbClr val="333333"/>
                </a:solidFill>
                <a:latin typeface="Verdana" panose="020B0604030504040204" pitchFamily="34" charset="0"/>
              </a:rPr>
              <a:t>Değişkenler ve Değişkenlerin Veri Tipleri, Visual </a:t>
            </a:r>
            <a:r>
              <a:rPr lang="tr-TR" dirty="0" err="1">
                <a:solidFill>
                  <a:srgbClr val="333333"/>
                </a:solidFill>
                <a:latin typeface="Verdana" panose="020B0604030504040204" pitchFamily="34" charset="0"/>
              </a:rPr>
              <a:t>Basip</a:t>
            </a:r>
            <a:r>
              <a:rPr lang="tr-TR" dirty="0">
                <a:solidFill>
                  <a:srgbClr val="333333"/>
                </a:solidFill>
                <a:latin typeface="Verdana" panose="020B0604030504040204" pitchFamily="34" charset="0"/>
              </a:rPr>
              <a:t> </a:t>
            </a:r>
            <a:r>
              <a:rPr lang="tr-TR" dirty="0" err="1">
                <a:solidFill>
                  <a:srgbClr val="333333"/>
                </a:solidFill>
                <a:latin typeface="Verdana" panose="020B0604030504040204" pitchFamily="34" charset="0"/>
              </a:rPr>
              <a:t>Application’un</a:t>
            </a:r>
            <a:r>
              <a:rPr lang="tr-TR" dirty="0">
                <a:solidFill>
                  <a:srgbClr val="333333"/>
                </a:solidFill>
                <a:latin typeface="Verdana" panose="020B0604030504040204" pitchFamily="34" charset="0"/>
              </a:rPr>
              <a:t> en önemli özelliklerinden birisidir.</a:t>
            </a:r>
            <a:r>
              <a:rPr lang="tr-TR" dirty="0"/>
              <a:t/>
            </a:r>
            <a:br>
              <a:rPr lang="tr-TR" dirty="0"/>
            </a:br>
            <a:r>
              <a:rPr lang="tr-TR" dirty="0" err="1">
                <a:solidFill>
                  <a:srgbClr val="333333"/>
                </a:solidFill>
                <a:latin typeface="Verdana" panose="020B0604030504040204" pitchFamily="34" charset="0"/>
              </a:rPr>
              <a:t>VB’in</a:t>
            </a:r>
            <a:r>
              <a:rPr lang="tr-TR" dirty="0">
                <a:solidFill>
                  <a:srgbClr val="333333"/>
                </a:solidFill>
                <a:latin typeface="Verdana" panose="020B0604030504040204" pitchFamily="34" charset="0"/>
              </a:rPr>
              <a:t> tanımadığı bir sözcüğü tanımlamanız gerekecektir.</a:t>
            </a:r>
            <a:r>
              <a:rPr lang="tr-TR" dirty="0"/>
              <a:t/>
            </a:r>
            <a:br>
              <a:rPr lang="tr-TR" dirty="0"/>
            </a:br>
            <a:r>
              <a:rPr lang="tr-TR" dirty="0"/>
              <a:t/>
            </a:r>
            <a:br>
              <a:rPr lang="tr-TR" dirty="0"/>
            </a:br>
            <a:r>
              <a:rPr lang="tr-TR" dirty="0">
                <a:solidFill>
                  <a:srgbClr val="333333"/>
                </a:solidFill>
                <a:latin typeface="Verdana" panose="020B0604030504040204" pitchFamily="34" charset="0"/>
              </a:rPr>
              <a:t>Visual Basic yada Visual </a:t>
            </a:r>
            <a:r>
              <a:rPr lang="tr-TR" dirty="0" err="1">
                <a:solidFill>
                  <a:srgbClr val="333333"/>
                </a:solidFill>
                <a:latin typeface="Verdana" panose="020B0604030504040204" pitchFamily="34" charset="0"/>
              </a:rPr>
              <a:t>Basip</a:t>
            </a:r>
            <a:r>
              <a:rPr lang="tr-TR" dirty="0">
                <a:solidFill>
                  <a:srgbClr val="333333"/>
                </a:solidFill>
                <a:latin typeface="Verdana" panose="020B0604030504040204" pitchFamily="34" charset="0"/>
              </a:rPr>
              <a:t> Application kullanılarak yazılan bir kod içerisinde değişken tanımlama zorunluluğu yoktur. Değişken tanımlaması programınızın hızı açısından önem arz etmektedir. Visual </a:t>
            </a:r>
            <a:r>
              <a:rPr lang="tr-TR" dirty="0" err="1">
                <a:solidFill>
                  <a:srgbClr val="333333"/>
                </a:solidFill>
                <a:latin typeface="Verdana" panose="020B0604030504040204" pitchFamily="34" charset="0"/>
              </a:rPr>
              <a:t>Basip</a:t>
            </a:r>
            <a:r>
              <a:rPr lang="tr-TR" dirty="0">
                <a:solidFill>
                  <a:srgbClr val="333333"/>
                </a:solidFill>
                <a:latin typeface="Verdana" panose="020B0604030504040204" pitchFamily="34" charset="0"/>
              </a:rPr>
              <a:t> Application, tanımlanan değişkenler için hafızadan gerektiği kadar yer ayırır. Tanımlanmayan veya boyut bildirilmeyen değişkenler hafızanın şişmesine neden olacaktır. Çünkü tanımlanmayan değişkenler hafızanın yorulmasına neden olacaktır. Bu yorgunluk, büyük projelerde kendini hissettirir.</a:t>
            </a:r>
            <a:endParaRPr lang="tr-TR" dirty="0"/>
          </a:p>
        </p:txBody>
      </p:sp>
      <p:sp>
        <p:nvSpPr>
          <p:cNvPr id="5" name="Dikdörtgen 4"/>
          <p:cNvSpPr/>
          <p:nvPr/>
        </p:nvSpPr>
        <p:spPr>
          <a:xfrm>
            <a:off x="162838" y="2858414"/>
            <a:ext cx="11878849" cy="3139321"/>
          </a:xfrm>
          <a:prstGeom prst="rect">
            <a:avLst/>
          </a:prstGeom>
        </p:spPr>
        <p:txBody>
          <a:bodyPr wrap="square">
            <a:spAutoFit/>
          </a:bodyPr>
          <a:lstStyle/>
          <a:p>
            <a:r>
              <a:rPr lang="tr-TR" b="1" dirty="0">
                <a:solidFill>
                  <a:srgbClr val="333333"/>
                </a:solidFill>
                <a:latin typeface="Verdana" panose="020B0604030504040204" pitchFamily="34" charset="0"/>
              </a:rPr>
              <a:t>Değişkenleri Bildirmek</a:t>
            </a:r>
            <a:r>
              <a:rPr lang="tr-TR" dirty="0"/>
              <a:t/>
            </a:r>
            <a:br>
              <a:rPr lang="tr-TR" dirty="0"/>
            </a:br>
            <a:r>
              <a:rPr lang="tr-TR" dirty="0" err="1">
                <a:solidFill>
                  <a:srgbClr val="333333"/>
                </a:solidFill>
                <a:latin typeface="Verdana" panose="020B0604030504040204" pitchFamily="34" charset="0"/>
              </a:rPr>
              <a:t>VBA’da</a:t>
            </a:r>
            <a:r>
              <a:rPr lang="tr-TR" dirty="0">
                <a:solidFill>
                  <a:srgbClr val="333333"/>
                </a:solidFill>
                <a:latin typeface="Verdana" panose="020B0604030504040204" pitchFamily="34" charset="0"/>
              </a:rPr>
              <a:t> değişken tanımlanırken genelde Dim deyimi kullanılır.</a:t>
            </a:r>
            <a:r>
              <a:rPr lang="tr-TR" dirty="0"/>
              <a:t/>
            </a:r>
            <a:br>
              <a:rPr lang="tr-TR" dirty="0"/>
            </a:br>
            <a:r>
              <a:rPr lang="tr-TR" b="1" dirty="0">
                <a:solidFill>
                  <a:srgbClr val="333333"/>
                </a:solidFill>
                <a:latin typeface="Verdana" panose="020B0604030504040204" pitchFamily="34" charset="0"/>
              </a:rPr>
              <a:t>Dim </a:t>
            </a:r>
            <a:r>
              <a:rPr lang="tr-TR" b="1" dirty="0" err="1">
                <a:solidFill>
                  <a:srgbClr val="333333"/>
                </a:solidFill>
                <a:latin typeface="Verdana" panose="020B0604030504040204" pitchFamily="34" charset="0"/>
              </a:rPr>
              <a:t>Değişken_Adi</a:t>
            </a:r>
            <a:r>
              <a:rPr lang="tr-TR" b="1" dirty="0">
                <a:solidFill>
                  <a:srgbClr val="333333"/>
                </a:solidFill>
                <a:latin typeface="Verdana" panose="020B0604030504040204" pitchFamily="34" charset="0"/>
              </a:rPr>
              <a:t> As Tipi [</a:t>
            </a:r>
            <a:r>
              <a:rPr lang="tr-TR" b="1" dirty="0" err="1">
                <a:solidFill>
                  <a:srgbClr val="FF0000"/>
                </a:solidFill>
                <a:latin typeface="Verdana" panose="020B0604030504040204" pitchFamily="34" charset="0"/>
              </a:rPr>
              <a:t>Dim:Boyut</a:t>
            </a:r>
            <a:r>
              <a:rPr lang="tr-TR" b="1" dirty="0">
                <a:solidFill>
                  <a:srgbClr val="FF0000"/>
                </a:solidFill>
                <a:latin typeface="Verdana" panose="020B0604030504040204" pitchFamily="34" charset="0"/>
              </a:rPr>
              <a:t> (</a:t>
            </a:r>
            <a:r>
              <a:rPr lang="tr-TR" b="1" dirty="0" err="1">
                <a:solidFill>
                  <a:srgbClr val="FF0000"/>
                </a:solidFill>
                <a:latin typeface="Verdana" panose="020B0604030504040204" pitchFamily="34" charset="0"/>
              </a:rPr>
              <a:t>Dimenson</a:t>
            </a:r>
            <a:r>
              <a:rPr lang="tr-TR" b="1" dirty="0">
                <a:solidFill>
                  <a:srgbClr val="FF0000"/>
                </a:solidFill>
                <a:latin typeface="Verdana" panose="020B0604030504040204" pitchFamily="34" charset="0"/>
              </a:rPr>
              <a:t>)]</a:t>
            </a:r>
            <a:r>
              <a:rPr lang="tr-TR" b="1" dirty="0">
                <a:solidFill>
                  <a:srgbClr val="333333"/>
                </a:solidFill>
                <a:latin typeface="Verdana" panose="020B0604030504040204" pitchFamily="34" charset="0"/>
              </a:rPr>
              <a:t/>
            </a:r>
            <a:br>
              <a:rPr lang="tr-TR" b="1" dirty="0">
                <a:solidFill>
                  <a:srgbClr val="333333"/>
                </a:solidFill>
                <a:latin typeface="Verdana" panose="020B0604030504040204" pitchFamily="34" charset="0"/>
              </a:rPr>
            </a:br>
            <a:r>
              <a:rPr lang="tr-TR" b="1" dirty="0">
                <a:solidFill>
                  <a:srgbClr val="333333"/>
                </a:solidFill>
                <a:latin typeface="Verdana" panose="020B0604030504040204" pitchFamily="34" charset="0"/>
              </a:rPr>
              <a:t>Değişken Adı:</a:t>
            </a:r>
            <a:r>
              <a:rPr lang="tr-TR" dirty="0"/>
              <a:t/>
            </a:r>
            <a:br>
              <a:rPr lang="tr-TR" dirty="0"/>
            </a:br>
            <a:r>
              <a:rPr lang="tr-TR" dirty="0" smtClean="0">
                <a:solidFill>
                  <a:srgbClr val="333333"/>
                </a:solidFill>
                <a:latin typeface="Verdana" panose="020B0604030504040204" pitchFamily="34" charset="0"/>
              </a:rPr>
              <a:t>► </a:t>
            </a:r>
            <a:r>
              <a:rPr lang="tr-TR" dirty="0">
                <a:solidFill>
                  <a:srgbClr val="333333"/>
                </a:solidFill>
                <a:latin typeface="Verdana" panose="020B0604030504040204" pitchFamily="34" charset="0"/>
              </a:rPr>
              <a:t>İlk karakter mutlaka harf olmalıdır.</a:t>
            </a:r>
            <a:r>
              <a:rPr lang="tr-TR" dirty="0"/>
              <a:t/>
            </a:r>
            <a:br>
              <a:rPr lang="tr-TR" dirty="0"/>
            </a:br>
            <a:r>
              <a:rPr lang="tr-TR" dirty="0">
                <a:solidFill>
                  <a:srgbClr val="333333"/>
                </a:solidFill>
                <a:latin typeface="Verdana" panose="020B0604030504040204" pitchFamily="34" charset="0"/>
              </a:rPr>
              <a:t>► Değişkene verilen isim </a:t>
            </a:r>
            <a:r>
              <a:rPr lang="tr-TR" dirty="0" err="1">
                <a:solidFill>
                  <a:srgbClr val="333333"/>
                </a:solidFill>
                <a:latin typeface="Verdana" panose="020B0604030504040204" pitchFamily="34" charset="0"/>
              </a:rPr>
              <a:t>VBA'nın</a:t>
            </a:r>
            <a:r>
              <a:rPr lang="tr-TR" dirty="0">
                <a:solidFill>
                  <a:srgbClr val="333333"/>
                </a:solidFill>
                <a:latin typeface="Verdana" panose="020B0604030504040204" pitchFamily="34" charset="0"/>
              </a:rPr>
              <a:t> kullandığı işlevlerden oluşma</a:t>
            </a:r>
            <a:r>
              <a:rPr lang="tr-TR" u="sng" dirty="0">
                <a:solidFill>
                  <a:srgbClr val="333333"/>
                </a:solidFill>
                <a:latin typeface="Verdana" panose="020B0604030504040204" pitchFamily="34" charset="0"/>
              </a:rPr>
              <a:t>ma</a:t>
            </a:r>
            <a:r>
              <a:rPr lang="tr-TR" dirty="0">
                <a:solidFill>
                  <a:srgbClr val="333333"/>
                </a:solidFill>
                <a:latin typeface="Verdana" panose="020B0604030504040204" pitchFamily="34" charset="0"/>
              </a:rPr>
              <a:t>lıdır.</a:t>
            </a:r>
            <a:r>
              <a:rPr lang="tr-TR" dirty="0"/>
              <a:t/>
            </a:r>
            <a:br>
              <a:rPr lang="tr-TR" dirty="0"/>
            </a:br>
            <a:r>
              <a:rPr lang="tr-TR" dirty="0">
                <a:solidFill>
                  <a:srgbClr val="333333"/>
                </a:solidFill>
                <a:latin typeface="Verdana" panose="020B0604030504040204" pitchFamily="34" charset="0"/>
              </a:rPr>
              <a:t>► Sonraki Karakterler, harf, rakam yada alt çizgi (_) olabilir.</a:t>
            </a:r>
            <a:r>
              <a:rPr lang="tr-TR" dirty="0"/>
              <a:t/>
            </a:r>
            <a:br>
              <a:rPr lang="tr-TR" dirty="0"/>
            </a:br>
            <a:r>
              <a:rPr lang="tr-TR" dirty="0">
                <a:solidFill>
                  <a:srgbClr val="333333"/>
                </a:solidFill>
                <a:latin typeface="Verdana" panose="020B0604030504040204" pitchFamily="34" charset="0"/>
              </a:rPr>
              <a:t>► Harflerin büyük yada küçük harf olmasının bir önemi yoktur.</a:t>
            </a:r>
            <a:r>
              <a:rPr lang="tr-TR" dirty="0"/>
              <a:t/>
            </a:r>
            <a:br>
              <a:rPr lang="tr-TR" dirty="0"/>
            </a:br>
            <a:r>
              <a:rPr lang="tr-TR" dirty="0">
                <a:solidFill>
                  <a:srgbClr val="333333"/>
                </a:solidFill>
                <a:latin typeface="Verdana" panose="020B0604030504040204" pitchFamily="34" charset="0"/>
              </a:rPr>
              <a:t>► İçerisinde </a:t>
            </a:r>
            <a:r>
              <a:rPr lang="tr-TR" dirty="0">
                <a:solidFill>
                  <a:srgbClr val="FF0000"/>
                </a:solidFill>
                <a:latin typeface="Verdana" panose="020B0604030504040204" pitchFamily="34" charset="0"/>
              </a:rPr>
              <a:t>+, -, boşluk, /, </a:t>
            </a:r>
            <a:r>
              <a:rPr lang="tr-TR" dirty="0" err="1">
                <a:solidFill>
                  <a:srgbClr val="FF0000"/>
                </a:solidFill>
                <a:latin typeface="Verdana" panose="020B0604030504040204" pitchFamily="34" charset="0"/>
              </a:rPr>
              <a:t>vs</a:t>
            </a:r>
            <a:r>
              <a:rPr lang="tr-TR" dirty="0">
                <a:solidFill>
                  <a:srgbClr val="FF0000"/>
                </a:solidFill>
                <a:latin typeface="Verdana" panose="020B0604030504040204" pitchFamily="34" charset="0"/>
              </a:rPr>
              <a:t> gibi </a:t>
            </a:r>
            <a:r>
              <a:rPr lang="tr-TR" dirty="0">
                <a:solidFill>
                  <a:srgbClr val="333333"/>
                </a:solidFill>
                <a:latin typeface="Verdana" panose="020B0604030504040204" pitchFamily="34" charset="0"/>
              </a:rPr>
              <a:t>özel karakterler bulunmamalıdır.</a:t>
            </a:r>
            <a:r>
              <a:rPr lang="tr-TR" dirty="0"/>
              <a:t/>
            </a:r>
            <a:br>
              <a:rPr lang="tr-TR" dirty="0"/>
            </a:br>
            <a:r>
              <a:rPr lang="tr-TR" dirty="0" smtClean="0">
                <a:solidFill>
                  <a:srgbClr val="333333"/>
                </a:solidFill>
                <a:latin typeface="Verdana" panose="020B0604030504040204" pitchFamily="34" charset="0"/>
              </a:rPr>
              <a:t>Not</a:t>
            </a:r>
            <a:r>
              <a:rPr lang="tr-TR" dirty="0">
                <a:solidFill>
                  <a:srgbClr val="333333"/>
                </a:solidFill>
                <a:latin typeface="Verdana" panose="020B0604030504040204" pitchFamily="34" charset="0"/>
              </a:rPr>
              <a:t>: Üstte yazılı olanlar, Makro adı tanımlarken de geçerlidir. </a:t>
            </a:r>
            <a:r>
              <a:rPr lang="tr-TR" dirty="0">
                <a:solidFill>
                  <a:srgbClr val="FF0000"/>
                </a:solidFill>
                <a:latin typeface="Verdana" panose="020B0604030504040204" pitchFamily="34" charset="0"/>
              </a:rPr>
              <a:t>Tanımlanmayan değişkenler, her an değişebilen değişken türü olan (</a:t>
            </a:r>
            <a:r>
              <a:rPr lang="tr-TR" dirty="0" err="1">
                <a:solidFill>
                  <a:srgbClr val="FF0000"/>
                </a:solidFill>
                <a:latin typeface="Verdana" panose="020B0604030504040204" pitchFamily="34" charset="0"/>
              </a:rPr>
              <a:t>Variant</a:t>
            </a:r>
            <a:r>
              <a:rPr lang="tr-TR" dirty="0">
                <a:solidFill>
                  <a:srgbClr val="FF0000"/>
                </a:solidFill>
                <a:latin typeface="Verdana" panose="020B0604030504040204" pitchFamily="34" charset="0"/>
              </a:rPr>
              <a:t>) olarak tanımlanır</a:t>
            </a:r>
            <a:r>
              <a:rPr lang="tr-TR" dirty="0">
                <a:solidFill>
                  <a:srgbClr val="333333"/>
                </a:solidFill>
                <a:latin typeface="Verdana" panose="020B0604030504040204" pitchFamily="34" charset="0"/>
              </a:rPr>
              <a:t>. </a:t>
            </a:r>
            <a:endParaRPr lang="tr-TR" dirty="0"/>
          </a:p>
        </p:txBody>
      </p:sp>
    </p:spTree>
    <p:extLst>
      <p:ext uri="{BB962C8B-B14F-4D97-AF65-F5344CB8AC3E}">
        <p14:creationId xmlns:p14="http://schemas.microsoft.com/office/powerpoint/2010/main" val="3319440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5364" y="132577"/>
            <a:ext cx="11674258" cy="5909310"/>
          </a:xfrm>
          <a:prstGeom prst="rect">
            <a:avLst/>
          </a:prstGeom>
        </p:spPr>
        <p:txBody>
          <a:bodyPr wrap="square">
            <a:spAutoFit/>
          </a:bodyPr>
          <a:lstStyle/>
          <a:p>
            <a:r>
              <a:rPr lang="tr-TR" b="1" cap="all" dirty="0">
                <a:solidFill>
                  <a:srgbClr val="D41717"/>
                </a:solidFill>
                <a:latin typeface="Ubuntu"/>
              </a:rPr>
              <a:t>DİM İLE TANIMLAMA</a:t>
            </a:r>
            <a:endParaRPr lang="tr-TR" b="1" cap="all" dirty="0">
              <a:solidFill>
                <a:srgbClr val="404040"/>
              </a:solidFill>
              <a:latin typeface="Ubuntu"/>
            </a:endParaRPr>
          </a:p>
          <a:p>
            <a:pPr fontAlgn="base"/>
            <a:r>
              <a:rPr lang="tr-TR" sz="2400" b="1" i="1" u="sng" dirty="0">
                <a:solidFill>
                  <a:srgbClr val="00B0F0"/>
                </a:solidFill>
              </a:rPr>
              <a:t>En çok bilinen ve kullanılan VBA Değişken Tanımlama yoludur.</a:t>
            </a:r>
            <a:r>
              <a:rPr lang="tr-TR" sz="2400" dirty="0"/>
              <a:t/>
            </a:r>
            <a:br>
              <a:rPr lang="tr-TR" sz="2400" dirty="0"/>
            </a:br>
            <a:r>
              <a:rPr lang="tr-TR" sz="2400" dirty="0"/>
              <a:t>Yazım kalıbını </a:t>
            </a:r>
            <a:r>
              <a:rPr lang="tr-TR" sz="2400" dirty="0" err="1"/>
              <a:t>Syntax</a:t>
            </a:r>
            <a:r>
              <a:rPr lang="tr-TR" sz="2400" dirty="0"/>
              <a:t> yukarıda belirttik. Tekrar birkaç örnekle netleştirelim.</a:t>
            </a:r>
            <a:br>
              <a:rPr lang="tr-TR" sz="2400" dirty="0"/>
            </a:br>
            <a:r>
              <a:rPr lang="tr-TR" sz="2400" dirty="0"/>
              <a:t>Diyelim ki, A sütunundaki satırlarda (hücrelerde) kullanmak üzere satır adında bir değişken tanımlaması yapacağız, satır numaraları tam sayı oldukları için Veri Türleri makalemizde belirttiğimiz tam sayı veri tiplerinden birini kullanabiliriz. Kontrol ettireceğimiz satır sayısına veya hücrede olabilecek maksimum sayıya göre değişken veri tipini kullanmak daha uygun olacaktır. </a:t>
            </a:r>
            <a:r>
              <a:rPr lang="tr-TR" sz="2400" b="1" dirty="0">
                <a:solidFill>
                  <a:srgbClr val="00B0F0"/>
                </a:solidFill>
              </a:rPr>
              <a:t>Sayısal ve Tam Sayı olarak kullanabileceğimiz, temelde uygun 3 değişken veri tipimiz var, </a:t>
            </a:r>
            <a:r>
              <a:rPr lang="tr-TR" sz="2400" b="1" dirty="0" err="1">
                <a:solidFill>
                  <a:srgbClr val="00B0F0"/>
                </a:solidFill>
              </a:rPr>
              <a:t>Byte</a:t>
            </a:r>
            <a:r>
              <a:rPr lang="tr-TR" sz="2400" b="1" dirty="0">
                <a:solidFill>
                  <a:srgbClr val="00B0F0"/>
                </a:solidFill>
              </a:rPr>
              <a:t>, </a:t>
            </a:r>
            <a:r>
              <a:rPr lang="tr-TR" sz="2400" b="1" dirty="0" err="1">
                <a:solidFill>
                  <a:srgbClr val="00B0F0"/>
                </a:solidFill>
              </a:rPr>
              <a:t>Integer</a:t>
            </a:r>
            <a:r>
              <a:rPr lang="tr-TR" sz="2400" b="1" dirty="0">
                <a:solidFill>
                  <a:srgbClr val="00B0F0"/>
                </a:solidFill>
              </a:rPr>
              <a:t> ve </a:t>
            </a:r>
            <a:r>
              <a:rPr lang="tr-TR" sz="2400" b="1" dirty="0" err="1">
                <a:solidFill>
                  <a:srgbClr val="00B0F0"/>
                </a:solidFill>
              </a:rPr>
              <a:t>Long</a:t>
            </a:r>
            <a:r>
              <a:rPr lang="tr-TR" sz="2400" b="1" dirty="0">
                <a:solidFill>
                  <a:srgbClr val="00B0F0"/>
                </a:solidFill>
              </a:rPr>
              <a:t>. Eğer satır değişkenine atayacağımız sayısal veri 255 ve daha az ise, o zaman hafızada daha az yer kaplayan </a:t>
            </a:r>
            <a:r>
              <a:rPr lang="tr-TR" sz="2400" b="1" dirty="0" err="1">
                <a:solidFill>
                  <a:srgbClr val="00B0F0"/>
                </a:solidFill>
              </a:rPr>
              <a:t>Byte</a:t>
            </a:r>
            <a:r>
              <a:rPr lang="tr-TR" sz="2400" b="1" dirty="0">
                <a:solidFill>
                  <a:srgbClr val="00B0F0"/>
                </a:solidFill>
              </a:rPr>
              <a:t> değişken veri tipini kullanabiliriz</a:t>
            </a:r>
            <a:r>
              <a:rPr lang="tr-TR" sz="2400" dirty="0"/>
              <a:t>. </a:t>
            </a:r>
            <a:r>
              <a:rPr lang="tr-TR" sz="2400" b="1" dirty="0">
                <a:solidFill>
                  <a:srgbClr val="FF0000"/>
                </a:solidFill>
              </a:rPr>
              <a:t>Eğer satır değişkenine atayacağımız sayısal veri -32767 ile +32768 arasında ise, o zaman da </a:t>
            </a:r>
            <a:r>
              <a:rPr lang="tr-TR" sz="2400" b="1" dirty="0" err="1">
                <a:solidFill>
                  <a:srgbClr val="FF0000"/>
                </a:solidFill>
              </a:rPr>
              <a:t>Integer</a:t>
            </a:r>
            <a:r>
              <a:rPr lang="tr-TR" sz="2400" b="1" dirty="0">
                <a:solidFill>
                  <a:srgbClr val="FF0000"/>
                </a:solidFill>
              </a:rPr>
              <a:t> değişken veri tipini kullanabiliriz</a:t>
            </a:r>
            <a:r>
              <a:rPr lang="tr-TR" sz="2400" dirty="0"/>
              <a:t>. </a:t>
            </a:r>
            <a:r>
              <a:rPr lang="tr-TR" sz="2400" b="1" dirty="0">
                <a:solidFill>
                  <a:srgbClr val="00B0F0"/>
                </a:solidFill>
              </a:rPr>
              <a:t>Daha büyük bir Tam Sayı olabilir ise, o zaman da </a:t>
            </a:r>
            <a:r>
              <a:rPr lang="tr-TR" sz="2400" b="1" dirty="0" err="1">
                <a:solidFill>
                  <a:srgbClr val="00B0F0"/>
                </a:solidFill>
              </a:rPr>
              <a:t>Long</a:t>
            </a:r>
            <a:r>
              <a:rPr lang="tr-TR" sz="2400" b="1" dirty="0">
                <a:solidFill>
                  <a:srgbClr val="00B0F0"/>
                </a:solidFill>
              </a:rPr>
              <a:t> değişken veri tipini kullanmalıyız</a:t>
            </a:r>
            <a:r>
              <a:rPr lang="tr-TR" sz="2400" dirty="0"/>
              <a:t>. </a:t>
            </a:r>
            <a:r>
              <a:rPr lang="tr-TR" sz="2400" dirty="0">
                <a:solidFill>
                  <a:srgbClr val="FF0000"/>
                </a:solidFill>
              </a:rPr>
              <a:t>Eğer değişkeninin alabileceği maksimum sayıdan daha büyük bir sayı gönderilirse </a:t>
            </a:r>
            <a:r>
              <a:rPr lang="tr-TR" sz="2400" dirty="0" err="1">
                <a:solidFill>
                  <a:srgbClr val="FF0000"/>
                </a:solidFill>
              </a:rPr>
              <a:t>Overflow</a:t>
            </a:r>
            <a:r>
              <a:rPr lang="tr-TR" sz="2400" dirty="0">
                <a:solidFill>
                  <a:srgbClr val="FF0000"/>
                </a:solidFill>
              </a:rPr>
              <a:t> (Taşma) hatası alınır. </a:t>
            </a:r>
            <a:r>
              <a:rPr lang="tr-TR" sz="2400" dirty="0">
                <a:solidFill>
                  <a:srgbClr val="00B0F0"/>
                </a:solidFill>
              </a:rPr>
              <a:t>Eğer Sayısal olarak belirtilen bir değişkene </a:t>
            </a:r>
            <a:r>
              <a:rPr lang="tr-TR" sz="2400" dirty="0" err="1">
                <a:solidFill>
                  <a:srgbClr val="00B0F0"/>
                </a:solidFill>
              </a:rPr>
              <a:t>Metinsel</a:t>
            </a:r>
            <a:r>
              <a:rPr lang="tr-TR" sz="2400" dirty="0">
                <a:solidFill>
                  <a:srgbClr val="00B0F0"/>
                </a:solidFill>
              </a:rPr>
              <a:t> bir ifade gönderilirse, o zaman da </a:t>
            </a:r>
            <a:r>
              <a:rPr lang="tr-TR" sz="2400" dirty="0" err="1">
                <a:solidFill>
                  <a:srgbClr val="00B0F0"/>
                </a:solidFill>
              </a:rPr>
              <a:t>Type</a:t>
            </a:r>
            <a:r>
              <a:rPr lang="tr-TR" sz="2400" dirty="0">
                <a:solidFill>
                  <a:srgbClr val="00B0F0"/>
                </a:solidFill>
              </a:rPr>
              <a:t> </a:t>
            </a:r>
            <a:r>
              <a:rPr lang="tr-TR" sz="2400" dirty="0" err="1">
                <a:solidFill>
                  <a:srgbClr val="00B0F0"/>
                </a:solidFill>
              </a:rPr>
              <a:t>Mismatch</a:t>
            </a:r>
            <a:r>
              <a:rPr lang="tr-TR" sz="2400" dirty="0">
                <a:solidFill>
                  <a:srgbClr val="00B0F0"/>
                </a:solidFill>
              </a:rPr>
              <a:t> (Tür Uyuşmazlığı) hatası alınız.</a:t>
            </a:r>
          </a:p>
        </p:txBody>
      </p:sp>
    </p:spTree>
    <p:extLst>
      <p:ext uri="{BB962C8B-B14F-4D97-AF65-F5344CB8AC3E}">
        <p14:creationId xmlns:p14="http://schemas.microsoft.com/office/powerpoint/2010/main" val="1118520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0373" y="930275"/>
            <a:ext cx="4342356" cy="4401205"/>
          </a:xfrm>
          <a:prstGeom prst="rect">
            <a:avLst/>
          </a:prstGeom>
        </p:spPr>
        <p:txBody>
          <a:bodyPr wrap="square">
            <a:spAutoFit/>
          </a:bodyPr>
          <a:lstStyle/>
          <a:p>
            <a:r>
              <a:rPr lang="tr-TR" sz="2000" b="1" dirty="0" err="1"/>
              <a:t>Sub</a:t>
            </a:r>
            <a:r>
              <a:rPr lang="tr-TR" sz="2000" b="1" dirty="0"/>
              <a:t> </a:t>
            </a:r>
            <a:r>
              <a:rPr lang="tr-TR" sz="2000" b="1" dirty="0" smtClean="0"/>
              <a:t>değişken()</a:t>
            </a:r>
            <a:endParaRPr lang="tr-TR" sz="2000" b="1" dirty="0"/>
          </a:p>
          <a:p>
            <a:r>
              <a:rPr lang="tr-TR" sz="2000" b="1" dirty="0">
                <a:solidFill>
                  <a:srgbClr val="FF0000"/>
                </a:solidFill>
              </a:rPr>
              <a:t>    Dim satir As </a:t>
            </a:r>
            <a:r>
              <a:rPr lang="tr-TR" sz="2000" b="1" dirty="0" err="1">
                <a:solidFill>
                  <a:srgbClr val="FF0000"/>
                </a:solidFill>
              </a:rPr>
              <a:t>Long</a:t>
            </a:r>
            <a:endParaRPr lang="tr-TR" sz="2000" b="1" dirty="0">
              <a:solidFill>
                <a:srgbClr val="FF0000"/>
              </a:solidFill>
            </a:endParaRPr>
          </a:p>
          <a:p>
            <a:r>
              <a:rPr lang="tr-TR" sz="2000" b="1" dirty="0">
                <a:solidFill>
                  <a:srgbClr val="FF0000"/>
                </a:solidFill>
              </a:rPr>
              <a:t>    Dim </a:t>
            </a:r>
            <a:r>
              <a:rPr lang="tr-TR" sz="2000" b="1" dirty="0" err="1">
                <a:solidFill>
                  <a:srgbClr val="FF0000"/>
                </a:solidFill>
              </a:rPr>
              <a:t>sutun</a:t>
            </a:r>
            <a:r>
              <a:rPr lang="tr-TR" sz="2000" b="1" dirty="0">
                <a:solidFill>
                  <a:srgbClr val="FF0000"/>
                </a:solidFill>
              </a:rPr>
              <a:t> As </a:t>
            </a:r>
            <a:r>
              <a:rPr lang="tr-TR" sz="2000" b="1" dirty="0" err="1">
                <a:solidFill>
                  <a:srgbClr val="FF0000"/>
                </a:solidFill>
              </a:rPr>
              <a:t>Byte</a:t>
            </a:r>
            <a:endParaRPr lang="tr-TR" sz="2000" b="1" dirty="0">
              <a:solidFill>
                <a:srgbClr val="FF0000"/>
              </a:solidFill>
            </a:endParaRPr>
          </a:p>
          <a:p>
            <a:r>
              <a:rPr lang="tr-TR" sz="2000" b="1" dirty="0">
                <a:solidFill>
                  <a:srgbClr val="FF0000"/>
                </a:solidFill>
              </a:rPr>
              <a:t>    Dim metin As </a:t>
            </a:r>
            <a:r>
              <a:rPr lang="tr-TR" sz="2000" b="1" dirty="0" err="1">
                <a:solidFill>
                  <a:srgbClr val="FF0000"/>
                </a:solidFill>
              </a:rPr>
              <a:t>String</a:t>
            </a:r>
            <a:endParaRPr lang="tr-TR" sz="2000" b="1" dirty="0">
              <a:solidFill>
                <a:srgbClr val="FF0000"/>
              </a:solidFill>
            </a:endParaRPr>
          </a:p>
          <a:p>
            <a:r>
              <a:rPr lang="tr-TR" sz="2000" b="1" dirty="0">
                <a:solidFill>
                  <a:srgbClr val="FF0000"/>
                </a:solidFill>
              </a:rPr>
              <a:t>    Dim </a:t>
            </a:r>
            <a:r>
              <a:rPr lang="tr-TR" sz="2000" b="1" dirty="0" err="1">
                <a:solidFill>
                  <a:srgbClr val="FF0000"/>
                </a:solidFill>
              </a:rPr>
              <a:t>baslangic</a:t>
            </a:r>
            <a:r>
              <a:rPr lang="tr-TR" sz="2000" b="1" dirty="0">
                <a:solidFill>
                  <a:srgbClr val="FF0000"/>
                </a:solidFill>
              </a:rPr>
              <a:t> As </a:t>
            </a:r>
            <a:r>
              <a:rPr lang="tr-TR" sz="2000" b="1" dirty="0" err="1">
                <a:solidFill>
                  <a:srgbClr val="FF0000"/>
                </a:solidFill>
              </a:rPr>
              <a:t>Date</a:t>
            </a:r>
            <a:endParaRPr lang="tr-TR" sz="2000" b="1" dirty="0">
              <a:solidFill>
                <a:srgbClr val="FF0000"/>
              </a:solidFill>
            </a:endParaRPr>
          </a:p>
          <a:p>
            <a:r>
              <a:rPr lang="tr-TR" sz="2000" b="1" dirty="0">
                <a:solidFill>
                  <a:srgbClr val="FF0000"/>
                </a:solidFill>
              </a:rPr>
              <a:t>    Dim para As </a:t>
            </a:r>
            <a:r>
              <a:rPr lang="tr-TR" sz="2000" b="1" dirty="0" err="1">
                <a:solidFill>
                  <a:srgbClr val="FF0000"/>
                </a:solidFill>
              </a:rPr>
              <a:t>Currency</a:t>
            </a:r>
            <a:endParaRPr lang="tr-TR" sz="2000" b="1" dirty="0">
              <a:solidFill>
                <a:srgbClr val="FF0000"/>
              </a:solidFill>
            </a:endParaRPr>
          </a:p>
          <a:p>
            <a:r>
              <a:rPr lang="tr-TR" sz="2000" b="1" dirty="0">
                <a:solidFill>
                  <a:srgbClr val="FF0000"/>
                </a:solidFill>
              </a:rPr>
              <a:t>    Dim nesne As Object</a:t>
            </a:r>
          </a:p>
          <a:p>
            <a:r>
              <a:rPr lang="tr-TR" sz="2000" b="1" dirty="0"/>
              <a:t>    satir = 15</a:t>
            </a:r>
          </a:p>
          <a:p>
            <a:r>
              <a:rPr lang="tr-TR" sz="2000" b="1" dirty="0"/>
              <a:t>    </a:t>
            </a:r>
            <a:r>
              <a:rPr lang="tr-TR" sz="2000" b="1" dirty="0" err="1"/>
              <a:t>sutun</a:t>
            </a:r>
            <a:r>
              <a:rPr lang="tr-TR" sz="2000" b="1" dirty="0"/>
              <a:t> = 5</a:t>
            </a:r>
          </a:p>
          <a:p>
            <a:r>
              <a:rPr lang="tr-TR" sz="2000" b="1" dirty="0"/>
              <a:t>    metin = "Excel </a:t>
            </a:r>
            <a:r>
              <a:rPr lang="tr-TR" sz="2000" b="1" dirty="0" err="1"/>
              <a:t>Turkey</a:t>
            </a:r>
            <a:r>
              <a:rPr lang="tr-TR" sz="2000" b="1" dirty="0"/>
              <a:t> Forum"</a:t>
            </a:r>
          </a:p>
          <a:p>
            <a:r>
              <a:rPr lang="tr-TR" sz="2000" b="1" dirty="0"/>
              <a:t>    </a:t>
            </a:r>
            <a:r>
              <a:rPr lang="tr-TR" sz="2000" b="1" dirty="0" err="1"/>
              <a:t>baslangic</a:t>
            </a:r>
            <a:r>
              <a:rPr lang="tr-TR" sz="2000" b="1" dirty="0"/>
              <a:t> = "24.06.2018"</a:t>
            </a:r>
          </a:p>
          <a:p>
            <a:r>
              <a:rPr lang="tr-TR" sz="2000" b="1" dirty="0"/>
              <a:t>    para = 300</a:t>
            </a:r>
          </a:p>
          <a:p>
            <a:r>
              <a:rPr lang="tr-TR" sz="2000" b="1" dirty="0"/>
              <a:t>    Set nesne = </a:t>
            </a:r>
            <a:r>
              <a:rPr lang="tr-TR" sz="2000" b="1" dirty="0" err="1"/>
              <a:t>ActiveSheet</a:t>
            </a:r>
            <a:endParaRPr lang="tr-TR" sz="2000" b="1" dirty="0"/>
          </a:p>
          <a:p>
            <a:r>
              <a:rPr lang="tr-TR" sz="2000" b="1" dirty="0" err="1"/>
              <a:t>End</a:t>
            </a:r>
            <a:r>
              <a:rPr lang="tr-TR" sz="2000" b="1" dirty="0"/>
              <a:t> </a:t>
            </a:r>
            <a:r>
              <a:rPr lang="tr-TR" sz="2000" b="1" dirty="0" err="1"/>
              <a:t>Sub</a:t>
            </a:r>
            <a:endParaRPr lang="tr-TR" sz="2000" b="1" dirty="0"/>
          </a:p>
        </p:txBody>
      </p:sp>
      <p:sp>
        <p:nvSpPr>
          <p:cNvPr id="3" name="Dikdörtgen 2"/>
          <p:cNvSpPr/>
          <p:nvPr/>
        </p:nvSpPr>
        <p:spPr>
          <a:xfrm>
            <a:off x="424395" y="451029"/>
            <a:ext cx="3671616" cy="400110"/>
          </a:xfrm>
          <a:prstGeom prst="rect">
            <a:avLst/>
          </a:prstGeom>
        </p:spPr>
        <p:txBody>
          <a:bodyPr wrap="square">
            <a:spAutoFit/>
          </a:bodyPr>
          <a:lstStyle/>
          <a:p>
            <a:r>
              <a:rPr lang="tr-TR" sz="2000" b="1" dirty="0">
                <a:solidFill>
                  <a:srgbClr val="0070C0"/>
                </a:solidFill>
              </a:rPr>
              <a:t>Dim ile Değişken tanımlamaya</a:t>
            </a:r>
          </a:p>
        </p:txBody>
      </p:sp>
      <p:pic>
        <p:nvPicPr>
          <p:cNvPr id="4" name="Resim 3"/>
          <p:cNvPicPr>
            <a:picLocks noChangeAspect="1"/>
          </p:cNvPicPr>
          <p:nvPr/>
        </p:nvPicPr>
        <p:blipFill>
          <a:blip r:embed="rId2"/>
          <a:stretch>
            <a:fillRect/>
          </a:stretch>
        </p:blipFill>
        <p:spPr>
          <a:xfrm>
            <a:off x="5855330" y="851139"/>
            <a:ext cx="3988124" cy="4359688"/>
          </a:xfrm>
          <a:prstGeom prst="rect">
            <a:avLst/>
          </a:prstGeom>
        </p:spPr>
      </p:pic>
    </p:spTree>
    <p:extLst>
      <p:ext uri="{BB962C8B-B14F-4D97-AF65-F5344CB8AC3E}">
        <p14:creationId xmlns:p14="http://schemas.microsoft.com/office/powerpoint/2010/main" val="1697689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 y="320467"/>
            <a:ext cx="6951945" cy="5632311"/>
          </a:xfrm>
          <a:prstGeom prst="rect">
            <a:avLst/>
          </a:prstGeom>
        </p:spPr>
        <p:txBody>
          <a:bodyPr wrap="square">
            <a:spAutoFit/>
          </a:bodyPr>
          <a:lstStyle/>
          <a:p>
            <a:pPr>
              <a:buFont typeface="Arial" panose="020B0604020202020204" pitchFamily="34" charset="0"/>
              <a:buChar char="•"/>
            </a:pPr>
            <a:r>
              <a:rPr lang="tr-TR" sz="2400" b="1" dirty="0">
                <a:solidFill>
                  <a:srgbClr val="FF0000"/>
                </a:solidFill>
                <a:effectLst>
                  <a:outerShdw blurRad="38100" dist="38100" dir="2700000" algn="tl">
                    <a:srgbClr val="000000">
                      <a:alpha val="43137"/>
                    </a:srgbClr>
                  </a:outerShdw>
                </a:effectLst>
                <a:latin typeface="Open Sans"/>
              </a:rPr>
              <a:t>Veri Türlerinin </a:t>
            </a:r>
            <a:r>
              <a:rPr lang="tr-TR" sz="2400" b="1" dirty="0" smtClean="0">
                <a:solidFill>
                  <a:srgbClr val="FF0000"/>
                </a:solidFill>
                <a:effectLst>
                  <a:outerShdw blurRad="38100" dist="38100" dir="2700000" algn="tl">
                    <a:srgbClr val="000000">
                      <a:alpha val="43137"/>
                    </a:srgbClr>
                  </a:outerShdw>
                </a:effectLst>
                <a:latin typeface="Open Sans"/>
              </a:rPr>
              <a:t>Kategorileri Sayısal </a:t>
            </a:r>
            <a:r>
              <a:rPr lang="tr-TR" sz="2400" b="1" dirty="0">
                <a:solidFill>
                  <a:srgbClr val="FF0000"/>
                </a:solidFill>
                <a:effectLst>
                  <a:outerShdw blurRad="38100" dist="38100" dir="2700000" algn="tl">
                    <a:srgbClr val="000000">
                      <a:alpha val="43137"/>
                    </a:srgbClr>
                  </a:outerShdw>
                </a:effectLst>
                <a:latin typeface="Open Sans"/>
              </a:rPr>
              <a:t>Veri Türleri</a:t>
            </a:r>
          </a:p>
          <a:p>
            <a:pPr marL="742950" lvl="1" indent="-285750">
              <a:buFont typeface="Arial" panose="020B0604020202020204" pitchFamily="34" charset="0"/>
              <a:buChar char="•"/>
            </a:pPr>
            <a:r>
              <a:rPr lang="tr-TR" sz="2400" dirty="0">
                <a:solidFill>
                  <a:srgbClr val="6FA456"/>
                </a:solidFill>
                <a:latin typeface="Open Sans"/>
                <a:hlinkClick r:id="rId2"/>
              </a:rPr>
              <a:t># 1) Bayt Veri Türü</a:t>
            </a:r>
            <a:endParaRPr lang="tr-TR" sz="2400" dirty="0">
              <a:solidFill>
                <a:srgbClr val="777777"/>
              </a:solidFill>
              <a:latin typeface="Open Sans"/>
            </a:endParaRPr>
          </a:p>
          <a:p>
            <a:pPr marL="742950" lvl="1" indent="-285750">
              <a:buFont typeface="Arial" panose="020B0604020202020204" pitchFamily="34" charset="0"/>
              <a:buChar char="•"/>
            </a:pPr>
            <a:r>
              <a:rPr lang="tr-TR" sz="2400" dirty="0">
                <a:solidFill>
                  <a:srgbClr val="6FA456"/>
                </a:solidFill>
                <a:latin typeface="Open Sans"/>
                <a:hlinkClick r:id="rId3"/>
              </a:rPr>
              <a:t># 2) Tam Sayı Veri Türü</a:t>
            </a:r>
            <a:endParaRPr lang="tr-TR" sz="2400" dirty="0">
              <a:solidFill>
                <a:srgbClr val="777777"/>
              </a:solidFill>
              <a:latin typeface="Open Sans"/>
            </a:endParaRPr>
          </a:p>
          <a:p>
            <a:pPr marL="742950" lvl="1" indent="-285750">
              <a:buFont typeface="Arial" panose="020B0604020202020204" pitchFamily="34" charset="0"/>
              <a:buChar char="•"/>
            </a:pPr>
            <a:r>
              <a:rPr lang="tr-TR" sz="2400" dirty="0">
                <a:solidFill>
                  <a:srgbClr val="6FA456"/>
                </a:solidFill>
                <a:latin typeface="Open Sans"/>
                <a:hlinkClick r:id="rId4"/>
              </a:rPr>
              <a:t># 3) Uzun Veri Türü</a:t>
            </a:r>
            <a:endParaRPr lang="tr-TR" sz="2400" dirty="0">
              <a:solidFill>
                <a:srgbClr val="777777"/>
              </a:solidFill>
              <a:latin typeface="Open Sans"/>
            </a:endParaRPr>
          </a:p>
          <a:p>
            <a:pPr marL="742950" lvl="1" indent="-285750">
              <a:buFont typeface="Arial" panose="020B0604020202020204" pitchFamily="34" charset="0"/>
              <a:buChar char="•"/>
            </a:pPr>
            <a:r>
              <a:rPr lang="tr-TR" sz="2400" dirty="0">
                <a:solidFill>
                  <a:srgbClr val="6FA456"/>
                </a:solidFill>
                <a:latin typeface="Open Sans"/>
                <a:hlinkClick r:id="rId5"/>
              </a:rPr>
              <a:t># 4) Ondalık Veri Türü</a:t>
            </a:r>
            <a:endParaRPr lang="tr-TR" sz="2400" dirty="0">
              <a:solidFill>
                <a:srgbClr val="777777"/>
              </a:solidFill>
              <a:latin typeface="Open Sans"/>
            </a:endParaRPr>
          </a:p>
          <a:p>
            <a:pPr marL="742950" lvl="1" indent="-285750">
              <a:buFont typeface="Arial" panose="020B0604020202020204" pitchFamily="34" charset="0"/>
              <a:buChar char="•"/>
            </a:pPr>
            <a:r>
              <a:rPr lang="tr-TR" sz="2400" dirty="0">
                <a:solidFill>
                  <a:srgbClr val="6FA456"/>
                </a:solidFill>
                <a:latin typeface="Open Sans"/>
                <a:hlinkClick r:id="rId6"/>
              </a:rPr>
              <a:t># 5) Tek Veri Türü</a:t>
            </a:r>
            <a:endParaRPr lang="tr-TR" sz="2400" dirty="0">
              <a:solidFill>
                <a:srgbClr val="777777"/>
              </a:solidFill>
              <a:latin typeface="Open Sans"/>
            </a:endParaRPr>
          </a:p>
          <a:p>
            <a:pPr marL="742950" lvl="1" indent="-285750">
              <a:buFont typeface="Arial" panose="020B0604020202020204" pitchFamily="34" charset="0"/>
              <a:buChar char="•"/>
            </a:pPr>
            <a:r>
              <a:rPr lang="tr-TR" sz="2400" dirty="0">
                <a:solidFill>
                  <a:srgbClr val="6FA456"/>
                </a:solidFill>
                <a:latin typeface="Open Sans"/>
                <a:hlinkClick r:id="rId7"/>
              </a:rPr>
              <a:t># 6) Çift Veri Türü</a:t>
            </a:r>
            <a:endParaRPr lang="tr-TR" sz="2400" dirty="0">
              <a:solidFill>
                <a:srgbClr val="777777"/>
              </a:solidFill>
              <a:latin typeface="Open Sans"/>
            </a:endParaRPr>
          </a:p>
          <a:p>
            <a:pPr marL="742950" lvl="1" indent="-285750">
              <a:buFont typeface="Arial" panose="020B0604020202020204" pitchFamily="34" charset="0"/>
              <a:buChar char="•"/>
            </a:pPr>
            <a:r>
              <a:rPr lang="tr-TR" sz="2400" dirty="0">
                <a:solidFill>
                  <a:srgbClr val="6FA456"/>
                </a:solidFill>
                <a:latin typeface="Open Sans"/>
                <a:hlinkClick r:id="rId8"/>
              </a:rPr>
              <a:t># 7) Para Birimi Veri </a:t>
            </a:r>
            <a:r>
              <a:rPr lang="tr-TR" sz="2400" dirty="0" smtClean="0">
                <a:solidFill>
                  <a:srgbClr val="6FA456"/>
                </a:solidFill>
                <a:latin typeface="Open Sans"/>
                <a:hlinkClick r:id="rId8"/>
              </a:rPr>
              <a:t>Türü</a:t>
            </a:r>
            <a:endParaRPr lang="tr-TR" sz="2400" dirty="0" smtClean="0">
              <a:solidFill>
                <a:srgbClr val="6FA456"/>
              </a:solidFill>
              <a:latin typeface="Open Sans"/>
            </a:endParaRPr>
          </a:p>
          <a:p>
            <a:pPr lvl="1"/>
            <a:endParaRPr lang="tr-TR" sz="2400" b="1" dirty="0">
              <a:solidFill>
                <a:srgbClr val="FF0000"/>
              </a:solidFill>
              <a:effectLst>
                <a:outerShdw blurRad="38100" dist="38100" dir="2700000" algn="tl">
                  <a:srgbClr val="000000">
                    <a:alpha val="43137"/>
                  </a:srgbClr>
                </a:outerShdw>
              </a:effectLst>
              <a:latin typeface="Open Sans"/>
            </a:endParaRPr>
          </a:p>
          <a:p>
            <a:pPr>
              <a:buFont typeface="Arial" panose="020B0604020202020204" pitchFamily="34" charset="0"/>
              <a:buChar char="•"/>
            </a:pPr>
            <a:r>
              <a:rPr lang="tr-TR" sz="2400" b="1" dirty="0">
                <a:solidFill>
                  <a:srgbClr val="FF0000"/>
                </a:solidFill>
                <a:effectLst>
                  <a:outerShdw blurRad="38100" dist="38100" dir="2700000" algn="tl">
                    <a:srgbClr val="000000">
                      <a:alpha val="43137"/>
                    </a:srgbClr>
                  </a:outerShdw>
                </a:effectLst>
                <a:latin typeface="Open Sans"/>
              </a:rPr>
              <a:t>Sayısal Olmayan Veri Türleri</a:t>
            </a:r>
          </a:p>
          <a:p>
            <a:pPr marL="742950" lvl="1" indent="-285750">
              <a:buFont typeface="Arial" panose="020B0604020202020204" pitchFamily="34" charset="0"/>
              <a:buChar char="•"/>
            </a:pPr>
            <a:r>
              <a:rPr lang="tr-TR" sz="2400" dirty="0">
                <a:solidFill>
                  <a:srgbClr val="6FA456"/>
                </a:solidFill>
                <a:latin typeface="Open Sans"/>
                <a:hlinkClick r:id="rId9"/>
              </a:rPr>
              <a:t># 1) </a:t>
            </a:r>
            <a:r>
              <a:rPr lang="tr-TR" sz="2400" dirty="0" err="1">
                <a:solidFill>
                  <a:srgbClr val="6FA456"/>
                </a:solidFill>
                <a:latin typeface="Open Sans"/>
                <a:hlinkClick r:id="rId9"/>
              </a:rPr>
              <a:t>Boolean</a:t>
            </a:r>
            <a:r>
              <a:rPr lang="tr-TR" sz="2400" dirty="0">
                <a:solidFill>
                  <a:srgbClr val="6FA456"/>
                </a:solidFill>
                <a:latin typeface="Open Sans"/>
                <a:hlinkClick r:id="rId9"/>
              </a:rPr>
              <a:t> Veri Türü</a:t>
            </a:r>
            <a:endParaRPr lang="tr-TR" sz="2400" dirty="0">
              <a:solidFill>
                <a:srgbClr val="777777"/>
              </a:solidFill>
              <a:latin typeface="Open Sans"/>
            </a:endParaRPr>
          </a:p>
          <a:p>
            <a:pPr marL="742950" lvl="1" indent="-285750">
              <a:buFont typeface="Arial" panose="020B0604020202020204" pitchFamily="34" charset="0"/>
              <a:buChar char="•"/>
            </a:pPr>
            <a:r>
              <a:rPr lang="tr-TR" sz="2400" dirty="0">
                <a:solidFill>
                  <a:srgbClr val="6FA456"/>
                </a:solidFill>
                <a:latin typeface="Open Sans"/>
                <a:hlinkClick r:id="rId10"/>
              </a:rPr>
              <a:t># 2) Tarih Veri Türü</a:t>
            </a:r>
            <a:endParaRPr lang="tr-TR" sz="2400" dirty="0">
              <a:solidFill>
                <a:srgbClr val="777777"/>
              </a:solidFill>
              <a:latin typeface="Open Sans"/>
            </a:endParaRPr>
          </a:p>
          <a:p>
            <a:pPr marL="742950" lvl="1" indent="-285750">
              <a:buFont typeface="Arial" panose="020B0604020202020204" pitchFamily="34" charset="0"/>
              <a:buChar char="•"/>
            </a:pPr>
            <a:r>
              <a:rPr lang="tr-TR" sz="2400" dirty="0">
                <a:solidFill>
                  <a:srgbClr val="6FA456"/>
                </a:solidFill>
                <a:latin typeface="Open Sans"/>
                <a:hlinkClick r:id="rId11"/>
              </a:rPr>
              <a:t># 3) Dize Veri Türü</a:t>
            </a:r>
            <a:endParaRPr lang="tr-TR" sz="2400" dirty="0">
              <a:solidFill>
                <a:srgbClr val="777777"/>
              </a:solidFill>
              <a:latin typeface="Open Sans"/>
            </a:endParaRPr>
          </a:p>
          <a:p>
            <a:pPr marL="742950" lvl="1" indent="-285750">
              <a:buFont typeface="Arial" panose="020B0604020202020204" pitchFamily="34" charset="0"/>
              <a:buChar char="•"/>
            </a:pPr>
            <a:r>
              <a:rPr lang="tr-TR" sz="2400" dirty="0">
                <a:solidFill>
                  <a:srgbClr val="6FA456"/>
                </a:solidFill>
                <a:latin typeface="Open Sans"/>
                <a:hlinkClick r:id="rId12"/>
              </a:rPr>
              <a:t># 4) Nesne Veri Türü</a:t>
            </a:r>
            <a:endParaRPr lang="tr-TR" sz="2400" dirty="0">
              <a:solidFill>
                <a:srgbClr val="777777"/>
              </a:solidFill>
              <a:latin typeface="Open Sans"/>
            </a:endParaRPr>
          </a:p>
          <a:p>
            <a:pPr marL="742950" lvl="1" indent="-285750">
              <a:buFont typeface="Arial" panose="020B0604020202020204" pitchFamily="34" charset="0"/>
              <a:buChar char="•"/>
            </a:pPr>
            <a:r>
              <a:rPr lang="tr-TR" sz="2400" dirty="0">
                <a:solidFill>
                  <a:srgbClr val="6FA456"/>
                </a:solidFill>
                <a:latin typeface="Open Sans"/>
                <a:hlinkClick r:id="rId13"/>
              </a:rPr>
              <a:t># 5) Varyant Veri </a:t>
            </a:r>
            <a:r>
              <a:rPr lang="tr-TR" sz="2400" dirty="0" smtClean="0">
                <a:solidFill>
                  <a:srgbClr val="6FA456"/>
                </a:solidFill>
                <a:latin typeface="Open Sans"/>
                <a:hlinkClick r:id="rId13"/>
              </a:rPr>
              <a:t>Türü</a:t>
            </a:r>
            <a:endParaRPr lang="tr-TR" sz="2400" dirty="0">
              <a:solidFill>
                <a:srgbClr val="777777"/>
              </a:solidFill>
              <a:latin typeface="Open Sans"/>
            </a:endParaRPr>
          </a:p>
        </p:txBody>
      </p:sp>
      <p:sp>
        <p:nvSpPr>
          <p:cNvPr id="3" name="Dikdörtgen 2"/>
          <p:cNvSpPr/>
          <p:nvPr/>
        </p:nvSpPr>
        <p:spPr>
          <a:xfrm>
            <a:off x="7106432" y="320467"/>
            <a:ext cx="4292251" cy="5262979"/>
          </a:xfrm>
          <a:prstGeom prst="rect">
            <a:avLst/>
          </a:prstGeom>
        </p:spPr>
        <p:txBody>
          <a:bodyPr wrap="square">
            <a:spAutoFit/>
          </a:bodyPr>
          <a:lstStyle/>
          <a:p>
            <a:pPr>
              <a:buFont typeface="Arial" panose="020B0604020202020204" pitchFamily="34" charset="0"/>
              <a:buChar char="•"/>
            </a:pPr>
            <a:r>
              <a:rPr lang="tr-TR" sz="2800" b="1" dirty="0">
                <a:solidFill>
                  <a:srgbClr val="FF0000"/>
                </a:solidFill>
                <a:latin typeface="Open Sans"/>
              </a:rPr>
              <a:t>Veri Türü Dönüşümü</a:t>
            </a:r>
          </a:p>
          <a:p>
            <a:pPr marL="742950" lvl="1" indent="-285750">
              <a:buFont typeface="Arial" panose="020B0604020202020204" pitchFamily="34" charset="0"/>
              <a:buChar char="•"/>
            </a:pPr>
            <a:r>
              <a:rPr lang="tr-TR" sz="2800" dirty="0">
                <a:solidFill>
                  <a:srgbClr val="6FA456"/>
                </a:solidFill>
                <a:latin typeface="Open Sans"/>
                <a:hlinkClick r:id="rId14"/>
              </a:rPr>
              <a:t># 1) </a:t>
            </a:r>
            <a:r>
              <a:rPr lang="tr-TR" sz="2800" dirty="0" err="1">
                <a:solidFill>
                  <a:srgbClr val="6FA456"/>
                </a:solidFill>
                <a:latin typeface="Open Sans"/>
                <a:hlinkClick r:id="rId14"/>
              </a:rPr>
              <a:t>CBool</a:t>
            </a:r>
            <a:endParaRPr lang="tr-TR" sz="2800" dirty="0">
              <a:solidFill>
                <a:srgbClr val="777777"/>
              </a:solidFill>
              <a:latin typeface="Open Sans"/>
            </a:endParaRPr>
          </a:p>
          <a:p>
            <a:pPr marL="742950" lvl="1" indent="-285750">
              <a:buFont typeface="Arial" panose="020B0604020202020204" pitchFamily="34" charset="0"/>
              <a:buChar char="•"/>
            </a:pPr>
            <a:r>
              <a:rPr lang="tr-TR" sz="2800" dirty="0">
                <a:solidFill>
                  <a:srgbClr val="6FA456"/>
                </a:solidFill>
                <a:latin typeface="Open Sans"/>
                <a:hlinkClick r:id="rId15"/>
              </a:rPr>
              <a:t># 2) </a:t>
            </a:r>
            <a:r>
              <a:rPr lang="tr-TR" sz="2800" dirty="0" err="1">
                <a:solidFill>
                  <a:srgbClr val="6FA456"/>
                </a:solidFill>
                <a:latin typeface="Open Sans"/>
                <a:hlinkClick r:id="rId15"/>
              </a:rPr>
              <a:t>CByte</a:t>
            </a:r>
            <a:endParaRPr lang="tr-TR" sz="2800" dirty="0">
              <a:solidFill>
                <a:srgbClr val="777777"/>
              </a:solidFill>
              <a:latin typeface="Open Sans"/>
            </a:endParaRPr>
          </a:p>
          <a:p>
            <a:pPr marL="742950" lvl="1" indent="-285750">
              <a:buFont typeface="Arial" panose="020B0604020202020204" pitchFamily="34" charset="0"/>
              <a:buChar char="•"/>
            </a:pPr>
            <a:r>
              <a:rPr lang="tr-TR" sz="2800" dirty="0">
                <a:solidFill>
                  <a:srgbClr val="6FA456"/>
                </a:solidFill>
                <a:latin typeface="Open Sans"/>
                <a:hlinkClick r:id="rId16"/>
              </a:rPr>
              <a:t># 3) </a:t>
            </a:r>
            <a:r>
              <a:rPr lang="tr-TR" sz="2800" dirty="0" err="1">
                <a:solidFill>
                  <a:srgbClr val="6FA456"/>
                </a:solidFill>
                <a:latin typeface="Open Sans"/>
                <a:hlinkClick r:id="rId16"/>
              </a:rPr>
              <a:t>CCur</a:t>
            </a:r>
            <a:endParaRPr lang="tr-TR" sz="2800" dirty="0">
              <a:solidFill>
                <a:srgbClr val="777777"/>
              </a:solidFill>
              <a:latin typeface="Open Sans"/>
            </a:endParaRPr>
          </a:p>
          <a:p>
            <a:pPr marL="742950" lvl="1" indent="-285750">
              <a:buFont typeface="Arial" panose="020B0604020202020204" pitchFamily="34" charset="0"/>
              <a:buChar char="•"/>
            </a:pPr>
            <a:r>
              <a:rPr lang="tr-TR" sz="2800" dirty="0">
                <a:solidFill>
                  <a:srgbClr val="6FA456"/>
                </a:solidFill>
                <a:latin typeface="Open Sans"/>
                <a:hlinkClick r:id="rId17"/>
              </a:rPr>
              <a:t># 4) </a:t>
            </a:r>
            <a:r>
              <a:rPr lang="tr-TR" sz="2800" dirty="0" err="1">
                <a:solidFill>
                  <a:srgbClr val="6FA456"/>
                </a:solidFill>
                <a:latin typeface="Open Sans"/>
                <a:hlinkClick r:id="rId17"/>
              </a:rPr>
              <a:t>CDate</a:t>
            </a:r>
            <a:endParaRPr lang="tr-TR" sz="2800" dirty="0">
              <a:solidFill>
                <a:srgbClr val="777777"/>
              </a:solidFill>
              <a:latin typeface="Open Sans"/>
            </a:endParaRPr>
          </a:p>
          <a:p>
            <a:pPr marL="742950" lvl="1" indent="-285750">
              <a:buFont typeface="Arial" panose="020B0604020202020204" pitchFamily="34" charset="0"/>
              <a:buChar char="•"/>
            </a:pPr>
            <a:r>
              <a:rPr lang="tr-TR" sz="2800" dirty="0">
                <a:solidFill>
                  <a:srgbClr val="6FA456"/>
                </a:solidFill>
                <a:latin typeface="Open Sans"/>
                <a:hlinkClick r:id="rId18"/>
              </a:rPr>
              <a:t># 5) </a:t>
            </a:r>
            <a:r>
              <a:rPr lang="tr-TR" sz="2800" dirty="0" err="1">
                <a:solidFill>
                  <a:srgbClr val="6FA456"/>
                </a:solidFill>
                <a:latin typeface="Open Sans"/>
                <a:hlinkClick r:id="rId18"/>
              </a:rPr>
              <a:t>CDbl</a:t>
            </a:r>
            <a:endParaRPr lang="tr-TR" sz="2800" dirty="0">
              <a:solidFill>
                <a:srgbClr val="777777"/>
              </a:solidFill>
              <a:latin typeface="Open Sans"/>
            </a:endParaRPr>
          </a:p>
          <a:p>
            <a:pPr marL="742950" lvl="1" indent="-285750">
              <a:buFont typeface="Arial" panose="020B0604020202020204" pitchFamily="34" charset="0"/>
              <a:buChar char="•"/>
            </a:pPr>
            <a:r>
              <a:rPr lang="tr-TR" sz="2800" dirty="0">
                <a:solidFill>
                  <a:srgbClr val="6FA456"/>
                </a:solidFill>
                <a:latin typeface="Open Sans"/>
                <a:hlinkClick r:id="rId19"/>
              </a:rPr>
              <a:t># 6) </a:t>
            </a:r>
            <a:r>
              <a:rPr lang="tr-TR" sz="2800" dirty="0" err="1">
                <a:solidFill>
                  <a:srgbClr val="6FA456"/>
                </a:solidFill>
                <a:latin typeface="Open Sans"/>
                <a:hlinkClick r:id="rId19"/>
              </a:rPr>
              <a:t>CDec</a:t>
            </a:r>
            <a:endParaRPr lang="tr-TR" sz="2800" dirty="0">
              <a:solidFill>
                <a:srgbClr val="777777"/>
              </a:solidFill>
              <a:latin typeface="Open Sans"/>
            </a:endParaRPr>
          </a:p>
          <a:p>
            <a:pPr marL="742950" lvl="1" indent="-285750">
              <a:buFont typeface="Arial" panose="020B0604020202020204" pitchFamily="34" charset="0"/>
              <a:buChar char="•"/>
            </a:pPr>
            <a:r>
              <a:rPr lang="tr-TR" sz="2800" dirty="0">
                <a:solidFill>
                  <a:srgbClr val="6FA456"/>
                </a:solidFill>
                <a:latin typeface="Open Sans"/>
                <a:hlinkClick r:id="rId20"/>
              </a:rPr>
              <a:t># 7) </a:t>
            </a:r>
            <a:r>
              <a:rPr lang="tr-TR" sz="2800" dirty="0" err="1">
                <a:solidFill>
                  <a:srgbClr val="6FA456"/>
                </a:solidFill>
                <a:latin typeface="Open Sans"/>
                <a:hlinkClick r:id="rId20"/>
              </a:rPr>
              <a:t>CInt</a:t>
            </a:r>
            <a:endParaRPr lang="tr-TR" sz="2800" dirty="0">
              <a:solidFill>
                <a:srgbClr val="777777"/>
              </a:solidFill>
              <a:latin typeface="Open Sans"/>
            </a:endParaRPr>
          </a:p>
          <a:p>
            <a:pPr marL="742950" lvl="1" indent="-285750">
              <a:buFont typeface="Arial" panose="020B0604020202020204" pitchFamily="34" charset="0"/>
              <a:buChar char="•"/>
            </a:pPr>
            <a:r>
              <a:rPr lang="tr-TR" sz="2800" dirty="0">
                <a:solidFill>
                  <a:srgbClr val="6FA456"/>
                </a:solidFill>
                <a:latin typeface="Open Sans"/>
                <a:hlinkClick r:id="rId21"/>
              </a:rPr>
              <a:t># 8) </a:t>
            </a:r>
            <a:r>
              <a:rPr lang="tr-TR" sz="2800" dirty="0" err="1">
                <a:solidFill>
                  <a:srgbClr val="6FA456"/>
                </a:solidFill>
                <a:latin typeface="Open Sans"/>
                <a:hlinkClick r:id="rId21"/>
              </a:rPr>
              <a:t>CLng</a:t>
            </a:r>
            <a:endParaRPr lang="tr-TR" sz="2800" dirty="0">
              <a:solidFill>
                <a:srgbClr val="777777"/>
              </a:solidFill>
              <a:latin typeface="Open Sans"/>
            </a:endParaRPr>
          </a:p>
          <a:p>
            <a:pPr marL="742950" lvl="1" indent="-285750">
              <a:buFont typeface="Arial" panose="020B0604020202020204" pitchFamily="34" charset="0"/>
              <a:buChar char="•"/>
            </a:pPr>
            <a:r>
              <a:rPr lang="tr-TR" sz="2800" dirty="0">
                <a:solidFill>
                  <a:srgbClr val="6FA456"/>
                </a:solidFill>
                <a:latin typeface="Open Sans"/>
                <a:hlinkClick r:id="rId22"/>
              </a:rPr>
              <a:t># 9) </a:t>
            </a:r>
            <a:r>
              <a:rPr lang="tr-TR" sz="2800" dirty="0" err="1">
                <a:solidFill>
                  <a:srgbClr val="6FA456"/>
                </a:solidFill>
                <a:latin typeface="Open Sans"/>
                <a:hlinkClick r:id="rId22"/>
              </a:rPr>
              <a:t>CSng</a:t>
            </a:r>
            <a:endParaRPr lang="tr-TR" sz="2800" dirty="0">
              <a:solidFill>
                <a:srgbClr val="777777"/>
              </a:solidFill>
              <a:latin typeface="Open Sans"/>
            </a:endParaRPr>
          </a:p>
          <a:p>
            <a:pPr marL="742950" lvl="1" indent="-285750">
              <a:buFont typeface="Arial" panose="020B0604020202020204" pitchFamily="34" charset="0"/>
              <a:buChar char="•"/>
            </a:pPr>
            <a:r>
              <a:rPr lang="tr-TR" sz="2800" dirty="0">
                <a:solidFill>
                  <a:srgbClr val="23527C"/>
                </a:solidFill>
                <a:latin typeface="Open Sans"/>
                <a:hlinkClick r:id="rId23"/>
              </a:rPr>
              <a:t># 10) </a:t>
            </a:r>
            <a:r>
              <a:rPr lang="tr-TR" sz="2800" dirty="0" err="1">
                <a:solidFill>
                  <a:srgbClr val="23527C"/>
                </a:solidFill>
                <a:latin typeface="Open Sans"/>
                <a:hlinkClick r:id="rId23"/>
              </a:rPr>
              <a:t>CStr</a:t>
            </a:r>
            <a:endParaRPr lang="tr-TR" sz="2800" dirty="0">
              <a:solidFill>
                <a:srgbClr val="777777"/>
              </a:solidFill>
              <a:latin typeface="Open Sans"/>
            </a:endParaRPr>
          </a:p>
          <a:p>
            <a:pPr marL="742950" lvl="1" indent="-285750">
              <a:buFont typeface="Arial" panose="020B0604020202020204" pitchFamily="34" charset="0"/>
              <a:buChar char="•"/>
            </a:pPr>
            <a:r>
              <a:rPr lang="tr-TR" sz="2800" dirty="0">
                <a:solidFill>
                  <a:srgbClr val="6FA456"/>
                </a:solidFill>
                <a:latin typeface="Open Sans"/>
                <a:hlinkClick r:id="rId24"/>
              </a:rPr>
              <a:t># 11) </a:t>
            </a:r>
            <a:r>
              <a:rPr lang="tr-TR" sz="2800" dirty="0" err="1">
                <a:solidFill>
                  <a:srgbClr val="6FA456"/>
                </a:solidFill>
                <a:latin typeface="Open Sans"/>
                <a:hlinkClick r:id="rId24"/>
              </a:rPr>
              <a:t>CVar</a:t>
            </a:r>
            <a:endParaRPr lang="tr-TR" sz="2800" dirty="0">
              <a:solidFill>
                <a:srgbClr val="777777"/>
              </a:solidFill>
              <a:latin typeface="Open Sans"/>
            </a:endParaRPr>
          </a:p>
        </p:txBody>
      </p:sp>
      <p:sp>
        <p:nvSpPr>
          <p:cNvPr id="4" name="Dikdörtgen 3"/>
          <p:cNvSpPr/>
          <p:nvPr/>
        </p:nvSpPr>
        <p:spPr>
          <a:xfrm>
            <a:off x="580373" y="6140668"/>
            <a:ext cx="10905994" cy="369332"/>
          </a:xfrm>
          <a:prstGeom prst="rect">
            <a:avLst/>
          </a:prstGeom>
        </p:spPr>
        <p:txBody>
          <a:bodyPr wrap="square">
            <a:spAutoFit/>
          </a:bodyPr>
          <a:lstStyle/>
          <a:p>
            <a:r>
              <a:rPr lang="tr-TR" dirty="0" smtClean="0"/>
              <a:t>Örnekler için: https</a:t>
            </a:r>
            <a:r>
              <a:rPr lang="tr-TR" dirty="0"/>
              <a:t>://tr.myservername.com/vba-data-types-numeric#1_Byte_Data_Type</a:t>
            </a:r>
          </a:p>
        </p:txBody>
      </p:sp>
    </p:spTree>
    <p:extLst>
      <p:ext uri="{BB962C8B-B14F-4D97-AF65-F5344CB8AC3E}">
        <p14:creationId xmlns:p14="http://schemas.microsoft.com/office/powerpoint/2010/main" val="3543080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79956" y="0"/>
            <a:ext cx="11356932" cy="923330"/>
          </a:xfrm>
          <a:prstGeom prst="rect">
            <a:avLst/>
          </a:prstGeom>
        </p:spPr>
        <p:txBody>
          <a:bodyPr wrap="square">
            <a:spAutoFit/>
          </a:bodyPr>
          <a:lstStyle/>
          <a:p>
            <a:pPr fontAlgn="base"/>
            <a:r>
              <a:rPr lang="tr-TR" b="1" i="0" dirty="0" smtClean="0">
                <a:solidFill>
                  <a:srgbClr val="5E5E5E"/>
                </a:solidFill>
                <a:effectLst/>
                <a:latin typeface="inherit"/>
              </a:rPr>
              <a:t>Birden fazla satırda yorum/</a:t>
            </a:r>
            <a:r>
              <a:rPr lang="tr-TR" b="1" i="0" dirty="0" err="1" smtClean="0">
                <a:solidFill>
                  <a:srgbClr val="5E5E5E"/>
                </a:solidFill>
                <a:effectLst/>
                <a:latin typeface="inherit"/>
              </a:rPr>
              <a:t>comment</a:t>
            </a:r>
            <a:r>
              <a:rPr lang="tr-TR" b="1" i="0" dirty="0" smtClean="0">
                <a:solidFill>
                  <a:srgbClr val="5E5E5E"/>
                </a:solidFill>
                <a:effectLst/>
                <a:latin typeface="inherit"/>
              </a:rPr>
              <a:t>(yorum) oluşturmak:</a:t>
            </a:r>
            <a:endParaRPr lang="tr-TR" b="0" i="0" dirty="0" smtClean="0">
              <a:solidFill>
                <a:srgbClr val="5E5E5E"/>
              </a:solidFill>
              <a:effectLst/>
              <a:latin typeface="Roboto"/>
            </a:endParaRPr>
          </a:p>
          <a:p>
            <a:pPr fontAlgn="base"/>
            <a:r>
              <a:rPr lang="tr-TR" b="0" i="0" dirty="0" smtClean="0">
                <a:solidFill>
                  <a:srgbClr val="5E5E5E"/>
                </a:solidFill>
                <a:effectLst/>
                <a:latin typeface="Roboto"/>
              </a:rPr>
              <a:t>Yazdığınız yorum birden fazla satır içeriyor ise her bir satırın sonuna “_” işaretini koyarak alt satırda yoruma devam edebilirsiniz.</a:t>
            </a:r>
            <a:endParaRPr lang="tr-TR" b="0" i="0" dirty="0">
              <a:solidFill>
                <a:srgbClr val="5E5E5E"/>
              </a:solidFill>
              <a:effectLst/>
              <a:latin typeface="Roboto"/>
            </a:endParaRPr>
          </a:p>
        </p:txBody>
      </p:sp>
      <p:pic>
        <p:nvPicPr>
          <p:cNvPr id="4" name="Resim 3"/>
          <p:cNvPicPr>
            <a:picLocks noChangeAspect="1"/>
          </p:cNvPicPr>
          <p:nvPr/>
        </p:nvPicPr>
        <p:blipFill rotWithShape="1">
          <a:blip r:embed="rId2"/>
          <a:srcRect t="26574"/>
          <a:stretch/>
        </p:blipFill>
        <p:spPr>
          <a:xfrm>
            <a:off x="242170" y="923330"/>
            <a:ext cx="9503575" cy="1480674"/>
          </a:xfrm>
          <a:prstGeom prst="rect">
            <a:avLst/>
          </a:prstGeom>
        </p:spPr>
      </p:pic>
      <p:grpSp>
        <p:nvGrpSpPr>
          <p:cNvPr id="9" name="Grup 8"/>
          <p:cNvGrpSpPr/>
          <p:nvPr/>
        </p:nvGrpSpPr>
        <p:grpSpPr>
          <a:xfrm>
            <a:off x="379956" y="2318884"/>
            <a:ext cx="9757776" cy="3497534"/>
            <a:chOff x="379956" y="2318884"/>
            <a:chExt cx="9757776" cy="3497534"/>
          </a:xfrm>
        </p:grpSpPr>
        <p:pic>
          <p:nvPicPr>
            <p:cNvPr id="5" name="Resim 4"/>
            <p:cNvPicPr>
              <a:picLocks noChangeAspect="1"/>
            </p:cNvPicPr>
            <p:nvPr/>
          </p:nvPicPr>
          <p:blipFill rotWithShape="1">
            <a:blip r:embed="rId3"/>
            <a:srcRect l="1182" t="29626" r="1887" b="5442"/>
            <a:stretch/>
          </p:blipFill>
          <p:spPr>
            <a:xfrm>
              <a:off x="379956" y="4250664"/>
              <a:ext cx="9757776" cy="1565754"/>
            </a:xfrm>
            <a:prstGeom prst="rect">
              <a:avLst/>
            </a:prstGeom>
          </p:spPr>
        </p:pic>
        <p:grpSp>
          <p:nvGrpSpPr>
            <p:cNvPr id="8" name="Grup 7"/>
            <p:cNvGrpSpPr/>
            <p:nvPr/>
          </p:nvGrpSpPr>
          <p:grpSpPr>
            <a:xfrm>
              <a:off x="530918" y="2318884"/>
              <a:ext cx="7172587" cy="1762491"/>
              <a:chOff x="530918" y="2318884"/>
              <a:chExt cx="7172587" cy="1762491"/>
            </a:xfrm>
          </p:grpSpPr>
          <p:pic>
            <p:nvPicPr>
              <p:cNvPr id="6" name="Resim 5"/>
              <p:cNvPicPr>
                <a:picLocks noChangeAspect="1"/>
              </p:cNvPicPr>
              <p:nvPr/>
            </p:nvPicPr>
            <p:blipFill>
              <a:blip r:embed="rId4"/>
              <a:stretch>
                <a:fillRect/>
              </a:stretch>
            </p:blipFill>
            <p:spPr>
              <a:xfrm>
                <a:off x="530918" y="2573293"/>
                <a:ext cx="7172587" cy="1508082"/>
              </a:xfrm>
              <a:prstGeom prst="rect">
                <a:avLst/>
              </a:prstGeom>
            </p:spPr>
          </p:pic>
          <p:pic>
            <p:nvPicPr>
              <p:cNvPr id="7" name="Resim 6"/>
              <p:cNvPicPr>
                <a:picLocks noChangeAspect="1"/>
              </p:cNvPicPr>
              <p:nvPr/>
            </p:nvPicPr>
            <p:blipFill rotWithShape="1">
              <a:blip r:embed="rId3"/>
              <a:srcRect r="64522" b="81869"/>
              <a:stretch/>
            </p:blipFill>
            <p:spPr>
              <a:xfrm>
                <a:off x="4117212" y="2318884"/>
                <a:ext cx="3571476" cy="437195"/>
              </a:xfrm>
              <a:prstGeom prst="rect">
                <a:avLst/>
              </a:prstGeom>
            </p:spPr>
          </p:pic>
        </p:grpSp>
      </p:grpSp>
    </p:spTree>
    <p:extLst>
      <p:ext uri="{BB962C8B-B14F-4D97-AF65-F5344CB8AC3E}">
        <p14:creationId xmlns:p14="http://schemas.microsoft.com/office/powerpoint/2010/main" val="3602582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p:cNvGraphicFramePr>
            <a:graphicFrameLocks noGrp="1"/>
          </p:cNvGraphicFramePr>
          <p:nvPr>
            <p:extLst/>
          </p:nvPr>
        </p:nvGraphicFramePr>
        <p:xfrm>
          <a:off x="385922" y="1010608"/>
          <a:ext cx="11514156" cy="5122888"/>
        </p:xfrm>
        <a:graphic>
          <a:graphicData uri="http://schemas.openxmlformats.org/drawingml/2006/table">
            <a:tbl>
              <a:tblPr/>
              <a:tblGrid>
                <a:gridCol w="2878539">
                  <a:extLst>
                    <a:ext uri="{9D8B030D-6E8A-4147-A177-3AD203B41FA5}">
                      <a16:colId xmlns:a16="http://schemas.microsoft.com/office/drawing/2014/main" val="20000"/>
                    </a:ext>
                  </a:extLst>
                </a:gridCol>
                <a:gridCol w="2878539">
                  <a:extLst>
                    <a:ext uri="{9D8B030D-6E8A-4147-A177-3AD203B41FA5}">
                      <a16:colId xmlns:a16="http://schemas.microsoft.com/office/drawing/2014/main" val="20001"/>
                    </a:ext>
                  </a:extLst>
                </a:gridCol>
                <a:gridCol w="2878539">
                  <a:extLst>
                    <a:ext uri="{9D8B030D-6E8A-4147-A177-3AD203B41FA5}">
                      <a16:colId xmlns:a16="http://schemas.microsoft.com/office/drawing/2014/main" val="20002"/>
                    </a:ext>
                  </a:extLst>
                </a:gridCol>
                <a:gridCol w="2878539">
                  <a:extLst>
                    <a:ext uri="{9D8B030D-6E8A-4147-A177-3AD203B41FA5}">
                      <a16:colId xmlns:a16="http://schemas.microsoft.com/office/drawing/2014/main" val="20003"/>
                    </a:ext>
                  </a:extLst>
                </a:gridCol>
              </a:tblGrid>
              <a:tr h="181306">
                <a:tc>
                  <a:txBody>
                    <a:bodyPr/>
                    <a:lstStyle/>
                    <a:p>
                      <a:pPr algn="ctr"/>
                      <a:r>
                        <a:rPr lang="tr-TR" sz="1400" dirty="0">
                          <a:effectLst/>
                        </a:rPr>
                        <a:t>Değişken Tipi</a:t>
                      </a:r>
                    </a:p>
                  </a:txBody>
                  <a:tcPr marL="45326" marR="45326" marT="22663" marB="22663" anchor="ctr">
                    <a:lnL>
                      <a:noFill/>
                    </a:lnL>
                    <a:lnR>
                      <a:noFill/>
                    </a:lnR>
                    <a:lnT>
                      <a:noFill/>
                    </a:lnT>
                    <a:lnB>
                      <a:noFill/>
                    </a:lnB>
                    <a:solidFill>
                      <a:srgbClr val="99CCFF"/>
                    </a:solidFill>
                  </a:tcPr>
                </a:tc>
                <a:tc>
                  <a:txBody>
                    <a:bodyPr/>
                    <a:lstStyle/>
                    <a:p>
                      <a:pPr algn="ctr"/>
                      <a:r>
                        <a:rPr lang="tr-TR" sz="1400">
                          <a:effectLst/>
                        </a:rPr>
                        <a:t>Değişken Türü</a:t>
                      </a:r>
                    </a:p>
                  </a:txBody>
                  <a:tcPr marL="45326" marR="45326" marT="22663" marB="22663" anchor="ctr">
                    <a:lnL>
                      <a:noFill/>
                    </a:lnL>
                    <a:lnR>
                      <a:noFill/>
                    </a:lnR>
                    <a:lnT>
                      <a:noFill/>
                    </a:lnT>
                    <a:lnB>
                      <a:noFill/>
                    </a:lnB>
                    <a:solidFill>
                      <a:srgbClr val="99CCFF"/>
                    </a:solidFill>
                  </a:tcPr>
                </a:tc>
                <a:tc>
                  <a:txBody>
                    <a:bodyPr/>
                    <a:lstStyle/>
                    <a:p>
                      <a:pPr algn="ctr"/>
                      <a:r>
                        <a:rPr lang="tr-TR" sz="1400">
                          <a:effectLst/>
                        </a:rPr>
                        <a:t>Alt ve Üst Sınırlar</a:t>
                      </a:r>
                    </a:p>
                  </a:txBody>
                  <a:tcPr marL="45326" marR="45326" marT="22663" marB="22663" anchor="ctr">
                    <a:lnL>
                      <a:noFill/>
                    </a:lnL>
                    <a:lnR>
                      <a:noFill/>
                    </a:lnR>
                    <a:lnT>
                      <a:noFill/>
                    </a:lnT>
                    <a:lnB>
                      <a:noFill/>
                    </a:lnB>
                    <a:solidFill>
                      <a:srgbClr val="99CCFF"/>
                    </a:solidFill>
                  </a:tcPr>
                </a:tc>
                <a:tc>
                  <a:txBody>
                    <a:bodyPr/>
                    <a:lstStyle/>
                    <a:p>
                      <a:pPr algn="ctr"/>
                      <a:r>
                        <a:rPr lang="tr-TR" sz="1400">
                          <a:effectLst/>
                        </a:rPr>
                        <a:t>Byte</a:t>
                      </a:r>
                    </a:p>
                  </a:txBody>
                  <a:tcPr marL="45326" marR="45326" marT="22663" marB="22663" anchor="ctr">
                    <a:lnL>
                      <a:noFill/>
                    </a:lnL>
                    <a:lnR>
                      <a:noFill/>
                    </a:lnR>
                    <a:lnT>
                      <a:noFill/>
                    </a:lnT>
                    <a:lnB>
                      <a:noFill/>
                    </a:lnB>
                    <a:solidFill>
                      <a:srgbClr val="99CCFF"/>
                    </a:solidFill>
                  </a:tcPr>
                </a:tc>
                <a:extLst>
                  <a:ext uri="{0D108BD9-81ED-4DB2-BD59-A6C34878D82A}">
                    <a16:rowId xmlns:a16="http://schemas.microsoft.com/office/drawing/2014/main" val="10000"/>
                  </a:ext>
                </a:extLst>
              </a:tr>
              <a:tr h="181306">
                <a:tc>
                  <a:txBody>
                    <a:bodyPr/>
                    <a:lstStyle/>
                    <a:p>
                      <a:r>
                        <a:rPr lang="tr-TR" sz="1400">
                          <a:effectLst/>
                        </a:rPr>
                        <a:t>Byte</a:t>
                      </a:r>
                    </a:p>
                  </a:txBody>
                  <a:tcPr marL="45326" marR="45326" marT="22663" marB="22663" anchor="ctr">
                    <a:lnL>
                      <a:noFill/>
                    </a:lnL>
                    <a:lnR>
                      <a:noFill/>
                    </a:lnR>
                    <a:lnT>
                      <a:noFill/>
                    </a:lnT>
                    <a:lnB>
                      <a:noFill/>
                    </a:lnB>
                    <a:solidFill>
                      <a:srgbClr val="FFFFCC"/>
                    </a:solidFill>
                  </a:tcPr>
                </a:tc>
                <a:tc>
                  <a:txBody>
                    <a:bodyPr/>
                    <a:lstStyle/>
                    <a:p>
                      <a:r>
                        <a:rPr lang="tr-TR" sz="1400">
                          <a:effectLst/>
                        </a:rPr>
                        <a:t>Sayısal</a:t>
                      </a:r>
                    </a:p>
                  </a:txBody>
                  <a:tcPr marL="45326" marR="45326" marT="22663" marB="22663" anchor="ctr">
                    <a:lnL>
                      <a:noFill/>
                    </a:lnL>
                    <a:lnR>
                      <a:noFill/>
                    </a:lnR>
                    <a:lnT>
                      <a:noFill/>
                    </a:lnT>
                    <a:lnB>
                      <a:noFill/>
                    </a:lnB>
                    <a:solidFill>
                      <a:srgbClr val="FFFFCC"/>
                    </a:solidFill>
                  </a:tcPr>
                </a:tc>
                <a:tc>
                  <a:txBody>
                    <a:bodyPr/>
                    <a:lstStyle/>
                    <a:p>
                      <a:r>
                        <a:rPr lang="tr-TR" sz="1400">
                          <a:effectLst/>
                        </a:rPr>
                        <a:t>0[br]255[/br]</a:t>
                      </a:r>
                    </a:p>
                  </a:txBody>
                  <a:tcPr marL="45326" marR="45326" marT="22663" marB="22663" anchor="ctr">
                    <a:lnL>
                      <a:noFill/>
                    </a:lnL>
                    <a:lnR>
                      <a:noFill/>
                    </a:lnR>
                    <a:lnT>
                      <a:noFill/>
                    </a:lnT>
                    <a:lnB>
                      <a:noFill/>
                    </a:lnB>
                    <a:solidFill>
                      <a:srgbClr val="FFFFCC"/>
                    </a:solidFill>
                  </a:tcPr>
                </a:tc>
                <a:tc>
                  <a:txBody>
                    <a:bodyPr/>
                    <a:lstStyle/>
                    <a:p>
                      <a:pPr algn="ctr"/>
                      <a:r>
                        <a:rPr lang="tr-TR" sz="1400">
                          <a:effectLst/>
                        </a:rPr>
                        <a:t>1</a:t>
                      </a:r>
                    </a:p>
                  </a:txBody>
                  <a:tcPr marL="45326" marR="45326" marT="22663" marB="22663" anchor="ctr">
                    <a:lnL>
                      <a:noFill/>
                    </a:lnL>
                    <a:lnR>
                      <a:noFill/>
                    </a:lnR>
                    <a:lnT>
                      <a:noFill/>
                    </a:lnT>
                    <a:lnB>
                      <a:noFill/>
                    </a:lnB>
                    <a:solidFill>
                      <a:srgbClr val="FFFFCC"/>
                    </a:solidFill>
                  </a:tcPr>
                </a:tc>
                <a:extLst>
                  <a:ext uri="{0D108BD9-81ED-4DB2-BD59-A6C34878D82A}">
                    <a16:rowId xmlns:a16="http://schemas.microsoft.com/office/drawing/2014/main" val="10001"/>
                  </a:ext>
                </a:extLst>
              </a:tr>
              <a:tr h="181306">
                <a:tc>
                  <a:txBody>
                    <a:bodyPr/>
                    <a:lstStyle/>
                    <a:p>
                      <a:r>
                        <a:rPr lang="tr-TR" sz="1400" dirty="0" err="1">
                          <a:effectLst/>
                        </a:rPr>
                        <a:t>Integer</a:t>
                      </a:r>
                      <a:endParaRPr lang="tr-TR" sz="1400" dirty="0">
                        <a:effectLst/>
                      </a:endParaRPr>
                    </a:p>
                  </a:txBody>
                  <a:tcPr marL="45326" marR="45326" marT="22663" marB="22663" anchor="ctr">
                    <a:lnL>
                      <a:noFill/>
                    </a:lnL>
                    <a:lnR>
                      <a:noFill/>
                    </a:lnR>
                    <a:lnT>
                      <a:noFill/>
                    </a:lnT>
                    <a:lnB>
                      <a:noFill/>
                    </a:lnB>
                    <a:solidFill>
                      <a:srgbClr val="FFFFCC"/>
                    </a:solidFill>
                  </a:tcPr>
                </a:tc>
                <a:tc>
                  <a:txBody>
                    <a:bodyPr/>
                    <a:lstStyle/>
                    <a:p>
                      <a:r>
                        <a:rPr lang="tr-TR" sz="1400">
                          <a:effectLst/>
                        </a:rPr>
                        <a:t>Sayısal</a:t>
                      </a:r>
                    </a:p>
                  </a:txBody>
                  <a:tcPr marL="45326" marR="45326" marT="22663" marB="22663" anchor="ctr">
                    <a:lnL>
                      <a:noFill/>
                    </a:lnL>
                    <a:lnR>
                      <a:noFill/>
                    </a:lnR>
                    <a:lnT>
                      <a:noFill/>
                    </a:lnT>
                    <a:lnB>
                      <a:noFill/>
                    </a:lnB>
                    <a:solidFill>
                      <a:srgbClr val="FFFFCC"/>
                    </a:solidFill>
                  </a:tcPr>
                </a:tc>
                <a:tc>
                  <a:txBody>
                    <a:bodyPr/>
                    <a:lstStyle/>
                    <a:p>
                      <a:r>
                        <a:rPr lang="tr-TR" sz="1400">
                          <a:effectLst/>
                        </a:rPr>
                        <a:t>-32768[br]+32767[/br]</a:t>
                      </a:r>
                    </a:p>
                  </a:txBody>
                  <a:tcPr marL="45326" marR="45326" marT="22663" marB="22663" anchor="ctr">
                    <a:lnL>
                      <a:noFill/>
                    </a:lnL>
                    <a:lnR>
                      <a:noFill/>
                    </a:lnR>
                    <a:lnT>
                      <a:noFill/>
                    </a:lnT>
                    <a:lnB>
                      <a:noFill/>
                    </a:lnB>
                    <a:solidFill>
                      <a:srgbClr val="FFFFCC"/>
                    </a:solidFill>
                  </a:tcPr>
                </a:tc>
                <a:tc>
                  <a:txBody>
                    <a:bodyPr/>
                    <a:lstStyle/>
                    <a:p>
                      <a:pPr algn="ctr"/>
                      <a:r>
                        <a:rPr lang="tr-TR" sz="1400">
                          <a:effectLst/>
                        </a:rPr>
                        <a:t>2</a:t>
                      </a:r>
                    </a:p>
                  </a:txBody>
                  <a:tcPr marL="45326" marR="45326" marT="22663" marB="22663" anchor="ctr">
                    <a:lnL>
                      <a:noFill/>
                    </a:lnL>
                    <a:lnR>
                      <a:noFill/>
                    </a:lnR>
                    <a:lnT>
                      <a:noFill/>
                    </a:lnT>
                    <a:lnB>
                      <a:noFill/>
                    </a:lnB>
                    <a:solidFill>
                      <a:srgbClr val="FFFFCC"/>
                    </a:solidFill>
                  </a:tcPr>
                </a:tc>
                <a:extLst>
                  <a:ext uri="{0D108BD9-81ED-4DB2-BD59-A6C34878D82A}">
                    <a16:rowId xmlns:a16="http://schemas.microsoft.com/office/drawing/2014/main" val="10002"/>
                  </a:ext>
                </a:extLst>
              </a:tr>
              <a:tr h="317285">
                <a:tc>
                  <a:txBody>
                    <a:bodyPr/>
                    <a:lstStyle/>
                    <a:p>
                      <a:r>
                        <a:rPr lang="tr-TR" sz="1400">
                          <a:effectLst/>
                        </a:rPr>
                        <a:t>Long</a:t>
                      </a:r>
                    </a:p>
                  </a:txBody>
                  <a:tcPr marL="45326" marR="45326" marT="22663" marB="22663" anchor="ctr">
                    <a:lnL>
                      <a:noFill/>
                    </a:lnL>
                    <a:lnR>
                      <a:noFill/>
                    </a:lnR>
                    <a:lnT>
                      <a:noFill/>
                    </a:lnT>
                    <a:lnB>
                      <a:noFill/>
                    </a:lnB>
                    <a:solidFill>
                      <a:srgbClr val="FFFFCC"/>
                    </a:solidFill>
                  </a:tcPr>
                </a:tc>
                <a:tc>
                  <a:txBody>
                    <a:bodyPr/>
                    <a:lstStyle/>
                    <a:p>
                      <a:r>
                        <a:rPr lang="tr-TR" sz="1400" dirty="0">
                          <a:effectLst/>
                        </a:rPr>
                        <a:t>Sayısal</a:t>
                      </a:r>
                    </a:p>
                  </a:txBody>
                  <a:tcPr marL="45326" marR="45326" marT="22663" marB="22663" anchor="ctr">
                    <a:lnL>
                      <a:noFill/>
                    </a:lnL>
                    <a:lnR>
                      <a:noFill/>
                    </a:lnR>
                    <a:lnT>
                      <a:noFill/>
                    </a:lnT>
                    <a:lnB>
                      <a:noFill/>
                    </a:lnB>
                    <a:solidFill>
                      <a:srgbClr val="FFFFCC"/>
                    </a:solidFill>
                  </a:tcPr>
                </a:tc>
                <a:tc>
                  <a:txBody>
                    <a:bodyPr/>
                    <a:lstStyle/>
                    <a:p>
                      <a:r>
                        <a:rPr lang="tr-TR" sz="1400">
                          <a:effectLst/>
                        </a:rPr>
                        <a:t>-2.147.483.648 [br]+2.147.483.647[/br]</a:t>
                      </a:r>
                    </a:p>
                  </a:txBody>
                  <a:tcPr marL="45326" marR="45326" marT="22663" marB="22663" anchor="ctr">
                    <a:lnL>
                      <a:noFill/>
                    </a:lnL>
                    <a:lnR>
                      <a:noFill/>
                    </a:lnR>
                    <a:lnT>
                      <a:noFill/>
                    </a:lnT>
                    <a:lnB>
                      <a:noFill/>
                    </a:lnB>
                    <a:solidFill>
                      <a:srgbClr val="FFFFCC"/>
                    </a:solidFill>
                  </a:tcPr>
                </a:tc>
                <a:tc>
                  <a:txBody>
                    <a:bodyPr/>
                    <a:lstStyle/>
                    <a:p>
                      <a:pPr algn="ctr"/>
                      <a:r>
                        <a:rPr lang="tr-TR" sz="1400">
                          <a:effectLst/>
                        </a:rPr>
                        <a:t>4</a:t>
                      </a:r>
                    </a:p>
                  </a:txBody>
                  <a:tcPr marL="45326" marR="45326" marT="22663" marB="22663" anchor="ctr">
                    <a:lnL>
                      <a:noFill/>
                    </a:lnL>
                    <a:lnR>
                      <a:noFill/>
                    </a:lnR>
                    <a:lnT>
                      <a:noFill/>
                    </a:lnT>
                    <a:lnB>
                      <a:noFill/>
                    </a:lnB>
                    <a:solidFill>
                      <a:srgbClr val="FFFFCC"/>
                    </a:solidFill>
                  </a:tcPr>
                </a:tc>
                <a:extLst>
                  <a:ext uri="{0D108BD9-81ED-4DB2-BD59-A6C34878D82A}">
                    <a16:rowId xmlns:a16="http://schemas.microsoft.com/office/drawing/2014/main" val="10003"/>
                  </a:ext>
                </a:extLst>
              </a:tr>
              <a:tr h="725223">
                <a:tc>
                  <a:txBody>
                    <a:bodyPr/>
                    <a:lstStyle/>
                    <a:p>
                      <a:r>
                        <a:rPr lang="tr-TR" sz="1400">
                          <a:effectLst/>
                        </a:rPr>
                        <a:t>Single</a:t>
                      </a:r>
                    </a:p>
                  </a:txBody>
                  <a:tcPr marL="45326" marR="45326" marT="22663" marB="22663" anchor="ctr">
                    <a:lnL>
                      <a:noFill/>
                    </a:lnL>
                    <a:lnR>
                      <a:noFill/>
                    </a:lnR>
                    <a:lnT>
                      <a:noFill/>
                    </a:lnT>
                    <a:lnB>
                      <a:noFill/>
                    </a:lnB>
                    <a:solidFill>
                      <a:srgbClr val="FFFFCC"/>
                    </a:solidFill>
                  </a:tcPr>
                </a:tc>
                <a:tc>
                  <a:txBody>
                    <a:bodyPr/>
                    <a:lstStyle/>
                    <a:p>
                      <a:r>
                        <a:rPr lang="tr-TR" sz="1400" dirty="0">
                          <a:effectLst/>
                        </a:rPr>
                        <a:t>Sayısal, Ondalık</a:t>
                      </a:r>
                    </a:p>
                  </a:txBody>
                  <a:tcPr marL="45326" marR="45326" marT="22663" marB="22663" anchor="ctr">
                    <a:lnL>
                      <a:noFill/>
                    </a:lnL>
                    <a:lnR>
                      <a:noFill/>
                    </a:lnR>
                    <a:lnT>
                      <a:noFill/>
                    </a:lnT>
                    <a:lnB>
                      <a:noFill/>
                    </a:lnB>
                    <a:solidFill>
                      <a:srgbClr val="FFFFCC"/>
                    </a:solidFill>
                  </a:tcPr>
                </a:tc>
                <a:tc>
                  <a:txBody>
                    <a:bodyPr/>
                    <a:lstStyle/>
                    <a:p>
                      <a:r>
                        <a:rPr lang="tr-TR" sz="1400" dirty="0">
                          <a:effectLst/>
                        </a:rPr>
                        <a:t>-3.402823E38[</a:t>
                      </a:r>
                      <a:r>
                        <a:rPr lang="tr-TR" sz="1400" dirty="0" err="1">
                          <a:effectLst/>
                        </a:rPr>
                        <a:t>br</a:t>
                      </a:r>
                      <a:r>
                        <a:rPr lang="tr-TR" sz="1400" dirty="0">
                          <a:effectLst/>
                        </a:rPr>
                        <a:t>]-1.401298E-45[/</a:t>
                      </a:r>
                      <a:r>
                        <a:rPr lang="tr-TR" sz="1400" dirty="0" err="1">
                          <a:effectLst/>
                        </a:rPr>
                        <a:t>br</a:t>
                      </a:r>
                      <a:r>
                        <a:rPr lang="tr-TR" sz="1400" dirty="0">
                          <a:effectLst/>
                        </a:rPr>
                        <a:t>][</a:t>
                      </a:r>
                      <a:r>
                        <a:rPr lang="tr-TR" sz="1400" dirty="0" err="1">
                          <a:effectLst/>
                        </a:rPr>
                        <a:t>br</a:t>
                      </a:r>
                      <a:r>
                        <a:rPr lang="tr-TR" sz="1400" dirty="0">
                          <a:effectLst/>
                        </a:rPr>
                        <a:t>]+1.401298E-45[/</a:t>
                      </a:r>
                      <a:r>
                        <a:rPr lang="tr-TR" sz="1400" dirty="0" err="1">
                          <a:effectLst/>
                        </a:rPr>
                        <a:t>br</a:t>
                      </a:r>
                      <a:r>
                        <a:rPr lang="tr-TR" sz="1400" dirty="0">
                          <a:effectLst/>
                        </a:rPr>
                        <a:t>][</a:t>
                      </a:r>
                      <a:r>
                        <a:rPr lang="tr-TR" sz="1400" dirty="0" err="1">
                          <a:effectLst/>
                        </a:rPr>
                        <a:t>br</a:t>
                      </a:r>
                      <a:r>
                        <a:rPr lang="tr-TR" sz="1400" dirty="0">
                          <a:effectLst/>
                        </a:rPr>
                        <a:t>]+3.402823E38[/</a:t>
                      </a:r>
                      <a:r>
                        <a:rPr lang="tr-TR" sz="1400" dirty="0" err="1">
                          <a:effectLst/>
                        </a:rPr>
                        <a:t>br</a:t>
                      </a:r>
                      <a:r>
                        <a:rPr lang="tr-TR" sz="1400" dirty="0">
                          <a:effectLst/>
                        </a:rPr>
                        <a:t>]</a:t>
                      </a:r>
                    </a:p>
                  </a:txBody>
                  <a:tcPr marL="45326" marR="45326" marT="22663" marB="22663" anchor="ctr">
                    <a:lnL>
                      <a:noFill/>
                    </a:lnL>
                    <a:lnR>
                      <a:noFill/>
                    </a:lnR>
                    <a:lnT>
                      <a:noFill/>
                    </a:lnT>
                    <a:lnB>
                      <a:noFill/>
                    </a:lnB>
                    <a:solidFill>
                      <a:srgbClr val="FFFFCC"/>
                    </a:solidFill>
                  </a:tcPr>
                </a:tc>
                <a:tc>
                  <a:txBody>
                    <a:bodyPr/>
                    <a:lstStyle/>
                    <a:p>
                      <a:pPr algn="ctr"/>
                      <a:r>
                        <a:rPr lang="tr-TR" sz="1400">
                          <a:effectLst/>
                        </a:rPr>
                        <a:t>8</a:t>
                      </a:r>
                    </a:p>
                  </a:txBody>
                  <a:tcPr marL="45326" marR="45326" marT="22663" marB="22663" anchor="ctr">
                    <a:lnL>
                      <a:noFill/>
                    </a:lnL>
                    <a:lnR>
                      <a:noFill/>
                    </a:lnR>
                    <a:lnT>
                      <a:noFill/>
                    </a:lnT>
                    <a:lnB>
                      <a:noFill/>
                    </a:lnB>
                    <a:solidFill>
                      <a:srgbClr val="FFFFCC"/>
                    </a:solidFill>
                  </a:tcPr>
                </a:tc>
                <a:extLst>
                  <a:ext uri="{0D108BD9-81ED-4DB2-BD59-A6C34878D82A}">
                    <a16:rowId xmlns:a16="http://schemas.microsoft.com/office/drawing/2014/main" val="10004"/>
                  </a:ext>
                </a:extLst>
              </a:tr>
              <a:tr h="861202">
                <a:tc>
                  <a:txBody>
                    <a:bodyPr/>
                    <a:lstStyle/>
                    <a:p>
                      <a:r>
                        <a:rPr lang="tr-TR" sz="1400">
                          <a:effectLst/>
                        </a:rPr>
                        <a:t>Double</a:t>
                      </a:r>
                    </a:p>
                  </a:txBody>
                  <a:tcPr marL="45326" marR="45326" marT="22663" marB="22663" anchor="ctr">
                    <a:lnL>
                      <a:noFill/>
                    </a:lnL>
                    <a:lnR>
                      <a:noFill/>
                    </a:lnR>
                    <a:lnT>
                      <a:noFill/>
                    </a:lnT>
                    <a:lnB>
                      <a:noFill/>
                    </a:lnB>
                    <a:solidFill>
                      <a:srgbClr val="FFFFCC"/>
                    </a:solidFill>
                  </a:tcPr>
                </a:tc>
                <a:tc>
                  <a:txBody>
                    <a:bodyPr/>
                    <a:lstStyle/>
                    <a:p>
                      <a:r>
                        <a:rPr lang="tr-TR" sz="1400">
                          <a:effectLst/>
                        </a:rPr>
                        <a:t>Sayısal, Ondalık</a:t>
                      </a:r>
                    </a:p>
                  </a:txBody>
                  <a:tcPr marL="45326" marR="45326" marT="22663" marB="22663" anchor="ctr">
                    <a:lnL>
                      <a:noFill/>
                    </a:lnL>
                    <a:lnR>
                      <a:noFill/>
                    </a:lnR>
                    <a:lnT>
                      <a:noFill/>
                    </a:lnT>
                    <a:lnB>
                      <a:noFill/>
                    </a:lnB>
                    <a:solidFill>
                      <a:srgbClr val="FFFFCC"/>
                    </a:solidFill>
                  </a:tcPr>
                </a:tc>
                <a:tc>
                  <a:txBody>
                    <a:bodyPr/>
                    <a:lstStyle/>
                    <a:p>
                      <a:r>
                        <a:rPr lang="tr-TR" sz="1400" dirty="0">
                          <a:effectLst/>
                        </a:rPr>
                        <a:t>-4.940656458412447E-324[</a:t>
                      </a:r>
                      <a:r>
                        <a:rPr lang="tr-TR" sz="1400" dirty="0" err="1">
                          <a:effectLst/>
                        </a:rPr>
                        <a:t>br</a:t>
                      </a:r>
                      <a:r>
                        <a:rPr lang="tr-TR" sz="1400" dirty="0">
                          <a:effectLst/>
                        </a:rPr>
                        <a:t>]-1.79769313486231E308[/</a:t>
                      </a:r>
                      <a:r>
                        <a:rPr lang="tr-TR" sz="1400" dirty="0" err="1">
                          <a:effectLst/>
                        </a:rPr>
                        <a:t>br</a:t>
                      </a:r>
                      <a:r>
                        <a:rPr lang="tr-TR" sz="1400" dirty="0">
                          <a:effectLst/>
                        </a:rPr>
                        <a:t>][</a:t>
                      </a:r>
                      <a:r>
                        <a:rPr lang="tr-TR" sz="1400" dirty="0" err="1">
                          <a:effectLst/>
                        </a:rPr>
                        <a:t>br</a:t>
                      </a:r>
                      <a:r>
                        <a:rPr lang="tr-TR" sz="1400" dirty="0">
                          <a:effectLst/>
                        </a:rPr>
                        <a:t>]+1.79769313486231E308[/</a:t>
                      </a:r>
                      <a:r>
                        <a:rPr lang="tr-TR" sz="1400" dirty="0" err="1">
                          <a:effectLst/>
                        </a:rPr>
                        <a:t>br</a:t>
                      </a:r>
                      <a:r>
                        <a:rPr lang="tr-TR" sz="1400" dirty="0">
                          <a:effectLst/>
                        </a:rPr>
                        <a:t>][</a:t>
                      </a:r>
                      <a:r>
                        <a:rPr lang="tr-TR" sz="1400" dirty="0" err="1">
                          <a:effectLst/>
                        </a:rPr>
                        <a:t>br</a:t>
                      </a:r>
                      <a:r>
                        <a:rPr lang="tr-TR" sz="1400" dirty="0">
                          <a:effectLst/>
                        </a:rPr>
                        <a:t>]+4.940656458412447E-324[/</a:t>
                      </a:r>
                      <a:r>
                        <a:rPr lang="tr-TR" sz="1400" dirty="0" err="1">
                          <a:effectLst/>
                        </a:rPr>
                        <a:t>br</a:t>
                      </a:r>
                      <a:r>
                        <a:rPr lang="tr-TR" sz="1400" dirty="0">
                          <a:effectLst/>
                        </a:rPr>
                        <a:t>]</a:t>
                      </a:r>
                    </a:p>
                  </a:txBody>
                  <a:tcPr marL="45326" marR="45326" marT="22663" marB="22663" anchor="ctr">
                    <a:lnL>
                      <a:noFill/>
                    </a:lnL>
                    <a:lnR>
                      <a:noFill/>
                    </a:lnR>
                    <a:lnT>
                      <a:noFill/>
                    </a:lnT>
                    <a:lnB>
                      <a:noFill/>
                    </a:lnB>
                    <a:solidFill>
                      <a:srgbClr val="FFFFCC"/>
                    </a:solidFill>
                  </a:tcPr>
                </a:tc>
                <a:tc>
                  <a:txBody>
                    <a:bodyPr/>
                    <a:lstStyle/>
                    <a:p>
                      <a:pPr algn="ctr"/>
                      <a:r>
                        <a:rPr lang="tr-TR" sz="1400">
                          <a:effectLst/>
                        </a:rPr>
                        <a:t>8</a:t>
                      </a:r>
                    </a:p>
                  </a:txBody>
                  <a:tcPr marL="45326" marR="45326" marT="22663" marB="22663" anchor="ctr">
                    <a:lnL>
                      <a:noFill/>
                    </a:lnL>
                    <a:lnR>
                      <a:noFill/>
                    </a:lnR>
                    <a:lnT>
                      <a:noFill/>
                    </a:lnT>
                    <a:lnB>
                      <a:noFill/>
                    </a:lnB>
                    <a:solidFill>
                      <a:srgbClr val="FFFFCC"/>
                    </a:solidFill>
                  </a:tcPr>
                </a:tc>
                <a:extLst>
                  <a:ext uri="{0D108BD9-81ED-4DB2-BD59-A6C34878D82A}">
                    <a16:rowId xmlns:a16="http://schemas.microsoft.com/office/drawing/2014/main" val="10005"/>
                  </a:ext>
                </a:extLst>
              </a:tr>
              <a:tr h="589244">
                <a:tc>
                  <a:txBody>
                    <a:bodyPr/>
                    <a:lstStyle/>
                    <a:p>
                      <a:r>
                        <a:rPr lang="tr-TR" sz="1400">
                          <a:effectLst/>
                        </a:rPr>
                        <a:t>Currency</a:t>
                      </a:r>
                    </a:p>
                  </a:txBody>
                  <a:tcPr marL="45326" marR="45326" marT="22663" marB="22663" anchor="ctr">
                    <a:lnL>
                      <a:noFill/>
                    </a:lnL>
                    <a:lnR>
                      <a:noFill/>
                    </a:lnR>
                    <a:lnT>
                      <a:noFill/>
                    </a:lnT>
                    <a:lnB>
                      <a:noFill/>
                    </a:lnB>
                    <a:solidFill>
                      <a:srgbClr val="FFFFCC"/>
                    </a:solidFill>
                  </a:tcPr>
                </a:tc>
                <a:tc>
                  <a:txBody>
                    <a:bodyPr/>
                    <a:lstStyle/>
                    <a:p>
                      <a:r>
                        <a:rPr lang="tr-TR" sz="1400">
                          <a:effectLst/>
                        </a:rPr>
                        <a:t>Sayısal Para</a:t>
                      </a:r>
                    </a:p>
                  </a:txBody>
                  <a:tcPr marL="45326" marR="45326" marT="22663" marB="22663" anchor="ctr">
                    <a:lnL>
                      <a:noFill/>
                    </a:lnL>
                    <a:lnR>
                      <a:noFill/>
                    </a:lnR>
                    <a:lnT>
                      <a:noFill/>
                    </a:lnT>
                    <a:lnB>
                      <a:noFill/>
                    </a:lnB>
                    <a:solidFill>
                      <a:srgbClr val="FFFFCC"/>
                    </a:solidFill>
                  </a:tcPr>
                </a:tc>
                <a:tc>
                  <a:txBody>
                    <a:bodyPr/>
                    <a:lstStyle/>
                    <a:p>
                      <a:r>
                        <a:rPr lang="tr-TR" sz="1400">
                          <a:effectLst/>
                        </a:rPr>
                        <a:t>-922.337.203.685.477,5808[br]+922.337.203.685.477,5807[/br]</a:t>
                      </a:r>
                    </a:p>
                  </a:txBody>
                  <a:tcPr marL="45326" marR="45326" marT="22663" marB="22663" anchor="ctr">
                    <a:lnL>
                      <a:noFill/>
                    </a:lnL>
                    <a:lnR>
                      <a:noFill/>
                    </a:lnR>
                    <a:lnT>
                      <a:noFill/>
                    </a:lnT>
                    <a:lnB>
                      <a:noFill/>
                    </a:lnB>
                    <a:solidFill>
                      <a:srgbClr val="FFFFCC"/>
                    </a:solidFill>
                  </a:tcPr>
                </a:tc>
                <a:tc>
                  <a:txBody>
                    <a:bodyPr/>
                    <a:lstStyle/>
                    <a:p>
                      <a:pPr algn="ctr"/>
                      <a:r>
                        <a:rPr lang="tr-TR" sz="1400" dirty="0">
                          <a:effectLst/>
                        </a:rPr>
                        <a:t>8</a:t>
                      </a:r>
                    </a:p>
                  </a:txBody>
                  <a:tcPr marL="45326" marR="45326" marT="22663" marB="22663" anchor="ctr">
                    <a:lnL>
                      <a:noFill/>
                    </a:lnL>
                    <a:lnR>
                      <a:noFill/>
                    </a:lnR>
                    <a:lnT>
                      <a:noFill/>
                    </a:lnT>
                    <a:lnB>
                      <a:noFill/>
                    </a:lnB>
                    <a:solidFill>
                      <a:srgbClr val="FFFFCC"/>
                    </a:solidFill>
                  </a:tcPr>
                </a:tc>
                <a:extLst>
                  <a:ext uri="{0D108BD9-81ED-4DB2-BD59-A6C34878D82A}">
                    <a16:rowId xmlns:a16="http://schemas.microsoft.com/office/drawing/2014/main" val="10006"/>
                  </a:ext>
                </a:extLst>
              </a:tr>
              <a:tr h="317285">
                <a:tc>
                  <a:txBody>
                    <a:bodyPr/>
                    <a:lstStyle/>
                    <a:p>
                      <a:r>
                        <a:rPr lang="tr-TR" sz="1400">
                          <a:effectLst/>
                        </a:rPr>
                        <a:t>Date</a:t>
                      </a:r>
                    </a:p>
                  </a:txBody>
                  <a:tcPr marL="45326" marR="45326" marT="22663" marB="22663" anchor="ctr">
                    <a:lnL>
                      <a:noFill/>
                    </a:lnL>
                    <a:lnR>
                      <a:noFill/>
                    </a:lnR>
                    <a:lnT>
                      <a:noFill/>
                    </a:lnT>
                    <a:lnB>
                      <a:noFill/>
                    </a:lnB>
                    <a:solidFill>
                      <a:srgbClr val="FFFFCC"/>
                    </a:solidFill>
                  </a:tcPr>
                </a:tc>
                <a:tc>
                  <a:txBody>
                    <a:bodyPr/>
                    <a:lstStyle/>
                    <a:p>
                      <a:r>
                        <a:rPr lang="tr-TR" sz="1400">
                          <a:effectLst/>
                        </a:rPr>
                        <a:t>Tarih</a:t>
                      </a:r>
                    </a:p>
                  </a:txBody>
                  <a:tcPr marL="45326" marR="45326" marT="22663" marB="22663" anchor="ctr">
                    <a:lnL>
                      <a:noFill/>
                    </a:lnL>
                    <a:lnR>
                      <a:noFill/>
                    </a:lnR>
                    <a:lnT>
                      <a:noFill/>
                    </a:lnT>
                    <a:lnB>
                      <a:noFill/>
                    </a:lnB>
                    <a:solidFill>
                      <a:srgbClr val="FFFFCC"/>
                    </a:solidFill>
                  </a:tcPr>
                </a:tc>
                <a:tc>
                  <a:txBody>
                    <a:bodyPr/>
                    <a:lstStyle/>
                    <a:p>
                      <a:r>
                        <a:rPr lang="tr-TR" sz="1400">
                          <a:effectLst/>
                        </a:rPr>
                        <a:t>01/01/100[br]31/12/9999[/br]</a:t>
                      </a:r>
                    </a:p>
                  </a:txBody>
                  <a:tcPr marL="45326" marR="45326" marT="22663" marB="22663" anchor="ctr">
                    <a:lnL>
                      <a:noFill/>
                    </a:lnL>
                    <a:lnR>
                      <a:noFill/>
                    </a:lnR>
                    <a:lnT>
                      <a:noFill/>
                    </a:lnT>
                    <a:lnB>
                      <a:noFill/>
                    </a:lnB>
                    <a:solidFill>
                      <a:srgbClr val="FFFFCC"/>
                    </a:solidFill>
                  </a:tcPr>
                </a:tc>
                <a:tc>
                  <a:txBody>
                    <a:bodyPr/>
                    <a:lstStyle/>
                    <a:p>
                      <a:pPr algn="ctr"/>
                      <a:r>
                        <a:rPr lang="tr-TR" sz="1400" dirty="0">
                          <a:effectLst/>
                        </a:rPr>
                        <a:t>8</a:t>
                      </a:r>
                    </a:p>
                  </a:txBody>
                  <a:tcPr marL="45326" marR="45326" marT="22663" marB="22663" anchor="ctr">
                    <a:lnL>
                      <a:noFill/>
                    </a:lnL>
                    <a:lnR>
                      <a:noFill/>
                    </a:lnR>
                    <a:lnT>
                      <a:noFill/>
                    </a:lnT>
                    <a:lnB>
                      <a:noFill/>
                    </a:lnB>
                    <a:solidFill>
                      <a:srgbClr val="FFFFCC"/>
                    </a:solidFill>
                  </a:tcPr>
                </a:tc>
                <a:extLst>
                  <a:ext uri="{0D108BD9-81ED-4DB2-BD59-A6C34878D82A}">
                    <a16:rowId xmlns:a16="http://schemas.microsoft.com/office/drawing/2014/main" val="10007"/>
                  </a:ext>
                </a:extLst>
              </a:tr>
              <a:tr h="453264">
                <a:tc>
                  <a:txBody>
                    <a:bodyPr/>
                    <a:lstStyle/>
                    <a:p>
                      <a:r>
                        <a:rPr lang="tr-TR" sz="1400">
                          <a:effectLst/>
                        </a:rPr>
                        <a:t>String</a:t>
                      </a:r>
                    </a:p>
                  </a:txBody>
                  <a:tcPr marL="45326" marR="45326" marT="22663" marB="22663" anchor="ctr">
                    <a:lnL>
                      <a:noFill/>
                    </a:lnL>
                    <a:lnR>
                      <a:noFill/>
                    </a:lnR>
                    <a:lnT>
                      <a:noFill/>
                    </a:lnT>
                    <a:lnB>
                      <a:noFill/>
                    </a:lnB>
                    <a:solidFill>
                      <a:srgbClr val="FFFFCC"/>
                    </a:solidFill>
                  </a:tcPr>
                </a:tc>
                <a:tc>
                  <a:txBody>
                    <a:bodyPr/>
                    <a:lstStyle/>
                    <a:p>
                      <a:r>
                        <a:rPr lang="tr-TR" sz="1400">
                          <a:effectLst/>
                        </a:rPr>
                        <a:t>Metin</a:t>
                      </a:r>
                    </a:p>
                  </a:txBody>
                  <a:tcPr marL="45326" marR="45326" marT="22663" marB="22663" anchor="ctr">
                    <a:lnL>
                      <a:noFill/>
                    </a:lnL>
                    <a:lnR>
                      <a:noFill/>
                    </a:lnR>
                    <a:lnT>
                      <a:noFill/>
                    </a:lnT>
                    <a:lnB>
                      <a:noFill/>
                    </a:lnB>
                    <a:solidFill>
                      <a:srgbClr val="FFFFCC"/>
                    </a:solidFill>
                  </a:tcPr>
                </a:tc>
                <a:tc>
                  <a:txBody>
                    <a:bodyPr/>
                    <a:lstStyle/>
                    <a:p>
                      <a:r>
                        <a:rPr lang="tr-TR" sz="1400">
                          <a:effectLst/>
                        </a:rPr>
                        <a:t>1 (32 bitlik versiyonda)[br]2.000.000.000[/br]</a:t>
                      </a:r>
                    </a:p>
                  </a:txBody>
                  <a:tcPr marL="45326" marR="45326" marT="22663" marB="22663" anchor="ctr">
                    <a:lnL>
                      <a:noFill/>
                    </a:lnL>
                    <a:lnR>
                      <a:noFill/>
                    </a:lnR>
                    <a:lnT>
                      <a:noFill/>
                    </a:lnT>
                    <a:lnB>
                      <a:noFill/>
                    </a:lnB>
                    <a:solidFill>
                      <a:srgbClr val="FFFFCC"/>
                    </a:solidFill>
                  </a:tcPr>
                </a:tc>
                <a:tc>
                  <a:txBody>
                    <a:bodyPr/>
                    <a:lstStyle/>
                    <a:p>
                      <a:pPr algn="ctr"/>
                      <a:r>
                        <a:rPr lang="tr-TR" sz="1400" dirty="0">
                          <a:effectLst/>
                        </a:rPr>
                        <a:t>10</a:t>
                      </a:r>
                    </a:p>
                  </a:txBody>
                  <a:tcPr marL="45326" marR="45326" marT="22663" marB="22663" anchor="ctr">
                    <a:lnL>
                      <a:noFill/>
                    </a:lnL>
                    <a:lnR>
                      <a:noFill/>
                    </a:lnR>
                    <a:lnT>
                      <a:noFill/>
                    </a:lnT>
                    <a:lnB>
                      <a:noFill/>
                    </a:lnB>
                    <a:solidFill>
                      <a:srgbClr val="FFFFCC"/>
                    </a:solidFill>
                  </a:tcPr>
                </a:tc>
                <a:extLst>
                  <a:ext uri="{0D108BD9-81ED-4DB2-BD59-A6C34878D82A}">
                    <a16:rowId xmlns:a16="http://schemas.microsoft.com/office/drawing/2014/main" val="10008"/>
                  </a:ext>
                </a:extLst>
              </a:tr>
              <a:tr h="181306">
                <a:tc>
                  <a:txBody>
                    <a:bodyPr/>
                    <a:lstStyle/>
                    <a:p>
                      <a:r>
                        <a:rPr lang="tr-TR" sz="1400">
                          <a:effectLst/>
                        </a:rPr>
                        <a:t>Boolean</a:t>
                      </a:r>
                    </a:p>
                  </a:txBody>
                  <a:tcPr marL="45326" marR="45326" marT="22663" marB="22663" anchor="ctr">
                    <a:lnL>
                      <a:noFill/>
                    </a:lnL>
                    <a:lnR>
                      <a:noFill/>
                    </a:lnR>
                    <a:lnT>
                      <a:noFill/>
                    </a:lnT>
                    <a:lnB>
                      <a:noFill/>
                    </a:lnB>
                    <a:solidFill>
                      <a:srgbClr val="FFFFCC"/>
                    </a:solidFill>
                  </a:tcPr>
                </a:tc>
                <a:tc>
                  <a:txBody>
                    <a:bodyPr/>
                    <a:lstStyle/>
                    <a:p>
                      <a:r>
                        <a:rPr lang="tr-TR" sz="1400">
                          <a:effectLst/>
                        </a:rPr>
                        <a:t>Mantıksal</a:t>
                      </a:r>
                    </a:p>
                  </a:txBody>
                  <a:tcPr marL="45326" marR="45326" marT="22663" marB="22663" anchor="ctr">
                    <a:lnL>
                      <a:noFill/>
                    </a:lnL>
                    <a:lnR>
                      <a:noFill/>
                    </a:lnR>
                    <a:lnT>
                      <a:noFill/>
                    </a:lnT>
                    <a:lnB>
                      <a:noFill/>
                    </a:lnB>
                    <a:solidFill>
                      <a:srgbClr val="FFFFCC"/>
                    </a:solidFill>
                  </a:tcPr>
                </a:tc>
                <a:tc>
                  <a:txBody>
                    <a:bodyPr/>
                    <a:lstStyle/>
                    <a:p>
                      <a:r>
                        <a:rPr lang="tr-TR" sz="1400">
                          <a:effectLst/>
                        </a:rPr>
                        <a:t>False[br]True[/br]</a:t>
                      </a:r>
                    </a:p>
                  </a:txBody>
                  <a:tcPr marL="45326" marR="45326" marT="22663" marB="22663" anchor="ctr">
                    <a:lnL>
                      <a:noFill/>
                    </a:lnL>
                    <a:lnR>
                      <a:noFill/>
                    </a:lnR>
                    <a:lnT>
                      <a:noFill/>
                    </a:lnT>
                    <a:lnB>
                      <a:noFill/>
                    </a:lnB>
                    <a:solidFill>
                      <a:srgbClr val="FFFFCC"/>
                    </a:solidFill>
                  </a:tcPr>
                </a:tc>
                <a:tc>
                  <a:txBody>
                    <a:bodyPr/>
                    <a:lstStyle/>
                    <a:p>
                      <a:pPr algn="ctr"/>
                      <a:r>
                        <a:rPr lang="tr-TR" sz="1400" dirty="0">
                          <a:effectLst/>
                        </a:rPr>
                        <a:t>2</a:t>
                      </a:r>
                    </a:p>
                  </a:txBody>
                  <a:tcPr marL="45326" marR="45326" marT="22663" marB="22663" anchor="ctr">
                    <a:lnL>
                      <a:noFill/>
                    </a:lnL>
                    <a:lnR>
                      <a:noFill/>
                    </a:lnR>
                    <a:lnT>
                      <a:noFill/>
                    </a:lnT>
                    <a:lnB>
                      <a:noFill/>
                    </a:lnB>
                    <a:solidFill>
                      <a:srgbClr val="FFFFCC"/>
                    </a:solidFill>
                  </a:tcPr>
                </a:tc>
                <a:extLst>
                  <a:ext uri="{0D108BD9-81ED-4DB2-BD59-A6C34878D82A}">
                    <a16:rowId xmlns:a16="http://schemas.microsoft.com/office/drawing/2014/main" val="10009"/>
                  </a:ext>
                </a:extLst>
              </a:tr>
              <a:tr h="181306">
                <a:tc>
                  <a:txBody>
                    <a:bodyPr/>
                    <a:lstStyle/>
                    <a:p>
                      <a:r>
                        <a:rPr lang="tr-TR" sz="1400">
                          <a:effectLst/>
                        </a:rPr>
                        <a:t>Object</a:t>
                      </a:r>
                    </a:p>
                  </a:txBody>
                  <a:tcPr marL="45326" marR="45326" marT="22663" marB="22663" anchor="ctr">
                    <a:lnL>
                      <a:noFill/>
                    </a:lnL>
                    <a:lnR>
                      <a:noFill/>
                    </a:lnR>
                    <a:lnT>
                      <a:noFill/>
                    </a:lnT>
                    <a:lnB>
                      <a:noFill/>
                    </a:lnB>
                    <a:solidFill>
                      <a:srgbClr val="FFFFCC"/>
                    </a:solidFill>
                  </a:tcPr>
                </a:tc>
                <a:tc>
                  <a:txBody>
                    <a:bodyPr/>
                    <a:lstStyle/>
                    <a:p>
                      <a:r>
                        <a:rPr lang="tr-TR" sz="1400">
                          <a:effectLst/>
                        </a:rPr>
                        <a:t>Nesne</a:t>
                      </a:r>
                    </a:p>
                  </a:txBody>
                  <a:tcPr marL="45326" marR="45326" marT="22663" marB="22663" anchor="ctr">
                    <a:lnL>
                      <a:noFill/>
                    </a:lnL>
                    <a:lnR>
                      <a:noFill/>
                    </a:lnR>
                    <a:lnT>
                      <a:noFill/>
                    </a:lnT>
                    <a:lnB>
                      <a:noFill/>
                    </a:lnB>
                    <a:solidFill>
                      <a:srgbClr val="FFFFCC"/>
                    </a:solidFill>
                  </a:tcPr>
                </a:tc>
                <a:tc>
                  <a:txBody>
                    <a:bodyPr/>
                    <a:lstStyle/>
                    <a:p>
                      <a:r>
                        <a:rPr lang="tr-TR" sz="1400">
                          <a:effectLst/>
                        </a:rPr>
                        <a:t>Nesne</a:t>
                      </a:r>
                    </a:p>
                  </a:txBody>
                  <a:tcPr marL="45326" marR="45326" marT="22663" marB="22663" anchor="ctr">
                    <a:lnL>
                      <a:noFill/>
                    </a:lnL>
                    <a:lnR>
                      <a:noFill/>
                    </a:lnR>
                    <a:lnT>
                      <a:noFill/>
                    </a:lnT>
                    <a:lnB>
                      <a:noFill/>
                    </a:lnB>
                    <a:solidFill>
                      <a:srgbClr val="FFFFCC"/>
                    </a:solidFill>
                  </a:tcPr>
                </a:tc>
                <a:tc>
                  <a:txBody>
                    <a:bodyPr/>
                    <a:lstStyle/>
                    <a:p>
                      <a:pPr algn="ctr"/>
                      <a:r>
                        <a:rPr lang="tr-TR" sz="1400" dirty="0">
                          <a:effectLst/>
                        </a:rPr>
                        <a:t>4</a:t>
                      </a:r>
                    </a:p>
                  </a:txBody>
                  <a:tcPr marL="45326" marR="45326" marT="22663" marB="22663" anchor="ctr">
                    <a:lnL>
                      <a:noFill/>
                    </a:lnL>
                    <a:lnR>
                      <a:noFill/>
                    </a:lnR>
                    <a:lnT>
                      <a:noFill/>
                    </a:lnT>
                    <a:lnB>
                      <a:noFill/>
                    </a:lnB>
                    <a:solidFill>
                      <a:srgbClr val="FFFFCC"/>
                    </a:solidFill>
                  </a:tcPr>
                </a:tc>
                <a:extLst>
                  <a:ext uri="{0D108BD9-81ED-4DB2-BD59-A6C34878D82A}">
                    <a16:rowId xmlns:a16="http://schemas.microsoft.com/office/drawing/2014/main" val="10010"/>
                  </a:ext>
                </a:extLst>
              </a:tr>
              <a:tr h="181306">
                <a:tc>
                  <a:txBody>
                    <a:bodyPr/>
                    <a:lstStyle/>
                    <a:p>
                      <a:r>
                        <a:rPr lang="tr-TR" sz="1400">
                          <a:effectLst/>
                        </a:rPr>
                        <a:t>Variant</a:t>
                      </a:r>
                    </a:p>
                  </a:txBody>
                  <a:tcPr marL="45326" marR="45326" marT="22663" marB="22663" anchor="ctr">
                    <a:lnL>
                      <a:noFill/>
                    </a:lnL>
                    <a:lnR>
                      <a:noFill/>
                    </a:lnR>
                    <a:lnT>
                      <a:noFill/>
                    </a:lnT>
                    <a:lnB>
                      <a:noFill/>
                    </a:lnB>
                    <a:solidFill>
                      <a:srgbClr val="FFFFCC"/>
                    </a:solidFill>
                  </a:tcPr>
                </a:tc>
                <a:tc>
                  <a:txBody>
                    <a:bodyPr/>
                    <a:lstStyle/>
                    <a:p>
                      <a:r>
                        <a:rPr lang="tr-TR" sz="1400">
                          <a:effectLst/>
                        </a:rPr>
                        <a:t>Belirsiz</a:t>
                      </a:r>
                    </a:p>
                  </a:txBody>
                  <a:tcPr marL="45326" marR="45326" marT="22663" marB="22663" anchor="ctr">
                    <a:lnL>
                      <a:noFill/>
                    </a:lnL>
                    <a:lnR>
                      <a:noFill/>
                    </a:lnR>
                    <a:lnT>
                      <a:noFill/>
                    </a:lnT>
                    <a:lnB>
                      <a:noFill/>
                    </a:lnB>
                    <a:solidFill>
                      <a:srgbClr val="FFFFCC"/>
                    </a:solidFill>
                  </a:tcPr>
                </a:tc>
                <a:tc>
                  <a:txBody>
                    <a:bodyPr/>
                    <a:lstStyle/>
                    <a:p>
                      <a:r>
                        <a:rPr lang="nb-NO" sz="1400">
                          <a:effectLst/>
                        </a:rPr>
                        <a:t>+1 byte her karakter için</a:t>
                      </a:r>
                    </a:p>
                  </a:txBody>
                  <a:tcPr marL="45326" marR="45326" marT="22663" marB="22663" anchor="ctr">
                    <a:lnL>
                      <a:noFill/>
                    </a:lnL>
                    <a:lnR>
                      <a:noFill/>
                    </a:lnR>
                    <a:lnT>
                      <a:noFill/>
                    </a:lnT>
                    <a:lnB>
                      <a:noFill/>
                    </a:lnB>
                    <a:solidFill>
                      <a:srgbClr val="FFFFCC"/>
                    </a:solidFill>
                  </a:tcPr>
                </a:tc>
                <a:tc>
                  <a:txBody>
                    <a:bodyPr/>
                    <a:lstStyle/>
                    <a:p>
                      <a:pPr algn="ctr"/>
                      <a:r>
                        <a:rPr lang="tr-TR" sz="1400" dirty="0">
                          <a:effectLst/>
                        </a:rPr>
                        <a:t>16</a:t>
                      </a:r>
                    </a:p>
                  </a:txBody>
                  <a:tcPr marL="45326" marR="45326" marT="22663" marB="22663" anchor="ctr">
                    <a:lnL>
                      <a:noFill/>
                    </a:lnL>
                    <a:lnR>
                      <a:noFill/>
                    </a:lnR>
                    <a:lnT>
                      <a:noFill/>
                    </a:lnT>
                    <a:lnB>
                      <a:noFill/>
                    </a:lnB>
                    <a:solidFill>
                      <a:srgbClr val="FFFFCC"/>
                    </a:solidFill>
                  </a:tcPr>
                </a:tc>
                <a:extLst>
                  <a:ext uri="{0D108BD9-81ED-4DB2-BD59-A6C34878D82A}">
                    <a16:rowId xmlns:a16="http://schemas.microsoft.com/office/drawing/2014/main" val="10011"/>
                  </a:ext>
                </a:extLst>
              </a:tr>
            </a:tbl>
          </a:graphicData>
        </a:graphic>
      </p:graphicFrame>
      <p:sp>
        <p:nvSpPr>
          <p:cNvPr id="5" name="Dikdörtgen 4"/>
          <p:cNvSpPr/>
          <p:nvPr/>
        </p:nvSpPr>
        <p:spPr>
          <a:xfrm>
            <a:off x="334277" y="359466"/>
            <a:ext cx="3821880" cy="369332"/>
          </a:xfrm>
          <a:prstGeom prst="rect">
            <a:avLst/>
          </a:prstGeom>
        </p:spPr>
        <p:txBody>
          <a:bodyPr wrap="none">
            <a:spAutoFit/>
          </a:bodyPr>
          <a:lstStyle/>
          <a:p>
            <a:r>
              <a:rPr lang="tr-TR" b="1" dirty="0">
                <a:solidFill>
                  <a:srgbClr val="333333"/>
                </a:solidFill>
                <a:latin typeface="Verdana" panose="020B0604030504040204" pitchFamily="34" charset="0"/>
              </a:rPr>
              <a:t>Değişken Tipleri (</a:t>
            </a:r>
            <a:r>
              <a:rPr lang="tr-TR" b="1" dirty="0" err="1">
                <a:solidFill>
                  <a:srgbClr val="333333"/>
                </a:solidFill>
                <a:latin typeface="Verdana" panose="020B0604030504040204" pitchFamily="34" charset="0"/>
              </a:rPr>
              <a:t>Variables</a:t>
            </a:r>
            <a:r>
              <a:rPr lang="tr-TR" b="1" dirty="0">
                <a:solidFill>
                  <a:srgbClr val="333333"/>
                </a:solidFill>
                <a:latin typeface="Verdana" panose="020B0604030504040204" pitchFamily="34" charset="0"/>
              </a:rPr>
              <a:t>)</a:t>
            </a:r>
            <a:endParaRPr lang="tr-TR" dirty="0"/>
          </a:p>
        </p:txBody>
      </p:sp>
    </p:spTree>
    <p:extLst>
      <p:ext uri="{BB962C8B-B14F-4D97-AF65-F5344CB8AC3E}">
        <p14:creationId xmlns:p14="http://schemas.microsoft.com/office/powerpoint/2010/main" val="1847746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800426" y="863839"/>
            <a:ext cx="10111508" cy="3207120"/>
          </a:xfrm>
          <a:prstGeom prst="rect">
            <a:avLst/>
          </a:prstGeom>
        </p:spPr>
      </p:pic>
    </p:spTree>
    <p:extLst>
      <p:ext uri="{BB962C8B-B14F-4D97-AF65-F5344CB8AC3E}">
        <p14:creationId xmlns:p14="http://schemas.microsoft.com/office/powerpoint/2010/main" val="2066720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489166" y="380411"/>
            <a:ext cx="10854895" cy="5469243"/>
          </a:xfrm>
          <a:prstGeom prst="rect">
            <a:avLst/>
          </a:prstGeom>
        </p:spPr>
      </p:pic>
    </p:spTree>
    <p:extLst>
      <p:ext uri="{BB962C8B-B14F-4D97-AF65-F5344CB8AC3E}">
        <p14:creationId xmlns:p14="http://schemas.microsoft.com/office/powerpoint/2010/main" val="3233967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23832" y="373488"/>
            <a:ext cx="11165984" cy="1938992"/>
          </a:xfrm>
          <a:prstGeom prst="rect">
            <a:avLst/>
          </a:prstGeom>
          <a:noFill/>
        </p:spPr>
        <p:txBody>
          <a:bodyPr wrap="square" rtlCol="0">
            <a:spAutoFit/>
          </a:bodyPr>
          <a:lstStyle/>
          <a:p>
            <a:pPr algn="just"/>
            <a:r>
              <a:rPr lang="tr-TR" sz="2400" b="1" dirty="0" smtClean="0">
                <a:solidFill>
                  <a:srgbClr val="0070C0"/>
                </a:solidFill>
              </a:rPr>
              <a:t>Yerel  değişkenler </a:t>
            </a:r>
            <a:r>
              <a:rPr lang="tr-TR" sz="2400" b="1" dirty="0" smtClean="0">
                <a:solidFill>
                  <a:schemeClr val="accent2">
                    <a:lumMod val="50000"/>
                  </a:schemeClr>
                </a:solidFill>
              </a:rPr>
              <a:t>Dim</a:t>
            </a:r>
            <a:r>
              <a:rPr lang="tr-TR" sz="2400" b="1" dirty="0" smtClean="0">
                <a:solidFill>
                  <a:srgbClr val="0070C0"/>
                </a:solidFill>
              </a:rPr>
              <a:t>, </a:t>
            </a:r>
            <a:r>
              <a:rPr lang="tr-TR" sz="2400" b="1" dirty="0" err="1">
                <a:solidFill>
                  <a:schemeClr val="accent2">
                    <a:lumMod val="50000"/>
                  </a:schemeClr>
                </a:solidFill>
              </a:rPr>
              <a:t>S</a:t>
            </a:r>
            <a:r>
              <a:rPr lang="tr-TR" sz="2400" b="1" dirty="0" err="1" smtClean="0">
                <a:solidFill>
                  <a:schemeClr val="accent2">
                    <a:lumMod val="50000"/>
                  </a:schemeClr>
                </a:solidFill>
              </a:rPr>
              <a:t>tatic</a:t>
            </a:r>
            <a:r>
              <a:rPr lang="tr-TR" sz="2400" b="1" dirty="0" smtClean="0">
                <a:solidFill>
                  <a:srgbClr val="0070C0"/>
                </a:solidFill>
              </a:rPr>
              <a:t>, </a:t>
            </a:r>
            <a:r>
              <a:rPr lang="tr-TR" sz="2400" b="1" dirty="0" smtClean="0">
                <a:solidFill>
                  <a:schemeClr val="accent2">
                    <a:lumMod val="50000"/>
                  </a:schemeClr>
                </a:solidFill>
              </a:rPr>
              <a:t>Redim(sadece</a:t>
            </a:r>
            <a:r>
              <a:rPr lang="tr-TR" sz="2400" b="1" dirty="0" smtClean="0">
                <a:solidFill>
                  <a:srgbClr val="0070C0"/>
                </a:solidFill>
              </a:rPr>
              <a:t> </a:t>
            </a:r>
            <a:r>
              <a:rPr lang="tr-TR" sz="2400" b="1" dirty="0" smtClean="0">
                <a:solidFill>
                  <a:schemeClr val="accent2">
                    <a:lumMod val="50000"/>
                  </a:schemeClr>
                </a:solidFill>
              </a:rPr>
              <a:t>dizilerde</a:t>
            </a:r>
            <a:r>
              <a:rPr lang="tr-TR" sz="2400" b="1" dirty="0" smtClean="0">
                <a:solidFill>
                  <a:srgbClr val="0070C0"/>
                </a:solidFill>
              </a:rPr>
              <a:t>) tanımlanan değişkenlerdir. Her alt program ve prosedür özel olduğu için bu değişkenler farklı değer alabilir. </a:t>
            </a:r>
            <a:r>
              <a:rPr lang="tr-TR" sz="2400" b="1" dirty="0" smtClean="0">
                <a:solidFill>
                  <a:schemeClr val="accent2">
                    <a:lumMod val="50000"/>
                  </a:schemeClr>
                </a:solidFill>
              </a:rPr>
              <a:t>Dim</a:t>
            </a:r>
            <a:r>
              <a:rPr lang="tr-TR" sz="2400" b="1" dirty="0" smtClean="0">
                <a:solidFill>
                  <a:srgbClr val="0070C0"/>
                </a:solidFill>
              </a:rPr>
              <a:t> ile tanımlanmış değişkenler boyunca kullanılırken </a:t>
            </a:r>
            <a:r>
              <a:rPr lang="tr-TR" sz="2400" b="1" dirty="0" err="1">
                <a:solidFill>
                  <a:schemeClr val="accent2">
                    <a:lumMod val="50000"/>
                  </a:schemeClr>
                </a:solidFill>
              </a:rPr>
              <a:t>Static</a:t>
            </a:r>
            <a:r>
              <a:rPr lang="tr-TR" sz="2400" b="1" dirty="0" smtClean="0">
                <a:solidFill>
                  <a:srgbClr val="0070C0"/>
                </a:solidFill>
              </a:rPr>
              <a:t> olarak tanımlanmış değişkenler tüm uygunluma boyunca çalışırlar. Aşağıdaki uygulama Dim değeri her çalıştığında 10 iken </a:t>
            </a:r>
            <a:r>
              <a:rPr lang="tr-TR" sz="2400" b="1" dirty="0" err="1" smtClean="0">
                <a:solidFill>
                  <a:srgbClr val="0070C0"/>
                </a:solidFill>
              </a:rPr>
              <a:t>Static</a:t>
            </a:r>
            <a:r>
              <a:rPr lang="tr-TR" sz="2400" b="1" dirty="0" smtClean="0">
                <a:solidFill>
                  <a:srgbClr val="0070C0"/>
                </a:solidFill>
              </a:rPr>
              <a:t> değeri 10 </a:t>
            </a:r>
            <a:r>
              <a:rPr lang="tr-TR" sz="2400" b="1" dirty="0" err="1" smtClean="0">
                <a:solidFill>
                  <a:srgbClr val="0070C0"/>
                </a:solidFill>
              </a:rPr>
              <a:t>nun</a:t>
            </a:r>
            <a:r>
              <a:rPr lang="tr-TR" sz="2400" b="1" dirty="0" smtClean="0">
                <a:solidFill>
                  <a:srgbClr val="0070C0"/>
                </a:solidFill>
              </a:rPr>
              <a:t> katları şeklinde bellekte tutulur.</a:t>
            </a:r>
            <a:endParaRPr lang="tr-TR" sz="2400" b="1" dirty="0">
              <a:solidFill>
                <a:srgbClr val="0070C0"/>
              </a:solidFill>
            </a:endParaRPr>
          </a:p>
        </p:txBody>
      </p:sp>
      <p:sp>
        <p:nvSpPr>
          <p:cNvPr id="3" name="Dikdörtgen 2"/>
          <p:cNvSpPr/>
          <p:nvPr/>
        </p:nvSpPr>
        <p:spPr>
          <a:xfrm>
            <a:off x="8133566" y="2312480"/>
            <a:ext cx="2964494" cy="3416320"/>
          </a:xfrm>
          <a:prstGeom prst="rect">
            <a:avLst/>
          </a:prstGeom>
        </p:spPr>
        <p:txBody>
          <a:bodyPr wrap="square">
            <a:spAutoFit/>
          </a:bodyPr>
          <a:lstStyle/>
          <a:p>
            <a:r>
              <a:rPr lang="tr-TR" sz="2400" b="1" dirty="0">
                <a:solidFill>
                  <a:srgbClr val="C00000"/>
                </a:solidFill>
              </a:rPr>
              <a:t>Option </a:t>
            </a:r>
            <a:r>
              <a:rPr lang="tr-TR" sz="2400" b="1" dirty="0" err="1">
                <a:solidFill>
                  <a:srgbClr val="C00000"/>
                </a:solidFill>
              </a:rPr>
              <a:t>Explicit</a:t>
            </a:r>
            <a:endParaRPr lang="tr-TR" sz="2400" b="1" dirty="0">
              <a:solidFill>
                <a:srgbClr val="C00000"/>
              </a:solidFill>
            </a:endParaRPr>
          </a:p>
          <a:p>
            <a:r>
              <a:rPr lang="tr-TR" sz="2400" b="1" dirty="0" err="1">
                <a:solidFill>
                  <a:srgbClr val="00B0F0"/>
                </a:solidFill>
              </a:rPr>
              <a:t>Sub</a:t>
            </a:r>
            <a:r>
              <a:rPr lang="tr-TR" sz="2400" b="1" dirty="0">
                <a:solidFill>
                  <a:srgbClr val="00B0F0"/>
                </a:solidFill>
              </a:rPr>
              <a:t> Yordam1()</a:t>
            </a:r>
          </a:p>
          <a:p>
            <a:r>
              <a:rPr lang="tr-TR" sz="2400" b="1" dirty="0">
                <a:solidFill>
                  <a:srgbClr val="00B0F0"/>
                </a:solidFill>
              </a:rPr>
              <a:t>Dim i As </a:t>
            </a:r>
            <a:r>
              <a:rPr lang="tr-TR" sz="2400" b="1" dirty="0" err="1">
                <a:solidFill>
                  <a:srgbClr val="00B0F0"/>
                </a:solidFill>
              </a:rPr>
              <a:t>Integer</a:t>
            </a:r>
            <a:endParaRPr lang="tr-TR" sz="2400" b="1" dirty="0">
              <a:solidFill>
                <a:srgbClr val="00B0F0"/>
              </a:solidFill>
            </a:endParaRPr>
          </a:p>
          <a:p>
            <a:r>
              <a:rPr lang="tr-TR" sz="2400" b="1" dirty="0">
                <a:solidFill>
                  <a:srgbClr val="00B0F0"/>
                </a:solidFill>
              </a:rPr>
              <a:t>i = i + 10: </a:t>
            </a:r>
            <a:r>
              <a:rPr lang="tr-TR" sz="2400" b="1" dirty="0" err="1">
                <a:solidFill>
                  <a:srgbClr val="00B0F0"/>
                </a:solidFill>
              </a:rPr>
              <a:t>MsgBox</a:t>
            </a:r>
            <a:r>
              <a:rPr lang="tr-TR" sz="2400" b="1" dirty="0">
                <a:solidFill>
                  <a:srgbClr val="00B0F0"/>
                </a:solidFill>
              </a:rPr>
              <a:t> i</a:t>
            </a:r>
          </a:p>
          <a:p>
            <a:r>
              <a:rPr lang="tr-TR" sz="2400" b="1" dirty="0" err="1">
                <a:solidFill>
                  <a:srgbClr val="00B0F0"/>
                </a:solidFill>
              </a:rPr>
              <a:t>End</a:t>
            </a:r>
            <a:r>
              <a:rPr lang="tr-TR" sz="2400" b="1" dirty="0">
                <a:solidFill>
                  <a:srgbClr val="00B0F0"/>
                </a:solidFill>
              </a:rPr>
              <a:t> </a:t>
            </a:r>
            <a:r>
              <a:rPr lang="tr-TR" sz="2400" b="1" dirty="0" err="1">
                <a:solidFill>
                  <a:srgbClr val="00B0F0"/>
                </a:solidFill>
              </a:rPr>
              <a:t>Sub</a:t>
            </a:r>
            <a:endParaRPr lang="tr-TR" sz="2400" b="1" dirty="0">
              <a:solidFill>
                <a:srgbClr val="00B0F0"/>
              </a:solidFill>
            </a:endParaRPr>
          </a:p>
          <a:p>
            <a:r>
              <a:rPr lang="tr-TR" sz="2400" b="1" dirty="0" err="1">
                <a:solidFill>
                  <a:schemeClr val="accent2">
                    <a:lumMod val="50000"/>
                  </a:schemeClr>
                </a:solidFill>
              </a:rPr>
              <a:t>Sub</a:t>
            </a:r>
            <a:r>
              <a:rPr lang="tr-TR" sz="2400" b="1" dirty="0">
                <a:solidFill>
                  <a:schemeClr val="accent2">
                    <a:lumMod val="50000"/>
                  </a:schemeClr>
                </a:solidFill>
              </a:rPr>
              <a:t> Yordam2()</a:t>
            </a:r>
          </a:p>
          <a:p>
            <a:r>
              <a:rPr lang="tr-TR" sz="2400" b="1" dirty="0" err="1">
                <a:solidFill>
                  <a:schemeClr val="accent2">
                    <a:lumMod val="50000"/>
                  </a:schemeClr>
                </a:solidFill>
              </a:rPr>
              <a:t>Static</a:t>
            </a:r>
            <a:r>
              <a:rPr lang="tr-TR" sz="2400" b="1" dirty="0">
                <a:solidFill>
                  <a:schemeClr val="accent2">
                    <a:lumMod val="50000"/>
                  </a:schemeClr>
                </a:solidFill>
              </a:rPr>
              <a:t> i As </a:t>
            </a:r>
            <a:r>
              <a:rPr lang="tr-TR" sz="2400" b="1" dirty="0" err="1">
                <a:solidFill>
                  <a:schemeClr val="accent2">
                    <a:lumMod val="50000"/>
                  </a:schemeClr>
                </a:solidFill>
              </a:rPr>
              <a:t>Integer</a:t>
            </a:r>
            <a:endParaRPr lang="tr-TR" sz="2400" b="1" dirty="0">
              <a:solidFill>
                <a:schemeClr val="accent2">
                  <a:lumMod val="50000"/>
                </a:schemeClr>
              </a:solidFill>
            </a:endParaRPr>
          </a:p>
          <a:p>
            <a:r>
              <a:rPr lang="tr-TR" sz="2400" b="1" dirty="0">
                <a:solidFill>
                  <a:schemeClr val="accent2">
                    <a:lumMod val="50000"/>
                  </a:schemeClr>
                </a:solidFill>
              </a:rPr>
              <a:t>i = i + 10: </a:t>
            </a:r>
            <a:r>
              <a:rPr lang="tr-TR" sz="2400" b="1" dirty="0" err="1">
                <a:solidFill>
                  <a:schemeClr val="accent2">
                    <a:lumMod val="50000"/>
                  </a:schemeClr>
                </a:solidFill>
              </a:rPr>
              <a:t>MsgBox</a:t>
            </a:r>
            <a:r>
              <a:rPr lang="tr-TR" sz="2400" b="1" dirty="0">
                <a:solidFill>
                  <a:schemeClr val="accent2">
                    <a:lumMod val="50000"/>
                  </a:schemeClr>
                </a:solidFill>
              </a:rPr>
              <a:t> i</a:t>
            </a:r>
          </a:p>
          <a:p>
            <a:r>
              <a:rPr lang="tr-TR" sz="2400" b="1" dirty="0" err="1">
                <a:solidFill>
                  <a:schemeClr val="accent2">
                    <a:lumMod val="50000"/>
                  </a:schemeClr>
                </a:solidFill>
              </a:rPr>
              <a:t>End</a:t>
            </a:r>
            <a:r>
              <a:rPr lang="tr-TR" sz="2400" b="1" dirty="0">
                <a:solidFill>
                  <a:schemeClr val="accent2">
                    <a:lumMod val="50000"/>
                  </a:schemeClr>
                </a:solidFill>
              </a:rPr>
              <a:t> </a:t>
            </a:r>
            <a:r>
              <a:rPr lang="tr-TR" sz="2400" b="1" dirty="0" err="1">
                <a:solidFill>
                  <a:schemeClr val="accent2">
                    <a:lumMod val="50000"/>
                  </a:schemeClr>
                </a:solidFill>
              </a:rPr>
              <a:t>Sub</a:t>
            </a:r>
            <a:endParaRPr lang="tr-TR" sz="2400" b="1" dirty="0">
              <a:solidFill>
                <a:schemeClr val="accent2">
                  <a:lumMod val="50000"/>
                </a:schemeClr>
              </a:solidFill>
            </a:endParaRPr>
          </a:p>
        </p:txBody>
      </p:sp>
      <p:pic>
        <p:nvPicPr>
          <p:cNvPr id="4" name="Resim 3"/>
          <p:cNvPicPr>
            <a:picLocks noChangeAspect="1"/>
          </p:cNvPicPr>
          <p:nvPr/>
        </p:nvPicPr>
        <p:blipFill>
          <a:blip r:embed="rId2"/>
          <a:stretch>
            <a:fillRect/>
          </a:stretch>
        </p:blipFill>
        <p:spPr>
          <a:xfrm>
            <a:off x="442874" y="2427113"/>
            <a:ext cx="7213166" cy="3871422"/>
          </a:xfrm>
          <a:prstGeom prst="rect">
            <a:avLst/>
          </a:prstGeom>
        </p:spPr>
      </p:pic>
    </p:spTree>
    <p:extLst>
      <p:ext uri="{BB962C8B-B14F-4D97-AF65-F5344CB8AC3E}">
        <p14:creationId xmlns:p14="http://schemas.microsoft.com/office/powerpoint/2010/main" val="3609594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static2">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18028" y="588723"/>
            <a:ext cx="4968789" cy="4321480"/>
          </a:xfrm>
          <a:prstGeom prst="rect">
            <a:avLst/>
          </a:prstGeom>
          <a:noFill/>
          <a:ln>
            <a:noFill/>
          </a:ln>
        </p:spPr>
      </p:pic>
      <p:pic>
        <p:nvPicPr>
          <p:cNvPr id="3" name="Resim 2" descr="static">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2297547" y="5010411"/>
            <a:ext cx="1809750" cy="1495425"/>
          </a:xfrm>
          <a:prstGeom prst="rect">
            <a:avLst/>
          </a:prstGeom>
          <a:noFill/>
          <a:ln>
            <a:noFill/>
          </a:ln>
        </p:spPr>
      </p:pic>
      <p:pic>
        <p:nvPicPr>
          <p:cNvPr id="4" name="Resim 3" descr="static3">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6016537" y="588723"/>
            <a:ext cx="4968789" cy="4321480"/>
          </a:xfrm>
          <a:prstGeom prst="rect">
            <a:avLst/>
          </a:prstGeom>
          <a:noFill/>
          <a:ln>
            <a:noFill/>
          </a:ln>
        </p:spPr>
      </p:pic>
      <p:pic>
        <p:nvPicPr>
          <p:cNvPr id="5" name="Resim 4" descr="static4">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7591293" y="4910203"/>
            <a:ext cx="1819275" cy="1552575"/>
          </a:xfrm>
          <a:prstGeom prst="rect">
            <a:avLst/>
          </a:prstGeom>
          <a:noFill/>
          <a:ln>
            <a:noFill/>
          </a:ln>
        </p:spPr>
      </p:pic>
      <p:sp>
        <p:nvSpPr>
          <p:cNvPr id="6" name="Metin kutusu 5"/>
          <p:cNvSpPr txBox="1"/>
          <p:nvPr/>
        </p:nvSpPr>
        <p:spPr>
          <a:xfrm>
            <a:off x="981075" y="169101"/>
            <a:ext cx="5035462" cy="400110"/>
          </a:xfrm>
          <a:prstGeom prst="rect">
            <a:avLst/>
          </a:prstGeom>
          <a:noFill/>
        </p:spPr>
        <p:txBody>
          <a:bodyPr wrap="square" rtlCol="0">
            <a:spAutoFit/>
          </a:bodyPr>
          <a:lstStyle/>
          <a:p>
            <a:r>
              <a:rPr lang="tr-TR" sz="2000" b="1" dirty="0" smtClean="0">
                <a:solidFill>
                  <a:srgbClr val="FF0000"/>
                </a:solidFill>
              </a:rPr>
              <a:t>Yerel Değişkenlere örnek (Dim ve </a:t>
            </a:r>
            <a:r>
              <a:rPr lang="tr-TR" sz="2000" b="1" dirty="0" err="1" smtClean="0">
                <a:solidFill>
                  <a:srgbClr val="FF0000"/>
                </a:solidFill>
              </a:rPr>
              <a:t>Static</a:t>
            </a:r>
            <a:r>
              <a:rPr lang="tr-TR" sz="2000" b="1" dirty="0" smtClean="0">
                <a:solidFill>
                  <a:srgbClr val="FF0000"/>
                </a:solidFill>
              </a:rPr>
              <a:t>)</a:t>
            </a:r>
            <a:endParaRPr lang="tr-TR" sz="2000" b="1" dirty="0">
              <a:solidFill>
                <a:srgbClr val="FF0000"/>
              </a:solidFill>
            </a:endParaRPr>
          </a:p>
        </p:txBody>
      </p:sp>
    </p:spTree>
    <p:extLst>
      <p:ext uri="{BB962C8B-B14F-4D97-AF65-F5344CB8AC3E}">
        <p14:creationId xmlns:p14="http://schemas.microsoft.com/office/powerpoint/2010/main" val="2408351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23832" y="373488"/>
            <a:ext cx="11165984" cy="1938992"/>
          </a:xfrm>
          <a:prstGeom prst="rect">
            <a:avLst/>
          </a:prstGeom>
          <a:noFill/>
        </p:spPr>
        <p:txBody>
          <a:bodyPr wrap="square" rtlCol="0">
            <a:spAutoFit/>
          </a:bodyPr>
          <a:lstStyle/>
          <a:p>
            <a:pPr algn="just"/>
            <a:r>
              <a:rPr lang="tr-TR" sz="2400" b="1" dirty="0" smtClean="0">
                <a:solidFill>
                  <a:srgbClr val="0070C0"/>
                </a:solidFill>
              </a:rPr>
              <a:t>Modül düzeyinde değişkenler sadece ilgili modülde çalışırlar</a:t>
            </a:r>
            <a:r>
              <a:rPr lang="tr-TR" sz="2400" b="1" dirty="0">
                <a:solidFill>
                  <a:srgbClr val="0070C0"/>
                </a:solidFill>
              </a:rPr>
              <a:t>, eğer Option </a:t>
            </a:r>
            <a:r>
              <a:rPr lang="tr-TR" sz="2400" b="1" dirty="0" err="1">
                <a:solidFill>
                  <a:srgbClr val="0070C0"/>
                </a:solidFill>
              </a:rPr>
              <a:t>Explicit</a:t>
            </a:r>
            <a:endParaRPr lang="tr-TR" sz="2400" b="1" dirty="0">
              <a:solidFill>
                <a:srgbClr val="0070C0"/>
              </a:solidFill>
            </a:endParaRPr>
          </a:p>
          <a:p>
            <a:pPr algn="just"/>
            <a:r>
              <a:rPr lang="tr-TR" sz="2400" b="1" dirty="0" smtClean="0">
                <a:solidFill>
                  <a:srgbClr val="FF0000"/>
                </a:solidFill>
              </a:rPr>
              <a:t>Dim </a:t>
            </a:r>
            <a:r>
              <a:rPr lang="tr-TR" sz="2400" b="1" dirty="0" err="1" smtClean="0">
                <a:solidFill>
                  <a:srgbClr val="FF0000"/>
                </a:solidFill>
              </a:rPr>
              <a:t>urunSayısı</a:t>
            </a:r>
            <a:r>
              <a:rPr lang="tr-TR" sz="2400" b="1" dirty="0" smtClean="0">
                <a:solidFill>
                  <a:srgbClr val="FF0000"/>
                </a:solidFill>
              </a:rPr>
              <a:t> </a:t>
            </a:r>
            <a:r>
              <a:rPr lang="tr-TR" sz="2400" b="1" dirty="0" smtClean="0">
                <a:solidFill>
                  <a:srgbClr val="0070C0"/>
                </a:solidFill>
              </a:rPr>
              <a:t>şeklinde tanımlama bölümünde tanımlandıysa modül içerisinde tüm alt programlardan bu değişkene ulaşılabilecek eğer alt program içerisinde tanımlanmışsa sadece o programda değişkene ulaşılabilecek ancak </a:t>
            </a:r>
            <a:r>
              <a:rPr lang="tr-TR" sz="2400" b="1" dirty="0">
                <a:solidFill>
                  <a:srgbClr val="FF0000"/>
                </a:solidFill>
              </a:rPr>
              <a:t>Dim </a:t>
            </a:r>
            <a:r>
              <a:rPr lang="tr-TR" sz="2400" b="1" dirty="0" err="1">
                <a:solidFill>
                  <a:srgbClr val="FF0000"/>
                </a:solidFill>
              </a:rPr>
              <a:t>urunSayısı</a:t>
            </a:r>
            <a:r>
              <a:rPr lang="tr-TR" sz="2400" b="1" dirty="0">
                <a:solidFill>
                  <a:srgbClr val="FF0000"/>
                </a:solidFill>
              </a:rPr>
              <a:t> </a:t>
            </a:r>
            <a:r>
              <a:rPr lang="tr-TR" sz="2400" b="1" dirty="0" smtClean="0">
                <a:solidFill>
                  <a:srgbClr val="FF0000"/>
                </a:solidFill>
              </a:rPr>
              <a:t> </a:t>
            </a:r>
            <a:r>
              <a:rPr lang="tr-TR" sz="2400" b="1" dirty="0">
                <a:solidFill>
                  <a:srgbClr val="0070C0"/>
                </a:solidFill>
              </a:rPr>
              <a:t>değişkenine faklı modüllerde ulaşılmamaktadır.</a:t>
            </a:r>
          </a:p>
        </p:txBody>
      </p:sp>
      <p:sp>
        <p:nvSpPr>
          <p:cNvPr id="3" name="Dikdörtgen 2"/>
          <p:cNvSpPr/>
          <p:nvPr/>
        </p:nvSpPr>
        <p:spPr>
          <a:xfrm>
            <a:off x="7908098" y="2312480"/>
            <a:ext cx="3352800" cy="3477875"/>
          </a:xfrm>
          <a:prstGeom prst="rect">
            <a:avLst/>
          </a:prstGeom>
        </p:spPr>
        <p:txBody>
          <a:bodyPr wrap="square">
            <a:spAutoFit/>
          </a:bodyPr>
          <a:lstStyle/>
          <a:p>
            <a:r>
              <a:rPr lang="tr-TR" sz="2000" b="1" dirty="0">
                <a:solidFill>
                  <a:schemeClr val="accent2">
                    <a:lumMod val="50000"/>
                  </a:schemeClr>
                </a:solidFill>
              </a:rPr>
              <a:t>Option </a:t>
            </a:r>
            <a:r>
              <a:rPr lang="tr-TR" sz="2000" b="1" dirty="0" err="1">
                <a:solidFill>
                  <a:schemeClr val="accent2">
                    <a:lumMod val="50000"/>
                  </a:schemeClr>
                </a:solidFill>
              </a:rPr>
              <a:t>Explicit</a:t>
            </a:r>
            <a:endParaRPr lang="tr-TR" sz="2000" b="1" dirty="0">
              <a:solidFill>
                <a:schemeClr val="accent2">
                  <a:lumMod val="50000"/>
                </a:schemeClr>
              </a:solidFill>
            </a:endParaRPr>
          </a:p>
          <a:p>
            <a:r>
              <a:rPr lang="tr-TR" sz="2000" b="1" dirty="0">
                <a:solidFill>
                  <a:schemeClr val="accent2">
                    <a:lumMod val="50000"/>
                  </a:schemeClr>
                </a:solidFill>
              </a:rPr>
              <a:t>Dim </a:t>
            </a:r>
            <a:r>
              <a:rPr lang="tr-TR" sz="2000" b="1" dirty="0" err="1">
                <a:solidFill>
                  <a:schemeClr val="accent2">
                    <a:lumMod val="50000"/>
                  </a:schemeClr>
                </a:solidFill>
              </a:rPr>
              <a:t>urunSayısı</a:t>
            </a:r>
            <a:endParaRPr lang="tr-TR" sz="2000" b="1" dirty="0">
              <a:solidFill>
                <a:schemeClr val="accent2">
                  <a:lumMod val="50000"/>
                </a:schemeClr>
              </a:solidFill>
            </a:endParaRPr>
          </a:p>
          <a:p>
            <a:r>
              <a:rPr lang="tr-TR" sz="2000" b="1" dirty="0" err="1">
                <a:solidFill>
                  <a:srgbClr val="002060"/>
                </a:solidFill>
              </a:rPr>
              <a:t>Sub</a:t>
            </a:r>
            <a:r>
              <a:rPr lang="tr-TR" sz="2000" b="1" dirty="0">
                <a:solidFill>
                  <a:srgbClr val="002060"/>
                </a:solidFill>
              </a:rPr>
              <a:t> urun()</a:t>
            </a:r>
          </a:p>
          <a:p>
            <a:r>
              <a:rPr lang="tr-TR" sz="2000" b="1" dirty="0">
                <a:solidFill>
                  <a:srgbClr val="002060"/>
                </a:solidFill>
              </a:rPr>
              <a:t>Dim </a:t>
            </a:r>
            <a:r>
              <a:rPr lang="tr-TR" sz="2000" b="1" dirty="0" err="1">
                <a:solidFill>
                  <a:srgbClr val="002060"/>
                </a:solidFill>
              </a:rPr>
              <a:t>urunSayısı</a:t>
            </a:r>
            <a:endParaRPr lang="tr-TR" sz="2000" b="1" dirty="0">
              <a:solidFill>
                <a:srgbClr val="002060"/>
              </a:solidFill>
            </a:endParaRPr>
          </a:p>
          <a:p>
            <a:r>
              <a:rPr lang="tr-TR" sz="2000" b="1" dirty="0" err="1">
                <a:solidFill>
                  <a:srgbClr val="002060"/>
                </a:solidFill>
              </a:rPr>
              <a:t>urunSayısı</a:t>
            </a:r>
            <a:r>
              <a:rPr lang="tr-TR" sz="2000" b="1" dirty="0">
                <a:solidFill>
                  <a:srgbClr val="002060"/>
                </a:solidFill>
              </a:rPr>
              <a:t> = 5</a:t>
            </a:r>
          </a:p>
          <a:p>
            <a:r>
              <a:rPr lang="tr-TR" sz="2000" b="1" dirty="0" err="1">
                <a:solidFill>
                  <a:srgbClr val="002060"/>
                </a:solidFill>
              </a:rPr>
              <a:t>MsgBox</a:t>
            </a:r>
            <a:r>
              <a:rPr lang="tr-TR" sz="2000" b="1" dirty="0">
                <a:solidFill>
                  <a:srgbClr val="002060"/>
                </a:solidFill>
              </a:rPr>
              <a:t> </a:t>
            </a:r>
            <a:r>
              <a:rPr lang="tr-TR" sz="2000" b="1" dirty="0" err="1">
                <a:solidFill>
                  <a:srgbClr val="002060"/>
                </a:solidFill>
              </a:rPr>
              <a:t>urunSayısı</a:t>
            </a:r>
            <a:endParaRPr lang="tr-TR" sz="2000" b="1" dirty="0">
              <a:solidFill>
                <a:srgbClr val="002060"/>
              </a:solidFill>
            </a:endParaRPr>
          </a:p>
          <a:p>
            <a:r>
              <a:rPr lang="tr-TR" sz="2000" b="1" dirty="0" err="1">
                <a:solidFill>
                  <a:srgbClr val="002060"/>
                </a:solidFill>
              </a:rPr>
              <a:t>End</a:t>
            </a:r>
            <a:r>
              <a:rPr lang="tr-TR" sz="2000" b="1" dirty="0">
                <a:solidFill>
                  <a:srgbClr val="002060"/>
                </a:solidFill>
              </a:rPr>
              <a:t> </a:t>
            </a:r>
            <a:r>
              <a:rPr lang="tr-TR" sz="2000" b="1" dirty="0" err="1">
                <a:solidFill>
                  <a:srgbClr val="002060"/>
                </a:solidFill>
              </a:rPr>
              <a:t>Sub</a:t>
            </a:r>
            <a:endParaRPr lang="tr-TR" sz="2000" b="1" dirty="0">
              <a:solidFill>
                <a:srgbClr val="002060"/>
              </a:solidFill>
            </a:endParaRPr>
          </a:p>
          <a:p>
            <a:r>
              <a:rPr lang="tr-TR" sz="2000" b="1" dirty="0" err="1">
                <a:solidFill>
                  <a:srgbClr val="FF0000"/>
                </a:solidFill>
              </a:rPr>
              <a:t>Sub</a:t>
            </a:r>
            <a:r>
              <a:rPr lang="tr-TR" sz="2000" b="1" dirty="0">
                <a:solidFill>
                  <a:srgbClr val="FF0000"/>
                </a:solidFill>
              </a:rPr>
              <a:t> urun2()</a:t>
            </a:r>
          </a:p>
          <a:p>
            <a:r>
              <a:rPr lang="tr-TR" sz="2000" b="1" dirty="0" err="1">
                <a:solidFill>
                  <a:srgbClr val="FF0000"/>
                </a:solidFill>
              </a:rPr>
              <a:t>urunSayısı</a:t>
            </a:r>
            <a:r>
              <a:rPr lang="tr-TR" sz="2000" b="1" dirty="0">
                <a:solidFill>
                  <a:srgbClr val="FF0000"/>
                </a:solidFill>
              </a:rPr>
              <a:t> = </a:t>
            </a:r>
            <a:r>
              <a:rPr lang="tr-TR" sz="2000" b="1" dirty="0" err="1">
                <a:solidFill>
                  <a:srgbClr val="FF0000"/>
                </a:solidFill>
              </a:rPr>
              <a:t>urunSayısı</a:t>
            </a:r>
            <a:r>
              <a:rPr lang="tr-TR" sz="2000" b="1" dirty="0">
                <a:solidFill>
                  <a:srgbClr val="FF0000"/>
                </a:solidFill>
              </a:rPr>
              <a:t> + 2</a:t>
            </a:r>
          </a:p>
          <a:p>
            <a:r>
              <a:rPr lang="tr-TR" sz="2000" b="1" dirty="0" err="1">
                <a:solidFill>
                  <a:srgbClr val="FF0000"/>
                </a:solidFill>
              </a:rPr>
              <a:t>MsgBox</a:t>
            </a:r>
            <a:r>
              <a:rPr lang="tr-TR" sz="2000" b="1" dirty="0">
                <a:solidFill>
                  <a:srgbClr val="FF0000"/>
                </a:solidFill>
              </a:rPr>
              <a:t> </a:t>
            </a:r>
            <a:r>
              <a:rPr lang="tr-TR" sz="2000" b="1" dirty="0" err="1">
                <a:solidFill>
                  <a:srgbClr val="FF0000"/>
                </a:solidFill>
              </a:rPr>
              <a:t>urunSayısı</a:t>
            </a:r>
            <a:endParaRPr lang="tr-TR" sz="2000" b="1" dirty="0">
              <a:solidFill>
                <a:srgbClr val="FF0000"/>
              </a:solidFill>
            </a:endParaRPr>
          </a:p>
          <a:p>
            <a:r>
              <a:rPr lang="tr-TR" sz="2000" b="1" dirty="0" err="1">
                <a:solidFill>
                  <a:srgbClr val="FF0000"/>
                </a:solidFill>
              </a:rPr>
              <a:t>End</a:t>
            </a:r>
            <a:r>
              <a:rPr lang="tr-TR" sz="2000" b="1" dirty="0">
                <a:solidFill>
                  <a:srgbClr val="FF0000"/>
                </a:solidFill>
              </a:rPr>
              <a:t> </a:t>
            </a:r>
            <a:r>
              <a:rPr lang="tr-TR" sz="2000" b="1" dirty="0" err="1">
                <a:solidFill>
                  <a:srgbClr val="FF0000"/>
                </a:solidFill>
              </a:rPr>
              <a:t>Sub</a:t>
            </a:r>
            <a:endParaRPr lang="tr-TR" sz="2000" b="1" dirty="0">
              <a:solidFill>
                <a:srgbClr val="FF0000"/>
              </a:solidFill>
            </a:endParaRPr>
          </a:p>
        </p:txBody>
      </p:sp>
      <p:pic>
        <p:nvPicPr>
          <p:cNvPr id="4" name="Resim 3"/>
          <p:cNvPicPr>
            <a:picLocks noChangeAspect="1"/>
          </p:cNvPicPr>
          <p:nvPr/>
        </p:nvPicPr>
        <p:blipFill>
          <a:blip r:embed="rId2"/>
          <a:stretch>
            <a:fillRect/>
          </a:stretch>
        </p:blipFill>
        <p:spPr>
          <a:xfrm>
            <a:off x="323832" y="2335329"/>
            <a:ext cx="7008069" cy="3951106"/>
          </a:xfrm>
          <a:prstGeom prst="rect">
            <a:avLst/>
          </a:prstGeom>
        </p:spPr>
      </p:pic>
    </p:spTree>
    <p:extLst>
      <p:ext uri="{BB962C8B-B14F-4D97-AF65-F5344CB8AC3E}">
        <p14:creationId xmlns:p14="http://schemas.microsoft.com/office/powerpoint/2010/main" val="2741619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898301" y="1583565"/>
            <a:ext cx="8990526" cy="4495263"/>
          </a:xfrm>
          <a:prstGeom prst="rect">
            <a:avLst/>
          </a:prstGeom>
        </p:spPr>
      </p:pic>
      <p:sp>
        <p:nvSpPr>
          <p:cNvPr id="3" name="Metin kutusu 2"/>
          <p:cNvSpPr txBox="1"/>
          <p:nvPr/>
        </p:nvSpPr>
        <p:spPr>
          <a:xfrm>
            <a:off x="321971" y="373488"/>
            <a:ext cx="11165984" cy="830997"/>
          </a:xfrm>
          <a:prstGeom prst="rect">
            <a:avLst/>
          </a:prstGeom>
          <a:noFill/>
        </p:spPr>
        <p:txBody>
          <a:bodyPr wrap="square" rtlCol="0">
            <a:spAutoFit/>
          </a:bodyPr>
          <a:lstStyle/>
          <a:p>
            <a:r>
              <a:rPr lang="tr-TR" sz="2400" b="1" dirty="0" smtClean="0">
                <a:solidFill>
                  <a:srgbClr val="0070C0"/>
                </a:solidFill>
              </a:rPr>
              <a:t>Global değişkenler modülün (</a:t>
            </a:r>
            <a:r>
              <a:rPr lang="tr-TR" sz="2400" b="1" dirty="0" err="1" smtClean="0">
                <a:solidFill>
                  <a:srgbClr val="0070C0"/>
                </a:solidFill>
              </a:rPr>
              <a:t>Declarations</a:t>
            </a:r>
            <a:r>
              <a:rPr lang="tr-TR" sz="2400" b="1" dirty="0" smtClean="0">
                <a:solidFill>
                  <a:srgbClr val="0070C0"/>
                </a:solidFill>
              </a:rPr>
              <a:t>) bölümünde global kelimesi ile bir değişken tanımlanır bu değişkene tüm alt programlar ve tüm modüllerden ulaşılabilir.</a:t>
            </a:r>
            <a:endParaRPr lang="tr-TR" sz="2400" b="1" dirty="0">
              <a:solidFill>
                <a:srgbClr val="0070C0"/>
              </a:solidFill>
            </a:endParaRPr>
          </a:p>
        </p:txBody>
      </p:sp>
    </p:spTree>
    <p:extLst>
      <p:ext uri="{BB962C8B-B14F-4D97-AF65-F5344CB8AC3E}">
        <p14:creationId xmlns:p14="http://schemas.microsoft.com/office/powerpoint/2010/main" val="3624115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31309" y="601031"/>
            <a:ext cx="2914390" cy="3416320"/>
          </a:xfrm>
          <a:prstGeom prst="rect">
            <a:avLst/>
          </a:prstGeom>
        </p:spPr>
        <p:txBody>
          <a:bodyPr wrap="square">
            <a:spAutoFit/>
          </a:bodyPr>
          <a:lstStyle/>
          <a:p>
            <a:r>
              <a:rPr lang="tr-TR" dirty="0"/>
              <a:t>Option </a:t>
            </a:r>
            <a:r>
              <a:rPr lang="tr-TR" dirty="0" err="1"/>
              <a:t>Explicit</a:t>
            </a:r>
            <a:endParaRPr lang="tr-TR" dirty="0"/>
          </a:p>
          <a:p>
            <a:r>
              <a:rPr lang="tr-TR" dirty="0" err="1" smtClean="0"/>
              <a:t>Public</a:t>
            </a:r>
            <a:r>
              <a:rPr lang="tr-TR" dirty="0" smtClean="0"/>
              <a:t> </a:t>
            </a:r>
            <a:r>
              <a:rPr lang="tr-TR" dirty="0"/>
              <a:t>i As </a:t>
            </a:r>
            <a:r>
              <a:rPr lang="tr-TR" dirty="0" err="1"/>
              <a:t>Integer</a:t>
            </a:r>
            <a:endParaRPr lang="tr-TR" dirty="0"/>
          </a:p>
          <a:p>
            <a:endParaRPr lang="tr-TR" dirty="0"/>
          </a:p>
          <a:p>
            <a:r>
              <a:rPr lang="tr-TR" dirty="0" err="1"/>
              <a:t>Sub</a:t>
            </a:r>
            <a:r>
              <a:rPr lang="tr-TR" dirty="0"/>
              <a:t> deneme()</a:t>
            </a:r>
          </a:p>
          <a:p>
            <a:r>
              <a:rPr lang="tr-TR" dirty="0" smtClean="0"/>
              <a:t>    </a:t>
            </a:r>
            <a:r>
              <a:rPr lang="tr-TR" dirty="0"/>
              <a:t>i = i + 5</a:t>
            </a:r>
          </a:p>
          <a:p>
            <a:r>
              <a:rPr lang="tr-TR" dirty="0" smtClean="0"/>
              <a:t>    </a:t>
            </a:r>
            <a:r>
              <a:rPr lang="tr-TR" dirty="0" err="1"/>
              <a:t>MsgBox</a:t>
            </a:r>
            <a:r>
              <a:rPr lang="tr-TR" dirty="0"/>
              <a:t> i</a:t>
            </a:r>
          </a:p>
          <a:p>
            <a:r>
              <a:rPr lang="tr-TR" dirty="0" err="1" smtClean="0"/>
              <a:t>End</a:t>
            </a:r>
            <a:r>
              <a:rPr lang="tr-TR" dirty="0" smtClean="0"/>
              <a:t> </a:t>
            </a:r>
            <a:r>
              <a:rPr lang="tr-TR" dirty="0" err="1"/>
              <a:t>Sub</a:t>
            </a:r>
            <a:endParaRPr lang="tr-TR" dirty="0"/>
          </a:p>
          <a:p>
            <a:endParaRPr lang="tr-TR" dirty="0"/>
          </a:p>
          <a:p>
            <a:r>
              <a:rPr lang="tr-TR" dirty="0" err="1"/>
              <a:t>Sub</a:t>
            </a:r>
            <a:r>
              <a:rPr lang="tr-TR" dirty="0"/>
              <a:t> deneme2()</a:t>
            </a:r>
          </a:p>
          <a:p>
            <a:r>
              <a:rPr lang="tr-TR" dirty="0" smtClean="0"/>
              <a:t>i </a:t>
            </a:r>
            <a:r>
              <a:rPr lang="tr-TR" dirty="0"/>
              <a:t>= i + 10</a:t>
            </a:r>
          </a:p>
          <a:p>
            <a:r>
              <a:rPr lang="tr-TR" dirty="0" err="1" smtClean="0"/>
              <a:t>MsgBox</a:t>
            </a:r>
            <a:r>
              <a:rPr lang="tr-TR" dirty="0" smtClean="0"/>
              <a:t> </a:t>
            </a:r>
            <a:r>
              <a:rPr lang="tr-TR" dirty="0"/>
              <a:t>i</a:t>
            </a:r>
          </a:p>
          <a:p>
            <a:r>
              <a:rPr lang="tr-TR" dirty="0" err="1" smtClean="0"/>
              <a:t>End</a:t>
            </a:r>
            <a:r>
              <a:rPr lang="tr-TR" dirty="0" smtClean="0"/>
              <a:t> </a:t>
            </a:r>
            <a:r>
              <a:rPr lang="tr-TR" dirty="0" err="1"/>
              <a:t>Sub</a:t>
            </a:r>
            <a:endParaRPr lang="tr-TR" dirty="0"/>
          </a:p>
        </p:txBody>
      </p:sp>
      <p:sp>
        <p:nvSpPr>
          <p:cNvPr id="3" name="Dikdörtgen 2"/>
          <p:cNvSpPr/>
          <p:nvPr/>
        </p:nvSpPr>
        <p:spPr>
          <a:xfrm>
            <a:off x="6592866" y="601031"/>
            <a:ext cx="3077227" cy="3416320"/>
          </a:xfrm>
          <a:prstGeom prst="rect">
            <a:avLst/>
          </a:prstGeom>
        </p:spPr>
        <p:txBody>
          <a:bodyPr wrap="square">
            <a:spAutoFit/>
          </a:bodyPr>
          <a:lstStyle/>
          <a:p>
            <a:r>
              <a:rPr lang="tr-TR" dirty="0"/>
              <a:t>Option </a:t>
            </a:r>
            <a:r>
              <a:rPr lang="tr-TR" dirty="0" err="1"/>
              <a:t>Explicit</a:t>
            </a:r>
            <a:endParaRPr lang="tr-TR" dirty="0"/>
          </a:p>
          <a:p>
            <a:r>
              <a:rPr lang="tr-TR" dirty="0" err="1" smtClean="0"/>
              <a:t>Private</a:t>
            </a:r>
            <a:r>
              <a:rPr lang="tr-TR" dirty="0" smtClean="0"/>
              <a:t> </a:t>
            </a:r>
            <a:r>
              <a:rPr lang="tr-TR" dirty="0"/>
              <a:t>i As </a:t>
            </a:r>
            <a:r>
              <a:rPr lang="tr-TR" dirty="0" err="1"/>
              <a:t>Integer</a:t>
            </a:r>
            <a:endParaRPr lang="tr-TR" dirty="0"/>
          </a:p>
          <a:p>
            <a:endParaRPr lang="tr-TR" dirty="0"/>
          </a:p>
          <a:p>
            <a:r>
              <a:rPr lang="tr-TR" dirty="0" err="1"/>
              <a:t>Sub</a:t>
            </a:r>
            <a:r>
              <a:rPr lang="tr-TR" dirty="0"/>
              <a:t> deneme()</a:t>
            </a:r>
          </a:p>
          <a:p>
            <a:r>
              <a:rPr lang="tr-TR" dirty="0" smtClean="0"/>
              <a:t>    </a:t>
            </a:r>
            <a:r>
              <a:rPr lang="tr-TR" dirty="0"/>
              <a:t>i = i + 5</a:t>
            </a:r>
          </a:p>
          <a:p>
            <a:r>
              <a:rPr lang="tr-TR" dirty="0" smtClean="0"/>
              <a:t>    </a:t>
            </a:r>
            <a:r>
              <a:rPr lang="tr-TR" dirty="0" err="1"/>
              <a:t>MsgBox</a:t>
            </a:r>
            <a:r>
              <a:rPr lang="tr-TR" dirty="0"/>
              <a:t> i</a:t>
            </a:r>
          </a:p>
          <a:p>
            <a:r>
              <a:rPr lang="tr-TR" dirty="0" err="1" smtClean="0"/>
              <a:t>End</a:t>
            </a:r>
            <a:r>
              <a:rPr lang="tr-TR" dirty="0" smtClean="0"/>
              <a:t> </a:t>
            </a:r>
            <a:r>
              <a:rPr lang="tr-TR" dirty="0" err="1"/>
              <a:t>Sub</a:t>
            </a:r>
            <a:endParaRPr lang="tr-TR" dirty="0"/>
          </a:p>
          <a:p>
            <a:endParaRPr lang="tr-TR" dirty="0"/>
          </a:p>
          <a:p>
            <a:r>
              <a:rPr lang="tr-TR" dirty="0" err="1"/>
              <a:t>Sub</a:t>
            </a:r>
            <a:r>
              <a:rPr lang="tr-TR" dirty="0"/>
              <a:t> deneme2()</a:t>
            </a:r>
          </a:p>
          <a:p>
            <a:r>
              <a:rPr lang="tr-TR" dirty="0" smtClean="0"/>
              <a:t>i </a:t>
            </a:r>
            <a:r>
              <a:rPr lang="tr-TR" dirty="0"/>
              <a:t>= i + 10</a:t>
            </a:r>
          </a:p>
          <a:p>
            <a:r>
              <a:rPr lang="tr-TR" dirty="0" err="1" smtClean="0"/>
              <a:t>MsgBox</a:t>
            </a:r>
            <a:r>
              <a:rPr lang="tr-TR" dirty="0" smtClean="0"/>
              <a:t> </a:t>
            </a:r>
            <a:r>
              <a:rPr lang="tr-TR" dirty="0"/>
              <a:t>i</a:t>
            </a:r>
          </a:p>
          <a:p>
            <a:r>
              <a:rPr lang="tr-TR" dirty="0" err="1" smtClean="0"/>
              <a:t>End</a:t>
            </a:r>
            <a:r>
              <a:rPr lang="tr-TR" dirty="0" smtClean="0"/>
              <a:t> </a:t>
            </a:r>
            <a:r>
              <a:rPr lang="tr-TR" dirty="0" err="1"/>
              <a:t>Sub</a:t>
            </a:r>
            <a:endParaRPr lang="tr-TR" dirty="0"/>
          </a:p>
        </p:txBody>
      </p:sp>
    </p:spTree>
    <p:extLst>
      <p:ext uri="{BB962C8B-B14F-4D97-AF65-F5344CB8AC3E}">
        <p14:creationId xmlns:p14="http://schemas.microsoft.com/office/powerpoint/2010/main" val="41340850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622596" y="949684"/>
            <a:ext cx="11165984" cy="2554545"/>
          </a:xfrm>
          <a:prstGeom prst="rect">
            <a:avLst/>
          </a:prstGeom>
          <a:noFill/>
        </p:spPr>
        <p:txBody>
          <a:bodyPr wrap="square" rtlCol="0">
            <a:spAutoFit/>
          </a:bodyPr>
          <a:lstStyle/>
          <a:p>
            <a:pPr algn="just"/>
            <a:r>
              <a:rPr lang="tr-TR" sz="3200" b="1" dirty="0" smtClean="0">
                <a:solidFill>
                  <a:srgbClr val="0070C0"/>
                </a:solidFill>
              </a:rPr>
              <a:t>Farklı modüllerde aynı isimde farklı değişken adları olabilir. Örneğin </a:t>
            </a:r>
            <a:r>
              <a:rPr lang="tr-TR" sz="3200" b="1" dirty="0" smtClean="0">
                <a:solidFill>
                  <a:schemeClr val="accent2">
                    <a:lumMod val="50000"/>
                  </a:schemeClr>
                </a:solidFill>
              </a:rPr>
              <a:t>urun</a:t>
            </a:r>
            <a:r>
              <a:rPr lang="tr-TR" sz="3200" b="1" dirty="0" smtClean="0">
                <a:solidFill>
                  <a:srgbClr val="0070C0"/>
                </a:solidFill>
              </a:rPr>
              <a:t> adında </a:t>
            </a:r>
            <a:r>
              <a:rPr lang="tr-TR" sz="3200" b="1" dirty="0" smtClean="0">
                <a:solidFill>
                  <a:schemeClr val="accent2">
                    <a:lumMod val="50000"/>
                  </a:schemeClr>
                </a:solidFill>
              </a:rPr>
              <a:t>global</a:t>
            </a:r>
            <a:r>
              <a:rPr lang="tr-TR" sz="3200" b="1" dirty="0" smtClean="0">
                <a:solidFill>
                  <a:srgbClr val="0070C0"/>
                </a:solidFill>
              </a:rPr>
              <a:t> olarak tanımlanmış bir </a:t>
            </a:r>
            <a:r>
              <a:rPr lang="tr-TR" sz="3200" b="1" dirty="0" smtClean="0">
                <a:solidFill>
                  <a:schemeClr val="accent2">
                    <a:lumMod val="50000"/>
                  </a:schemeClr>
                </a:solidFill>
              </a:rPr>
              <a:t>değişken</a:t>
            </a:r>
            <a:r>
              <a:rPr lang="tr-TR" sz="3200" b="1" dirty="0" smtClean="0">
                <a:solidFill>
                  <a:srgbClr val="0070C0"/>
                </a:solidFill>
              </a:rPr>
              <a:t> ile aynı isimde </a:t>
            </a:r>
            <a:r>
              <a:rPr lang="tr-TR" sz="3200" b="1" dirty="0" smtClean="0">
                <a:solidFill>
                  <a:schemeClr val="accent2">
                    <a:lumMod val="50000"/>
                  </a:schemeClr>
                </a:solidFill>
              </a:rPr>
              <a:t>yerel</a:t>
            </a:r>
            <a:r>
              <a:rPr lang="tr-TR" sz="3200" b="1" dirty="0" smtClean="0">
                <a:solidFill>
                  <a:srgbClr val="0070C0"/>
                </a:solidFill>
              </a:rPr>
              <a:t> </a:t>
            </a:r>
            <a:r>
              <a:rPr lang="tr-TR" sz="3200" b="1" dirty="0" smtClean="0">
                <a:solidFill>
                  <a:schemeClr val="accent2">
                    <a:lumMod val="50000"/>
                  </a:schemeClr>
                </a:solidFill>
              </a:rPr>
              <a:t>değişken</a:t>
            </a:r>
            <a:r>
              <a:rPr lang="tr-TR" sz="3200" b="1" dirty="0" smtClean="0">
                <a:solidFill>
                  <a:srgbClr val="0070C0"/>
                </a:solidFill>
              </a:rPr>
              <a:t> olabilir. Bu durum gölgeleme meydana getirecek bunu önlemenin yolu değişkenlere farklı isimler vermektir.</a:t>
            </a:r>
            <a:endParaRPr lang="tr-TR" sz="3200" b="1" dirty="0">
              <a:solidFill>
                <a:srgbClr val="0070C0"/>
              </a:solidFill>
            </a:endParaRPr>
          </a:p>
        </p:txBody>
      </p:sp>
    </p:spTree>
    <p:extLst>
      <p:ext uri="{BB962C8B-B14F-4D97-AF65-F5344CB8AC3E}">
        <p14:creationId xmlns:p14="http://schemas.microsoft.com/office/powerpoint/2010/main" val="1507871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399066" y="323324"/>
            <a:ext cx="5438534" cy="3847843"/>
          </a:xfrm>
          <a:prstGeom prst="rect">
            <a:avLst/>
          </a:prstGeom>
        </p:spPr>
      </p:pic>
    </p:spTree>
    <p:extLst>
      <p:ext uri="{BB962C8B-B14F-4D97-AF65-F5344CB8AC3E}">
        <p14:creationId xmlns:p14="http://schemas.microsoft.com/office/powerpoint/2010/main" val="1644335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67431" y="1876858"/>
            <a:ext cx="6096000" cy="1200329"/>
          </a:xfrm>
          <a:prstGeom prst="rect">
            <a:avLst/>
          </a:prstGeom>
        </p:spPr>
        <p:txBody>
          <a:bodyPr>
            <a:spAutoFit/>
          </a:bodyPr>
          <a:lstStyle/>
          <a:p>
            <a:r>
              <a:rPr lang="tr-TR" dirty="0" err="1"/>
              <a:t>cmd.CommandText</a:t>
            </a:r>
            <a:r>
              <a:rPr lang="tr-TR" dirty="0"/>
              <a:t> = _</a:t>
            </a:r>
          </a:p>
          <a:p>
            <a:r>
              <a:rPr lang="tr-TR" dirty="0"/>
              <a:t>    "SELECT * FROM </a:t>
            </a:r>
            <a:r>
              <a:rPr lang="tr-TR" dirty="0" err="1"/>
              <a:t>Titles</a:t>
            </a:r>
            <a:r>
              <a:rPr lang="tr-TR" dirty="0"/>
              <a:t> JOIN </a:t>
            </a:r>
            <a:r>
              <a:rPr lang="tr-TR" dirty="0" err="1"/>
              <a:t>Publishers</a:t>
            </a:r>
            <a:r>
              <a:rPr lang="tr-TR" dirty="0"/>
              <a:t> " _</a:t>
            </a:r>
          </a:p>
          <a:p>
            <a:r>
              <a:rPr lang="tr-TR" dirty="0"/>
              <a:t>    &amp; "ON </a:t>
            </a:r>
            <a:r>
              <a:rPr lang="tr-TR" dirty="0" err="1"/>
              <a:t>Publishers.PubId</a:t>
            </a:r>
            <a:r>
              <a:rPr lang="tr-TR" dirty="0"/>
              <a:t> = </a:t>
            </a:r>
            <a:r>
              <a:rPr lang="tr-TR" dirty="0" err="1"/>
              <a:t>Titles.PubID</a:t>
            </a:r>
            <a:r>
              <a:rPr lang="tr-TR" dirty="0"/>
              <a:t> " _</a:t>
            </a:r>
          </a:p>
          <a:p>
            <a:r>
              <a:rPr lang="tr-TR" dirty="0"/>
              <a:t>    &amp; "WHERE </a:t>
            </a:r>
            <a:r>
              <a:rPr lang="tr-TR" dirty="0" err="1"/>
              <a:t>Publishers.State</a:t>
            </a:r>
            <a:r>
              <a:rPr lang="tr-TR" dirty="0"/>
              <a:t> = 'CA'"</a:t>
            </a:r>
          </a:p>
        </p:txBody>
      </p:sp>
      <p:sp>
        <p:nvSpPr>
          <p:cNvPr id="3" name="Rectangle 1"/>
          <p:cNvSpPr>
            <a:spLocks noChangeArrowheads="1"/>
          </p:cNvSpPr>
          <p:nvPr/>
        </p:nvSpPr>
        <p:spPr bwMode="auto">
          <a:xfrm>
            <a:off x="272925" y="1161822"/>
            <a:ext cx="110114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Çizginin kesmelerini istediğiniz noktada alt çizgi ()</a:t>
            </a:r>
            <a:r>
              <a:rPr kumimoji="0" lang="tr-TR" sz="1050" b="0" i="0" u="none" strike="noStrike" cap="none" normalizeH="0" baseline="0" dirty="0" smtClean="0">
                <a:ln>
                  <a:noFill/>
                </a:ln>
                <a:solidFill>
                  <a:srgbClr val="171717"/>
                </a:solidFill>
                <a:effectLst/>
                <a:latin typeface="SFMono-Regular"/>
              </a:rPr>
              <a:t>_</a:t>
            </a: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olan satır devamlılığı karakterini kullanın. Alt çizgiden hemen önce bir boşluk ve hemen ardından satır sonlandırıcı (satır başı) veya bir açıklama ve ardından satır başı getirilmelidir.</a:t>
            </a:r>
            <a:r>
              <a:rPr kumimoji="0" lang="tr-TR" sz="1400" b="0" i="0" u="none" strike="noStrike" cap="none" normalizeH="0" baseline="0" dirty="0" smtClean="0">
                <a:ln>
                  <a:noFill/>
                </a:ln>
                <a:solidFill>
                  <a:schemeClr val="tx1"/>
                </a:solidFill>
                <a:effectLst/>
              </a:rPr>
              <a:t> </a:t>
            </a:r>
            <a:endParaRPr kumimoji="0" lang="tr-TR" sz="2400" b="0" i="0" u="none" strike="noStrike" cap="none" normalizeH="0" baseline="0" dirty="0" smtClean="0">
              <a:ln>
                <a:noFill/>
              </a:ln>
              <a:solidFill>
                <a:schemeClr val="tx1"/>
              </a:solidFill>
              <a:effectLst/>
              <a:latin typeface="Arial" panose="020B0604020202020204" pitchFamily="34" charset="0"/>
            </a:endParaRPr>
          </a:p>
        </p:txBody>
      </p:sp>
      <p:sp>
        <p:nvSpPr>
          <p:cNvPr id="4" name="Dikdörtgen 3"/>
          <p:cNvSpPr/>
          <p:nvPr/>
        </p:nvSpPr>
        <p:spPr>
          <a:xfrm>
            <a:off x="655528" y="3505955"/>
            <a:ext cx="6096000" cy="954107"/>
          </a:xfrm>
          <a:prstGeom prst="rect">
            <a:avLst/>
          </a:prstGeom>
        </p:spPr>
        <p:txBody>
          <a:bodyPr>
            <a:spAutoFit/>
          </a:bodyPr>
          <a:lstStyle/>
          <a:p>
            <a:r>
              <a:rPr lang="tr-TR" dirty="0" err="1"/>
              <a:t>Sub</a:t>
            </a:r>
            <a:r>
              <a:rPr lang="tr-TR" dirty="0"/>
              <a:t> deneme()</a:t>
            </a:r>
          </a:p>
          <a:p>
            <a:r>
              <a:rPr lang="tr-TR" dirty="0" err="1"/>
              <a:t>MsgBox</a:t>
            </a:r>
            <a:r>
              <a:rPr lang="tr-TR" dirty="0"/>
              <a:t> "merhaba "</a:t>
            </a:r>
            <a:r>
              <a:rPr lang="tr-TR" sz="2000" b="1" dirty="0">
                <a:solidFill>
                  <a:srgbClr val="FF0000"/>
                </a:solidFill>
                <a:effectLst>
                  <a:outerShdw blurRad="38100" dist="38100" dir="2700000" algn="tl">
                    <a:srgbClr val="000000">
                      <a:alpha val="43137"/>
                    </a:srgbClr>
                  </a:outerShdw>
                </a:effectLst>
              </a:rPr>
              <a:t>:</a:t>
            </a:r>
            <a:r>
              <a:rPr lang="tr-TR" dirty="0"/>
              <a:t> </a:t>
            </a:r>
            <a:r>
              <a:rPr lang="tr-TR" dirty="0" err="1"/>
              <a:t>MsgBox</a:t>
            </a:r>
            <a:r>
              <a:rPr lang="tr-TR" dirty="0"/>
              <a:t> "nasılsınız "</a:t>
            </a:r>
          </a:p>
          <a:p>
            <a:r>
              <a:rPr lang="tr-TR" dirty="0" err="1"/>
              <a:t>End</a:t>
            </a:r>
            <a:r>
              <a:rPr lang="tr-TR" dirty="0"/>
              <a:t> </a:t>
            </a:r>
            <a:r>
              <a:rPr lang="tr-TR" dirty="0" err="1"/>
              <a:t>Sub</a:t>
            </a:r>
            <a:endParaRPr lang="tr-TR" dirty="0"/>
          </a:p>
        </p:txBody>
      </p:sp>
      <p:sp>
        <p:nvSpPr>
          <p:cNvPr id="5" name="Dikdörtgen 4"/>
          <p:cNvSpPr/>
          <p:nvPr/>
        </p:nvSpPr>
        <p:spPr>
          <a:xfrm>
            <a:off x="655528" y="4636490"/>
            <a:ext cx="6835036" cy="954107"/>
          </a:xfrm>
          <a:prstGeom prst="rect">
            <a:avLst/>
          </a:prstGeom>
        </p:spPr>
        <p:txBody>
          <a:bodyPr wrap="square">
            <a:spAutoFit/>
          </a:bodyPr>
          <a:lstStyle/>
          <a:p>
            <a:r>
              <a:rPr lang="tr-TR" dirty="0" err="1" smtClean="0"/>
              <a:t>Sub</a:t>
            </a:r>
            <a:r>
              <a:rPr lang="tr-TR" dirty="0" smtClean="0"/>
              <a:t> deneme1()</a:t>
            </a:r>
          </a:p>
          <a:p>
            <a:r>
              <a:rPr lang="tr-TR" dirty="0" smtClean="0"/>
              <a:t>text1.Text </a:t>
            </a:r>
            <a:r>
              <a:rPr lang="tr-TR" dirty="0"/>
              <a:t>= "</a:t>
            </a:r>
            <a:r>
              <a:rPr lang="tr-TR" dirty="0" err="1"/>
              <a:t>Hello</a:t>
            </a:r>
            <a:r>
              <a:rPr lang="tr-TR" dirty="0"/>
              <a:t>" </a:t>
            </a:r>
            <a:r>
              <a:rPr lang="tr-TR" sz="2000" b="1" dirty="0">
                <a:solidFill>
                  <a:srgbClr val="FF0000"/>
                </a:solidFill>
                <a:effectLst>
                  <a:outerShdw blurRad="38100" dist="38100" dir="2700000" algn="tl">
                    <a:srgbClr val="000000">
                      <a:alpha val="43137"/>
                    </a:srgbClr>
                  </a:outerShdw>
                </a:effectLst>
              </a:rPr>
              <a:t>: </a:t>
            </a:r>
            <a:r>
              <a:rPr lang="tr-TR" dirty="0"/>
              <a:t>text1.BackColor = </a:t>
            </a:r>
            <a:r>
              <a:rPr lang="tr-TR" dirty="0" err="1" smtClean="0"/>
              <a:t>System.Drawing.Color.Red</a:t>
            </a:r>
            <a:endParaRPr lang="tr-TR" dirty="0" smtClean="0"/>
          </a:p>
          <a:p>
            <a:r>
              <a:rPr lang="tr-TR" dirty="0" err="1" smtClean="0"/>
              <a:t>End</a:t>
            </a:r>
            <a:r>
              <a:rPr lang="tr-TR" dirty="0" smtClean="0"/>
              <a:t> </a:t>
            </a:r>
            <a:r>
              <a:rPr lang="tr-TR" dirty="0" err="1"/>
              <a:t>S</a:t>
            </a:r>
            <a:r>
              <a:rPr lang="tr-TR" dirty="0" err="1" smtClean="0"/>
              <a:t>ub</a:t>
            </a:r>
            <a:endParaRPr lang="tr-TR" dirty="0"/>
          </a:p>
        </p:txBody>
      </p:sp>
      <p:sp>
        <p:nvSpPr>
          <p:cNvPr id="6" name="Dikdörtgen 5"/>
          <p:cNvSpPr/>
          <p:nvPr/>
        </p:nvSpPr>
        <p:spPr>
          <a:xfrm>
            <a:off x="367431" y="443181"/>
            <a:ext cx="4177747" cy="523220"/>
          </a:xfrm>
          <a:prstGeom prst="rect">
            <a:avLst/>
          </a:prstGeom>
        </p:spPr>
        <p:txBody>
          <a:bodyPr wrap="none">
            <a:spAutoFit/>
          </a:bodyPr>
          <a:lstStyle/>
          <a:p>
            <a:r>
              <a:rPr lang="tr-TR" sz="2800" b="1" dirty="0" err="1">
                <a:solidFill>
                  <a:srgbClr val="FF0000"/>
                </a:solidFill>
                <a:effectLst>
                  <a:outerShdw blurRad="38100" dist="38100" dir="2700000" algn="tl">
                    <a:srgbClr val="000000">
                      <a:alpha val="43137"/>
                    </a:srgbClr>
                  </a:outerShdw>
                </a:effectLst>
              </a:rPr>
              <a:t>Vba</a:t>
            </a:r>
            <a:r>
              <a:rPr lang="tr-TR" sz="2800" b="1" dirty="0">
                <a:solidFill>
                  <a:srgbClr val="FF0000"/>
                </a:solidFill>
                <a:effectLst>
                  <a:outerShdw blurRad="38100" dist="38100" dir="2700000" algn="tl">
                    <a:srgbClr val="000000">
                      <a:alpha val="43137"/>
                    </a:srgbClr>
                  </a:outerShdw>
                </a:effectLst>
              </a:rPr>
              <a:t> Satır Devam Karakteri </a:t>
            </a:r>
          </a:p>
        </p:txBody>
      </p:sp>
    </p:spTree>
    <p:extLst>
      <p:ext uri="{BB962C8B-B14F-4D97-AF65-F5344CB8AC3E}">
        <p14:creationId xmlns:p14="http://schemas.microsoft.com/office/powerpoint/2010/main" val="15079444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448888" y="-25280"/>
            <a:ext cx="6749934" cy="2585323"/>
          </a:xfrm>
          <a:prstGeom prst="rect">
            <a:avLst/>
          </a:prstGeom>
          <a:noFill/>
        </p:spPr>
        <p:txBody>
          <a:bodyPr wrap="square" rtlCol="0">
            <a:spAutoFit/>
          </a:bodyPr>
          <a:lstStyle/>
          <a:p>
            <a:r>
              <a:rPr lang="tr-TR" b="1" u="sng" dirty="0">
                <a:solidFill>
                  <a:srgbClr val="FF0000"/>
                </a:solidFill>
              </a:rPr>
              <a:t>Kapalı tanımlama</a:t>
            </a:r>
            <a:r>
              <a:rPr lang="tr-TR" dirty="0" smtClean="0"/>
              <a:t>: Öncelikli olarak tanımlamak zorunlu değil</a:t>
            </a:r>
          </a:p>
          <a:p>
            <a:r>
              <a:rPr lang="tr-TR" b="1" u="sng" dirty="0">
                <a:solidFill>
                  <a:srgbClr val="FF0000"/>
                </a:solidFill>
              </a:rPr>
              <a:t>Açık tanımlama</a:t>
            </a:r>
            <a:r>
              <a:rPr lang="tr-TR" dirty="0" smtClean="0"/>
              <a:t>: Tanımlanmayan değişkenler için hatayı ortadan kaldırır. </a:t>
            </a:r>
          </a:p>
          <a:p>
            <a:r>
              <a:rPr lang="tr-TR" b="1" u="sng" dirty="0">
                <a:solidFill>
                  <a:srgbClr val="FF0000"/>
                </a:solidFill>
              </a:rPr>
              <a:t>Option </a:t>
            </a:r>
            <a:r>
              <a:rPr lang="tr-TR" b="1" u="sng" dirty="0" err="1">
                <a:solidFill>
                  <a:srgbClr val="FF0000"/>
                </a:solidFill>
              </a:rPr>
              <a:t>Explicit</a:t>
            </a:r>
            <a:r>
              <a:rPr lang="tr-TR" b="1" u="sng" dirty="0">
                <a:solidFill>
                  <a:srgbClr val="FF0000"/>
                </a:solidFill>
              </a:rPr>
              <a:t> </a:t>
            </a:r>
            <a:r>
              <a:rPr lang="tr-TR" dirty="0" smtClean="0"/>
              <a:t>ifadesi kapalı tanımlama kullanılmasını engeller.</a:t>
            </a:r>
          </a:p>
          <a:p>
            <a:r>
              <a:rPr lang="tr-TR" dirty="0" smtClean="0"/>
              <a:t> açık yada kapalı tanımlama kullanıcın tercihine göre değişir</a:t>
            </a:r>
          </a:p>
          <a:p>
            <a:r>
              <a:rPr lang="tr-TR" b="1" u="sng" dirty="0" smtClean="0"/>
              <a:t>Bilgisayarda yeterli bellek olmaması halinde kapalı tanımlama hatalara neden olabilir. </a:t>
            </a:r>
          </a:p>
          <a:p>
            <a:r>
              <a:rPr lang="tr-TR" b="1" dirty="0"/>
              <a:t>Option </a:t>
            </a:r>
            <a:r>
              <a:rPr lang="tr-TR" b="1" dirty="0" err="1" smtClean="0"/>
              <a:t>Explicit</a:t>
            </a:r>
            <a:r>
              <a:rPr lang="tr-TR" b="1" dirty="0" smtClean="0"/>
              <a:t> çalışma zamanı hatalarını engellemeye yardımcı olur.</a:t>
            </a:r>
          </a:p>
          <a:p>
            <a:endParaRPr lang="tr-TR" b="1" dirty="0"/>
          </a:p>
        </p:txBody>
      </p:sp>
      <p:pic>
        <p:nvPicPr>
          <p:cNvPr id="3" name="Resim 2"/>
          <p:cNvPicPr>
            <a:picLocks noChangeAspect="1"/>
          </p:cNvPicPr>
          <p:nvPr/>
        </p:nvPicPr>
        <p:blipFill>
          <a:blip r:embed="rId2"/>
          <a:stretch>
            <a:fillRect/>
          </a:stretch>
        </p:blipFill>
        <p:spPr>
          <a:xfrm>
            <a:off x="7688075" y="448887"/>
            <a:ext cx="3534453" cy="3037090"/>
          </a:xfrm>
          <a:prstGeom prst="rect">
            <a:avLst/>
          </a:prstGeom>
        </p:spPr>
      </p:pic>
      <p:sp>
        <p:nvSpPr>
          <p:cNvPr id="4" name="Dikdörtgen 3"/>
          <p:cNvSpPr/>
          <p:nvPr/>
        </p:nvSpPr>
        <p:spPr>
          <a:xfrm>
            <a:off x="7844443" y="4023191"/>
            <a:ext cx="3020292" cy="1754326"/>
          </a:xfrm>
          <a:prstGeom prst="rect">
            <a:avLst/>
          </a:prstGeom>
        </p:spPr>
        <p:txBody>
          <a:bodyPr wrap="square">
            <a:spAutoFit/>
          </a:bodyPr>
          <a:lstStyle/>
          <a:p>
            <a:r>
              <a:rPr lang="tr-TR" dirty="0"/>
              <a:t>Option </a:t>
            </a:r>
            <a:r>
              <a:rPr lang="tr-TR" dirty="0" err="1"/>
              <a:t>Explicit</a:t>
            </a:r>
            <a:endParaRPr lang="tr-TR" dirty="0"/>
          </a:p>
          <a:p>
            <a:r>
              <a:rPr lang="tr-TR" dirty="0" err="1"/>
              <a:t>Sub</a:t>
            </a:r>
            <a:r>
              <a:rPr lang="tr-TR" dirty="0"/>
              <a:t> </a:t>
            </a:r>
            <a:r>
              <a:rPr lang="tr-TR" dirty="0" err="1"/>
              <a:t>example</a:t>
            </a:r>
            <a:r>
              <a:rPr lang="tr-TR" dirty="0"/>
              <a:t>()</a:t>
            </a:r>
          </a:p>
          <a:p>
            <a:r>
              <a:rPr lang="tr-TR" dirty="0"/>
              <a:t>Dim </a:t>
            </a:r>
            <a:r>
              <a:rPr lang="tr-TR" dirty="0" err="1"/>
              <a:t>aysayısı</a:t>
            </a:r>
            <a:endParaRPr lang="tr-TR" dirty="0"/>
          </a:p>
          <a:p>
            <a:r>
              <a:rPr lang="tr-TR" dirty="0" err="1"/>
              <a:t>asayısı</a:t>
            </a:r>
            <a:r>
              <a:rPr lang="tr-TR" dirty="0"/>
              <a:t> = 5</a:t>
            </a:r>
          </a:p>
          <a:p>
            <a:r>
              <a:rPr lang="tr-TR" dirty="0" err="1"/>
              <a:t>MsgBox</a:t>
            </a:r>
            <a:r>
              <a:rPr lang="tr-TR" dirty="0"/>
              <a:t> </a:t>
            </a:r>
            <a:r>
              <a:rPr lang="tr-TR" dirty="0" err="1"/>
              <a:t>aysayısı</a:t>
            </a:r>
            <a:endParaRPr lang="tr-TR" dirty="0"/>
          </a:p>
          <a:p>
            <a:r>
              <a:rPr lang="tr-TR" dirty="0" err="1"/>
              <a:t>End</a:t>
            </a:r>
            <a:r>
              <a:rPr lang="tr-TR" dirty="0"/>
              <a:t> </a:t>
            </a:r>
            <a:r>
              <a:rPr lang="tr-TR" dirty="0" err="1"/>
              <a:t>Sub</a:t>
            </a:r>
            <a:endParaRPr lang="tr-TR" dirty="0"/>
          </a:p>
        </p:txBody>
      </p:sp>
      <p:sp>
        <p:nvSpPr>
          <p:cNvPr id="5" name="Metin kutusu 4"/>
          <p:cNvSpPr txBox="1"/>
          <p:nvPr/>
        </p:nvSpPr>
        <p:spPr>
          <a:xfrm>
            <a:off x="448888" y="2135346"/>
            <a:ext cx="6733309" cy="4801314"/>
          </a:xfrm>
          <a:prstGeom prst="rect">
            <a:avLst/>
          </a:prstGeom>
          <a:noFill/>
        </p:spPr>
        <p:txBody>
          <a:bodyPr wrap="square" rtlCol="0">
            <a:spAutoFit/>
          </a:bodyPr>
          <a:lstStyle/>
          <a:p>
            <a:r>
              <a:rPr lang="tr-TR" b="1" u="sng" dirty="0" smtClean="0">
                <a:solidFill>
                  <a:srgbClr val="FF0000"/>
                </a:solidFill>
                <a:effectLst>
                  <a:outerShdw blurRad="38100" dist="38100" dir="2700000" algn="tl">
                    <a:srgbClr val="000000">
                      <a:alpha val="43137"/>
                    </a:srgbClr>
                  </a:outerShdw>
                </a:effectLst>
              </a:rPr>
              <a:t>Değişken kapsam ve süreleri</a:t>
            </a:r>
          </a:p>
          <a:p>
            <a:r>
              <a:rPr lang="tr-TR" b="1" u="sng" dirty="0" smtClean="0">
                <a:solidFill>
                  <a:srgbClr val="FF0000"/>
                </a:solidFill>
              </a:rPr>
              <a:t>Yerel değişkenler</a:t>
            </a:r>
            <a:r>
              <a:rPr lang="tr-TR" dirty="0" smtClean="0"/>
              <a:t>: Dim, </a:t>
            </a:r>
            <a:r>
              <a:rPr lang="tr-TR" dirty="0" err="1" smtClean="0"/>
              <a:t>Static</a:t>
            </a:r>
            <a:r>
              <a:rPr lang="tr-TR" dirty="0" smtClean="0"/>
              <a:t> </a:t>
            </a:r>
            <a:r>
              <a:rPr lang="tr-TR" dirty="0" err="1" smtClean="0"/>
              <a:t>ReDim</a:t>
            </a:r>
            <a:r>
              <a:rPr lang="tr-TR" dirty="0" smtClean="0"/>
              <a:t>(diziler için)</a:t>
            </a:r>
          </a:p>
          <a:p>
            <a:r>
              <a:rPr lang="tr-TR" b="1" dirty="0" smtClean="0">
                <a:solidFill>
                  <a:srgbClr val="FF0000"/>
                </a:solidFill>
              </a:rPr>
              <a:t>Dim</a:t>
            </a:r>
            <a:r>
              <a:rPr lang="tr-TR" dirty="0" smtClean="0"/>
              <a:t>: prosedür boyunca kullanılırken </a:t>
            </a:r>
            <a:r>
              <a:rPr lang="tr-TR" b="1" dirty="0" err="1" smtClean="0">
                <a:solidFill>
                  <a:srgbClr val="FF0000"/>
                </a:solidFill>
              </a:rPr>
              <a:t>Static</a:t>
            </a:r>
            <a:r>
              <a:rPr lang="tr-TR" dirty="0" smtClean="0"/>
              <a:t>: Uygulama boyunca kullanılır. </a:t>
            </a:r>
          </a:p>
          <a:p>
            <a:r>
              <a:rPr lang="tr-TR" b="1" i="1" dirty="0" smtClean="0">
                <a:solidFill>
                  <a:srgbClr val="FF0000"/>
                </a:solidFill>
              </a:rPr>
              <a:t>Dim</a:t>
            </a:r>
            <a:r>
              <a:rPr lang="tr-TR" dirty="0" smtClean="0"/>
              <a:t> </a:t>
            </a:r>
            <a:r>
              <a:rPr lang="tr-TR" dirty="0" err="1"/>
              <a:t>UrunSayısı</a:t>
            </a:r>
            <a:endParaRPr lang="tr-TR" dirty="0" smtClean="0"/>
          </a:p>
          <a:p>
            <a:r>
              <a:rPr lang="tr-TR" b="1" i="1" dirty="0" err="1" smtClean="0">
                <a:solidFill>
                  <a:srgbClr val="FF0000"/>
                </a:solidFill>
              </a:rPr>
              <a:t>Static</a:t>
            </a:r>
            <a:r>
              <a:rPr lang="tr-TR" dirty="0" smtClean="0"/>
              <a:t> </a:t>
            </a:r>
            <a:r>
              <a:rPr lang="tr-TR" dirty="0" err="1" smtClean="0"/>
              <a:t>UrunSayısı</a:t>
            </a:r>
            <a:endParaRPr lang="tr-TR" dirty="0" smtClean="0"/>
          </a:p>
          <a:p>
            <a:r>
              <a:rPr lang="tr-TR" b="1" u="sng" dirty="0" smtClean="0">
                <a:solidFill>
                  <a:srgbClr val="FF0000"/>
                </a:solidFill>
              </a:rPr>
              <a:t>Modül düzeyinde değişkenler</a:t>
            </a:r>
            <a:r>
              <a:rPr lang="tr-TR" dirty="0" smtClean="0"/>
              <a:t>: Modüldeki tüm prosedürler bu değişkelere ulaşabilir.</a:t>
            </a:r>
            <a:r>
              <a:rPr lang="tr-TR" b="1" i="1" dirty="0">
                <a:solidFill>
                  <a:srgbClr val="FF0000"/>
                </a:solidFill>
              </a:rPr>
              <a:t> </a:t>
            </a:r>
            <a:r>
              <a:rPr lang="tr-TR" b="1" i="1" dirty="0" smtClean="0">
                <a:solidFill>
                  <a:srgbClr val="FF0000"/>
                </a:solidFill>
              </a:rPr>
              <a:t> Dim</a:t>
            </a:r>
            <a:r>
              <a:rPr lang="tr-TR" dirty="0" smtClean="0"/>
              <a:t> </a:t>
            </a:r>
            <a:r>
              <a:rPr lang="tr-TR" dirty="0" err="1"/>
              <a:t>UrunSayısı</a:t>
            </a:r>
            <a:endParaRPr lang="tr-TR" dirty="0"/>
          </a:p>
          <a:p>
            <a:r>
              <a:rPr lang="tr-TR" b="1" u="sng" dirty="0" smtClean="0">
                <a:solidFill>
                  <a:srgbClr val="FF0000"/>
                </a:solidFill>
              </a:rPr>
              <a:t>Global </a:t>
            </a:r>
            <a:r>
              <a:rPr lang="tr-TR" b="1" u="sng" dirty="0">
                <a:solidFill>
                  <a:srgbClr val="FF0000"/>
                </a:solidFill>
              </a:rPr>
              <a:t>değişkenler</a:t>
            </a:r>
            <a:r>
              <a:rPr lang="tr-TR" b="1" u="sng" dirty="0" smtClean="0">
                <a:solidFill>
                  <a:srgbClr val="FF0000"/>
                </a:solidFill>
              </a:rPr>
              <a:t>: </a:t>
            </a:r>
            <a:r>
              <a:rPr lang="tr-TR" dirty="0" smtClean="0"/>
              <a:t>Uygulamanın </a:t>
            </a:r>
            <a:r>
              <a:rPr lang="tr-TR" dirty="0"/>
              <a:t>herhangi </a:t>
            </a:r>
            <a:r>
              <a:rPr lang="tr-TR" dirty="0" smtClean="0"/>
              <a:t>bir yerinde </a:t>
            </a:r>
            <a:r>
              <a:rPr lang="tr-TR" dirty="0"/>
              <a:t>bu </a:t>
            </a:r>
            <a:r>
              <a:rPr lang="tr-TR" dirty="0" smtClean="0"/>
              <a:t>değişkenlere </a:t>
            </a:r>
            <a:r>
              <a:rPr lang="tr-TR" dirty="0"/>
              <a:t>ulaşılabilir</a:t>
            </a:r>
            <a:r>
              <a:rPr lang="tr-TR" dirty="0" smtClean="0"/>
              <a:t>.</a:t>
            </a:r>
            <a:r>
              <a:rPr lang="tr-TR" b="1" i="1" dirty="0">
                <a:solidFill>
                  <a:srgbClr val="FF0000"/>
                </a:solidFill>
              </a:rPr>
              <a:t> </a:t>
            </a:r>
            <a:r>
              <a:rPr lang="tr-TR" b="1" i="1" dirty="0" smtClean="0">
                <a:solidFill>
                  <a:srgbClr val="FF0000"/>
                </a:solidFill>
              </a:rPr>
              <a:t> Global</a:t>
            </a:r>
            <a:r>
              <a:rPr lang="tr-TR" dirty="0" smtClean="0"/>
              <a:t> </a:t>
            </a:r>
            <a:r>
              <a:rPr lang="tr-TR" dirty="0" err="1"/>
              <a:t>UrunSayısı</a:t>
            </a:r>
            <a:endParaRPr lang="tr-TR" dirty="0"/>
          </a:p>
          <a:p>
            <a:r>
              <a:rPr lang="tr-TR" b="1" u="sng" dirty="0">
                <a:solidFill>
                  <a:srgbClr val="FF0000"/>
                </a:solidFill>
              </a:rPr>
              <a:t>Sabit </a:t>
            </a:r>
            <a:r>
              <a:rPr lang="tr-TR" b="1" u="sng" dirty="0" smtClean="0">
                <a:solidFill>
                  <a:srgbClr val="FF0000"/>
                </a:solidFill>
              </a:rPr>
              <a:t>Değişkenler: </a:t>
            </a:r>
            <a:r>
              <a:rPr lang="tr-TR" dirty="0"/>
              <a:t> </a:t>
            </a:r>
            <a:r>
              <a:rPr lang="tr-TR" b="1" i="1" dirty="0">
                <a:solidFill>
                  <a:srgbClr val="FF0000"/>
                </a:solidFill>
              </a:rPr>
              <a:t>Dim</a:t>
            </a:r>
            <a:r>
              <a:rPr lang="tr-TR" dirty="0" smtClean="0"/>
              <a:t> </a:t>
            </a:r>
            <a:r>
              <a:rPr lang="tr-TR" dirty="0"/>
              <a:t>ile tanımlanmış yerel değişkenler sadece prosedür çalışırken var olurlar prosedür çalışması bittiğinde </a:t>
            </a:r>
            <a:r>
              <a:rPr lang="tr-TR" b="1" i="1" dirty="0">
                <a:solidFill>
                  <a:srgbClr val="FF0000"/>
                </a:solidFill>
              </a:rPr>
              <a:t>Dim</a:t>
            </a:r>
            <a:r>
              <a:rPr lang="tr-TR" dirty="0" smtClean="0"/>
              <a:t> </a:t>
            </a:r>
            <a:r>
              <a:rPr lang="tr-TR" dirty="0"/>
              <a:t>ile tanımlanmış yerel değişkenler değerini korumaz bellekte </a:t>
            </a:r>
            <a:r>
              <a:rPr lang="tr-TR" dirty="0" smtClean="0"/>
              <a:t>serbest </a:t>
            </a:r>
            <a:r>
              <a:rPr lang="tr-TR" dirty="0"/>
              <a:t>bırakılır</a:t>
            </a:r>
            <a:r>
              <a:rPr lang="tr-TR" dirty="0" smtClean="0"/>
              <a:t>.</a:t>
            </a:r>
          </a:p>
          <a:p>
            <a:r>
              <a:rPr lang="tr-TR" dirty="0" smtClean="0"/>
              <a:t>Eğer diğer modüllerde ulaşılması isteniyorsa global olarak tanımlanır </a:t>
            </a:r>
            <a:r>
              <a:rPr lang="tr-TR" b="1" i="1" dirty="0" err="1">
                <a:solidFill>
                  <a:srgbClr val="FF0000"/>
                </a:solidFill>
              </a:rPr>
              <a:t>Static</a:t>
            </a:r>
            <a:r>
              <a:rPr lang="tr-TR" dirty="0" smtClean="0"/>
              <a:t> ifadesi </a:t>
            </a:r>
            <a:r>
              <a:rPr lang="tr-TR" b="1" i="1" dirty="0" err="1">
                <a:solidFill>
                  <a:srgbClr val="FF0000"/>
                </a:solidFill>
              </a:rPr>
              <a:t>Static</a:t>
            </a:r>
            <a:r>
              <a:rPr lang="tr-TR" b="1" i="1" dirty="0">
                <a:solidFill>
                  <a:srgbClr val="FF0000"/>
                </a:solidFill>
              </a:rPr>
              <a:t> </a:t>
            </a:r>
            <a:r>
              <a:rPr lang="tr-TR" b="1" i="1" dirty="0" err="1">
                <a:solidFill>
                  <a:srgbClr val="FF0000"/>
                </a:solidFill>
              </a:rPr>
              <a:t>Temp</a:t>
            </a:r>
            <a:r>
              <a:rPr lang="tr-TR" b="1" i="1" dirty="0">
                <a:solidFill>
                  <a:srgbClr val="FF0000"/>
                </a:solidFill>
              </a:rPr>
              <a:t> </a:t>
            </a:r>
            <a:r>
              <a:rPr lang="tr-TR" dirty="0" smtClean="0"/>
              <a:t>bir yerel değişken tanımlanır ve tüm prosedürlerde sabit hale getirilir. </a:t>
            </a:r>
            <a:r>
              <a:rPr lang="tr-TR" b="1" i="1" dirty="0" err="1" smtClean="0">
                <a:solidFill>
                  <a:srgbClr val="FF0000"/>
                </a:solidFill>
              </a:rPr>
              <a:t>Static</a:t>
            </a:r>
            <a:r>
              <a:rPr lang="tr-TR" b="1" i="1" dirty="0" smtClean="0">
                <a:solidFill>
                  <a:srgbClr val="FF0000"/>
                </a:solidFill>
              </a:rPr>
              <a:t> </a:t>
            </a:r>
            <a:r>
              <a:rPr lang="tr-TR" b="1" i="1" dirty="0" err="1" smtClean="0">
                <a:solidFill>
                  <a:srgbClr val="FF0000"/>
                </a:solidFill>
              </a:rPr>
              <a:t>Sub</a:t>
            </a:r>
            <a:r>
              <a:rPr lang="tr-TR" b="1" i="1" dirty="0" smtClean="0">
                <a:solidFill>
                  <a:srgbClr val="FF0000"/>
                </a:solidFill>
              </a:rPr>
              <a:t> deneme()</a:t>
            </a:r>
            <a:endParaRPr lang="tr-TR" dirty="0"/>
          </a:p>
        </p:txBody>
      </p:sp>
    </p:spTree>
    <p:extLst>
      <p:ext uri="{BB962C8B-B14F-4D97-AF65-F5344CB8AC3E}">
        <p14:creationId xmlns:p14="http://schemas.microsoft.com/office/powerpoint/2010/main" val="752948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0581" y="814688"/>
            <a:ext cx="4442564" cy="5693866"/>
          </a:xfrm>
          <a:prstGeom prst="rect">
            <a:avLst/>
          </a:prstGeom>
        </p:spPr>
        <p:txBody>
          <a:bodyPr wrap="square">
            <a:spAutoFit/>
          </a:bodyPr>
          <a:lstStyle/>
          <a:p>
            <a:r>
              <a:rPr lang="tr-TR" sz="2000" b="1" spc="300" dirty="0"/>
              <a:t>Option </a:t>
            </a:r>
            <a:r>
              <a:rPr lang="tr-TR" sz="2000" b="1" spc="300" dirty="0" err="1"/>
              <a:t>Explicit</a:t>
            </a:r>
            <a:endParaRPr lang="tr-TR" sz="2000" b="1" spc="300" dirty="0"/>
          </a:p>
          <a:p>
            <a:r>
              <a:rPr lang="tr-TR" sz="2400" b="1" i="1" u="sng" spc="300" dirty="0" err="1"/>
              <a:t>Private</a:t>
            </a:r>
            <a:r>
              <a:rPr lang="tr-TR" sz="2400" b="1" i="1" u="sng" spc="300" dirty="0"/>
              <a:t> sayı As </a:t>
            </a:r>
            <a:r>
              <a:rPr lang="tr-TR" sz="2400" b="1" i="1" u="sng" spc="300" dirty="0" err="1"/>
              <a:t>Integer</a:t>
            </a:r>
            <a:endParaRPr lang="tr-TR" sz="2400" b="1" i="1" u="sng" spc="300" dirty="0"/>
          </a:p>
          <a:p>
            <a:r>
              <a:rPr lang="tr-TR" sz="2000" b="1" dirty="0" err="1">
                <a:solidFill>
                  <a:srgbClr val="0070C0"/>
                </a:solidFill>
              </a:rPr>
              <a:t>Sub</a:t>
            </a:r>
            <a:r>
              <a:rPr lang="tr-TR" sz="2000" b="1" dirty="0">
                <a:solidFill>
                  <a:srgbClr val="0070C0"/>
                </a:solidFill>
              </a:rPr>
              <a:t> toplam()</a:t>
            </a:r>
          </a:p>
          <a:p>
            <a:r>
              <a:rPr lang="tr-TR" sz="2000" b="1" dirty="0">
                <a:solidFill>
                  <a:srgbClr val="0070C0"/>
                </a:solidFill>
              </a:rPr>
              <a:t>sayı = 5</a:t>
            </a:r>
          </a:p>
          <a:p>
            <a:r>
              <a:rPr lang="tr-TR" sz="2000" b="1" dirty="0" err="1">
                <a:solidFill>
                  <a:srgbClr val="0070C0"/>
                </a:solidFill>
              </a:rPr>
              <a:t>MsgBox</a:t>
            </a:r>
            <a:r>
              <a:rPr lang="tr-TR" sz="2000" b="1" dirty="0">
                <a:solidFill>
                  <a:srgbClr val="0070C0"/>
                </a:solidFill>
              </a:rPr>
              <a:t> sayı + 10</a:t>
            </a:r>
          </a:p>
          <a:p>
            <a:r>
              <a:rPr lang="tr-TR" sz="2000" b="1" dirty="0" err="1">
                <a:solidFill>
                  <a:srgbClr val="0070C0"/>
                </a:solidFill>
              </a:rPr>
              <a:t>End</a:t>
            </a:r>
            <a:r>
              <a:rPr lang="tr-TR" sz="2000" b="1" dirty="0">
                <a:solidFill>
                  <a:srgbClr val="0070C0"/>
                </a:solidFill>
              </a:rPr>
              <a:t> </a:t>
            </a:r>
            <a:r>
              <a:rPr lang="tr-TR" sz="2000" b="1" dirty="0" err="1">
                <a:solidFill>
                  <a:srgbClr val="0070C0"/>
                </a:solidFill>
              </a:rPr>
              <a:t>Sub</a:t>
            </a:r>
            <a:endParaRPr lang="tr-TR" sz="2000" b="1" dirty="0">
              <a:solidFill>
                <a:srgbClr val="0070C0"/>
              </a:solidFill>
            </a:endParaRPr>
          </a:p>
          <a:p>
            <a:r>
              <a:rPr lang="tr-TR" sz="2000" b="1" dirty="0" err="1">
                <a:solidFill>
                  <a:srgbClr val="FF0000"/>
                </a:solidFill>
              </a:rPr>
              <a:t>Sub</a:t>
            </a:r>
            <a:r>
              <a:rPr lang="tr-TR" sz="2000" b="1" dirty="0">
                <a:solidFill>
                  <a:srgbClr val="FF0000"/>
                </a:solidFill>
              </a:rPr>
              <a:t> çarpım()</a:t>
            </a:r>
          </a:p>
          <a:p>
            <a:r>
              <a:rPr lang="tr-TR" sz="2000" b="1" dirty="0">
                <a:solidFill>
                  <a:srgbClr val="FF0000"/>
                </a:solidFill>
              </a:rPr>
              <a:t>sayı = 6</a:t>
            </a:r>
          </a:p>
          <a:p>
            <a:r>
              <a:rPr lang="tr-TR" sz="2000" b="1" dirty="0" err="1">
                <a:solidFill>
                  <a:srgbClr val="FF0000"/>
                </a:solidFill>
              </a:rPr>
              <a:t>MsgBox</a:t>
            </a:r>
            <a:r>
              <a:rPr lang="tr-TR" sz="2000" b="1" dirty="0">
                <a:solidFill>
                  <a:srgbClr val="FF0000"/>
                </a:solidFill>
              </a:rPr>
              <a:t> sayı * 10</a:t>
            </a:r>
          </a:p>
          <a:p>
            <a:r>
              <a:rPr lang="tr-TR" sz="2000" b="1" dirty="0" err="1">
                <a:solidFill>
                  <a:srgbClr val="FF0000"/>
                </a:solidFill>
              </a:rPr>
              <a:t>End</a:t>
            </a:r>
            <a:r>
              <a:rPr lang="tr-TR" sz="2000" b="1" dirty="0">
                <a:solidFill>
                  <a:srgbClr val="FF0000"/>
                </a:solidFill>
              </a:rPr>
              <a:t> </a:t>
            </a:r>
            <a:r>
              <a:rPr lang="tr-TR" sz="2000" b="1" dirty="0" err="1">
                <a:solidFill>
                  <a:srgbClr val="FF0000"/>
                </a:solidFill>
              </a:rPr>
              <a:t>Sub</a:t>
            </a:r>
            <a:endParaRPr lang="tr-TR" sz="2000" b="1" dirty="0">
              <a:solidFill>
                <a:srgbClr val="FF0000"/>
              </a:solidFill>
            </a:endParaRPr>
          </a:p>
          <a:p>
            <a:r>
              <a:rPr lang="tr-TR" sz="2000" b="1" dirty="0" err="1">
                <a:solidFill>
                  <a:srgbClr val="0070C0"/>
                </a:solidFill>
              </a:rPr>
              <a:t>Sub</a:t>
            </a:r>
            <a:r>
              <a:rPr lang="tr-TR" sz="2000" b="1" dirty="0">
                <a:solidFill>
                  <a:srgbClr val="0070C0"/>
                </a:solidFill>
              </a:rPr>
              <a:t> oran()</a:t>
            </a:r>
          </a:p>
          <a:p>
            <a:r>
              <a:rPr lang="tr-TR" sz="2000" b="1" dirty="0">
                <a:solidFill>
                  <a:srgbClr val="0070C0"/>
                </a:solidFill>
              </a:rPr>
              <a:t>sayı = 7</a:t>
            </a:r>
          </a:p>
          <a:p>
            <a:r>
              <a:rPr lang="tr-TR" sz="2000" b="1" dirty="0" err="1">
                <a:solidFill>
                  <a:srgbClr val="0070C0"/>
                </a:solidFill>
              </a:rPr>
              <a:t>MsgBox</a:t>
            </a:r>
            <a:r>
              <a:rPr lang="tr-TR" sz="2000" b="1" dirty="0">
                <a:solidFill>
                  <a:srgbClr val="0070C0"/>
                </a:solidFill>
              </a:rPr>
              <a:t> sayı * (1 / 2)</a:t>
            </a:r>
          </a:p>
          <a:p>
            <a:r>
              <a:rPr lang="tr-TR" sz="2000" b="1" dirty="0" err="1">
                <a:solidFill>
                  <a:srgbClr val="0070C0"/>
                </a:solidFill>
              </a:rPr>
              <a:t>End</a:t>
            </a:r>
            <a:r>
              <a:rPr lang="tr-TR" sz="2000" b="1" dirty="0">
                <a:solidFill>
                  <a:srgbClr val="0070C0"/>
                </a:solidFill>
              </a:rPr>
              <a:t> </a:t>
            </a:r>
            <a:r>
              <a:rPr lang="tr-TR" sz="2000" b="1" dirty="0" err="1">
                <a:solidFill>
                  <a:srgbClr val="0070C0"/>
                </a:solidFill>
              </a:rPr>
              <a:t>Sub</a:t>
            </a:r>
            <a:endParaRPr lang="tr-TR" sz="2000" b="1" dirty="0">
              <a:solidFill>
                <a:srgbClr val="0070C0"/>
              </a:solidFill>
            </a:endParaRPr>
          </a:p>
          <a:p>
            <a:r>
              <a:rPr lang="tr-TR" sz="2000" b="1" dirty="0" err="1">
                <a:solidFill>
                  <a:srgbClr val="FF0000"/>
                </a:solidFill>
              </a:rPr>
              <a:t>Sub</a:t>
            </a:r>
            <a:r>
              <a:rPr lang="tr-TR" sz="2000" b="1" dirty="0">
                <a:solidFill>
                  <a:srgbClr val="FF0000"/>
                </a:solidFill>
              </a:rPr>
              <a:t> </a:t>
            </a:r>
            <a:r>
              <a:rPr lang="tr-TR" sz="2000" b="1" dirty="0" err="1">
                <a:solidFill>
                  <a:srgbClr val="FF0000"/>
                </a:solidFill>
              </a:rPr>
              <a:t>karakök</a:t>
            </a:r>
            <a:r>
              <a:rPr lang="tr-TR" sz="2000" b="1" dirty="0">
                <a:solidFill>
                  <a:srgbClr val="FF0000"/>
                </a:solidFill>
              </a:rPr>
              <a:t>()</a:t>
            </a:r>
          </a:p>
          <a:p>
            <a:r>
              <a:rPr lang="tr-TR" sz="2000" b="1" dirty="0">
                <a:solidFill>
                  <a:srgbClr val="FF0000"/>
                </a:solidFill>
              </a:rPr>
              <a:t>sayı = 8</a:t>
            </a:r>
          </a:p>
          <a:p>
            <a:r>
              <a:rPr lang="tr-TR" sz="2000" b="1" dirty="0" err="1">
                <a:solidFill>
                  <a:srgbClr val="FF0000"/>
                </a:solidFill>
              </a:rPr>
              <a:t>MsgBox</a:t>
            </a:r>
            <a:r>
              <a:rPr lang="tr-TR" sz="2000" b="1" dirty="0">
                <a:solidFill>
                  <a:srgbClr val="FF0000"/>
                </a:solidFill>
              </a:rPr>
              <a:t> sayı ^ (1 / 2)</a:t>
            </a:r>
          </a:p>
          <a:p>
            <a:r>
              <a:rPr lang="tr-TR" sz="2000" b="1" dirty="0" err="1">
                <a:solidFill>
                  <a:srgbClr val="FF0000"/>
                </a:solidFill>
              </a:rPr>
              <a:t>End</a:t>
            </a:r>
            <a:r>
              <a:rPr lang="tr-TR" sz="2000" b="1" dirty="0">
                <a:solidFill>
                  <a:srgbClr val="FF0000"/>
                </a:solidFill>
              </a:rPr>
              <a:t> </a:t>
            </a:r>
            <a:r>
              <a:rPr lang="tr-TR" sz="2000" b="1" dirty="0" err="1">
                <a:solidFill>
                  <a:srgbClr val="FF0000"/>
                </a:solidFill>
              </a:rPr>
              <a:t>Sub</a:t>
            </a:r>
            <a:endParaRPr lang="tr-TR" sz="2000" b="1" dirty="0">
              <a:solidFill>
                <a:srgbClr val="FF0000"/>
              </a:solidFill>
            </a:endParaRPr>
          </a:p>
        </p:txBody>
      </p:sp>
      <p:sp>
        <p:nvSpPr>
          <p:cNvPr id="3" name="Metin kutusu 2"/>
          <p:cNvSpPr txBox="1"/>
          <p:nvPr/>
        </p:nvSpPr>
        <p:spPr>
          <a:xfrm>
            <a:off x="156575" y="167989"/>
            <a:ext cx="9933140" cy="430887"/>
          </a:xfrm>
          <a:prstGeom prst="rect">
            <a:avLst/>
          </a:prstGeom>
          <a:noFill/>
        </p:spPr>
        <p:txBody>
          <a:bodyPr wrap="square" rtlCol="0">
            <a:spAutoFit/>
          </a:bodyPr>
          <a:lstStyle/>
          <a:p>
            <a:r>
              <a:rPr lang="tr-TR" sz="2200" b="1" dirty="0" err="1" smtClean="0">
                <a:solidFill>
                  <a:srgbClr val="0070C0"/>
                </a:solidFill>
                <a:effectLst>
                  <a:outerShdw blurRad="38100" dist="38100" dir="2700000" algn="tl">
                    <a:srgbClr val="000000">
                      <a:alpha val="43137"/>
                    </a:srgbClr>
                  </a:outerShdw>
                </a:effectLst>
              </a:rPr>
              <a:t>Private</a:t>
            </a:r>
            <a:r>
              <a:rPr lang="tr-TR" sz="2200" b="1" dirty="0" smtClean="0">
                <a:solidFill>
                  <a:srgbClr val="0070C0"/>
                </a:solidFill>
                <a:effectLst>
                  <a:outerShdw blurRad="38100" dist="38100" dir="2700000" algn="tl">
                    <a:srgbClr val="000000">
                      <a:alpha val="43137"/>
                    </a:srgbClr>
                  </a:outerShdw>
                </a:effectLst>
              </a:rPr>
              <a:t> olarak veri tanımlandığında tüm modül boyunca kullanılabilmektedir.</a:t>
            </a:r>
            <a:endParaRPr lang="tr-TR" sz="2200" b="1" dirty="0">
              <a:solidFill>
                <a:srgbClr val="0070C0"/>
              </a:solidFill>
              <a:effectLst>
                <a:outerShdw blurRad="38100" dist="38100" dir="2700000" algn="tl">
                  <a:srgbClr val="000000">
                    <a:alpha val="43137"/>
                  </a:srgbClr>
                </a:outerShdw>
              </a:effectLst>
            </a:endParaRPr>
          </a:p>
        </p:txBody>
      </p:sp>
      <p:grpSp>
        <p:nvGrpSpPr>
          <p:cNvPr id="9" name="Grup 8"/>
          <p:cNvGrpSpPr/>
          <p:nvPr/>
        </p:nvGrpSpPr>
        <p:grpSpPr>
          <a:xfrm>
            <a:off x="3662816" y="4439906"/>
            <a:ext cx="6991618" cy="1677730"/>
            <a:chOff x="4303895" y="3971509"/>
            <a:chExt cx="6452934" cy="1686019"/>
          </a:xfrm>
        </p:grpSpPr>
        <p:sp>
          <p:nvSpPr>
            <p:cNvPr id="5" name="Dikdörtgen 4"/>
            <p:cNvSpPr/>
            <p:nvPr/>
          </p:nvSpPr>
          <p:spPr>
            <a:xfrm>
              <a:off x="4303895" y="3971509"/>
              <a:ext cx="2013397" cy="1631216"/>
            </a:xfrm>
            <a:prstGeom prst="rect">
              <a:avLst/>
            </a:prstGeom>
          </p:spPr>
          <p:txBody>
            <a:bodyPr wrap="square">
              <a:spAutoFit/>
            </a:bodyPr>
            <a:lstStyle/>
            <a:p>
              <a:r>
                <a:rPr lang="tr-TR" sz="2000" b="1" dirty="0" err="1"/>
                <a:t>Sub</a:t>
              </a:r>
              <a:r>
                <a:rPr lang="tr-TR" sz="2000" b="1" dirty="0"/>
                <a:t> Yordam1()</a:t>
              </a:r>
            </a:p>
            <a:p>
              <a:r>
                <a:rPr lang="tr-TR" sz="2000" b="1" dirty="0" smtClean="0">
                  <a:solidFill>
                    <a:srgbClr val="FF0000"/>
                  </a:solidFill>
                </a:rPr>
                <a:t>Dim </a:t>
              </a:r>
              <a:r>
                <a:rPr lang="tr-TR" sz="2000" b="1" dirty="0"/>
                <a:t>i As </a:t>
              </a:r>
              <a:r>
                <a:rPr lang="tr-TR" sz="2000" b="1" dirty="0" err="1"/>
                <a:t>Integer</a:t>
              </a:r>
              <a:endParaRPr lang="tr-TR" sz="2000" b="1" dirty="0"/>
            </a:p>
            <a:p>
              <a:r>
                <a:rPr lang="tr-TR" sz="2000" b="1" dirty="0"/>
                <a:t>i = i + 10: </a:t>
              </a:r>
              <a:r>
                <a:rPr lang="tr-TR" sz="2000" b="1" dirty="0" err="1"/>
                <a:t>MsgBox</a:t>
              </a:r>
              <a:r>
                <a:rPr lang="tr-TR" sz="2000" b="1" dirty="0"/>
                <a:t> i</a:t>
              </a:r>
            </a:p>
            <a:p>
              <a:r>
                <a:rPr lang="tr-TR" sz="2000" b="1" dirty="0" err="1"/>
                <a:t>End</a:t>
              </a:r>
              <a:r>
                <a:rPr lang="tr-TR" sz="2000" b="1" dirty="0"/>
                <a:t> </a:t>
              </a:r>
              <a:r>
                <a:rPr lang="tr-TR" sz="2000" b="1" dirty="0" err="1"/>
                <a:t>Sub</a:t>
              </a:r>
              <a:endParaRPr lang="tr-TR" sz="2000" b="1" dirty="0"/>
            </a:p>
          </p:txBody>
        </p:sp>
        <p:sp>
          <p:nvSpPr>
            <p:cNvPr id="6" name="Metin kutusu 5"/>
            <p:cNvSpPr txBox="1"/>
            <p:nvPr/>
          </p:nvSpPr>
          <p:spPr>
            <a:xfrm>
              <a:off x="9391666" y="4209136"/>
              <a:ext cx="1365163" cy="707886"/>
            </a:xfrm>
            <a:prstGeom prst="rect">
              <a:avLst/>
            </a:prstGeom>
            <a:noFill/>
          </p:spPr>
          <p:txBody>
            <a:bodyPr wrap="square" rtlCol="0">
              <a:spAutoFit/>
            </a:bodyPr>
            <a:lstStyle/>
            <a:p>
              <a:r>
                <a:rPr lang="tr-TR" sz="2000" dirty="0" smtClean="0"/>
                <a:t>10, 20,30,…..</a:t>
              </a:r>
              <a:endParaRPr lang="tr-TR" sz="2000" dirty="0"/>
            </a:p>
          </p:txBody>
        </p:sp>
        <p:sp>
          <p:nvSpPr>
            <p:cNvPr id="7" name="Dikdörtgen 6"/>
            <p:cNvSpPr/>
            <p:nvPr/>
          </p:nvSpPr>
          <p:spPr>
            <a:xfrm>
              <a:off x="7378269" y="4026312"/>
              <a:ext cx="2013397" cy="1631216"/>
            </a:xfrm>
            <a:prstGeom prst="rect">
              <a:avLst/>
            </a:prstGeom>
          </p:spPr>
          <p:txBody>
            <a:bodyPr wrap="square">
              <a:spAutoFit/>
            </a:bodyPr>
            <a:lstStyle/>
            <a:p>
              <a:r>
                <a:rPr lang="tr-TR" sz="2000" b="1" dirty="0" err="1"/>
                <a:t>Sub</a:t>
              </a:r>
              <a:r>
                <a:rPr lang="tr-TR" sz="2000" b="1" dirty="0"/>
                <a:t> Yordam1()</a:t>
              </a:r>
            </a:p>
            <a:p>
              <a:r>
                <a:rPr lang="tr-TR" sz="2000" b="1" dirty="0" err="1">
                  <a:solidFill>
                    <a:srgbClr val="FF0000"/>
                  </a:solidFill>
                </a:rPr>
                <a:t>Static</a:t>
              </a:r>
              <a:r>
                <a:rPr lang="tr-TR" sz="2000" b="1" dirty="0">
                  <a:solidFill>
                    <a:srgbClr val="FF0000"/>
                  </a:solidFill>
                </a:rPr>
                <a:t> </a:t>
              </a:r>
              <a:r>
                <a:rPr lang="tr-TR" sz="2000" b="1" dirty="0"/>
                <a:t>i As </a:t>
              </a:r>
              <a:r>
                <a:rPr lang="tr-TR" sz="2000" b="1" dirty="0" err="1"/>
                <a:t>Integer</a:t>
              </a:r>
              <a:endParaRPr lang="tr-TR" sz="2000" b="1" dirty="0"/>
            </a:p>
            <a:p>
              <a:r>
                <a:rPr lang="tr-TR" sz="2000" b="1" dirty="0"/>
                <a:t>i = i + 10: </a:t>
              </a:r>
              <a:r>
                <a:rPr lang="tr-TR" sz="2000" b="1" dirty="0" err="1"/>
                <a:t>MsgBox</a:t>
              </a:r>
              <a:r>
                <a:rPr lang="tr-TR" sz="2000" b="1" dirty="0"/>
                <a:t> i</a:t>
              </a:r>
            </a:p>
            <a:p>
              <a:r>
                <a:rPr lang="tr-TR" sz="2000" b="1" dirty="0" err="1"/>
                <a:t>End</a:t>
              </a:r>
              <a:r>
                <a:rPr lang="tr-TR" sz="2000" b="1" dirty="0"/>
                <a:t> </a:t>
              </a:r>
              <a:r>
                <a:rPr lang="tr-TR" sz="2000" b="1" dirty="0" err="1"/>
                <a:t>Sub</a:t>
              </a:r>
              <a:endParaRPr lang="tr-TR" sz="2000" b="1" dirty="0"/>
            </a:p>
          </p:txBody>
        </p:sp>
        <p:sp>
          <p:nvSpPr>
            <p:cNvPr id="8" name="Metin kutusu 7"/>
            <p:cNvSpPr txBox="1"/>
            <p:nvPr/>
          </p:nvSpPr>
          <p:spPr>
            <a:xfrm>
              <a:off x="6241246" y="4363025"/>
              <a:ext cx="1213070" cy="400110"/>
            </a:xfrm>
            <a:prstGeom prst="rect">
              <a:avLst/>
            </a:prstGeom>
            <a:noFill/>
          </p:spPr>
          <p:txBody>
            <a:bodyPr wrap="square" rtlCol="0">
              <a:spAutoFit/>
            </a:bodyPr>
            <a:lstStyle/>
            <a:p>
              <a:r>
                <a:rPr lang="tr-TR" sz="2000" dirty="0" smtClean="0"/>
                <a:t>10, 10,…..</a:t>
              </a:r>
              <a:endParaRPr lang="tr-TR" sz="2000" dirty="0"/>
            </a:p>
          </p:txBody>
        </p:sp>
      </p:grpSp>
      <p:sp>
        <p:nvSpPr>
          <p:cNvPr id="10" name="Dikdörtgen 9"/>
          <p:cNvSpPr/>
          <p:nvPr/>
        </p:nvSpPr>
        <p:spPr>
          <a:xfrm>
            <a:off x="3249565" y="2183007"/>
            <a:ext cx="8459807" cy="2062103"/>
          </a:xfrm>
          <a:prstGeom prst="rect">
            <a:avLst/>
          </a:prstGeom>
        </p:spPr>
        <p:txBody>
          <a:bodyPr wrap="square">
            <a:spAutoFit/>
          </a:bodyPr>
          <a:lstStyle/>
          <a:p>
            <a:r>
              <a:rPr lang="tr-TR" sz="2000" b="1" dirty="0">
                <a:solidFill>
                  <a:srgbClr val="FF0000"/>
                </a:solidFill>
              </a:rPr>
              <a:t>Statik</a:t>
            </a:r>
            <a:r>
              <a:rPr lang="tr-TR" sz="2000" b="1" dirty="0">
                <a:solidFill>
                  <a:srgbClr val="203656"/>
                </a:solidFill>
                <a:latin typeface="poppins"/>
              </a:rPr>
              <a:t> </a:t>
            </a:r>
            <a:r>
              <a:rPr lang="tr-TR" sz="2000" b="1" dirty="0">
                <a:solidFill>
                  <a:srgbClr val="FF0000"/>
                </a:solidFill>
              </a:rPr>
              <a:t>Değişkenler</a:t>
            </a:r>
            <a:r>
              <a:rPr lang="tr-TR" sz="2000" b="1" dirty="0">
                <a:solidFill>
                  <a:srgbClr val="203656"/>
                </a:solidFill>
                <a:latin typeface="poppins"/>
              </a:rPr>
              <a:t> </a:t>
            </a:r>
            <a:r>
              <a:rPr lang="tr-TR" sz="2000" b="1" dirty="0" smtClean="0">
                <a:solidFill>
                  <a:srgbClr val="203656"/>
                </a:solidFill>
                <a:latin typeface="poppins"/>
              </a:rPr>
              <a:t>(</a:t>
            </a:r>
            <a:r>
              <a:rPr lang="tr-TR" sz="2000" b="1" dirty="0">
                <a:solidFill>
                  <a:srgbClr val="FF0000"/>
                </a:solidFill>
              </a:rPr>
              <a:t>D</a:t>
            </a:r>
            <a:r>
              <a:rPr lang="tr-TR" sz="2000" b="1" dirty="0" smtClean="0">
                <a:solidFill>
                  <a:srgbClr val="FF0000"/>
                </a:solidFill>
              </a:rPr>
              <a:t>eğeri Koruyan</a:t>
            </a:r>
            <a:r>
              <a:rPr lang="tr-TR" sz="2000" b="1" dirty="0">
                <a:solidFill>
                  <a:srgbClr val="203656"/>
                </a:solidFill>
                <a:latin typeface="poppins"/>
              </a:rPr>
              <a:t>)</a:t>
            </a:r>
          </a:p>
          <a:p>
            <a:r>
              <a:rPr lang="tr-TR" dirty="0"/>
              <a:t>Yerel değişkenlerle çalıştığınızda, prosedür biter bitmez değişken değerini kaybeder ve </a:t>
            </a:r>
            <a:r>
              <a:rPr lang="tr-TR" dirty="0" err="1"/>
              <a:t>VBA'nın</a:t>
            </a:r>
            <a:r>
              <a:rPr lang="tr-TR" dirty="0"/>
              <a:t> belleğinden silinir.</a:t>
            </a:r>
          </a:p>
          <a:p>
            <a:r>
              <a:rPr lang="tr-TR" dirty="0"/>
              <a:t>Değişkenin değeri korumasını istiyorsanız, Statik anahtar kelime.</a:t>
            </a:r>
          </a:p>
          <a:p>
            <a:r>
              <a:rPr lang="tr-TR" dirty="0"/>
              <a:t>Önce size normal bir durumda ne olduğunu göstereyim.</a:t>
            </a:r>
          </a:p>
          <a:p>
            <a:r>
              <a:rPr lang="tr-TR" dirty="0"/>
              <a:t>Aşağıdaki kodda, prosedürü birden çok kez çalıştırdığımda, her seferinde 10 değerini gösterecek.</a:t>
            </a:r>
          </a:p>
        </p:txBody>
      </p:sp>
    </p:spTree>
    <p:extLst>
      <p:ext uri="{BB962C8B-B14F-4D97-AF65-F5344CB8AC3E}">
        <p14:creationId xmlns:p14="http://schemas.microsoft.com/office/powerpoint/2010/main" val="3502784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93523" y="655415"/>
            <a:ext cx="5043814" cy="5693866"/>
          </a:xfrm>
          <a:prstGeom prst="rect">
            <a:avLst/>
          </a:prstGeom>
        </p:spPr>
        <p:txBody>
          <a:bodyPr wrap="square">
            <a:spAutoFit/>
          </a:bodyPr>
          <a:lstStyle/>
          <a:p>
            <a:r>
              <a:rPr lang="tr-TR" sz="2800" b="1" dirty="0">
                <a:solidFill>
                  <a:srgbClr val="0070C0"/>
                </a:solidFill>
              </a:rPr>
              <a:t>Option </a:t>
            </a:r>
            <a:r>
              <a:rPr lang="tr-TR" sz="2800" b="1" dirty="0" err="1">
                <a:solidFill>
                  <a:srgbClr val="0070C0"/>
                </a:solidFill>
              </a:rPr>
              <a:t>Explicit</a:t>
            </a:r>
            <a:endParaRPr lang="tr-TR" sz="2800" b="1" dirty="0">
              <a:solidFill>
                <a:srgbClr val="0070C0"/>
              </a:solidFill>
            </a:endParaRPr>
          </a:p>
          <a:p>
            <a:r>
              <a:rPr lang="tr-TR" sz="2800" b="1" dirty="0" err="1">
                <a:solidFill>
                  <a:srgbClr val="0070C0"/>
                </a:solidFill>
              </a:rPr>
              <a:t>Public</a:t>
            </a:r>
            <a:r>
              <a:rPr lang="tr-TR" sz="2800" b="1" dirty="0">
                <a:solidFill>
                  <a:srgbClr val="0070C0"/>
                </a:solidFill>
              </a:rPr>
              <a:t> kdv1 As </a:t>
            </a:r>
            <a:r>
              <a:rPr lang="tr-TR" sz="2800" b="1" dirty="0" err="1">
                <a:solidFill>
                  <a:srgbClr val="0070C0"/>
                </a:solidFill>
              </a:rPr>
              <a:t>Double</a:t>
            </a:r>
            <a:endParaRPr lang="tr-TR" sz="2800" b="1" dirty="0">
              <a:solidFill>
                <a:srgbClr val="0070C0"/>
              </a:solidFill>
            </a:endParaRPr>
          </a:p>
          <a:p>
            <a:r>
              <a:rPr lang="tr-TR" sz="2800" b="1" dirty="0" err="1">
                <a:solidFill>
                  <a:srgbClr val="0070C0"/>
                </a:solidFill>
              </a:rPr>
              <a:t>Public</a:t>
            </a:r>
            <a:r>
              <a:rPr lang="tr-TR" sz="2800" b="1" dirty="0">
                <a:solidFill>
                  <a:srgbClr val="0070C0"/>
                </a:solidFill>
              </a:rPr>
              <a:t> kdv2 As </a:t>
            </a:r>
            <a:r>
              <a:rPr lang="tr-TR" sz="2800" b="1" dirty="0" err="1">
                <a:solidFill>
                  <a:srgbClr val="0070C0"/>
                </a:solidFill>
              </a:rPr>
              <a:t>Double</a:t>
            </a:r>
            <a:endParaRPr lang="tr-TR" sz="2800" b="1" dirty="0">
              <a:solidFill>
                <a:srgbClr val="0070C0"/>
              </a:solidFill>
            </a:endParaRPr>
          </a:p>
          <a:p>
            <a:r>
              <a:rPr lang="tr-TR" sz="2800" b="1" dirty="0" err="1">
                <a:solidFill>
                  <a:srgbClr val="0070C0"/>
                </a:solidFill>
              </a:rPr>
              <a:t>Sub</a:t>
            </a:r>
            <a:r>
              <a:rPr lang="tr-TR" sz="2800" b="1" dirty="0">
                <a:solidFill>
                  <a:srgbClr val="0070C0"/>
                </a:solidFill>
              </a:rPr>
              <a:t> işlem1()</a:t>
            </a:r>
          </a:p>
          <a:p>
            <a:r>
              <a:rPr lang="tr-TR" sz="2800" b="1" dirty="0">
                <a:solidFill>
                  <a:srgbClr val="0070C0"/>
                </a:solidFill>
              </a:rPr>
              <a:t>kdv1 = 0.08: </a:t>
            </a:r>
            <a:r>
              <a:rPr lang="tr-TR" sz="2800" b="1" dirty="0" err="1">
                <a:solidFill>
                  <a:srgbClr val="0070C0"/>
                </a:solidFill>
              </a:rPr>
              <a:t>MsgBox</a:t>
            </a:r>
            <a:r>
              <a:rPr lang="tr-TR" sz="2800" b="1" dirty="0">
                <a:solidFill>
                  <a:srgbClr val="0070C0"/>
                </a:solidFill>
              </a:rPr>
              <a:t> kdv1</a:t>
            </a:r>
          </a:p>
          <a:p>
            <a:r>
              <a:rPr lang="tr-TR" sz="2800" b="1" dirty="0">
                <a:solidFill>
                  <a:srgbClr val="0070C0"/>
                </a:solidFill>
              </a:rPr>
              <a:t>kdv2 = 0.18: </a:t>
            </a:r>
            <a:r>
              <a:rPr lang="tr-TR" sz="2800" b="1" dirty="0" err="1">
                <a:solidFill>
                  <a:srgbClr val="0070C0"/>
                </a:solidFill>
              </a:rPr>
              <a:t>MsgBox</a:t>
            </a:r>
            <a:r>
              <a:rPr lang="tr-TR" sz="2800" b="1" dirty="0">
                <a:solidFill>
                  <a:srgbClr val="0070C0"/>
                </a:solidFill>
              </a:rPr>
              <a:t> kdv2</a:t>
            </a:r>
          </a:p>
          <a:p>
            <a:r>
              <a:rPr lang="tr-TR" sz="2800" b="1" dirty="0" err="1">
                <a:solidFill>
                  <a:srgbClr val="0070C0"/>
                </a:solidFill>
              </a:rPr>
              <a:t>End</a:t>
            </a:r>
            <a:r>
              <a:rPr lang="tr-TR" sz="2800" b="1" dirty="0">
                <a:solidFill>
                  <a:srgbClr val="0070C0"/>
                </a:solidFill>
              </a:rPr>
              <a:t> </a:t>
            </a:r>
            <a:r>
              <a:rPr lang="tr-TR" sz="2800" b="1" dirty="0" err="1">
                <a:solidFill>
                  <a:srgbClr val="0070C0"/>
                </a:solidFill>
              </a:rPr>
              <a:t>Sub</a:t>
            </a:r>
            <a:endParaRPr lang="tr-TR" sz="2800" b="1" dirty="0">
              <a:solidFill>
                <a:srgbClr val="0070C0"/>
              </a:solidFill>
            </a:endParaRPr>
          </a:p>
          <a:p>
            <a:r>
              <a:rPr lang="tr-TR" sz="2800" b="1" dirty="0" err="1">
                <a:solidFill>
                  <a:srgbClr val="FF0000"/>
                </a:solidFill>
              </a:rPr>
              <a:t>Sub</a:t>
            </a:r>
            <a:r>
              <a:rPr lang="tr-TR" sz="2800" b="1" dirty="0">
                <a:solidFill>
                  <a:srgbClr val="FF0000"/>
                </a:solidFill>
              </a:rPr>
              <a:t> işlem2()</a:t>
            </a:r>
          </a:p>
          <a:p>
            <a:r>
              <a:rPr lang="tr-TR" sz="2800" b="1" dirty="0" err="1">
                <a:solidFill>
                  <a:srgbClr val="FF0000"/>
                </a:solidFill>
              </a:rPr>
              <a:t>MsgBox</a:t>
            </a:r>
            <a:r>
              <a:rPr lang="tr-TR" sz="2800" b="1" dirty="0">
                <a:solidFill>
                  <a:srgbClr val="FF0000"/>
                </a:solidFill>
              </a:rPr>
              <a:t> 100 * kdv1</a:t>
            </a:r>
          </a:p>
          <a:p>
            <a:r>
              <a:rPr lang="tr-TR" sz="2800" b="1" dirty="0" err="1">
                <a:solidFill>
                  <a:srgbClr val="FF0000"/>
                </a:solidFill>
              </a:rPr>
              <a:t>End</a:t>
            </a:r>
            <a:r>
              <a:rPr lang="tr-TR" sz="2800" b="1" dirty="0">
                <a:solidFill>
                  <a:srgbClr val="FF0000"/>
                </a:solidFill>
              </a:rPr>
              <a:t> </a:t>
            </a:r>
            <a:r>
              <a:rPr lang="tr-TR" sz="2800" b="1" dirty="0" err="1">
                <a:solidFill>
                  <a:srgbClr val="FF0000"/>
                </a:solidFill>
              </a:rPr>
              <a:t>Sub</a:t>
            </a:r>
            <a:endParaRPr lang="tr-TR" sz="2800" b="1" dirty="0">
              <a:solidFill>
                <a:srgbClr val="FF0000"/>
              </a:solidFill>
            </a:endParaRPr>
          </a:p>
          <a:p>
            <a:r>
              <a:rPr lang="tr-TR" sz="2800" b="1" dirty="0" err="1">
                <a:solidFill>
                  <a:srgbClr val="FF0000"/>
                </a:solidFill>
              </a:rPr>
              <a:t>Sub</a:t>
            </a:r>
            <a:r>
              <a:rPr lang="tr-TR" sz="2800" b="1" dirty="0">
                <a:solidFill>
                  <a:srgbClr val="FF0000"/>
                </a:solidFill>
              </a:rPr>
              <a:t> işlem3()</a:t>
            </a:r>
          </a:p>
          <a:p>
            <a:r>
              <a:rPr lang="tr-TR" sz="2800" b="1" dirty="0" err="1">
                <a:solidFill>
                  <a:srgbClr val="FF0000"/>
                </a:solidFill>
              </a:rPr>
              <a:t>MsgBox</a:t>
            </a:r>
            <a:r>
              <a:rPr lang="tr-TR" sz="2800" b="1" dirty="0">
                <a:solidFill>
                  <a:srgbClr val="FF0000"/>
                </a:solidFill>
              </a:rPr>
              <a:t> (100 * kdv2)</a:t>
            </a:r>
          </a:p>
          <a:p>
            <a:r>
              <a:rPr lang="tr-TR" sz="2800" b="1" dirty="0" err="1">
                <a:solidFill>
                  <a:srgbClr val="FF0000"/>
                </a:solidFill>
              </a:rPr>
              <a:t>End</a:t>
            </a:r>
            <a:r>
              <a:rPr lang="tr-TR" sz="2800" b="1" dirty="0">
                <a:solidFill>
                  <a:srgbClr val="FF0000"/>
                </a:solidFill>
              </a:rPr>
              <a:t> </a:t>
            </a:r>
            <a:r>
              <a:rPr lang="tr-TR" sz="2800" b="1" dirty="0" err="1">
                <a:solidFill>
                  <a:srgbClr val="FF0000"/>
                </a:solidFill>
              </a:rPr>
              <a:t>Sub</a:t>
            </a:r>
            <a:endParaRPr lang="tr-TR" sz="2800" b="1" dirty="0">
              <a:solidFill>
                <a:srgbClr val="FF0000"/>
              </a:solidFill>
            </a:endParaRPr>
          </a:p>
        </p:txBody>
      </p:sp>
      <p:sp>
        <p:nvSpPr>
          <p:cNvPr id="3" name="Dikdörtgen 2"/>
          <p:cNvSpPr/>
          <p:nvPr/>
        </p:nvSpPr>
        <p:spPr>
          <a:xfrm>
            <a:off x="4892588" y="3794736"/>
            <a:ext cx="2822532" cy="2554545"/>
          </a:xfrm>
          <a:prstGeom prst="rect">
            <a:avLst/>
          </a:prstGeom>
        </p:spPr>
        <p:txBody>
          <a:bodyPr wrap="square">
            <a:spAutoFit/>
          </a:bodyPr>
          <a:lstStyle/>
          <a:p>
            <a:r>
              <a:rPr lang="tr-TR" sz="2000" b="1" dirty="0">
                <a:solidFill>
                  <a:srgbClr val="00B0F0"/>
                </a:solidFill>
              </a:rPr>
              <a:t>Option </a:t>
            </a:r>
            <a:r>
              <a:rPr lang="tr-TR" sz="2000" b="1" dirty="0" err="1">
                <a:solidFill>
                  <a:srgbClr val="00B0F0"/>
                </a:solidFill>
              </a:rPr>
              <a:t>Explicit</a:t>
            </a:r>
            <a:endParaRPr lang="tr-TR" sz="2000" b="1" dirty="0">
              <a:solidFill>
                <a:srgbClr val="00B0F0"/>
              </a:solidFill>
            </a:endParaRPr>
          </a:p>
          <a:p>
            <a:r>
              <a:rPr lang="tr-TR" sz="2000" b="1" dirty="0" err="1">
                <a:solidFill>
                  <a:srgbClr val="00B0F0"/>
                </a:solidFill>
              </a:rPr>
              <a:t>Public</a:t>
            </a:r>
            <a:r>
              <a:rPr lang="tr-TR" sz="2000" b="1" dirty="0">
                <a:solidFill>
                  <a:srgbClr val="00B0F0"/>
                </a:solidFill>
              </a:rPr>
              <a:t> i As </a:t>
            </a:r>
            <a:r>
              <a:rPr lang="tr-TR" sz="2000" b="1" dirty="0" err="1">
                <a:solidFill>
                  <a:srgbClr val="00B0F0"/>
                </a:solidFill>
              </a:rPr>
              <a:t>Integer</a:t>
            </a:r>
            <a:endParaRPr lang="tr-TR" sz="2000" b="1" dirty="0">
              <a:solidFill>
                <a:srgbClr val="00B0F0"/>
              </a:solidFill>
            </a:endParaRPr>
          </a:p>
          <a:p>
            <a:r>
              <a:rPr lang="tr-TR" sz="2000" b="1" dirty="0" err="1">
                <a:solidFill>
                  <a:srgbClr val="FF0000"/>
                </a:solidFill>
              </a:rPr>
              <a:t>Sub</a:t>
            </a:r>
            <a:r>
              <a:rPr lang="tr-TR" sz="2000" b="1" dirty="0">
                <a:solidFill>
                  <a:srgbClr val="FF0000"/>
                </a:solidFill>
              </a:rPr>
              <a:t> </a:t>
            </a:r>
            <a:r>
              <a:rPr lang="tr-TR" sz="2000" b="1" i="1" u="sng" dirty="0">
                <a:solidFill>
                  <a:srgbClr val="FF0000"/>
                </a:solidFill>
              </a:rPr>
              <a:t>prosedur1</a:t>
            </a:r>
            <a:r>
              <a:rPr lang="tr-TR" sz="2000" b="1" dirty="0">
                <a:solidFill>
                  <a:srgbClr val="FF0000"/>
                </a:solidFill>
              </a:rPr>
              <a:t>()</a:t>
            </a:r>
          </a:p>
          <a:p>
            <a:r>
              <a:rPr lang="tr-TR" sz="2000" b="1" dirty="0">
                <a:solidFill>
                  <a:srgbClr val="FF0000"/>
                </a:solidFill>
              </a:rPr>
              <a:t>i = 10: </a:t>
            </a:r>
            <a:r>
              <a:rPr lang="tr-TR" sz="2000" b="1" dirty="0" err="1">
                <a:solidFill>
                  <a:srgbClr val="FF0000"/>
                </a:solidFill>
              </a:rPr>
              <a:t>MsgBox</a:t>
            </a:r>
            <a:r>
              <a:rPr lang="tr-TR" sz="2000" b="1" dirty="0">
                <a:solidFill>
                  <a:srgbClr val="FF0000"/>
                </a:solidFill>
              </a:rPr>
              <a:t> i</a:t>
            </a:r>
          </a:p>
          <a:p>
            <a:r>
              <a:rPr lang="tr-TR" sz="2000" b="1" dirty="0" err="1">
                <a:solidFill>
                  <a:srgbClr val="FF0000"/>
                </a:solidFill>
              </a:rPr>
              <a:t>End</a:t>
            </a:r>
            <a:r>
              <a:rPr lang="tr-TR" sz="2000" b="1" dirty="0">
                <a:solidFill>
                  <a:srgbClr val="FF0000"/>
                </a:solidFill>
              </a:rPr>
              <a:t> </a:t>
            </a:r>
            <a:r>
              <a:rPr lang="tr-TR" sz="2000" b="1" dirty="0" err="1">
                <a:solidFill>
                  <a:srgbClr val="FF0000"/>
                </a:solidFill>
              </a:rPr>
              <a:t>Sub</a:t>
            </a:r>
            <a:endParaRPr lang="tr-TR" sz="2000" b="1" dirty="0">
              <a:solidFill>
                <a:srgbClr val="FF0000"/>
              </a:solidFill>
            </a:endParaRPr>
          </a:p>
          <a:p>
            <a:r>
              <a:rPr lang="tr-TR" sz="2000" b="1" dirty="0" err="1">
                <a:solidFill>
                  <a:srgbClr val="00B0F0"/>
                </a:solidFill>
              </a:rPr>
              <a:t>Sub</a:t>
            </a:r>
            <a:r>
              <a:rPr lang="tr-TR" sz="2000" b="1" dirty="0">
                <a:solidFill>
                  <a:srgbClr val="00B0F0"/>
                </a:solidFill>
              </a:rPr>
              <a:t> </a:t>
            </a:r>
            <a:r>
              <a:rPr lang="tr-TR" sz="2000" b="1" i="1" u="sng" dirty="0">
                <a:solidFill>
                  <a:srgbClr val="00B0F0"/>
                </a:solidFill>
              </a:rPr>
              <a:t>prosedur2</a:t>
            </a:r>
            <a:r>
              <a:rPr lang="tr-TR" sz="2000" b="1" dirty="0">
                <a:solidFill>
                  <a:srgbClr val="00B0F0"/>
                </a:solidFill>
              </a:rPr>
              <a:t>()</a:t>
            </a:r>
          </a:p>
          <a:p>
            <a:r>
              <a:rPr lang="tr-TR" sz="2000" b="1" dirty="0">
                <a:solidFill>
                  <a:srgbClr val="00B0F0"/>
                </a:solidFill>
              </a:rPr>
              <a:t>i = i + 20: </a:t>
            </a:r>
            <a:r>
              <a:rPr lang="tr-TR" sz="2000" b="1" dirty="0" err="1">
                <a:solidFill>
                  <a:srgbClr val="00B0F0"/>
                </a:solidFill>
              </a:rPr>
              <a:t>MsgBox</a:t>
            </a:r>
            <a:r>
              <a:rPr lang="tr-TR" sz="2000" b="1" dirty="0">
                <a:solidFill>
                  <a:srgbClr val="00B0F0"/>
                </a:solidFill>
              </a:rPr>
              <a:t> i</a:t>
            </a:r>
          </a:p>
          <a:p>
            <a:r>
              <a:rPr lang="tr-TR" sz="2000" b="1" dirty="0" err="1">
                <a:solidFill>
                  <a:srgbClr val="00B0F0"/>
                </a:solidFill>
              </a:rPr>
              <a:t>End</a:t>
            </a:r>
            <a:r>
              <a:rPr lang="tr-TR" sz="2000" b="1" dirty="0">
                <a:solidFill>
                  <a:srgbClr val="00B0F0"/>
                </a:solidFill>
              </a:rPr>
              <a:t> </a:t>
            </a:r>
            <a:r>
              <a:rPr lang="tr-TR" sz="2000" b="1" dirty="0" err="1">
                <a:solidFill>
                  <a:srgbClr val="00B0F0"/>
                </a:solidFill>
              </a:rPr>
              <a:t>Sub</a:t>
            </a:r>
            <a:endParaRPr lang="tr-TR" sz="2000" b="1" dirty="0">
              <a:solidFill>
                <a:srgbClr val="00B0F0"/>
              </a:solidFill>
            </a:endParaRPr>
          </a:p>
        </p:txBody>
      </p:sp>
      <p:sp>
        <p:nvSpPr>
          <p:cNvPr id="4" name="Metin kutusu 3"/>
          <p:cNvSpPr txBox="1"/>
          <p:nvPr/>
        </p:nvSpPr>
        <p:spPr>
          <a:xfrm>
            <a:off x="613775" y="137786"/>
            <a:ext cx="8192022" cy="461665"/>
          </a:xfrm>
          <a:prstGeom prst="rect">
            <a:avLst/>
          </a:prstGeom>
          <a:noFill/>
        </p:spPr>
        <p:txBody>
          <a:bodyPr wrap="square" rtlCol="0">
            <a:spAutoFit/>
          </a:bodyPr>
          <a:lstStyle/>
          <a:p>
            <a:r>
              <a:rPr lang="tr-TR" sz="2400" b="1" dirty="0" err="1" smtClean="0">
                <a:solidFill>
                  <a:srgbClr val="FF0000"/>
                </a:solidFill>
              </a:rPr>
              <a:t>Public</a:t>
            </a:r>
            <a:r>
              <a:rPr lang="tr-TR" sz="2400" b="1" dirty="0" smtClean="0">
                <a:solidFill>
                  <a:srgbClr val="FF0000"/>
                </a:solidFill>
              </a:rPr>
              <a:t> ile tanımlanan veriler tüm modüllerde kullanılabilmekte</a:t>
            </a:r>
            <a:endParaRPr lang="tr-TR" sz="2400" b="1" dirty="0">
              <a:solidFill>
                <a:srgbClr val="FF0000"/>
              </a:solidFill>
            </a:endParaRPr>
          </a:p>
        </p:txBody>
      </p:sp>
      <p:pic>
        <p:nvPicPr>
          <p:cNvPr id="6" name="Resim 5"/>
          <p:cNvPicPr>
            <a:picLocks noChangeAspect="1"/>
          </p:cNvPicPr>
          <p:nvPr/>
        </p:nvPicPr>
        <p:blipFill>
          <a:blip r:embed="rId2"/>
          <a:stretch>
            <a:fillRect/>
          </a:stretch>
        </p:blipFill>
        <p:spPr>
          <a:xfrm>
            <a:off x="4892588" y="572488"/>
            <a:ext cx="6991350" cy="3305175"/>
          </a:xfrm>
          <a:prstGeom prst="rect">
            <a:avLst/>
          </a:prstGeom>
        </p:spPr>
      </p:pic>
    </p:spTree>
    <p:extLst>
      <p:ext uri="{BB962C8B-B14F-4D97-AF65-F5344CB8AC3E}">
        <p14:creationId xmlns:p14="http://schemas.microsoft.com/office/powerpoint/2010/main" val="1267472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rotWithShape="1">
          <a:blip r:embed="rId2"/>
          <a:srcRect t="2020"/>
          <a:stretch/>
        </p:blipFill>
        <p:spPr>
          <a:xfrm>
            <a:off x="144832" y="87682"/>
            <a:ext cx="8184976" cy="4885151"/>
          </a:xfrm>
          <a:prstGeom prst="rect">
            <a:avLst/>
          </a:prstGeom>
        </p:spPr>
      </p:pic>
      <p:sp>
        <p:nvSpPr>
          <p:cNvPr id="3" name="Dikdörtgen 2"/>
          <p:cNvSpPr/>
          <p:nvPr/>
        </p:nvSpPr>
        <p:spPr>
          <a:xfrm>
            <a:off x="8571978" y="276782"/>
            <a:ext cx="3620022" cy="5078313"/>
          </a:xfrm>
          <a:prstGeom prst="rect">
            <a:avLst/>
          </a:prstGeom>
        </p:spPr>
        <p:txBody>
          <a:bodyPr wrap="square">
            <a:spAutoFit/>
          </a:bodyPr>
          <a:lstStyle/>
          <a:p>
            <a:r>
              <a:rPr lang="tr-TR" dirty="0"/>
              <a:t>'aynı modül içinde </a:t>
            </a:r>
            <a:r>
              <a:rPr lang="tr-TR" dirty="0" err="1"/>
              <a:t>Privat</a:t>
            </a:r>
            <a:r>
              <a:rPr lang="tr-TR" dirty="0"/>
              <a:t> yada </a:t>
            </a:r>
            <a:r>
              <a:rPr lang="tr-TR" dirty="0" err="1"/>
              <a:t>Public</a:t>
            </a:r>
            <a:r>
              <a:rPr lang="tr-TR" dirty="0"/>
              <a:t> fark etmez</a:t>
            </a:r>
          </a:p>
          <a:p>
            <a:r>
              <a:rPr lang="tr-TR" dirty="0"/>
              <a:t>'</a:t>
            </a:r>
            <a:r>
              <a:rPr lang="tr-TR" dirty="0" err="1"/>
              <a:t>Private</a:t>
            </a:r>
            <a:r>
              <a:rPr lang="tr-TR" dirty="0"/>
              <a:t> </a:t>
            </a:r>
            <a:r>
              <a:rPr lang="tr-TR" dirty="0" err="1"/>
              <a:t>modul</a:t>
            </a:r>
            <a:r>
              <a:rPr lang="tr-TR" dirty="0"/>
              <a:t> boyunca çalışır</a:t>
            </a:r>
          </a:p>
          <a:p>
            <a:r>
              <a:rPr lang="tr-TR" dirty="0"/>
              <a:t>'</a:t>
            </a:r>
            <a:r>
              <a:rPr lang="tr-TR" dirty="0" err="1"/>
              <a:t>Public</a:t>
            </a:r>
            <a:r>
              <a:rPr lang="tr-TR" dirty="0"/>
              <a:t> hem modül boyunca </a:t>
            </a:r>
            <a:r>
              <a:rPr lang="tr-TR" dirty="0" err="1"/>
              <a:t>hemde</a:t>
            </a:r>
            <a:r>
              <a:rPr lang="tr-TR" dirty="0"/>
              <a:t> başka modüllerde kullanılabilir</a:t>
            </a:r>
          </a:p>
          <a:p>
            <a:r>
              <a:rPr lang="tr-TR" b="1" dirty="0">
                <a:solidFill>
                  <a:srgbClr val="FF0000"/>
                </a:solidFill>
              </a:rPr>
              <a:t>Option </a:t>
            </a:r>
            <a:r>
              <a:rPr lang="tr-TR" b="1" dirty="0" err="1">
                <a:solidFill>
                  <a:srgbClr val="FF0000"/>
                </a:solidFill>
              </a:rPr>
              <a:t>Explicit</a:t>
            </a:r>
            <a:endParaRPr lang="tr-TR" b="1" dirty="0">
              <a:solidFill>
                <a:srgbClr val="FF0000"/>
              </a:solidFill>
            </a:endParaRPr>
          </a:p>
          <a:p>
            <a:r>
              <a:rPr lang="tr-TR" b="1" dirty="0" err="1">
                <a:solidFill>
                  <a:srgbClr val="FF0000"/>
                </a:solidFill>
              </a:rPr>
              <a:t>Private</a:t>
            </a:r>
            <a:r>
              <a:rPr lang="tr-TR" b="1" dirty="0">
                <a:solidFill>
                  <a:srgbClr val="FF0000"/>
                </a:solidFill>
              </a:rPr>
              <a:t> a As </a:t>
            </a:r>
            <a:r>
              <a:rPr lang="tr-TR" b="1" dirty="0" err="1">
                <a:solidFill>
                  <a:srgbClr val="FF0000"/>
                </a:solidFill>
              </a:rPr>
              <a:t>Integer</a:t>
            </a:r>
            <a:endParaRPr lang="tr-TR" b="1" dirty="0">
              <a:solidFill>
                <a:srgbClr val="FF0000"/>
              </a:solidFill>
            </a:endParaRPr>
          </a:p>
          <a:p>
            <a:r>
              <a:rPr lang="tr-TR" b="1" dirty="0" err="1">
                <a:solidFill>
                  <a:srgbClr val="FF0000"/>
                </a:solidFill>
              </a:rPr>
              <a:t>Public</a:t>
            </a:r>
            <a:r>
              <a:rPr lang="tr-TR" b="1" dirty="0">
                <a:solidFill>
                  <a:srgbClr val="FF0000"/>
                </a:solidFill>
              </a:rPr>
              <a:t> sayı As </a:t>
            </a:r>
            <a:r>
              <a:rPr lang="tr-TR" b="1" dirty="0" err="1">
                <a:solidFill>
                  <a:srgbClr val="FF0000"/>
                </a:solidFill>
              </a:rPr>
              <a:t>Integer</a:t>
            </a:r>
            <a:endParaRPr lang="tr-TR" b="1" dirty="0">
              <a:solidFill>
                <a:srgbClr val="FF0000"/>
              </a:solidFill>
            </a:endParaRPr>
          </a:p>
          <a:p>
            <a:r>
              <a:rPr lang="tr-TR" b="1" dirty="0" err="1">
                <a:solidFill>
                  <a:srgbClr val="00B0F0"/>
                </a:solidFill>
              </a:rPr>
              <a:t>Sub</a:t>
            </a:r>
            <a:r>
              <a:rPr lang="tr-TR" b="1" dirty="0">
                <a:solidFill>
                  <a:srgbClr val="00B0F0"/>
                </a:solidFill>
              </a:rPr>
              <a:t> göster1()</a:t>
            </a:r>
          </a:p>
          <a:p>
            <a:r>
              <a:rPr lang="tr-TR" b="1" dirty="0">
                <a:solidFill>
                  <a:srgbClr val="00B0F0"/>
                </a:solidFill>
              </a:rPr>
              <a:t>sayı = 5</a:t>
            </a:r>
          </a:p>
          <a:p>
            <a:r>
              <a:rPr lang="tr-TR" b="1" dirty="0">
                <a:solidFill>
                  <a:srgbClr val="00B0F0"/>
                </a:solidFill>
              </a:rPr>
              <a:t>a = 2</a:t>
            </a:r>
          </a:p>
          <a:p>
            <a:r>
              <a:rPr lang="tr-TR" b="1" dirty="0" err="1">
                <a:solidFill>
                  <a:srgbClr val="00B0F0"/>
                </a:solidFill>
              </a:rPr>
              <a:t>MsgBox</a:t>
            </a:r>
            <a:r>
              <a:rPr lang="tr-TR" b="1" dirty="0">
                <a:solidFill>
                  <a:srgbClr val="00B0F0"/>
                </a:solidFill>
              </a:rPr>
              <a:t> sayı &amp; " || " &amp; a</a:t>
            </a:r>
          </a:p>
          <a:p>
            <a:r>
              <a:rPr lang="tr-TR" b="1" dirty="0" err="1">
                <a:solidFill>
                  <a:srgbClr val="00B0F0"/>
                </a:solidFill>
              </a:rPr>
              <a:t>End</a:t>
            </a:r>
            <a:r>
              <a:rPr lang="tr-TR" b="1" dirty="0">
                <a:solidFill>
                  <a:srgbClr val="00B0F0"/>
                </a:solidFill>
              </a:rPr>
              <a:t> </a:t>
            </a:r>
            <a:r>
              <a:rPr lang="tr-TR" b="1" dirty="0" err="1">
                <a:solidFill>
                  <a:srgbClr val="00B0F0"/>
                </a:solidFill>
              </a:rPr>
              <a:t>Sub</a:t>
            </a:r>
            <a:endParaRPr lang="tr-TR" b="1" dirty="0">
              <a:solidFill>
                <a:srgbClr val="00B0F0"/>
              </a:solidFill>
            </a:endParaRPr>
          </a:p>
          <a:p>
            <a:r>
              <a:rPr lang="tr-TR" b="1" dirty="0" err="1">
                <a:solidFill>
                  <a:schemeClr val="accent2">
                    <a:lumMod val="50000"/>
                  </a:schemeClr>
                </a:solidFill>
              </a:rPr>
              <a:t>Sub</a:t>
            </a:r>
            <a:r>
              <a:rPr lang="tr-TR" b="1" dirty="0">
                <a:solidFill>
                  <a:schemeClr val="accent2">
                    <a:lumMod val="50000"/>
                  </a:schemeClr>
                </a:solidFill>
              </a:rPr>
              <a:t> göster2()</a:t>
            </a:r>
          </a:p>
          <a:p>
            <a:r>
              <a:rPr lang="tr-TR" b="1" dirty="0">
                <a:solidFill>
                  <a:schemeClr val="accent2">
                    <a:lumMod val="50000"/>
                  </a:schemeClr>
                </a:solidFill>
              </a:rPr>
              <a:t>sayı = sayı + 10</a:t>
            </a:r>
          </a:p>
          <a:p>
            <a:r>
              <a:rPr lang="tr-TR" b="1" dirty="0">
                <a:solidFill>
                  <a:schemeClr val="accent2">
                    <a:lumMod val="50000"/>
                  </a:schemeClr>
                </a:solidFill>
              </a:rPr>
              <a:t>a = a + 10</a:t>
            </a:r>
          </a:p>
          <a:p>
            <a:r>
              <a:rPr lang="tr-TR" b="1" dirty="0" err="1">
                <a:solidFill>
                  <a:schemeClr val="accent2">
                    <a:lumMod val="50000"/>
                  </a:schemeClr>
                </a:solidFill>
              </a:rPr>
              <a:t>MsgBox</a:t>
            </a:r>
            <a:r>
              <a:rPr lang="tr-TR" b="1" dirty="0">
                <a:solidFill>
                  <a:schemeClr val="accent2">
                    <a:lumMod val="50000"/>
                  </a:schemeClr>
                </a:solidFill>
              </a:rPr>
              <a:t> sayı &amp; " || " &amp; a</a:t>
            </a:r>
          </a:p>
          <a:p>
            <a:r>
              <a:rPr lang="tr-TR" b="1" dirty="0" err="1">
                <a:solidFill>
                  <a:schemeClr val="accent2">
                    <a:lumMod val="50000"/>
                  </a:schemeClr>
                </a:solidFill>
              </a:rPr>
              <a:t>End</a:t>
            </a:r>
            <a:r>
              <a:rPr lang="tr-TR" b="1" dirty="0">
                <a:solidFill>
                  <a:schemeClr val="accent2">
                    <a:lumMod val="50000"/>
                  </a:schemeClr>
                </a:solidFill>
              </a:rPr>
              <a:t> </a:t>
            </a:r>
            <a:r>
              <a:rPr lang="tr-TR" b="1" dirty="0" err="1">
                <a:solidFill>
                  <a:schemeClr val="accent2">
                    <a:lumMod val="50000"/>
                  </a:schemeClr>
                </a:solidFill>
              </a:rPr>
              <a:t>Sub</a:t>
            </a:r>
            <a:endParaRPr lang="tr-TR" b="1" dirty="0">
              <a:solidFill>
                <a:schemeClr val="accent2">
                  <a:lumMod val="50000"/>
                </a:schemeClr>
              </a:solidFill>
            </a:endParaRPr>
          </a:p>
        </p:txBody>
      </p:sp>
      <p:sp>
        <p:nvSpPr>
          <p:cNvPr id="4" name="Dikdörtgen 3"/>
          <p:cNvSpPr/>
          <p:nvPr/>
        </p:nvSpPr>
        <p:spPr>
          <a:xfrm>
            <a:off x="8571978" y="5442777"/>
            <a:ext cx="1824625" cy="1200329"/>
          </a:xfrm>
          <a:prstGeom prst="rect">
            <a:avLst/>
          </a:prstGeom>
        </p:spPr>
        <p:txBody>
          <a:bodyPr wrap="square">
            <a:spAutoFit/>
          </a:bodyPr>
          <a:lstStyle/>
          <a:p>
            <a:r>
              <a:rPr lang="tr-TR" b="1" dirty="0">
                <a:solidFill>
                  <a:srgbClr val="002060"/>
                </a:solidFill>
              </a:rPr>
              <a:t>Option </a:t>
            </a:r>
            <a:r>
              <a:rPr lang="tr-TR" b="1" dirty="0" err="1">
                <a:solidFill>
                  <a:srgbClr val="002060"/>
                </a:solidFill>
              </a:rPr>
              <a:t>Explicit</a:t>
            </a:r>
            <a:endParaRPr lang="tr-TR" b="1" dirty="0">
              <a:solidFill>
                <a:srgbClr val="002060"/>
              </a:solidFill>
            </a:endParaRPr>
          </a:p>
          <a:p>
            <a:r>
              <a:rPr lang="tr-TR" b="1" dirty="0" err="1">
                <a:solidFill>
                  <a:srgbClr val="002060"/>
                </a:solidFill>
              </a:rPr>
              <a:t>Sub</a:t>
            </a:r>
            <a:r>
              <a:rPr lang="tr-TR" b="1" dirty="0">
                <a:solidFill>
                  <a:srgbClr val="002060"/>
                </a:solidFill>
              </a:rPr>
              <a:t> goster3()</a:t>
            </a:r>
          </a:p>
          <a:p>
            <a:r>
              <a:rPr lang="tr-TR" b="1" dirty="0" err="1">
                <a:solidFill>
                  <a:srgbClr val="002060"/>
                </a:solidFill>
              </a:rPr>
              <a:t>MsgBox</a:t>
            </a:r>
            <a:r>
              <a:rPr lang="tr-TR" b="1" dirty="0">
                <a:solidFill>
                  <a:srgbClr val="002060"/>
                </a:solidFill>
              </a:rPr>
              <a:t> sayı</a:t>
            </a:r>
          </a:p>
          <a:p>
            <a:r>
              <a:rPr lang="tr-TR" b="1" dirty="0" err="1">
                <a:solidFill>
                  <a:srgbClr val="002060"/>
                </a:solidFill>
              </a:rPr>
              <a:t>End</a:t>
            </a:r>
            <a:r>
              <a:rPr lang="tr-TR" b="1" dirty="0">
                <a:solidFill>
                  <a:srgbClr val="002060"/>
                </a:solidFill>
              </a:rPr>
              <a:t> </a:t>
            </a:r>
            <a:r>
              <a:rPr lang="tr-TR" b="1" dirty="0" err="1">
                <a:solidFill>
                  <a:srgbClr val="002060"/>
                </a:solidFill>
              </a:rPr>
              <a:t>Sub</a:t>
            </a:r>
            <a:endParaRPr lang="tr-TR" b="1" dirty="0">
              <a:solidFill>
                <a:srgbClr val="002060"/>
              </a:solidFill>
            </a:endParaRPr>
          </a:p>
        </p:txBody>
      </p:sp>
    </p:spTree>
    <p:extLst>
      <p:ext uri="{BB962C8B-B14F-4D97-AF65-F5344CB8AC3E}">
        <p14:creationId xmlns:p14="http://schemas.microsoft.com/office/powerpoint/2010/main" val="2805009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47171" y="1000035"/>
            <a:ext cx="10073089" cy="424731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tr-TR" sz="5400" dirty="0" smtClean="0"/>
              <a:t>Aynı </a:t>
            </a:r>
            <a:r>
              <a:rPr lang="tr-TR" sz="5400" dirty="0"/>
              <a:t>modül içinde </a:t>
            </a:r>
            <a:r>
              <a:rPr lang="tr-TR" sz="5400" dirty="0" err="1"/>
              <a:t>Privat</a:t>
            </a:r>
            <a:r>
              <a:rPr lang="tr-TR" sz="5400" dirty="0"/>
              <a:t> yada </a:t>
            </a:r>
            <a:r>
              <a:rPr lang="tr-TR" sz="5400" dirty="0" err="1"/>
              <a:t>Public</a:t>
            </a:r>
            <a:r>
              <a:rPr lang="tr-TR" sz="5400" dirty="0"/>
              <a:t> fark etmez</a:t>
            </a:r>
          </a:p>
          <a:p>
            <a:pPr algn="ctr"/>
            <a:r>
              <a:rPr lang="tr-TR" sz="5400" dirty="0" err="1" smtClean="0"/>
              <a:t>Private</a:t>
            </a:r>
            <a:r>
              <a:rPr lang="tr-TR" sz="5400" dirty="0" smtClean="0"/>
              <a:t> </a:t>
            </a:r>
            <a:r>
              <a:rPr lang="tr-TR" sz="5400" dirty="0" err="1"/>
              <a:t>modul</a:t>
            </a:r>
            <a:r>
              <a:rPr lang="tr-TR" sz="5400" dirty="0"/>
              <a:t> boyunca çalışır</a:t>
            </a:r>
          </a:p>
          <a:p>
            <a:pPr algn="ctr"/>
            <a:r>
              <a:rPr lang="tr-TR" sz="5400" dirty="0" err="1" smtClean="0"/>
              <a:t>Public</a:t>
            </a:r>
            <a:r>
              <a:rPr lang="tr-TR" sz="5400" dirty="0" smtClean="0"/>
              <a:t> </a:t>
            </a:r>
            <a:r>
              <a:rPr lang="tr-TR" sz="5400" dirty="0"/>
              <a:t>hem modül boyunca </a:t>
            </a:r>
            <a:r>
              <a:rPr lang="tr-TR" sz="5400" dirty="0" err="1"/>
              <a:t>hemde</a:t>
            </a:r>
            <a:r>
              <a:rPr lang="tr-TR" sz="5400" dirty="0"/>
              <a:t> başka modüllerde kullanılabilir</a:t>
            </a:r>
          </a:p>
        </p:txBody>
      </p:sp>
    </p:spTree>
    <p:extLst>
      <p:ext uri="{BB962C8B-B14F-4D97-AF65-F5344CB8AC3E}">
        <p14:creationId xmlns:p14="http://schemas.microsoft.com/office/powerpoint/2010/main" val="2248667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51805" y="215048"/>
            <a:ext cx="4353692" cy="369332"/>
          </a:xfrm>
          <a:prstGeom prst="rect">
            <a:avLst/>
          </a:prstGeom>
        </p:spPr>
        <p:txBody>
          <a:bodyPr wrap="none">
            <a:spAutoFit/>
          </a:bodyPr>
          <a:lstStyle/>
          <a:p>
            <a:r>
              <a:rPr lang="tr-TR" b="1" dirty="0">
                <a:solidFill>
                  <a:srgbClr val="171717"/>
                </a:solidFill>
                <a:latin typeface="Segoe UI" panose="020B0502040204020203" pitchFamily="34" charset="0"/>
              </a:rPr>
              <a:t>Kullanıcı Tanımlı Sabitler (Visual Basic)</a:t>
            </a:r>
            <a:endParaRPr lang="tr-TR" b="1" i="0" dirty="0">
              <a:solidFill>
                <a:srgbClr val="171717"/>
              </a:solidFill>
              <a:effectLst/>
              <a:latin typeface="Segoe UI" panose="020B0502040204020203" pitchFamily="34" charset="0"/>
            </a:endParaRPr>
          </a:p>
        </p:txBody>
      </p:sp>
      <p:sp>
        <p:nvSpPr>
          <p:cNvPr id="5" name="Dikdörtgen 4"/>
          <p:cNvSpPr/>
          <p:nvPr/>
        </p:nvSpPr>
        <p:spPr>
          <a:xfrm>
            <a:off x="451805" y="786918"/>
            <a:ext cx="10905669" cy="1477328"/>
          </a:xfrm>
          <a:prstGeom prst="rect">
            <a:avLst/>
          </a:prstGeom>
        </p:spPr>
        <p:txBody>
          <a:bodyPr wrap="square">
            <a:spAutoFit/>
          </a:bodyPr>
          <a:lstStyle/>
          <a:p>
            <a:pPr algn="just"/>
            <a:r>
              <a:rPr lang="tr-TR" b="1" u="sng" dirty="0" err="1" smtClean="0">
                <a:solidFill>
                  <a:srgbClr val="0070C0"/>
                </a:solidFill>
                <a:effectLst>
                  <a:outerShdw blurRad="38100" dist="38100" dir="2700000" algn="tl">
                    <a:srgbClr val="000000">
                      <a:alpha val="43137"/>
                    </a:srgbClr>
                  </a:outerShdw>
                </a:effectLst>
                <a:latin typeface="Segoe UI" panose="020B0502040204020203" pitchFamily="34" charset="0"/>
              </a:rPr>
              <a:t>Type</a:t>
            </a:r>
            <a:r>
              <a:rPr lang="tr-TR" b="1" u="sng" dirty="0" smtClean="0">
                <a:solidFill>
                  <a:srgbClr val="0070C0"/>
                </a:solidFill>
                <a:effectLst>
                  <a:outerShdw blurRad="38100" dist="38100" dir="2700000" algn="tl">
                    <a:srgbClr val="000000">
                      <a:alpha val="43137"/>
                    </a:srgbClr>
                  </a:outerShdw>
                </a:effectLst>
                <a:latin typeface="Segoe UI" panose="020B0502040204020203" pitchFamily="34" charset="0"/>
              </a:rPr>
              <a:t> ifadesi ile mevcut değişkenler kullanılarak kullanıcıya özgü değişkenler tanımlanabilir.</a:t>
            </a:r>
          </a:p>
          <a:p>
            <a:pPr algn="just"/>
            <a:r>
              <a:rPr lang="tr-TR" b="1" u="sng" dirty="0" smtClean="0">
                <a:solidFill>
                  <a:srgbClr val="0070C0"/>
                </a:solidFill>
                <a:effectLst>
                  <a:outerShdw blurRad="38100" dist="38100" dir="2700000" algn="tl">
                    <a:srgbClr val="000000">
                      <a:alpha val="43137"/>
                    </a:srgbClr>
                  </a:outerShdw>
                </a:effectLst>
                <a:latin typeface="Segoe UI" panose="020B0502040204020203" pitchFamily="34" charset="0"/>
              </a:rPr>
              <a:t>Sabit</a:t>
            </a:r>
            <a:r>
              <a:rPr lang="tr-TR" b="1" u="sng" dirty="0">
                <a:solidFill>
                  <a:srgbClr val="0070C0"/>
                </a:solidFill>
                <a:effectLst>
                  <a:outerShdw blurRad="38100" dist="38100" dir="2700000" algn="tl">
                    <a:srgbClr val="000000">
                      <a:alpha val="43137"/>
                    </a:srgbClr>
                  </a:outerShdw>
                </a:effectLst>
                <a:latin typeface="Segoe UI" panose="020B0502040204020203" pitchFamily="34" charset="0"/>
              </a:rPr>
              <a:t>, değişmez bir sayının veya dizenin yerini alan anlamlı bir addır</a:t>
            </a:r>
            <a:r>
              <a:rPr lang="tr-TR" dirty="0">
                <a:solidFill>
                  <a:srgbClr val="171717"/>
                </a:solidFill>
                <a:latin typeface="Segoe UI" panose="020B0502040204020203" pitchFamily="34" charset="0"/>
              </a:rPr>
              <a:t>. Adın gösterdiği gibi sabitler depolama değerleri, </a:t>
            </a:r>
            <a:r>
              <a:rPr lang="tr-TR" b="1" u="sng" dirty="0">
                <a:solidFill>
                  <a:srgbClr val="0070C0"/>
                </a:solidFill>
                <a:effectLst>
                  <a:outerShdw blurRad="38100" dist="38100" dir="2700000" algn="tl">
                    <a:srgbClr val="000000">
                      <a:alpha val="43137"/>
                    </a:srgbClr>
                  </a:outerShdw>
                </a:effectLst>
                <a:latin typeface="Segoe UI" panose="020B0502040204020203" pitchFamily="34" charset="0"/>
              </a:rPr>
              <a:t>bir uygulamanın yürütülmesi boyunca sabit kalır</a:t>
            </a:r>
            <a:r>
              <a:rPr lang="tr-TR" dirty="0">
                <a:solidFill>
                  <a:srgbClr val="171717"/>
                </a:solidFill>
                <a:latin typeface="Segoe UI" panose="020B0502040204020203" pitchFamily="34" charset="0"/>
              </a:rPr>
              <a:t>. Üzerinde çalıştığınız denetimler veya bileşenler tarafından tanımlanan sabitleri kullanabilir veya kendi kendinize de oluşturabilirsiniz. </a:t>
            </a:r>
            <a:r>
              <a:rPr lang="tr-TR" b="1" u="sng" dirty="0">
                <a:solidFill>
                  <a:srgbClr val="0070C0"/>
                </a:solidFill>
                <a:effectLst>
                  <a:outerShdw blurRad="38100" dist="38100" dir="2700000" algn="tl">
                    <a:srgbClr val="000000">
                      <a:alpha val="43137"/>
                    </a:srgbClr>
                  </a:outerShdw>
                </a:effectLst>
                <a:latin typeface="Segoe UI" panose="020B0502040204020203" pitchFamily="34" charset="0"/>
              </a:rPr>
              <a:t>Kendi oluşturduğunuz sabitler Kullanıcı tanımlı olarak açıklanmaktadır.</a:t>
            </a:r>
          </a:p>
        </p:txBody>
      </p:sp>
      <p:sp>
        <p:nvSpPr>
          <p:cNvPr id="6" name="Rectangle 1"/>
          <p:cNvSpPr>
            <a:spLocks noChangeArrowheads="1"/>
          </p:cNvSpPr>
          <p:nvPr/>
        </p:nvSpPr>
        <p:spPr bwMode="auto">
          <a:xfrm>
            <a:off x="467963" y="2268833"/>
            <a:ext cx="756572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b="1" i="0" u="none" strike="noStrike" cap="none" normalizeH="0" baseline="0" dirty="0" err="1" smtClean="0">
                <a:ln>
                  <a:noFill/>
                </a:ln>
                <a:solidFill>
                  <a:srgbClr val="171717"/>
                </a:solidFill>
                <a:effectLst/>
                <a:latin typeface="Segoe UI" panose="020B0502040204020203" pitchFamily="34" charset="0"/>
                <a:cs typeface="Segoe UI" panose="020B0502040204020203" pitchFamily="34" charset="0"/>
              </a:rPr>
              <a:t>Const</a:t>
            </a:r>
            <a:r>
              <a:rPr kumimoji="0" lang="tr-TR"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deyimin kullanımı</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Bir </a:t>
            </a:r>
            <a:r>
              <a:rPr kumimoji="0" lang="tr-TR" b="0" i="0" u="none" strike="noStrike" cap="none" normalizeH="0" baseline="0" dirty="0" err="1" smtClean="0">
                <a:ln>
                  <a:noFill/>
                </a:ln>
                <a:solidFill>
                  <a:srgbClr val="171717"/>
                </a:solidFill>
                <a:effectLst/>
                <a:latin typeface="SFMono-Regular"/>
                <a:cs typeface="Segoe UI" panose="020B0502040204020203" pitchFamily="34" charset="0"/>
              </a:rPr>
              <a:t>Const</a:t>
            </a:r>
            <a:r>
              <a:rPr kumimoji="0" lang="tr-TR"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ifade </a:t>
            </a:r>
            <a:r>
              <a:rPr lang="tr-TR" b="1" u="sng" dirty="0">
                <a:solidFill>
                  <a:srgbClr val="0070C0"/>
                </a:solidFill>
                <a:effectLst>
                  <a:outerShdw blurRad="38100" dist="38100" dir="2700000" algn="tl">
                    <a:srgbClr val="000000">
                      <a:alpha val="43137"/>
                    </a:srgbClr>
                  </a:outerShdw>
                </a:effectLst>
                <a:latin typeface="Segoe UI" panose="020B0502040204020203" pitchFamily="34" charset="0"/>
              </a:rPr>
              <a:t>matematiksel veya tarih/saat sayısını temsil edebilir</a:t>
            </a:r>
            <a:r>
              <a:rPr kumimoji="0" lang="tr-TR"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a:t>
            </a:r>
            <a:endParaRPr kumimoji="0" lang="tr-TR" b="0" i="0" u="none" strike="noStrike" cap="none" normalizeH="0" baseline="0" dirty="0" smtClean="0">
              <a:ln>
                <a:noFill/>
              </a:ln>
              <a:solidFill>
                <a:schemeClr val="tx1"/>
              </a:solidFill>
              <a:effectLst/>
            </a:endParaRPr>
          </a:p>
        </p:txBody>
      </p:sp>
      <p:sp>
        <p:nvSpPr>
          <p:cNvPr id="7" name="Dikdörtgen 6"/>
          <p:cNvSpPr/>
          <p:nvPr/>
        </p:nvSpPr>
        <p:spPr>
          <a:xfrm>
            <a:off x="451805" y="3106136"/>
            <a:ext cx="4605078" cy="923330"/>
          </a:xfrm>
          <a:prstGeom prst="rect">
            <a:avLst/>
          </a:prstGeom>
        </p:spPr>
        <p:txBody>
          <a:bodyPr wrap="square">
            <a:spAutoFit/>
          </a:bodyPr>
          <a:lstStyle/>
          <a:p>
            <a:r>
              <a:rPr lang="tr-TR" dirty="0" err="1">
                <a:solidFill>
                  <a:srgbClr val="FF0000"/>
                </a:solidFill>
                <a:effectLst>
                  <a:outerShdw blurRad="38100" dist="38100" dir="2700000" algn="tl">
                    <a:srgbClr val="000000">
                      <a:alpha val="43137"/>
                    </a:srgbClr>
                  </a:outerShdw>
                </a:effectLst>
              </a:rPr>
              <a:t>Const</a:t>
            </a:r>
            <a:r>
              <a:rPr lang="tr-TR" dirty="0">
                <a:solidFill>
                  <a:srgbClr val="FF0000"/>
                </a:solidFill>
                <a:effectLst>
                  <a:outerShdw blurRad="38100" dist="38100" dir="2700000" algn="tl">
                    <a:srgbClr val="000000">
                      <a:alpha val="43137"/>
                    </a:srgbClr>
                  </a:outerShdw>
                </a:effectLst>
              </a:rPr>
              <a:t> </a:t>
            </a:r>
            <a:r>
              <a:rPr lang="tr-TR" dirty="0" err="1"/>
              <a:t>conPi</a:t>
            </a:r>
            <a:r>
              <a:rPr lang="tr-TR" dirty="0"/>
              <a:t> = 3.14159265358979</a:t>
            </a:r>
          </a:p>
          <a:p>
            <a:r>
              <a:rPr lang="tr-TR" dirty="0" err="1"/>
              <a:t>Public</a:t>
            </a:r>
            <a:r>
              <a:rPr lang="tr-TR" dirty="0"/>
              <a:t> </a:t>
            </a:r>
            <a:r>
              <a:rPr lang="tr-TR" dirty="0" err="1">
                <a:solidFill>
                  <a:srgbClr val="FF0000"/>
                </a:solidFill>
                <a:effectLst>
                  <a:outerShdw blurRad="38100" dist="38100" dir="2700000" algn="tl">
                    <a:srgbClr val="000000">
                      <a:alpha val="43137"/>
                    </a:srgbClr>
                  </a:outerShdw>
                </a:effectLst>
              </a:rPr>
              <a:t>Const</a:t>
            </a:r>
            <a:r>
              <a:rPr lang="tr-TR" dirty="0">
                <a:solidFill>
                  <a:srgbClr val="FF0000"/>
                </a:solidFill>
                <a:effectLst>
                  <a:outerShdw blurRad="38100" dist="38100" dir="2700000" algn="tl">
                    <a:srgbClr val="000000">
                      <a:alpha val="43137"/>
                    </a:srgbClr>
                  </a:outerShdw>
                </a:effectLst>
              </a:rPr>
              <a:t> </a:t>
            </a:r>
            <a:r>
              <a:rPr lang="tr-TR" dirty="0" err="1"/>
              <a:t>conMaxPlanets</a:t>
            </a:r>
            <a:r>
              <a:rPr lang="tr-TR" dirty="0"/>
              <a:t> As </a:t>
            </a:r>
            <a:r>
              <a:rPr lang="tr-TR" dirty="0" err="1"/>
              <a:t>Integer</a:t>
            </a:r>
            <a:r>
              <a:rPr lang="tr-TR" dirty="0"/>
              <a:t> = 9</a:t>
            </a:r>
          </a:p>
          <a:p>
            <a:r>
              <a:rPr lang="tr-TR" dirty="0" err="1">
                <a:solidFill>
                  <a:srgbClr val="FF0000"/>
                </a:solidFill>
                <a:effectLst>
                  <a:outerShdw blurRad="38100" dist="38100" dir="2700000" algn="tl">
                    <a:srgbClr val="000000">
                      <a:alpha val="43137"/>
                    </a:srgbClr>
                  </a:outerShdw>
                </a:effectLst>
              </a:rPr>
              <a:t>Const</a:t>
            </a:r>
            <a:r>
              <a:rPr lang="tr-TR" dirty="0">
                <a:solidFill>
                  <a:srgbClr val="FF0000"/>
                </a:solidFill>
                <a:effectLst>
                  <a:outerShdw blurRad="38100" dist="38100" dir="2700000" algn="tl">
                    <a:srgbClr val="000000">
                      <a:alpha val="43137"/>
                    </a:srgbClr>
                  </a:outerShdw>
                </a:effectLst>
              </a:rPr>
              <a:t> </a:t>
            </a:r>
            <a:r>
              <a:rPr lang="tr-TR" dirty="0" err="1"/>
              <a:t>conReleaseDate</a:t>
            </a:r>
            <a:r>
              <a:rPr lang="tr-TR" dirty="0"/>
              <a:t> = #1/1/1995#</a:t>
            </a:r>
          </a:p>
        </p:txBody>
      </p:sp>
      <p:sp>
        <p:nvSpPr>
          <p:cNvPr id="8" name="Rectangle 2"/>
          <p:cNvSpPr>
            <a:spLocks noChangeArrowheads="1"/>
          </p:cNvSpPr>
          <p:nvPr/>
        </p:nvSpPr>
        <p:spPr bwMode="auto">
          <a:xfrm>
            <a:off x="280073" y="4124651"/>
            <a:ext cx="43375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b="1" i="0" u="none" strike="noStrike" cap="none" normalizeH="0" baseline="0" dirty="0" smtClean="0">
                <a:ln>
                  <a:noFill/>
                </a:ln>
                <a:solidFill>
                  <a:srgbClr val="FF0000"/>
                </a:solidFill>
                <a:effectLst/>
                <a:latin typeface="Segoe UI" panose="020B0502040204020203" pitchFamily="34" charset="0"/>
                <a:cs typeface="Segoe UI" panose="020B0502040204020203" pitchFamily="34" charset="0"/>
              </a:rPr>
              <a:t>Ayrıca, sabitleri tanımlayabilir </a:t>
            </a:r>
            <a:r>
              <a:rPr kumimoji="0" lang="tr-TR" b="1" i="0" u="none" strike="noStrike" cap="none" normalizeH="0" baseline="0" dirty="0" err="1" smtClean="0">
                <a:ln>
                  <a:noFill/>
                </a:ln>
                <a:solidFill>
                  <a:srgbClr val="FF0000"/>
                </a:solidFill>
                <a:effectLst/>
                <a:latin typeface="SFMono-Regular"/>
              </a:rPr>
              <a:t>String</a:t>
            </a:r>
            <a:r>
              <a:rPr kumimoji="0" lang="tr-TR" b="1" i="0" u="none" strike="noStrike" cap="none" normalizeH="0" baseline="0" dirty="0" smtClean="0">
                <a:ln>
                  <a:noFill/>
                </a:ln>
                <a:solidFill>
                  <a:srgbClr val="FF0000"/>
                </a:solidFill>
                <a:effectLst/>
                <a:latin typeface="Segoe UI" panose="020B0502040204020203" pitchFamily="34" charset="0"/>
                <a:cs typeface="Segoe UI" panose="020B0502040204020203" pitchFamily="34" charset="0"/>
              </a:rPr>
              <a:t> :</a:t>
            </a:r>
            <a:r>
              <a:rPr kumimoji="0" lang="tr-TR" b="1" i="0" u="none" strike="noStrike" cap="none" normalizeH="0" baseline="0" dirty="0" smtClean="0">
                <a:ln>
                  <a:noFill/>
                </a:ln>
                <a:solidFill>
                  <a:srgbClr val="FF0000"/>
                </a:solidFill>
                <a:effectLst/>
              </a:rPr>
              <a:t> </a:t>
            </a:r>
          </a:p>
        </p:txBody>
      </p:sp>
      <p:sp>
        <p:nvSpPr>
          <p:cNvPr id="12" name="Dikdörtgen 11"/>
          <p:cNvSpPr/>
          <p:nvPr/>
        </p:nvSpPr>
        <p:spPr>
          <a:xfrm>
            <a:off x="451805" y="4589168"/>
            <a:ext cx="6096000" cy="1477328"/>
          </a:xfrm>
          <a:prstGeom prst="rect">
            <a:avLst/>
          </a:prstGeom>
        </p:spPr>
        <p:txBody>
          <a:bodyPr>
            <a:spAutoFit/>
          </a:bodyPr>
          <a:lstStyle/>
          <a:p>
            <a:r>
              <a:rPr lang="tr-TR" b="1" dirty="0" err="1">
                <a:solidFill>
                  <a:srgbClr val="FF0000"/>
                </a:solidFill>
                <a:latin typeface="Segoe UI" panose="020B0502040204020203" pitchFamily="34" charset="0"/>
                <a:cs typeface="Segoe UI" panose="020B0502040204020203" pitchFamily="34" charset="0"/>
              </a:rPr>
              <a:t>Sub</a:t>
            </a:r>
            <a:r>
              <a:rPr lang="tr-TR" b="1" dirty="0">
                <a:solidFill>
                  <a:srgbClr val="FF0000"/>
                </a:solidFill>
                <a:latin typeface="Segoe UI" panose="020B0502040204020203" pitchFamily="34" charset="0"/>
                <a:cs typeface="Segoe UI" panose="020B0502040204020203" pitchFamily="34" charset="0"/>
              </a:rPr>
              <a:t> </a:t>
            </a:r>
            <a:r>
              <a:rPr lang="tr-TR" b="1" dirty="0" err="1">
                <a:solidFill>
                  <a:srgbClr val="FF0000"/>
                </a:solidFill>
                <a:latin typeface="Segoe UI" panose="020B0502040204020203" pitchFamily="34" charset="0"/>
                <a:cs typeface="Segoe UI" panose="020B0502040204020203" pitchFamily="34" charset="0"/>
              </a:rPr>
              <a:t>str</a:t>
            </a:r>
            <a:r>
              <a:rPr lang="tr-TR" b="1" dirty="0">
                <a:solidFill>
                  <a:srgbClr val="FF0000"/>
                </a:solidFill>
                <a:latin typeface="Segoe UI" panose="020B0502040204020203" pitchFamily="34" charset="0"/>
                <a:cs typeface="Segoe UI" panose="020B0502040204020203" pitchFamily="34" charset="0"/>
              </a:rPr>
              <a:t>()</a:t>
            </a:r>
          </a:p>
          <a:p>
            <a:r>
              <a:rPr lang="tr-TR" dirty="0" err="1"/>
              <a:t>Const</a:t>
            </a:r>
            <a:r>
              <a:rPr lang="tr-TR" dirty="0"/>
              <a:t> </a:t>
            </a:r>
            <a:r>
              <a:rPr lang="tr-TR" b="1" dirty="0" err="1"/>
              <a:t>conVersion</a:t>
            </a:r>
            <a:r>
              <a:rPr lang="tr-TR" dirty="0"/>
              <a:t> = "07.10.A"</a:t>
            </a:r>
          </a:p>
          <a:p>
            <a:r>
              <a:rPr lang="tr-TR" dirty="0" err="1"/>
              <a:t>Const</a:t>
            </a:r>
            <a:r>
              <a:rPr lang="tr-TR" dirty="0"/>
              <a:t> </a:t>
            </a:r>
            <a:r>
              <a:rPr lang="tr-TR" b="1" dirty="0" err="1"/>
              <a:t>conCodeName</a:t>
            </a:r>
            <a:r>
              <a:rPr lang="tr-TR" dirty="0"/>
              <a:t> = "</a:t>
            </a:r>
            <a:r>
              <a:rPr lang="tr-TR" dirty="0" err="1"/>
              <a:t>Version</a:t>
            </a:r>
            <a:r>
              <a:rPr lang="tr-TR" dirty="0"/>
              <a:t>"</a:t>
            </a:r>
          </a:p>
          <a:p>
            <a:r>
              <a:rPr lang="tr-TR" dirty="0" err="1"/>
              <a:t>MsgBox</a:t>
            </a:r>
            <a:r>
              <a:rPr lang="tr-TR" dirty="0"/>
              <a:t> </a:t>
            </a:r>
            <a:r>
              <a:rPr lang="tr-TR" b="1" dirty="0" err="1"/>
              <a:t>conVersion</a:t>
            </a:r>
            <a:r>
              <a:rPr lang="tr-TR" dirty="0"/>
              <a:t> &amp; </a:t>
            </a:r>
            <a:r>
              <a:rPr lang="tr-TR" dirty="0" err="1"/>
              <a:t>vbNewLine</a:t>
            </a:r>
            <a:r>
              <a:rPr lang="tr-TR" dirty="0"/>
              <a:t> &amp; </a:t>
            </a:r>
            <a:r>
              <a:rPr lang="tr-TR" b="1" dirty="0" err="1"/>
              <a:t>conCodeName</a:t>
            </a:r>
            <a:endParaRPr lang="tr-TR" b="1" dirty="0"/>
          </a:p>
          <a:p>
            <a:r>
              <a:rPr lang="tr-TR" b="1" dirty="0" err="1">
                <a:solidFill>
                  <a:srgbClr val="FF0000"/>
                </a:solidFill>
                <a:latin typeface="Segoe UI" panose="020B0502040204020203" pitchFamily="34" charset="0"/>
                <a:cs typeface="Segoe UI" panose="020B0502040204020203" pitchFamily="34" charset="0"/>
              </a:rPr>
              <a:t>End</a:t>
            </a:r>
            <a:r>
              <a:rPr lang="tr-TR" b="1" dirty="0">
                <a:solidFill>
                  <a:srgbClr val="FF0000"/>
                </a:solidFill>
                <a:latin typeface="Segoe UI" panose="020B0502040204020203" pitchFamily="34" charset="0"/>
                <a:cs typeface="Segoe UI" panose="020B0502040204020203" pitchFamily="34" charset="0"/>
              </a:rPr>
              <a:t> </a:t>
            </a:r>
            <a:r>
              <a:rPr lang="tr-TR" b="1" dirty="0" err="1">
                <a:solidFill>
                  <a:srgbClr val="FF0000"/>
                </a:solidFill>
                <a:latin typeface="Segoe UI" panose="020B0502040204020203" pitchFamily="34" charset="0"/>
                <a:cs typeface="Segoe UI" panose="020B0502040204020203" pitchFamily="34" charset="0"/>
              </a:rPr>
              <a:t>Sub</a:t>
            </a:r>
            <a:endParaRPr lang="tr-TR" b="1" dirty="0">
              <a:solidFill>
                <a:srgbClr val="FF0000"/>
              </a:solidFill>
              <a:latin typeface="Segoe UI" panose="020B0502040204020203" pitchFamily="34" charset="0"/>
              <a:cs typeface="Segoe UI" panose="020B0502040204020203" pitchFamily="34" charset="0"/>
            </a:endParaRPr>
          </a:p>
        </p:txBody>
      </p:sp>
      <p:sp>
        <p:nvSpPr>
          <p:cNvPr id="9" name="Dikdörtgen 8"/>
          <p:cNvSpPr/>
          <p:nvPr/>
        </p:nvSpPr>
        <p:spPr>
          <a:xfrm>
            <a:off x="5056883" y="3092777"/>
            <a:ext cx="6096000" cy="1118255"/>
          </a:xfrm>
          <a:prstGeom prst="rect">
            <a:avLst/>
          </a:prstGeom>
        </p:spPr>
        <p:txBody>
          <a:bodyPr>
            <a:spAutoFit/>
          </a:bodyPr>
          <a:lstStyle/>
          <a:p>
            <a:pPr algn="just" fontAlgn="base">
              <a:lnSpc>
                <a:spcPts val="1575"/>
              </a:lnSpc>
              <a:spcAft>
                <a:spcPts val="0"/>
              </a:spcAft>
            </a:pPr>
            <a:r>
              <a:rPr lang="tr-TR" b="1" dirty="0" err="1">
                <a:solidFill>
                  <a:srgbClr val="000080"/>
                </a:solidFill>
                <a:latin typeface="Calibri" panose="020F0502020204030204" pitchFamily="34" charset="0"/>
                <a:ea typeface="Times New Roman" panose="02020603050405020304" pitchFamily="18" charset="0"/>
                <a:cs typeface="Times New Roman" panose="02020603050405020304" pitchFamily="18" charset="0"/>
              </a:rPr>
              <a:t>Const</a:t>
            </a:r>
            <a:r>
              <a:rPr lang="tr-TR" dirty="0">
                <a:solidFill>
                  <a:srgbClr val="111111"/>
                </a:solidFill>
                <a:latin typeface="Calibri" panose="020F0502020204030204" pitchFamily="34" charset="0"/>
                <a:ea typeface="Times New Roman" panose="02020603050405020304" pitchFamily="18" charset="0"/>
                <a:cs typeface="Times New Roman" panose="02020603050405020304" pitchFamily="18" charset="0"/>
              </a:rPr>
              <a:t> kavramı </a:t>
            </a:r>
            <a:r>
              <a:rPr lang="tr-TR" dirty="0" err="1">
                <a:solidFill>
                  <a:srgbClr val="111111"/>
                </a:solidFill>
                <a:latin typeface="Calibri" panose="020F0502020204030204" pitchFamily="34" charset="0"/>
                <a:ea typeface="Times New Roman" panose="02020603050405020304" pitchFamily="18" charset="0"/>
                <a:cs typeface="Times New Roman" panose="02020603050405020304" pitchFamily="18" charset="0"/>
              </a:rPr>
              <a:t>constant</a:t>
            </a:r>
            <a:r>
              <a:rPr lang="tr-TR" dirty="0">
                <a:solidFill>
                  <a:srgbClr val="111111"/>
                </a:solidFill>
                <a:latin typeface="Calibri" panose="020F0502020204030204" pitchFamily="34" charset="0"/>
                <a:ea typeface="Times New Roman" panose="02020603050405020304" pitchFamily="18" charset="0"/>
                <a:cs typeface="Times New Roman" panose="02020603050405020304" pitchFamily="18" charset="0"/>
              </a:rPr>
              <a:t> yani sabit ifadesinin kısaltılmışıdır. İsminden de anlaşılacağı gibi değeri değişmeyen sabit değerli değişkenleri tanımlamak için kullanılır. En çok verilen örnek olan pi sayısını daire ile ilgili işlemler yaptığımız prosedürlerimizin başında tanımlayalım.</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45466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452986" y="727719"/>
            <a:ext cx="3970751" cy="5293757"/>
          </a:xfrm>
          <a:prstGeom prst="rect">
            <a:avLst/>
          </a:prstGeom>
        </p:spPr>
        <p:txBody>
          <a:bodyPr wrap="square">
            <a:spAutoFit/>
          </a:bodyPr>
          <a:lstStyle/>
          <a:p>
            <a:r>
              <a:rPr lang="tr-TR" sz="2000" b="1" dirty="0">
                <a:solidFill>
                  <a:srgbClr val="FF0000"/>
                </a:solidFill>
              </a:rPr>
              <a:t>Option </a:t>
            </a:r>
            <a:r>
              <a:rPr lang="tr-TR" sz="2000" b="1" dirty="0" err="1">
                <a:solidFill>
                  <a:srgbClr val="FF0000"/>
                </a:solidFill>
              </a:rPr>
              <a:t>Explicit</a:t>
            </a:r>
            <a:endParaRPr lang="tr-TR" sz="2000" b="1" dirty="0">
              <a:solidFill>
                <a:srgbClr val="FF0000"/>
              </a:solidFill>
            </a:endParaRPr>
          </a:p>
          <a:p>
            <a:r>
              <a:rPr lang="tr-TR" sz="2000" b="1" dirty="0" err="1">
                <a:solidFill>
                  <a:srgbClr val="FF0000"/>
                </a:solidFill>
              </a:rPr>
              <a:t>Public</a:t>
            </a:r>
            <a:r>
              <a:rPr lang="tr-TR" sz="2000" b="1" dirty="0">
                <a:solidFill>
                  <a:srgbClr val="FF0000"/>
                </a:solidFill>
              </a:rPr>
              <a:t> tutar As </a:t>
            </a:r>
            <a:r>
              <a:rPr lang="tr-TR" sz="2000" b="1" dirty="0" err="1">
                <a:solidFill>
                  <a:srgbClr val="FF0000"/>
                </a:solidFill>
              </a:rPr>
              <a:t>Double</a:t>
            </a:r>
            <a:endParaRPr lang="tr-TR" sz="2000" b="1" dirty="0">
              <a:solidFill>
                <a:srgbClr val="FF0000"/>
              </a:solidFill>
            </a:endParaRPr>
          </a:p>
          <a:p>
            <a:r>
              <a:rPr lang="tr-TR" sz="2000" b="1" dirty="0" err="1">
                <a:solidFill>
                  <a:srgbClr val="FF0000"/>
                </a:solidFill>
              </a:rPr>
              <a:t>Public</a:t>
            </a:r>
            <a:r>
              <a:rPr lang="tr-TR" sz="2000" b="1" dirty="0">
                <a:solidFill>
                  <a:srgbClr val="FF0000"/>
                </a:solidFill>
              </a:rPr>
              <a:t> </a:t>
            </a:r>
            <a:r>
              <a:rPr lang="tr-TR" sz="2000" b="1" dirty="0" err="1">
                <a:solidFill>
                  <a:srgbClr val="FF0000"/>
                </a:solidFill>
              </a:rPr>
              <a:t>kdv</a:t>
            </a:r>
            <a:r>
              <a:rPr lang="tr-TR" sz="2000" b="1" dirty="0">
                <a:solidFill>
                  <a:srgbClr val="FF0000"/>
                </a:solidFill>
              </a:rPr>
              <a:t> As </a:t>
            </a:r>
            <a:r>
              <a:rPr lang="tr-TR" sz="2000" b="1" dirty="0" err="1">
                <a:solidFill>
                  <a:srgbClr val="FF0000"/>
                </a:solidFill>
              </a:rPr>
              <a:t>Double</a:t>
            </a:r>
            <a:endParaRPr lang="tr-TR" sz="2000" b="1" dirty="0">
              <a:solidFill>
                <a:srgbClr val="FF0000"/>
              </a:solidFill>
            </a:endParaRPr>
          </a:p>
          <a:p>
            <a:r>
              <a:rPr lang="tr-TR" sz="2000" b="1" dirty="0" err="1">
                <a:solidFill>
                  <a:srgbClr val="FF0000"/>
                </a:solidFill>
              </a:rPr>
              <a:t>Public</a:t>
            </a:r>
            <a:r>
              <a:rPr lang="tr-TR" sz="2000" b="1" dirty="0">
                <a:solidFill>
                  <a:srgbClr val="FF0000"/>
                </a:solidFill>
              </a:rPr>
              <a:t> indirim As </a:t>
            </a:r>
            <a:r>
              <a:rPr lang="tr-TR" sz="2000" b="1" dirty="0" err="1">
                <a:solidFill>
                  <a:srgbClr val="FF0000"/>
                </a:solidFill>
              </a:rPr>
              <a:t>Double</a:t>
            </a:r>
            <a:endParaRPr lang="tr-TR" sz="2000" b="1" dirty="0">
              <a:solidFill>
                <a:srgbClr val="FF0000"/>
              </a:solidFill>
            </a:endParaRPr>
          </a:p>
          <a:p>
            <a:r>
              <a:rPr lang="tr-TR" sz="2000" b="1" dirty="0" err="1">
                <a:solidFill>
                  <a:srgbClr val="00B0F0"/>
                </a:solidFill>
              </a:rPr>
              <a:t>Sub</a:t>
            </a:r>
            <a:r>
              <a:rPr lang="tr-TR" sz="2000" b="1" dirty="0">
                <a:solidFill>
                  <a:srgbClr val="00B0F0"/>
                </a:solidFill>
              </a:rPr>
              <a:t> </a:t>
            </a:r>
            <a:r>
              <a:rPr lang="tr-TR" sz="2000" b="1" dirty="0" err="1">
                <a:solidFill>
                  <a:srgbClr val="00B0F0"/>
                </a:solidFill>
              </a:rPr>
              <a:t>goster</a:t>
            </a:r>
            <a:r>
              <a:rPr lang="tr-TR" sz="2000" b="1" dirty="0">
                <a:solidFill>
                  <a:srgbClr val="00B0F0"/>
                </a:solidFill>
              </a:rPr>
              <a:t>()</a:t>
            </a:r>
          </a:p>
          <a:p>
            <a:r>
              <a:rPr lang="tr-TR" sz="2000" b="1" dirty="0">
                <a:solidFill>
                  <a:srgbClr val="00B0F0"/>
                </a:solidFill>
              </a:rPr>
              <a:t>'pi = 3.14</a:t>
            </a:r>
          </a:p>
          <a:p>
            <a:r>
              <a:rPr lang="tr-TR" sz="2000" b="1" dirty="0" err="1">
                <a:solidFill>
                  <a:srgbClr val="00B0F0"/>
                </a:solidFill>
              </a:rPr>
              <a:t>kdv</a:t>
            </a:r>
            <a:r>
              <a:rPr lang="tr-TR" sz="2000" b="1" dirty="0">
                <a:solidFill>
                  <a:srgbClr val="00B0F0"/>
                </a:solidFill>
              </a:rPr>
              <a:t> = 1.18</a:t>
            </a:r>
          </a:p>
          <a:p>
            <a:r>
              <a:rPr lang="tr-TR" sz="2000" b="1" dirty="0">
                <a:solidFill>
                  <a:srgbClr val="00B0F0"/>
                </a:solidFill>
              </a:rPr>
              <a:t>indirim = 0.9</a:t>
            </a:r>
          </a:p>
          <a:p>
            <a:r>
              <a:rPr lang="tr-TR" sz="2000" b="1" dirty="0">
                <a:solidFill>
                  <a:srgbClr val="00B0F0"/>
                </a:solidFill>
              </a:rPr>
              <a:t>tutar = 1000</a:t>
            </a:r>
          </a:p>
          <a:p>
            <a:r>
              <a:rPr lang="tr-TR" sz="2000" b="1" dirty="0" err="1">
                <a:solidFill>
                  <a:srgbClr val="00B0F0"/>
                </a:solidFill>
              </a:rPr>
              <a:t>Const</a:t>
            </a:r>
            <a:r>
              <a:rPr lang="tr-TR" sz="2000" b="1" dirty="0">
                <a:solidFill>
                  <a:srgbClr val="00B0F0"/>
                </a:solidFill>
              </a:rPr>
              <a:t> tarih = #3/19/2022#</a:t>
            </a:r>
          </a:p>
          <a:p>
            <a:r>
              <a:rPr lang="tr-TR" sz="2000" b="1" dirty="0">
                <a:solidFill>
                  <a:srgbClr val="00B0F0"/>
                </a:solidFill>
              </a:rPr>
              <a:t>tutar = tutar * </a:t>
            </a:r>
            <a:r>
              <a:rPr lang="tr-TR" sz="2000" b="1" dirty="0" err="1">
                <a:solidFill>
                  <a:srgbClr val="00B0F0"/>
                </a:solidFill>
              </a:rPr>
              <a:t>kdv</a:t>
            </a:r>
            <a:endParaRPr lang="tr-TR" sz="2000" b="1" dirty="0">
              <a:solidFill>
                <a:srgbClr val="00B0F0"/>
              </a:solidFill>
            </a:endParaRPr>
          </a:p>
          <a:p>
            <a:r>
              <a:rPr lang="tr-TR" sz="2000" b="1" dirty="0" err="1">
                <a:solidFill>
                  <a:srgbClr val="00B0F0"/>
                </a:solidFill>
              </a:rPr>
              <a:t>MsgBox</a:t>
            </a:r>
            <a:r>
              <a:rPr lang="tr-TR" sz="2000" b="1" dirty="0">
                <a:solidFill>
                  <a:srgbClr val="00B0F0"/>
                </a:solidFill>
              </a:rPr>
              <a:t> tarih &amp; </a:t>
            </a:r>
            <a:r>
              <a:rPr lang="tr-TR" sz="2000" b="1" dirty="0" err="1">
                <a:solidFill>
                  <a:srgbClr val="00B0F0"/>
                </a:solidFill>
              </a:rPr>
              <a:t>vbNewLine</a:t>
            </a:r>
            <a:r>
              <a:rPr lang="tr-TR" sz="2000" b="1" dirty="0">
                <a:solidFill>
                  <a:srgbClr val="00B0F0"/>
                </a:solidFill>
              </a:rPr>
              <a:t> &amp; tutar</a:t>
            </a:r>
          </a:p>
          <a:p>
            <a:r>
              <a:rPr lang="tr-TR" sz="2000" b="1" dirty="0" err="1">
                <a:solidFill>
                  <a:srgbClr val="00B0F0"/>
                </a:solidFill>
              </a:rPr>
              <a:t>End</a:t>
            </a:r>
            <a:r>
              <a:rPr lang="tr-TR" sz="2000" b="1" dirty="0">
                <a:solidFill>
                  <a:srgbClr val="00B0F0"/>
                </a:solidFill>
              </a:rPr>
              <a:t> </a:t>
            </a:r>
            <a:r>
              <a:rPr lang="tr-TR" sz="2000" b="1" dirty="0" err="1">
                <a:solidFill>
                  <a:srgbClr val="00B0F0"/>
                </a:solidFill>
              </a:rPr>
              <a:t>Sub</a:t>
            </a:r>
            <a:endParaRPr lang="tr-TR" sz="2000" b="1" dirty="0">
              <a:solidFill>
                <a:srgbClr val="00B0F0"/>
              </a:solidFill>
            </a:endParaRPr>
          </a:p>
          <a:p>
            <a:r>
              <a:rPr lang="tr-TR" sz="2000" b="1" dirty="0" err="1">
                <a:solidFill>
                  <a:srgbClr val="002060"/>
                </a:solidFill>
              </a:rPr>
              <a:t>Sub</a:t>
            </a:r>
            <a:r>
              <a:rPr lang="tr-TR" sz="2000" b="1" dirty="0">
                <a:solidFill>
                  <a:srgbClr val="002060"/>
                </a:solidFill>
              </a:rPr>
              <a:t> goster2()</a:t>
            </a:r>
          </a:p>
          <a:p>
            <a:r>
              <a:rPr lang="tr-TR" sz="2000" b="1" dirty="0">
                <a:solidFill>
                  <a:srgbClr val="002060"/>
                </a:solidFill>
              </a:rPr>
              <a:t>'tutar = tutar * indirim</a:t>
            </a:r>
          </a:p>
          <a:p>
            <a:r>
              <a:rPr lang="tr-TR" sz="2000" b="1" dirty="0" err="1">
                <a:solidFill>
                  <a:srgbClr val="002060"/>
                </a:solidFill>
              </a:rPr>
              <a:t>MsgBox</a:t>
            </a:r>
            <a:r>
              <a:rPr lang="tr-TR" sz="2000" b="1" dirty="0">
                <a:solidFill>
                  <a:srgbClr val="002060"/>
                </a:solidFill>
              </a:rPr>
              <a:t> tutar * indirim</a:t>
            </a:r>
          </a:p>
          <a:p>
            <a:r>
              <a:rPr lang="tr-TR" sz="2000" b="1" dirty="0" err="1">
                <a:solidFill>
                  <a:srgbClr val="002060"/>
                </a:solidFill>
              </a:rPr>
              <a:t>End</a:t>
            </a:r>
            <a:r>
              <a:rPr lang="tr-TR" sz="2000" b="1" dirty="0">
                <a:solidFill>
                  <a:srgbClr val="002060"/>
                </a:solidFill>
              </a:rPr>
              <a:t> </a:t>
            </a:r>
            <a:r>
              <a:rPr lang="tr-TR" sz="2000" b="1" dirty="0" err="1">
                <a:solidFill>
                  <a:srgbClr val="002060"/>
                </a:solidFill>
              </a:rPr>
              <a:t>Sub</a:t>
            </a:r>
            <a:endParaRPr lang="tr-TR" sz="2000" b="1" dirty="0">
              <a:solidFill>
                <a:srgbClr val="002060"/>
              </a:solidFill>
            </a:endParaRPr>
          </a:p>
        </p:txBody>
      </p:sp>
      <p:pic>
        <p:nvPicPr>
          <p:cNvPr id="3" name="Resim 2"/>
          <p:cNvPicPr>
            <a:picLocks noChangeAspect="1"/>
          </p:cNvPicPr>
          <p:nvPr/>
        </p:nvPicPr>
        <p:blipFill rotWithShape="1">
          <a:blip r:embed="rId2"/>
          <a:srcRect t="1745"/>
          <a:stretch/>
        </p:blipFill>
        <p:spPr>
          <a:xfrm>
            <a:off x="415968" y="463463"/>
            <a:ext cx="6899231" cy="5558013"/>
          </a:xfrm>
          <a:prstGeom prst="rect">
            <a:avLst/>
          </a:prstGeom>
        </p:spPr>
      </p:pic>
    </p:spTree>
    <p:extLst>
      <p:ext uri="{BB962C8B-B14F-4D97-AF65-F5344CB8AC3E}">
        <p14:creationId xmlns:p14="http://schemas.microsoft.com/office/powerpoint/2010/main" val="8998359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p:cNvPicPr>
            <a:picLocks noChangeAspect="1"/>
          </p:cNvPicPr>
          <p:nvPr/>
        </p:nvPicPr>
        <p:blipFill>
          <a:blip r:embed="rId2"/>
          <a:stretch>
            <a:fillRect/>
          </a:stretch>
        </p:blipFill>
        <p:spPr>
          <a:xfrm>
            <a:off x="233948" y="457850"/>
            <a:ext cx="6108397" cy="4314565"/>
          </a:xfrm>
          <a:prstGeom prst="rect">
            <a:avLst/>
          </a:prstGeom>
        </p:spPr>
      </p:pic>
      <p:sp>
        <p:nvSpPr>
          <p:cNvPr id="8" name="Dikdörtgen 7"/>
          <p:cNvSpPr/>
          <p:nvPr/>
        </p:nvSpPr>
        <p:spPr>
          <a:xfrm>
            <a:off x="6342345" y="457850"/>
            <a:ext cx="5732745" cy="4801314"/>
          </a:xfrm>
          <a:prstGeom prst="rect">
            <a:avLst/>
          </a:prstGeom>
        </p:spPr>
        <p:txBody>
          <a:bodyPr wrap="square">
            <a:spAutoFit/>
          </a:bodyPr>
          <a:lstStyle/>
          <a:p>
            <a:r>
              <a:rPr lang="tr-TR" b="1" dirty="0">
                <a:solidFill>
                  <a:srgbClr val="FF0000"/>
                </a:solidFill>
              </a:rPr>
              <a:t>Option </a:t>
            </a:r>
            <a:r>
              <a:rPr lang="tr-TR" b="1" dirty="0" err="1">
                <a:solidFill>
                  <a:srgbClr val="FF0000"/>
                </a:solidFill>
              </a:rPr>
              <a:t>Explicit</a:t>
            </a:r>
            <a:endParaRPr lang="tr-TR" b="1" dirty="0">
              <a:solidFill>
                <a:srgbClr val="FF0000"/>
              </a:solidFill>
            </a:endParaRPr>
          </a:p>
          <a:p>
            <a:r>
              <a:rPr lang="tr-TR" b="1" dirty="0" err="1">
                <a:solidFill>
                  <a:srgbClr val="FF0000"/>
                </a:solidFill>
              </a:rPr>
              <a:t>Const</a:t>
            </a:r>
            <a:r>
              <a:rPr lang="tr-TR" b="1" dirty="0">
                <a:solidFill>
                  <a:srgbClr val="FF0000"/>
                </a:solidFill>
              </a:rPr>
              <a:t> pi = 3.14</a:t>
            </a:r>
          </a:p>
          <a:p>
            <a:r>
              <a:rPr lang="tr-TR" b="1" dirty="0" err="1">
                <a:solidFill>
                  <a:srgbClr val="FF0000"/>
                </a:solidFill>
              </a:rPr>
              <a:t>Const</a:t>
            </a:r>
            <a:r>
              <a:rPr lang="tr-TR" b="1" dirty="0">
                <a:solidFill>
                  <a:srgbClr val="FF0000"/>
                </a:solidFill>
              </a:rPr>
              <a:t> tarih = #3/19/2022#</a:t>
            </a:r>
          </a:p>
          <a:p>
            <a:r>
              <a:rPr lang="tr-TR" b="1" dirty="0" err="1">
                <a:solidFill>
                  <a:srgbClr val="00B0F0"/>
                </a:solidFill>
              </a:rPr>
              <a:t>Sub</a:t>
            </a:r>
            <a:r>
              <a:rPr lang="tr-TR" b="1" dirty="0">
                <a:solidFill>
                  <a:srgbClr val="00B0F0"/>
                </a:solidFill>
              </a:rPr>
              <a:t> </a:t>
            </a:r>
            <a:r>
              <a:rPr lang="tr-TR" b="1" dirty="0" err="1">
                <a:solidFill>
                  <a:srgbClr val="00B0F0"/>
                </a:solidFill>
              </a:rPr>
              <a:t>dairealan</a:t>
            </a:r>
            <a:r>
              <a:rPr lang="tr-TR" b="1" dirty="0">
                <a:solidFill>
                  <a:srgbClr val="00B0F0"/>
                </a:solidFill>
              </a:rPr>
              <a:t>()</a:t>
            </a:r>
          </a:p>
          <a:p>
            <a:r>
              <a:rPr lang="tr-TR" b="1" dirty="0">
                <a:solidFill>
                  <a:srgbClr val="00B0F0"/>
                </a:solidFill>
              </a:rPr>
              <a:t>Dim r As </a:t>
            </a:r>
            <a:r>
              <a:rPr lang="tr-TR" b="1" dirty="0" err="1">
                <a:solidFill>
                  <a:srgbClr val="00B0F0"/>
                </a:solidFill>
              </a:rPr>
              <a:t>Integer</a:t>
            </a:r>
            <a:endParaRPr lang="tr-TR" b="1" dirty="0">
              <a:solidFill>
                <a:srgbClr val="00B0F0"/>
              </a:solidFill>
            </a:endParaRPr>
          </a:p>
          <a:p>
            <a:r>
              <a:rPr lang="tr-TR" b="1" dirty="0">
                <a:solidFill>
                  <a:srgbClr val="00B0F0"/>
                </a:solidFill>
              </a:rPr>
              <a:t>Dim alan As </a:t>
            </a:r>
            <a:r>
              <a:rPr lang="tr-TR" b="1" dirty="0" err="1">
                <a:solidFill>
                  <a:srgbClr val="00B0F0"/>
                </a:solidFill>
              </a:rPr>
              <a:t>Double</a:t>
            </a:r>
            <a:endParaRPr lang="tr-TR" b="1" dirty="0">
              <a:solidFill>
                <a:srgbClr val="00B0F0"/>
              </a:solidFill>
            </a:endParaRPr>
          </a:p>
          <a:p>
            <a:r>
              <a:rPr lang="tr-TR" b="1" dirty="0">
                <a:solidFill>
                  <a:srgbClr val="00B0F0"/>
                </a:solidFill>
              </a:rPr>
              <a:t>r = 5</a:t>
            </a:r>
          </a:p>
          <a:p>
            <a:r>
              <a:rPr lang="tr-TR" b="1" dirty="0">
                <a:solidFill>
                  <a:srgbClr val="00B0F0"/>
                </a:solidFill>
              </a:rPr>
              <a:t>alan = pi * r ^ 2</a:t>
            </a:r>
          </a:p>
          <a:p>
            <a:r>
              <a:rPr lang="tr-TR" b="1" dirty="0" err="1">
                <a:solidFill>
                  <a:srgbClr val="00B0F0"/>
                </a:solidFill>
              </a:rPr>
              <a:t>MsgBox</a:t>
            </a:r>
            <a:r>
              <a:rPr lang="tr-TR" b="1" dirty="0">
                <a:solidFill>
                  <a:srgbClr val="00B0F0"/>
                </a:solidFill>
              </a:rPr>
              <a:t> tarih &amp; </a:t>
            </a:r>
            <a:r>
              <a:rPr lang="tr-TR" b="1" dirty="0" err="1">
                <a:solidFill>
                  <a:srgbClr val="00B0F0"/>
                </a:solidFill>
              </a:rPr>
              <a:t>vbNewLine</a:t>
            </a:r>
            <a:r>
              <a:rPr lang="tr-TR" b="1" dirty="0">
                <a:solidFill>
                  <a:srgbClr val="00B0F0"/>
                </a:solidFill>
              </a:rPr>
              <a:t> &amp; "dairenin alanı: " &amp; alan</a:t>
            </a:r>
          </a:p>
          <a:p>
            <a:r>
              <a:rPr lang="tr-TR" b="1" dirty="0" err="1">
                <a:solidFill>
                  <a:srgbClr val="00B0F0"/>
                </a:solidFill>
              </a:rPr>
              <a:t>End</a:t>
            </a:r>
            <a:r>
              <a:rPr lang="tr-TR" b="1" dirty="0">
                <a:solidFill>
                  <a:srgbClr val="00B0F0"/>
                </a:solidFill>
              </a:rPr>
              <a:t> </a:t>
            </a:r>
            <a:r>
              <a:rPr lang="tr-TR" b="1" dirty="0" err="1">
                <a:solidFill>
                  <a:srgbClr val="00B0F0"/>
                </a:solidFill>
              </a:rPr>
              <a:t>Sub</a:t>
            </a:r>
            <a:endParaRPr lang="tr-TR" b="1" dirty="0">
              <a:solidFill>
                <a:srgbClr val="00B0F0"/>
              </a:solidFill>
            </a:endParaRPr>
          </a:p>
          <a:p>
            <a:r>
              <a:rPr lang="tr-TR" b="1" dirty="0" err="1">
                <a:solidFill>
                  <a:schemeClr val="accent5">
                    <a:lumMod val="50000"/>
                  </a:schemeClr>
                </a:solidFill>
              </a:rPr>
              <a:t>Sub</a:t>
            </a:r>
            <a:r>
              <a:rPr lang="tr-TR" b="1" dirty="0">
                <a:solidFill>
                  <a:schemeClr val="accent5">
                    <a:lumMod val="50000"/>
                  </a:schemeClr>
                </a:solidFill>
              </a:rPr>
              <a:t> </a:t>
            </a:r>
            <a:r>
              <a:rPr lang="tr-TR" b="1" dirty="0" err="1">
                <a:solidFill>
                  <a:schemeClr val="accent5">
                    <a:lumMod val="50000"/>
                  </a:schemeClr>
                </a:solidFill>
              </a:rPr>
              <a:t>dairecevre</a:t>
            </a:r>
            <a:r>
              <a:rPr lang="tr-TR" b="1" dirty="0">
                <a:solidFill>
                  <a:schemeClr val="accent5">
                    <a:lumMod val="50000"/>
                  </a:schemeClr>
                </a:solidFill>
              </a:rPr>
              <a:t>()</a:t>
            </a:r>
          </a:p>
          <a:p>
            <a:r>
              <a:rPr lang="tr-TR" b="1" dirty="0">
                <a:solidFill>
                  <a:schemeClr val="accent5">
                    <a:lumMod val="50000"/>
                  </a:schemeClr>
                </a:solidFill>
              </a:rPr>
              <a:t>Dim r As </a:t>
            </a:r>
            <a:r>
              <a:rPr lang="tr-TR" b="1" dirty="0" err="1">
                <a:solidFill>
                  <a:schemeClr val="accent5">
                    <a:lumMod val="50000"/>
                  </a:schemeClr>
                </a:solidFill>
              </a:rPr>
              <a:t>Integer</a:t>
            </a:r>
            <a:endParaRPr lang="tr-TR" b="1" dirty="0">
              <a:solidFill>
                <a:schemeClr val="accent5">
                  <a:lumMod val="50000"/>
                </a:schemeClr>
              </a:solidFill>
            </a:endParaRPr>
          </a:p>
          <a:p>
            <a:r>
              <a:rPr lang="tr-TR" b="1" dirty="0">
                <a:solidFill>
                  <a:schemeClr val="accent5">
                    <a:lumMod val="50000"/>
                  </a:schemeClr>
                </a:solidFill>
              </a:rPr>
              <a:t>Dim </a:t>
            </a:r>
            <a:r>
              <a:rPr lang="tr-TR" b="1" dirty="0" err="1">
                <a:solidFill>
                  <a:schemeClr val="accent5">
                    <a:lumMod val="50000"/>
                  </a:schemeClr>
                </a:solidFill>
              </a:rPr>
              <a:t>cevre</a:t>
            </a:r>
            <a:r>
              <a:rPr lang="tr-TR" b="1" dirty="0">
                <a:solidFill>
                  <a:schemeClr val="accent5">
                    <a:lumMod val="50000"/>
                  </a:schemeClr>
                </a:solidFill>
              </a:rPr>
              <a:t> As </a:t>
            </a:r>
            <a:r>
              <a:rPr lang="tr-TR" b="1" dirty="0" err="1">
                <a:solidFill>
                  <a:schemeClr val="accent5">
                    <a:lumMod val="50000"/>
                  </a:schemeClr>
                </a:solidFill>
              </a:rPr>
              <a:t>Double</a:t>
            </a:r>
            <a:endParaRPr lang="tr-TR" b="1" dirty="0">
              <a:solidFill>
                <a:schemeClr val="accent5">
                  <a:lumMod val="50000"/>
                </a:schemeClr>
              </a:solidFill>
            </a:endParaRPr>
          </a:p>
          <a:p>
            <a:r>
              <a:rPr lang="tr-TR" b="1" dirty="0">
                <a:solidFill>
                  <a:schemeClr val="accent5">
                    <a:lumMod val="50000"/>
                  </a:schemeClr>
                </a:solidFill>
              </a:rPr>
              <a:t>r = 5</a:t>
            </a:r>
          </a:p>
          <a:p>
            <a:r>
              <a:rPr lang="tr-TR" b="1" dirty="0" err="1">
                <a:solidFill>
                  <a:schemeClr val="accent5">
                    <a:lumMod val="50000"/>
                  </a:schemeClr>
                </a:solidFill>
              </a:rPr>
              <a:t>cevre</a:t>
            </a:r>
            <a:r>
              <a:rPr lang="tr-TR" b="1" dirty="0">
                <a:solidFill>
                  <a:schemeClr val="accent5">
                    <a:lumMod val="50000"/>
                  </a:schemeClr>
                </a:solidFill>
              </a:rPr>
              <a:t> = 2 * pi * r</a:t>
            </a:r>
          </a:p>
          <a:p>
            <a:r>
              <a:rPr lang="tr-TR" b="1" dirty="0" err="1">
                <a:solidFill>
                  <a:schemeClr val="accent5">
                    <a:lumMod val="50000"/>
                  </a:schemeClr>
                </a:solidFill>
              </a:rPr>
              <a:t>MsgBox</a:t>
            </a:r>
            <a:r>
              <a:rPr lang="tr-TR" b="1" dirty="0">
                <a:solidFill>
                  <a:schemeClr val="accent5">
                    <a:lumMod val="50000"/>
                  </a:schemeClr>
                </a:solidFill>
              </a:rPr>
              <a:t> tarih &amp; </a:t>
            </a:r>
            <a:r>
              <a:rPr lang="tr-TR" b="1" dirty="0" err="1">
                <a:solidFill>
                  <a:schemeClr val="accent5">
                    <a:lumMod val="50000"/>
                  </a:schemeClr>
                </a:solidFill>
              </a:rPr>
              <a:t>vbNewLine</a:t>
            </a:r>
            <a:r>
              <a:rPr lang="tr-TR" b="1" dirty="0">
                <a:solidFill>
                  <a:schemeClr val="accent5">
                    <a:lumMod val="50000"/>
                  </a:schemeClr>
                </a:solidFill>
              </a:rPr>
              <a:t> &amp; "dairenin </a:t>
            </a:r>
            <a:r>
              <a:rPr lang="tr-TR" b="1" dirty="0" err="1">
                <a:solidFill>
                  <a:schemeClr val="accent5">
                    <a:lumMod val="50000"/>
                  </a:schemeClr>
                </a:solidFill>
              </a:rPr>
              <a:t>cevresi</a:t>
            </a:r>
            <a:r>
              <a:rPr lang="tr-TR" b="1" dirty="0">
                <a:solidFill>
                  <a:schemeClr val="accent5">
                    <a:lumMod val="50000"/>
                  </a:schemeClr>
                </a:solidFill>
              </a:rPr>
              <a:t>: " &amp; </a:t>
            </a:r>
            <a:r>
              <a:rPr lang="tr-TR" b="1" dirty="0" err="1">
                <a:solidFill>
                  <a:schemeClr val="accent5">
                    <a:lumMod val="50000"/>
                  </a:schemeClr>
                </a:solidFill>
              </a:rPr>
              <a:t>cevre</a:t>
            </a:r>
            <a:endParaRPr lang="tr-TR" b="1" dirty="0">
              <a:solidFill>
                <a:schemeClr val="accent5">
                  <a:lumMod val="50000"/>
                </a:schemeClr>
              </a:solidFill>
            </a:endParaRPr>
          </a:p>
          <a:p>
            <a:r>
              <a:rPr lang="tr-TR" b="1" dirty="0" err="1">
                <a:solidFill>
                  <a:schemeClr val="accent5">
                    <a:lumMod val="50000"/>
                  </a:schemeClr>
                </a:solidFill>
              </a:rPr>
              <a:t>End</a:t>
            </a:r>
            <a:r>
              <a:rPr lang="tr-TR" b="1" dirty="0">
                <a:solidFill>
                  <a:schemeClr val="accent5">
                    <a:lumMod val="50000"/>
                  </a:schemeClr>
                </a:solidFill>
              </a:rPr>
              <a:t> </a:t>
            </a:r>
            <a:r>
              <a:rPr lang="tr-TR" b="1" dirty="0" err="1">
                <a:solidFill>
                  <a:schemeClr val="accent5">
                    <a:lumMod val="50000"/>
                  </a:schemeClr>
                </a:solidFill>
              </a:rPr>
              <a:t>Sub</a:t>
            </a:r>
            <a:endParaRPr lang="tr-TR" b="1" dirty="0">
              <a:solidFill>
                <a:schemeClr val="accent5">
                  <a:lumMod val="50000"/>
                </a:schemeClr>
              </a:solidFill>
            </a:endParaRPr>
          </a:p>
        </p:txBody>
      </p:sp>
      <p:pic>
        <p:nvPicPr>
          <p:cNvPr id="9" name="Resim 8" descr="CONSTANT">
            <a:hlinkClick r:id="rId3"/>
          </p:cNvPr>
          <p:cNvPicPr/>
          <p:nvPr/>
        </p:nvPicPr>
        <p:blipFill rotWithShape="1">
          <a:blip r:embed="rId4">
            <a:extLst>
              <a:ext uri="{28A0092B-C50C-407E-A947-70E740481C1C}">
                <a14:useLocalDpi xmlns:a14="http://schemas.microsoft.com/office/drawing/2010/main" val="0"/>
              </a:ext>
            </a:extLst>
          </a:blip>
          <a:srcRect l="10480" t="7573" r="13502" b="15401"/>
          <a:stretch/>
        </p:blipFill>
        <p:spPr bwMode="auto">
          <a:xfrm>
            <a:off x="4246323" y="4753627"/>
            <a:ext cx="1716066" cy="1540702"/>
          </a:xfrm>
          <a:prstGeom prst="rect">
            <a:avLst/>
          </a:prstGeom>
          <a:noFill/>
          <a:ln>
            <a:noFill/>
          </a:ln>
        </p:spPr>
      </p:pic>
      <p:pic>
        <p:nvPicPr>
          <p:cNvPr id="10" name="Resim 9" descr="CONSTANT">
            <a:hlinkClick r:id="rId5"/>
          </p:cNvPr>
          <p:cNvPicPr/>
          <p:nvPr/>
        </p:nvPicPr>
        <p:blipFill rotWithShape="1">
          <a:blip r:embed="rId6">
            <a:extLst>
              <a:ext uri="{28A0092B-C50C-407E-A947-70E740481C1C}">
                <a14:useLocalDpi xmlns:a14="http://schemas.microsoft.com/office/drawing/2010/main" val="0"/>
              </a:ext>
            </a:extLst>
          </a:blip>
          <a:srcRect l="7851" t="10134" r="9325" b="15819"/>
          <a:stretch/>
        </p:blipFill>
        <p:spPr bwMode="auto">
          <a:xfrm>
            <a:off x="1979112" y="4772415"/>
            <a:ext cx="1640909" cy="1565754"/>
          </a:xfrm>
          <a:prstGeom prst="rect">
            <a:avLst/>
          </a:prstGeom>
          <a:noFill/>
          <a:ln>
            <a:noFill/>
          </a:ln>
        </p:spPr>
      </p:pic>
    </p:spTree>
    <p:extLst>
      <p:ext uri="{BB962C8B-B14F-4D97-AF65-F5344CB8AC3E}">
        <p14:creationId xmlns:p14="http://schemas.microsoft.com/office/powerpoint/2010/main" val="34848670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51805" y="215048"/>
            <a:ext cx="4218975" cy="461665"/>
          </a:xfrm>
          <a:prstGeom prst="rect">
            <a:avLst/>
          </a:prstGeom>
        </p:spPr>
        <p:txBody>
          <a:bodyPr wrap="none">
            <a:spAutoFit/>
          </a:bodyPr>
          <a:lstStyle/>
          <a:p>
            <a:r>
              <a:rPr lang="tr-TR" sz="2400" b="1" dirty="0">
                <a:solidFill>
                  <a:srgbClr val="171717"/>
                </a:solidFill>
                <a:latin typeface="Segoe UI" panose="020B0502040204020203" pitchFamily="34" charset="0"/>
              </a:rPr>
              <a:t>Kullanıcı Tanımlı </a:t>
            </a:r>
            <a:r>
              <a:rPr lang="tr-TR" sz="2400" b="1" dirty="0" smtClean="0">
                <a:solidFill>
                  <a:srgbClr val="171717"/>
                </a:solidFill>
                <a:latin typeface="Segoe UI" panose="020B0502040204020203" pitchFamily="34" charset="0"/>
              </a:rPr>
              <a:t>Veri Tipleri</a:t>
            </a:r>
            <a:endParaRPr lang="tr-TR" sz="2400" b="1" i="0" dirty="0">
              <a:solidFill>
                <a:srgbClr val="171717"/>
              </a:solidFill>
              <a:effectLst/>
              <a:latin typeface="Segoe UI" panose="020B0502040204020203" pitchFamily="34" charset="0"/>
            </a:endParaRPr>
          </a:p>
        </p:txBody>
      </p:sp>
      <p:sp>
        <p:nvSpPr>
          <p:cNvPr id="3" name="Dikdörtgen 2"/>
          <p:cNvSpPr/>
          <p:nvPr/>
        </p:nvSpPr>
        <p:spPr>
          <a:xfrm>
            <a:off x="451805" y="741671"/>
            <a:ext cx="4633762" cy="6001643"/>
          </a:xfrm>
          <a:prstGeom prst="rect">
            <a:avLst/>
          </a:prstGeom>
        </p:spPr>
        <p:txBody>
          <a:bodyPr wrap="square">
            <a:spAutoFit/>
          </a:bodyPr>
          <a:lstStyle/>
          <a:p>
            <a:r>
              <a:rPr lang="tr-TR" sz="2400" b="1" dirty="0">
                <a:solidFill>
                  <a:srgbClr val="00B0F0"/>
                </a:solidFill>
              </a:rPr>
              <a:t>Option </a:t>
            </a:r>
            <a:r>
              <a:rPr lang="tr-TR" sz="2400" b="1" dirty="0" err="1">
                <a:solidFill>
                  <a:srgbClr val="00B0F0"/>
                </a:solidFill>
              </a:rPr>
              <a:t>Explicit</a:t>
            </a:r>
            <a:endParaRPr lang="tr-TR" sz="2400" b="1" dirty="0">
              <a:solidFill>
                <a:srgbClr val="00B0F0"/>
              </a:solidFill>
            </a:endParaRPr>
          </a:p>
          <a:p>
            <a:r>
              <a:rPr lang="tr-TR" sz="2400" b="1" dirty="0" err="1">
                <a:solidFill>
                  <a:srgbClr val="00B0F0"/>
                </a:solidFill>
              </a:rPr>
              <a:t>Type</a:t>
            </a:r>
            <a:r>
              <a:rPr lang="tr-TR" sz="2400" b="1" dirty="0">
                <a:solidFill>
                  <a:srgbClr val="00B0F0"/>
                </a:solidFill>
              </a:rPr>
              <a:t> </a:t>
            </a:r>
            <a:r>
              <a:rPr lang="tr-TR" sz="2400" b="1" dirty="0" err="1">
                <a:solidFill>
                  <a:srgbClr val="00B0F0"/>
                </a:solidFill>
              </a:rPr>
              <a:t>ogrenci</a:t>
            </a:r>
            <a:endParaRPr lang="tr-TR" sz="2400" b="1" dirty="0">
              <a:solidFill>
                <a:srgbClr val="00B0F0"/>
              </a:solidFill>
            </a:endParaRPr>
          </a:p>
          <a:p>
            <a:r>
              <a:rPr lang="tr-TR" sz="2400" b="1" dirty="0" err="1">
                <a:solidFill>
                  <a:srgbClr val="00B0F0"/>
                </a:solidFill>
              </a:rPr>
              <a:t>ogrenciAdı</a:t>
            </a:r>
            <a:r>
              <a:rPr lang="tr-TR" sz="2400" b="1" dirty="0">
                <a:solidFill>
                  <a:srgbClr val="00B0F0"/>
                </a:solidFill>
              </a:rPr>
              <a:t> As </a:t>
            </a:r>
            <a:r>
              <a:rPr lang="tr-TR" sz="2400" b="1" dirty="0" err="1">
                <a:solidFill>
                  <a:srgbClr val="00B0F0"/>
                </a:solidFill>
              </a:rPr>
              <a:t>String</a:t>
            </a:r>
            <a:endParaRPr lang="tr-TR" sz="2400" b="1" dirty="0">
              <a:solidFill>
                <a:srgbClr val="00B0F0"/>
              </a:solidFill>
            </a:endParaRPr>
          </a:p>
          <a:p>
            <a:r>
              <a:rPr lang="tr-TR" sz="2400" b="1" dirty="0" err="1">
                <a:solidFill>
                  <a:srgbClr val="00B0F0"/>
                </a:solidFill>
              </a:rPr>
              <a:t>ogrenciNo</a:t>
            </a:r>
            <a:r>
              <a:rPr lang="tr-TR" sz="2400" b="1" dirty="0">
                <a:solidFill>
                  <a:srgbClr val="00B0F0"/>
                </a:solidFill>
              </a:rPr>
              <a:t> As </a:t>
            </a:r>
            <a:r>
              <a:rPr lang="tr-TR" sz="2400" b="1" dirty="0" err="1">
                <a:solidFill>
                  <a:srgbClr val="00B0F0"/>
                </a:solidFill>
              </a:rPr>
              <a:t>Integer</a:t>
            </a:r>
            <a:endParaRPr lang="tr-TR" sz="2400" b="1" dirty="0">
              <a:solidFill>
                <a:srgbClr val="00B0F0"/>
              </a:solidFill>
            </a:endParaRPr>
          </a:p>
          <a:p>
            <a:r>
              <a:rPr lang="tr-TR" sz="2400" b="1" dirty="0" err="1">
                <a:solidFill>
                  <a:srgbClr val="00B0F0"/>
                </a:solidFill>
              </a:rPr>
              <a:t>ogrenciHarcı</a:t>
            </a:r>
            <a:r>
              <a:rPr lang="tr-TR" sz="2400" b="1" dirty="0">
                <a:solidFill>
                  <a:srgbClr val="00B0F0"/>
                </a:solidFill>
              </a:rPr>
              <a:t> As </a:t>
            </a:r>
            <a:r>
              <a:rPr lang="tr-TR" sz="2400" b="1" dirty="0" err="1">
                <a:solidFill>
                  <a:srgbClr val="00B0F0"/>
                </a:solidFill>
              </a:rPr>
              <a:t>Currency</a:t>
            </a:r>
            <a:endParaRPr lang="tr-TR" sz="2400" b="1" dirty="0">
              <a:solidFill>
                <a:srgbClr val="00B0F0"/>
              </a:solidFill>
            </a:endParaRPr>
          </a:p>
          <a:p>
            <a:r>
              <a:rPr lang="tr-TR" sz="2400" b="1" dirty="0" err="1">
                <a:solidFill>
                  <a:srgbClr val="00B0F0"/>
                </a:solidFill>
              </a:rPr>
              <a:t>End</a:t>
            </a:r>
            <a:r>
              <a:rPr lang="tr-TR" sz="2400" b="1" dirty="0">
                <a:solidFill>
                  <a:srgbClr val="00B0F0"/>
                </a:solidFill>
              </a:rPr>
              <a:t> </a:t>
            </a:r>
            <a:r>
              <a:rPr lang="tr-TR" sz="2400" b="1" dirty="0" err="1" smtClean="0">
                <a:solidFill>
                  <a:srgbClr val="00B0F0"/>
                </a:solidFill>
              </a:rPr>
              <a:t>Type</a:t>
            </a:r>
            <a:endParaRPr lang="tr-TR" sz="2400" b="1" dirty="0" smtClean="0">
              <a:solidFill>
                <a:srgbClr val="00B0F0"/>
              </a:solidFill>
            </a:endParaRPr>
          </a:p>
          <a:p>
            <a:endParaRPr lang="tr-TR" sz="2400" b="1" dirty="0">
              <a:solidFill>
                <a:srgbClr val="00B0F0"/>
              </a:solidFill>
            </a:endParaRPr>
          </a:p>
          <a:p>
            <a:r>
              <a:rPr lang="tr-TR" sz="2400" b="1" dirty="0" err="1">
                <a:solidFill>
                  <a:srgbClr val="C00000"/>
                </a:solidFill>
              </a:rPr>
              <a:t>Sub</a:t>
            </a:r>
            <a:r>
              <a:rPr lang="tr-TR" sz="2400" b="1" dirty="0">
                <a:solidFill>
                  <a:srgbClr val="C00000"/>
                </a:solidFill>
              </a:rPr>
              <a:t> </a:t>
            </a:r>
            <a:r>
              <a:rPr lang="tr-TR" sz="2400" b="1" dirty="0" err="1">
                <a:solidFill>
                  <a:srgbClr val="C00000"/>
                </a:solidFill>
              </a:rPr>
              <a:t>goster</a:t>
            </a:r>
            <a:r>
              <a:rPr lang="tr-TR" sz="2400" b="1" dirty="0">
                <a:solidFill>
                  <a:srgbClr val="C00000"/>
                </a:solidFill>
              </a:rPr>
              <a:t>()</a:t>
            </a:r>
          </a:p>
          <a:p>
            <a:r>
              <a:rPr lang="tr-TR" sz="2400" b="1" dirty="0">
                <a:solidFill>
                  <a:srgbClr val="C00000"/>
                </a:solidFill>
              </a:rPr>
              <a:t>Dim veri As </a:t>
            </a:r>
            <a:r>
              <a:rPr lang="tr-TR" sz="2400" b="1" dirty="0" err="1">
                <a:solidFill>
                  <a:srgbClr val="C00000"/>
                </a:solidFill>
              </a:rPr>
              <a:t>ogrenci</a:t>
            </a:r>
            <a:endParaRPr lang="tr-TR" sz="2400" b="1" dirty="0">
              <a:solidFill>
                <a:srgbClr val="C00000"/>
              </a:solidFill>
            </a:endParaRPr>
          </a:p>
          <a:p>
            <a:r>
              <a:rPr lang="tr-TR" sz="2400" b="1" dirty="0" err="1">
                <a:solidFill>
                  <a:srgbClr val="C00000"/>
                </a:solidFill>
              </a:rPr>
              <a:t>veri.ogrenciAdı</a:t>
            </a:r>
            <a:r>
              <a:rPr lang="tr-TR" sz="2400" b="1" dirty="0">
                <a:solidFill>
                  <a:srgbClr val="C00000"/>
                </a:solidFill>
              </a:rPr>
              <a:t> = "</a:t>
            </a:r>
            <a:r>
              <a:rPr lang="tr-TR" sz="2400" b="1" dirty="0" err="1">
                <a:solidFill>
                  <a:srgbClr val="C00000"/>
                </a:solidFill>
              </a:rPr>
              <a:t>mehmet</a:t>
            </a:r>
            <a:r>
              <a:rPr lang="tr-TR" sz="2400" b="1" dirty="0">
                <a:solidFill>
                  <a:srgbClr val="C00000"/>
                </a:solidFill>
              </a:rPr>
              <a:t>"</a:t>
            </a:r>
          </a:p>
          <a:p>
            <a:r>
              <a:rPr lang="tr-TR" sz="2400" b="1" dirty="0" err="1">
                <a:solidFill>
                  <a:srgbClr val="C00000"/>
                </a:solidFill>
              </a:rPr>
              <a:t>veri.ogrenciNo</a:t>
            </a:r>
            <a:r>
              <a:rPr lang="tr-TR" sz="2400" b="1" dirty="0">
                <a:solidFill>
                  <a:srgbClr val="C00000"/>
                </a:solidFill>
              </a:rPr>
              <a:t> = "1048"</a:t>
            </a:r>
          </a:p>
          <a:p>
            <a:r>
              <a:rPr lang="tr-TR" sz="2400" b="1" dirty="0" err="1">
                <a:solidFill>
                  <a:srgbClr val="C00000"/>
                </a:solidFill>
              </a:rPr>
              <a:t>veri.ogrenciHarcı</a:t>
            </a:r>
            <a:r>
              <a:rPr lang="tr-TR" sz="2400" b="1" dirty="0">
                <a:solidFill>
                  <a:srgbClr val="C00000"/>
                </a:solidFill>
              </a:rPr>
              <a:t> = 500</a:t>
            </a:r>
          </a:p>
          <a:p>
            <a:r>
              <a:rPr lang="tr-TR" sz="2400" b="1" dirty="0" err="1">
                <a:solidFill>
                  <a:srgbClr val="C00000"/>
                </a:solidFill>
              </a:rPr>
              <a:t>MsgBox</a:t>
            </a:r>
            <a:r>
              <a:rPr lang="tr-TR" sz="2400" b="1" dirty="0">
                <a:solidFill>
                  <a:srgbClr val="C00000"/>
                </a:solidFill>
              </a:rPr>
              <a:t> </a:t>
            </a:r>
            <a:r>
              <a:rPr lang="tr-TR" sz="2400" b="1" dirty="0" err="1">
                <a:solidFill>
                  <a:srgbClr val="C00000"/>
                </a:solidFill>
              </a:rPr>
              <a:t>veri.ogrenciAdı</a:t>
            </a:r>
            <a:endParaRPr lang="tr-TR" sz="2400" b="1" dirty="0">
              <a:solidFill>
                <a:srgbClr val="C00000"/>
              </a:solidFill>
            </a:endParaRPr>
          </a:p>
          <a:p>
            <a:r>
              <a:rPr lang="tr-TR" sz="2400" b="1" dirty="0" err="1">
                <a:solidFill>
                  <a:srgbClr val="C00000"/>
                </a:solidFill>
              </a:rPr>
              <a:t>MsgBox</a:t>
            </a:r>
            <a:r>
              <a:rPr lang="tr-TR" sz="2400" b="1" dirty="0">
                <a:solidFill>
                  <a:srgbClr val="C00000"/>
                </a:solidFill>
              </a:rPr>
              <a:t> </a:t>
            </a:r>
            <a:r>
              <a:rPr lang="tr-TR" sz="2400" b="1" dirty="0" err="1">
                <a:solidFill>
                  <a:srgbClr val="C00000"/>
                </a:solidFill>
              </a:rPr>
              <a:t>veri.ogrenciNo</a:t>
            </a:r>
            <a:endParaRPr lang="tr-TR" sz="2400" b="1" dirty="0">
              <a:solidFill>
                <a:srgbClr val="C00000"/>
              </a:solidFill>
            </a:endParaRPr>
          </a:p>
          <a:p>
            <a:r>
              <a:rPr lang="tr-TR" sz="2400" b="1" dirty="0" err="1">
                <a:solidFill>
                  <a:srgbClr val="C00000"/>
                </a:solidFill>
              </a:rPr>
              <a:t>MsgBox</a:t>
            </a:r>
            <a:r>
              <a:rPr lang="tr-TR" sz="2400" b="1" dirty="0">
                <a:solidFill>
                  <a:srgbClr val="C00000"/>
                </a:solidFill>
              </a:rPr>
              <a:t> </a:t>
            </a:r>
            <a:r>
              <a:rPr lang="tr-TR" sz="2400" b="1" dirty="0" err="1">
                <a:solidFill>
                  <a:srgbClr val="C00000"/>
                </a:solidFill>
              </a:rPr>
              <a:t>veri.ogrenciHarcı</a:t>
            </a:r>
            <a:endParaRPr lang="tr-TR" sz="2400" b="1" dirty="0">
              <a:solidFill>
                <a:srgbClr val="C00000"/>
              </a:solidFill>
            </a:endParaRPr>
          </a:p>
          <a:p>
            <a:r>
              <a:rPr lang="tr-TR" sz="2400" b="1" dirty="0" err="1">
                <a:solidFill>
                  <a:srgbClr val="C00000"/>
                </a:solidFill>
              </a:rPr>
              <a:t>End</a:t>
            </a:r>
            <a:r>
              <a:rPr lang="tr-TR" sz="2400" b="1" dirty="0">
                <a:solidFill>
                  <a:srgbClr val="C00000"/>
                </a:solidFill>
              </a:rPr>
              <a:t> </a:t>
            </a:r>
            <a:r>
              <a:rPr lang="tr-TR" sz="2400" b="1" dirty="0" err="1">
                <a:solidFill>
                  <a:srgbClr val="C00000"/>
                </a:solidFill>
              </a:rPr>
              <a:t>Sub</a:t>
            </a:r>
            <a:endParaRPr lang="tr-TR" sz="2400" b="1" dirty="0">
              <a:solidFill>
                <a:srgbClr val="C00000"/>
              </a:solidFill>
            </a:endParaRPr>
          </a:p>
        </p:txBody>
      </p:sp>
      <p:sp>
        <p:nvSpPr>
          <p:cNvPr id="5" name="Dikdörtgen 4"/>
          <p:cNvSpPr/>
          <p:nvPr/>
        </p:nvSpPr>
        <p:spPr>
          <a:xfrm>
            <a:off x="5540679" y="676713"/>
            <a:ext cx="3265118" cy="3477875"/>
          </a:xfrm>
          <a:prstGeom prst="rect">
            <a:avLst/>
          </a:prstGeom>
        </p:spPr>
        <p:txBody>
          <a:bodyPr wrap="square">
            <a:spAutoFit/>
          </a:bodyPr>
          <a:lstStyle/>
          <a:p>
            <a:r>
              <a:rPr lang="tr-TR" sz="2000" b="1" dirty="0" err="1" smtClean="0">
                <a:solidFill>
                  <a:srgbClr val="C00000"/>
                </a:solidFill>
              </a:rPr>
              <a:t>Public</a:t>
            </a:r>
            <a:r>
              <a:rPr lang="tr-TR" sz="2000" b="1" dirty="0" smtClean="0">
                <a:solidFill>
                  <a:srgbClr val="C00000"/>
                </a:solidFill>
              </a:rPr>
              <a:t>(Genel) örneği:</a:t>
            </a:r>
          </a:p>
          <a:p>
            <a:r>
              <a:rPr lang="tr-TR" sz="2000" b="1" dirty="0" smtClean="0">
                <a:solidFill>
                  <a:srgbClr val="C00000"/>
                </a:solidFill>
              </a:rPr>
              <a:t>Option </a:t>
            </a:r>
            <a:r>
              <a:rPr lang="tr-TR" sz="2000" b="1" dirty="0" err="1">
                <a:solidFill>
                  <a:srgbClr val="C00000"/>
                </a:solidFill>
              </a:rPr>
              <a:t>Explicit</a:t>
            </a:r>
            <a:endParaRPr lang="tr-TR" sz="2000" b="1" dirty="0">
              <a:solidFill>
                <a:srgbClr val="C00000"/>
              </a:solidFill>
            </a:endParaRPr>
          </a:p>
          <a:p>
            <a:r>
              <a:rPr lang="tr-TR" sz="2000" b="1" dirty="0" err="1">
                <a:solidFill>
                  <a:srgbClr val="C00000"/>
                </a:solidFill>
              </a:rPr>
              <a:t>Public</a:t>
            </a:r>
            <a:r>
              <a:rPr lang="tr-TR" sz="2000" b="1" dirty="0">
                <a:solidFill>
                  <a:srgbClr val="C00000"/>
                </a:solidFill>
              </a:rPr>
              <a:t> sayı As </a:t>
            </a:r>
            <a:r>
              <a:rPr lang="tr-TR" sz="2000" b="1" dirty="0" err="1">
                <a:solidFill>
                  <a:srgbClr val="C00000"/>
                </a:solidFill>
              </a:rPr>
              <a:t>Double</a:t>
            </a:r>
            <a:endParaRPr lang="tr-TR" sz="2000" b="1" dirty="0">
              <a:solidFill>
                <a:srgbClr val="C00000"/>
              </a:solidFill>
            </a:endParaRPr>
          </a:p>
          <a:p>
            <a:r>
              <a:rPr lang="tr-TR" sz="2000" b="1" dirty="0" err="1">
                <a:solidFill>
                  <a:srgbClr val="C00000"/>
                </a:solidFill>
              </a:rPr>
              <a:t>Sub</a:t>
            </a:r>
            <a:r>
              <a:rPr lang="tr-TR" sz="2000" b="1" dirty="0">
                <a:solidFill>
                  <a:srgbClr val="C00000"/>
                </a:solidFill>
              </a:rPr>
              <a:t> </a:t>
            </a:r>
            <a:r>
              <a:rPr lang="tr-TR" sz="2000" b="1" dirty="0" err="1">
                <a:solidFill>
                  <a:srgbClr val="C00000"/>
                </a:solidFill>
              </a:rPr>
              <a:t>goster</a:t>
            </a:r>
            <a:r>
              <a:rPr lang="tr-TR" sz="2000" b="1" dirty="0">
                <a:solidFill>
                  <a:srgbClr val="C00000"/>
                </a:solidFill>
              </a:rPr>
              <a:t>()</a:t>
            </a:r>
          </a:p>
          <a:p>
            <a:r>
              <a:rPr lang="tr-TR" sz="2000" b="1" dirty="0">
                <a:solidFill>
                  <a:srgbClr val="C00000"/>
                </a:solidFill>
              </a:rPr>
              <a:t>sayı = 2.6</a:t>
            </a:r>
          </a:p>
          <a:p>
            <a:r>
              <a:rPr lang="tr-TR" sz="2000" b="1" dirty="0" err="1">
                <a:solidFill>
                  <a:srgbClr val="C00000"/>
                </a:solidFill>
              </a:rPr>
              <a:t>MsgBox</a:t>
            </a:r>
            <a:r>
              <a:rPr lang="tr-TR" sz="2000" b="1" dirty="0">
                <a:solidFill>
                  <a:srgbClr val="C00000"/>
                </a:solidFill>
              </a:rPr>
              <a:t> sayı ^ 2</a:t>
            </a:r>
          </a:p>
          <a:p>
            <a:r>
              <a:rPr lang="tr-TR" sz="2000" b="1" dirty="0" err="1">
                <a:solidFill>
                  <a:srgbClr val="C00000"/>
                </a:solidFill>
              </a:rPr>
              <a:t>End</a:t>
            </a:r>
            <a:r>
              <a:rPr lang="tr-TR" sz="2000" b="1" dirty="0">
                <a:solidFill>
                  <a:srgbClr val="C00000"/>
                </a:solidFill>
              </a:rPr>
              <a:t> </a:t>
            </a:r>
            <a:r>
              <a:rPr lang="tr-TR" sz="2000" b="1" dirty="0" err="1">
                <a:solidFill>
                  <a:srgbClr val="C00000"/>
                </a:solidFill>
              </a:rPr>
              <a:t>Sub</a:t>
            </a:r>
            <a:endParaRPr lang="tr-TR" sz="2000" b="1" dirty="0">
              <a:solidFill>
                <a:srgbClr val="C00000"/>
              </a:solidFill>
            </a:endParaRPr>
          </a:p>
          <a:p>
            <a:r>
              <a:rPr lang="tr-TR" sz="2000" b="1" dirty="0" err="1">
                <a:solidFill>
                  <a:srgbClr val="C00000"/>
                </a:solidFill>
              </a:rPr>
              <a:t>Sub</a:t>
            </a:r>
            <a:r>
              <a:rPr lang="tr-TR" sz="2000" b="1" dirty="0">
                <a:solidFill>
                  <a:srgbClr val="C00000"/>
                </a:solidFill>
              </a:rPr>
              <a:t> goster2()</a:t>
            </a:r>
          </a:p>
          <a:p>
            <a:r>
              <a:rPr lang="tr-TR" sz="2000" b="1" dirty="0">
                <a:solidFill>
                  <a:srgbClr val="C00000"/>
                </a:solidFill>
              </a:rPr>
              <a:t>sayı = 4.2</a:t>
            </a:r>
          </a:p>
          <a:p>
            <a:r>
              <a:rPr lang="tr-TR" sz="2000" b="1" dirty="0" err="1">
                <a:solidFill>
                  <a:srgbClr val="C00000"/>
                </a:solidFill>
              </a:rPr>
              <a:t>MsgBox</a:t>
            </a:r>
            <a:r>
              <a:rPr lang="tr-TR" sz="2000" b="1" dirty="0">
                <a:solidFill>
                  <a:srgbClr val="C00000"/>
                </a:solidFill>
              </a:rPr>
              <a:t> sayı ^ 3</a:t>
            </a:r>
          </a:p>
          <a:p>
            <a:r>
              <a:rPr lang="tr-TR" sz="2000" b="1" dirty="0" err="1">
                <a:solidFill>
                  <a:srgbClr val="C00000"/>
                </a:solidFill>
              </a:rPr>
              <a:t>End</a:t>
            </a:r>
            <a:r>
              <a:rPr lang="tr-TR" sz="2000" b="1" dirty="0">
                <a:solidFill>
                  <a:srgbClr val="C00000"/>
                </a:solidFill>
              </a:rPr>
              <a:t> </a:t>
            </a:r>
            <a:r>
              <a:rPr lang="tr-TR" sz="2000" b="1" dirty="0" err="1">
                <a:solidFill>
                  <a:srgbClr val="C00000"/>
                </a:solidFill>
              </a:rPr>
              <a:t>Sub</a:t>
            </a:r>
            <a:endParaRPr lang="tr-TR" sz="2000" b="1" dirty="0">
              <a:solidFill>
                <a:srgbClr val="C00000"/>
              </a:solidFill>
            </a:endParaRPr>
          </a:p>
        </p:txBody>
      </p:sp>
    </p:spTree>
    <p:extLst>
      <p:ext uri="{BB962C8B-B14F-4D97-AF65-F5344CB8AC3E}">
        <p14:creationId xmlns:p14="http://schemas.microsoft.com/office/powerpoint/2010/main" val="3122078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98039" y="1449205"/>
            <a:ext cx="10006318" cy="2308324"/>
          </a:xfrm>
          <a:prstGeom prst="rect">
            <a:avLst/>
          </a:prstGeom>
          <a:noFill/>
        </p:spPr>
        <p:txBody>
          <a:bodyPr wrap="square" rtlCol="0">
            <a:spAutoFit/>
          </a:bodyPr>
          <a:lstStyle/>
          <a:p>
            <a:pPr algn="ctr"/>
            <a:r>
              <a:rPr lang="tr-TR" sz="4800" dirty="0" smtClean="0"/>
              <a:t>Soru:</a:t>
            </a:r>
          </a:p>
          <a:p>
            <a:pPr algn="ctr"/>
            <a:r>
              <a:rPr lang="tr-TR" sz="4800" dirty="0" smtClean="0"/>
              <a:t>Araba yada ev için kullanıcı veri tipi örnek yapınız.</a:t>
            </a:r>
            <a:endParaRPr lang="tr-TR" sz="4800" dirty="0"/>
          </a:p>
        </p:txBody>
      </p:sp>
    </p:spTree>
    <p:extLst>
      <p:ext uri="{BB962C8B-B14F-4D97-AF65-F5344CB8AC3E}">
        <p14:creationId xmlns:p14="http://schemas.microsoft.com/office/powerpoint/2010/main" val="1877255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75544" y="200509"/>
            <a:ext cx="4251805" cy="369332"/>
          </a:xfrm>
          <a:prstGeom prst="rect">
            <a:avLst/>
          </a:prstGeom>
        </p:spPr>
        <p:txBody>
          <a:bodyPr wrap="none">
            <a:spAutoFit/>
          </a:bodyPr>
          <a:lstStyle/>
          <a:p>
            <a:r>
              <a:rPr lang="tr-TR" b="1" dirty="0" err="1">
                <a:solidFill>
                  <a:srgbClr val="171717"/>
                </a:solidFill>
                <a:latin typeface="Segoe UI" panose="020B0502040204020203" pitchFamily="34" charset="0"/>
              </a:rPr>
              <a:t>Kod'da</a:t>
            </a:r>
            <a:r>
              <a:rPr lang="tr-TR" b="1" dirty="0">
                <a:solidFill>
                  <a:srgbClr val="171717"/>
                </a:solidFill>
                <a:latin typeface="Segoe UI" panose="020B0502040204020203" pitchFamily="34" charset="0"/>
              </a:rPr>
              <a:t> Özel Karakterler (Visual Basic)</a:t>
            </a:r>
            <a:endParaRPr lang="tr-TR" b="1" i="0" dirty="0">
              <a:solidFill>
                <a:srgbClr val="171717"/>
              </a:solidFill>
              <a:effectLst/>
              <a:latin typeface="Segoe UI" panose="020B0502040204020203" pitchFamily="34" charset="0"/>
            </a:endParaRPr>
          </a:p>
        </p:txBody>
      </p:sp>
      <p:sp>
        <p:nvSpPr>
          <p:cNvPr id="3" name="Dikdörtgen 2"/>
          <p:cNvSpPr/>
          <p:nvPr/>
        </p:nvSpPr>
        <p:spPr>
          <a:xfrm>
            <a:off x="575544" y="739128"/>
            <a:ext cx="1122167" cy="369332"/>
          </a:xfrm>
          <a:prstGeom prst="rect">
            <a:avLst/>
          </a:prstGeom>
        </p:spPr>
        <p:txBody>
          <a:bodyPr wrap="none">
            <a:spAutoFit/>
          </a:bodyPr>
          <a:lstStyle/>
          <a:p>
            <a:r>
              <a:rPr lang="tr-TR" b="1" dirty="0">
                <a:solidFill>
                  <a:srgbClr val="171717"/>
                </a:solidFill>
                <a:latin typeface="Segoe UI" panose="020B0502040204020203" pitchFamily="34" charset="0"/>
              </a:rPr>
              <a:t>Parantez</a:t>
            </a:r>
            <a:endParaRPr lang="tr-TR" b="1" i="0" dirty="0">
              <a:solidFill>
                <a:srgbClr val="171717"/>
              </a:solidFill>
              <a:effectLst/>
              <a:latin typeface="Segoe UI" panose="020B0502040204020203" pitchFamily="34" charset="0"/>
            </a:endParaRPr>
          </a:p>
        </p:txBody>
      </p:sp>
      <p:sp>
        <p:nvSpPr>
          <p:cNvPr id="4" name="Dikdörtgen 3"/>
          <p:cNvSpPr/>
          <p:nvPr/>
        </p:nvSpPr>
        <p:spPr>
          <a:xfrm>
            <a:off x="575544" y="1108460"/>
            <a:ext cx="864532" cy="369332"/>
          </a:xfrm>
          <a:prstGeom prst="rect">
            <a:avLst/>
          </a:prstGeom>
        </p:spPr>
        <p:txBody>
          <a:bodyPr wrap="none">
            <a:spAutoFit/>
          </a:bodyPr>
          <a:lstStyle/>
          <a:p>
            <a:r>
              <a:rPr lang="tr-TR" b="1" dirty="0">
                <a:solidFill>
                  <a:srgbClr val="171717"/>
                </a:solidFill>
                <a:latin typeface="Segoe UI" panose="020B0502040204020203" pitchFamily="34" charset="0"/>
              </a:rPr>
              <a:t>Ayırıcı</a:t>
            </a:r>
            <a:endParaRPr lang="tr-TR" b="1" i="0" dirty="0">
              <a:solidFill>
                <a:srgbClr val="171717"/>
              </a:solidFill>
              <a:effectLst/>
              <a:latin typeface="Segoe UI" panose="020B0502040204020203" pitchFamily="34" charset="0"/>
            </a:endParaRPr>
          </a:p>
        </p:txBody>
      </p:sp>
      <p:sp>
        <p:nvSpPr>
          <p:cNvPr id="5" name="Dikdörtgen 4"/>
          <p:cNvSpPr/>
          <p:nvPr/>
        </p:nvSpPr>
        <p:spPr>
          <a:xfrm>
            <a:off x="575544" y="1477792"/>
            <a:ext cx="1365182" cy="369332"/>
          </a:xfrm>
          <a:prstGeom prst="rect">
            <a:avLst/>
          </a:prstGeom>
        </p:spPr>
        <p:txBody>
          <a:bodyPr wrap="none">
            <a:spAutoFit/>
          </a:bodyPr>
          <a:lstStyle/>
          <a:p>
            <a:r>
              <a:rPr lang="tr-TR" b="1" dirty="0">
                <a:solidFill>
                  <a:srgbClr val="171717"/>
                </a:solidFill>
                <a:latin typeface="Segoe UI" panose="020B0502040204020203" pitchFamily="34" charset="0"/>
              </a:rPr>
              <a:t>Birleştirme</a:t>
            </a:r>
            <a:endParaRPr lang="tr-TR" b="1" i="0" dirty="0">
              <a:solidFill>
                <a:srgbClr val="171717"/>
              </a:solidFill>
              <a:effectLst/>
              <a:latin typeface="Segoe UI" panose="020B0502040204020203" pitchFamily="34" charset="0"/>
            </a:endParaRPr>
          </a:p>
        </p:txBody>
      </p:sp>
      <p:sp>
        <p:nvSpPr>
          <p:cNvPr id="6" name="Dikdörtgen 5"/>
          <p:cNvSpPr/>
          <p:nvPr/>
        </p:nvSpPr>
        <p:spPr>
          <a:xfrm>
            <a:off x="575544" y="2016411"/>
            <a:ext cx="2210413" cy="369332"/>
          </a:xfrm>
          <a:prstGeom prst="rect">
            <a:avLst/>
          </a:prstGeom>
        </p:spPr>
        <p:txBody>
          <a:bodyPr wrap="none">
            <a:spAutoFit/>
          </a:bodyPr>
          <a:lstStyle/>
          <a:p>
            <a:r>
              <a:rPr lang="tr-TR" b="1" dirty="0">
                <a:solidFill>
                  <a:srgbClr val="171717"/>
                </a:solidFill>
                <a:latin typeface="Segoe UI" panose="020B0502040204020203" pitchFamily="34" charset="0"/>
              </a:rPr>
              <a:t>Üye Erişim İşleçleri</a:t>
            </a:r>
            <a:endParaRPr lang="tr-TR" b="1" i="0" dirty="0">
              <a:solidFill>
                <a:srgbClr val="171717"/>
              </a:solidFill>
              <a:effectLst/>
              <a:latin typeface="Segoe UI" panose="020B0502040204020203" pitchFamily="34" charset="0"/>
            </a:endParaRPr>
          </a:p>
        </p:txBody>
      </p:sp>
      <p:sp>
        <p:nvSpPr>
          <p:cNvPr id="7" name="Dikdörtgen 6"/>
          <p:cNvSpPr/>
          <p:nvPr/>
        </p:nvSpPr>
        <p:spPr>
          <a:xfrm>
            <a:off x="603020" y="2555030"/>
            <a:ext cx="2189382" cy="369332"/>
          </a:xfrm>
          <a:prstGeom prst="rect">
            <a:avLst/>
          </a:prstGeom>
        </p:spPr>
        <p:txBody>
          <a:bodyPr wrap="none">
            <a:spAutoFit/>
          </a:bodyPr>
          <a:lstStyle/>
          <a:p>
            <a:r>
              <a:rPr lang="tr-TR" b="1" dirty="0">
                <a:solidFill>
                  <a:srgbClr val="171717"/>
                </a:solidFill>
                <a:latin typeface="Segoe UI" panose="020B0502040204020203" pitchFamily="34" charset="0"/>
              </a:rPr>
              <a:t>Nokta (.) Operatör</a:t>
            </a:r>
            <a:endParaRPr lang="tr-TR" b="1" i="0" dirty="0">
              <a:solidFill>
                <a:srgbClr val="171717"/>
              </a:solidFill>
              <a:effectLst/>
              <a:latin typeface="Segoe UI" panose="020B0502040204020203" pitchFamily="34" charset="0"/>
            </a:endParaRPr>
          </a:p>
        </p:txBody>
      </p:sp>
      <p:sp>
        <p:nvSpPr>
          <p:cNvPr id="8" name="Dikdörtgen 7"/>
          <p:cNvSpPr/>
          <p:nvPr/>
        </p:nvSpPr>
        <p:spPr>
          <a:xfrm>
            <a:off x="603020" y="3093649"/>
            <a:ext cx="2476062" cy="369332"/>
          </a:xfrm>
          <a:prstGeom prst="rect">
            <a:avLst/>
          </a:prstGeom>
        </p:spPr>
        <p:txBody>
          <a:bodyPr wrap="none">
            <a:spAutoFit/>
          </a:bodyPr>
          <a:lstStyle/>
          <a:p>
            <a:r>
              <a:rPr lang="tr-TR" b="1" dirty="0">
                <a:solidFill>
                  <a:srgbClr val="171717"/>
                </a:solidFill>
                <a:latin typeface="Segoe UI" panose="020B0502040204020203" pitchFamily="34" charset="0"/>
              </a:rPr>
              <a:t>Ünlem </a:t>
            </a:r>
            <a:r>
              <a:rPr lang="tr-TR" b="1" dirty="0" err="1">
                <a:solidFill>
                  <a:srgbClr val="171717"/>
                </a:solidFill>
                <a:latin typeface="Segoe UI" panose="020B0502040204020203" pitchFamily="34" charset="0"/>
              </a:rPr>
              <a:t>Işareti</a:t>
            </a:r>
            <a:r>
              <a:rPr lang="tr-TR" b="1" dirty="0">
                <a:solidFill>
                  <a:srgbClr val="171717"/>
                </a:solidFill>
                <a:latin typeface="Segoe UI" panose="020B0502040204020203" pitchFamily="34" charset="0"/>
              </a:rPr>
              <a:t> (!) </a:t>
            </a:r>
            <a:r>
              <a:rPr lang="tr-TR" b="1" dirty="0" err="1">
                <a:solidFill>
                  <a:srgbClr val="171717"/>
                </a:solidFill>
                <a:latin typeface="Segoe UI" panose="020B0502040204020203" pitchFamily="34" charset="0"/>
              </a:rPr>
              <a:t>Işleç</a:t>
            </a:r>
            <a:endParaRPr lang="tr-TR" b="1" i="0" dirty="0">
              <a:solidFill>
                <a:srgbClr val="171717"/>
              </a:solidFill>
              <a:effectLst/>
              <a:latin typeface="Segoe UI" panose="020B0502040204020203" pitchFamily="34" charset="0"/>
            </a:endParaRPr>
          </a:p>
        </p:txBody>
      </p:sp>
      <p:sp>
        <p:nvSpPr>
          <p:cNvPr id="9" name="Dikdörtgen 8"/>
          <p:cNvSpPr/>
          <p:nvPr/>
        </p:nvSpPr>
        <p:spPr>
          <a:xfrm>
            <a:off x="603019" y="4170887"/>
            <a:ext cx="10808191" cy="923330"/>
          </a:xfrm>
          <a:prstGeom prst="rect">
            <a:avLst/>
          </a:prstGeom>
        </p:spPr>
        <p:txBody>
          <a:bodyPr wrap="square">
            <a:spAutoFit/>
          </a:bodyPr>
          <a:lstStyle/>
          <a:p>
            <a:r>
              <a:rPr lang="tr-TR" dirty="0" smtClean="0">
                <a:solidFill>
                  <a:srgbClr val="171717"/>
                </a:solidFill>
                <a:latin typeface="Segoe UI" panose="020B0502040204020203" pitchFamily="34" charset="0"/>
              </a:rPr>
              <a:t>Özellikle </a:t>
            </a:r>
            <a:r>
              <a:rPr lang="tr-TR" dirty="0">
                <a:solidFill>
                  <a:srgbClr val="171717"/>
                </a:solidFill>
                <a:latin typeface="Segoe UI" panose="020B0502040204020203" pitchFamily="34" charset="0"/>
              </a:rPr>
              <a:t>karmaşık bir ifadede varsayılan işleç önceliği sırasını geçersiz kılmak amacıyla değişkenleri veya bağımsız değişkenleri mantıksal gruplara koymak için parantezler </a:t>
            </a:r>
            <a:r>
              <a:rPr lang="tr-TR" dirty="0" smtClean="0">
                <a:solidFill>
                  <a:srgbClr val="171717"/>
                </a:solidFill>
                <a:latin typeface="Segoe UI" panose="020B0502040204020203" pitchFamily="34" charset="0"/>
              </a:rPr>
              <a:t>kullanırsınız.  örnek </a:t>
            </a:r>
            <a:r>
              <a:rPr lang="tr-TR" dirty="0">
                <a:solidFill>
                  <a:srgbClr val="171717"/>
                </a:solidFill>
                <a:latin typeface="Segoe UI" panose="020B0502040204020203" pitchFamily="34" charset="0"/>
              </a:rPr>
              <a:t>bunu göstermektedir</a:t>
            </a:r>
            <a:r>
              <a:rPr lang="tr-TR" dirty="0" smtClean="0">
                <a:solidFill>
                  <a:srgbClr val="171717"/>
                </a:solidFill>
                <a:latin typeface="Segoe UI" panose="020B0502040204020203" pitchFamily="34" charset="0"/>
              </a:rPr>
              <a:t>. </a:t>
            </a:r>
            <a:r>
              <a:rPr lang="tr-TR" dirty="0"/>
              <a:t>e = (b + c) / a</a:t>
            </a:r>
          </a:p>
        </p:txBody>
      </p:sp>
      <p:sp>
        <p:nvSpPr>
          <p:cNvPr id="10" name="Dikdörtgen 9"/>
          <p:cNvSpPr/>
          <p:nvPr/>
        </p:nvSpPr>
        <p:spPr>
          <a:xfrm>
            <a:off x="697051" y="3801555"/>
            <a:ext cx="1122167" cy="369332"/>
          </a:xfrm>
          <a:prstGeom prst="rect">
            <a:avLst/>
          </a:prstGeom>
        </p:spPr>
        <p:txBody>
          <a:bodyPr wrap="none">
            <a:spAutoFit/>
          </a:bodyPr>
          <a:lstStyle/>
          <a:p>
            <a:r>
              <a:rPr lang="tr-TR" b="1" dirty="0">
                <a:solidFill>
                  <a:srgbClr val="171717"/>
                </a:solidFill>
                <a:latin typeface="Segoe UI" panose="020B0502040204020203" pitchFamily="34" charset="0"/>
              </a:rPr>
              <a:t>Parantez</a:t>
            </a:r>
            <a:endParaRPr lang="tr-TR" b="1"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4126992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42586" y="476297"/>
            <a:ext cx="5945688" cy="5324535"/>
          </a:xfrm>
          <a:prstGeom prst="rect">
            <a:avLst/>
          </a:prstGeom>
        </p:spPr>
        <p:txBody>
          <a:bodyPr wrap="square">
            <a:spAutoFit/>
          </a:bodyPr>
          <a:lstStyle/>
          <a:p>
            <a:r>
              <a:rPr lang="tr-TR" sz="2000" b="1" dirty="0" err="1">
                <a:solidFill>
                  <a:srgbClr val="0070C0"/>
                </a:solidFill>
              </a:rPr>
              <a:t>Type</a:t>
            </a:r>
            <a:r>
              <a:rPr lang="tr-TR" sz="2000" b="1" dirty="0">
                <a:solidFill>
                  <a:srgbClr val="0070C0"/>
                </a:solidFill>
              </a:rPr>
              <a:t> araba</a:t>
            </a:r>
          </a:p>
          <a:p>
            <a:r>
              <a:rPr lang="tr-TR" sz="2000" b="1" dirty="0">
                <a:solidFill>
                  <a:srgbClr val="0070C0"/>
                </a:solidFill>
              </a:rPr>
              <a:t>araba As </a:t>
            </a:r>
            <a:r>
              <a:rPr lang="tr-TR" sz="2000" b="1" dirty="0" err="1">
                <a:solidFill>
                  <a:srgbClr val="0070C0"/>
                </a:solidFill>
              </a:rPr>
              <a:t>String</a:t>
            </a:r>
            <a:endParaRPr lang="tr-TR" sz="2000" b="1" dirty="0">
              <a:solidFill>
                <a:srgbClr val="0070C0"/>
              </a:solidFill>
            </a:endParaRPr>
          </a:p>
          <a:p>
            <a:r>
              <a:rPr lang="tr-TR" sz="2000" b="1" dirty="0">
                <a:solidFill>
                  <a:srgbClr val="0070C0"/>
                </a:solidFill>
              </a:rPr>
              <a:t>rengi As </a:t>
            </a:r>
            <a:r>
              <a:rPr lang="tr-TR" sz="2000" b="1" dirty="0" err="1">
                <a:solidFill>
                  <a:srgbClr val="0070C0"/>
                </a:solidFill>
              </a:rPr>
              <a:t>String</a:t>
            </a:r>
            <a:endParaRPr lang="tr-TR" sz="2000" b="1" dirty="0">
              <a:solidFill>
                <a:srgbClr val="0070C0"/>
              </a:solidFill>
            </a:endParaRPr>
          </a:p>
          <a:p>
            <a:r>
              <a:rPr lang="tr-TR" sz="2000" b="1" dirty="0">
                <a:solidFill>
                  <a:srgbClr val="0070C0"/>
                </a:solidFill>
              </a:rPr>
              <a:t>modeli As </a:t>
            </a:r>
            <a:r>
              <a:rPr lang="tr-TR" sz="2000" b="1" dirty="0" err="1">
                <a:solidFill>
                  <a:srgbClr val="0070C0"/>
                </a:solidFill>
              </a:rPr>
              <a:t>Integer</a:t>
            </a:r>
            <a:endParaRPr lang="tr-TR" sz="2000" b="1" dirty="0">
              <a:solidFill>
                <a:srgbClr val="0070C0"/>
              </a:solidFill>
            </a:endParaRPr>
          </a:p>
          <a:p>
            <a:r>
              <a:rPr lang="tr-TR" sz="2000" b="1" dirty="0">
                <a:solidFill>
                  <a:srgbClr val="0070C0"/>
                </a:solidFill>
              </a:rPr>
              <a:t>fiyatı As </a:t>
            </a:r>
            <a:r>
              <a:rPr lang="tr-TR" sz="2000" b="1" dirty="0" err="1">
                <a:solidFill>
                  <a:srgbClr val="0070C0"/>
                </a:solidFill>
              </a:rPr>
              <a:t>Currency</a:t>
            </a:r>
            <a:endParaRPr lang="tr-TR" sz="2000" b="1" dirty="0">
              <a:solidFill>
                <a:srgbClr val="0070C0"/>
              </a:solidFill>
            </a:endParaRPr>
          </a:p>
          <a:p>
            <a:r>
              <a:rPr lang="tr-TR" sz="2000" b="1" dirty="0" err="1">
                <a:solidFill>
                  <a:srgbClr val="0070C0"/>
                </a:solidFill>
              </a:rPr>
              <a:t>End</a:t>
            </a:r>
            <a:r>
              <a:rPr lang="tr-TR" sz="2000" b="1" dirty="0">
                <a:solidFill>
                  <a:srgbClr val="0070C0"/>
                </a:solidFill>
              </a:rPr>
              <a:t> </a:t>
            </a:r>
            <a:r>
              <a:rPr lang="tr-TR" sz="2000" b="1" dirty="0" err="1" smtClean="0">
                <a:solidFill>
                  <a:srgbClr val="0070C0"/>
                </a:solidFill>
              </a:rPr>
              <a:t>Type</a:t>
            </a:r>
            <a:endParaRPr lang="tr-TR" sz="2000" b="1" dirty="0" smtClean="0">
              <a:solidFill>
                <a:srgbClr val="0070C0"/>
              </a:solidFill>
            </a:endParaRPr>
          </a:p>
          <a:p>
            <a:endParaRPr lang="tr-TR" sz="2000" b="1" dirty="0">
              <a:solidFill>
                <a:srgbClr val="0070C0"/>
              </a:solidFill>
            </a:endParaRPr>
          </a:p>
          <a:p>
            <a:r>
              <a:rPr lang="tr-TR" sz="2000" b="1" dirty="0" err="1">
                <a:solidFill>
                  <a:srgbClr val="FF0000"/>
                </a:solidFill>
              </a:rPr>
              <a:t>Sub</a:t>
            </a:r>
            <a:r>
              <a:rPr lang="tr-TR" sz="2000" b="1" dirty="0">
                <a:solidFill>
                  <a:srgbClr val="FF0000"/>
                </a:solidFill>
              </a:rPr>
              <a:t> </a:t>
            </a:r>
            <a:r>
              <a:rPr lang="tr-TR" sz="2000" b="1" dirty="0" err="1">
                <a:solidFill>
                  <a:srgbClr val="FF0000"/>
                </a:solidFill>
              </a:rPr>
              <a:t>goster</a:t>
            </a:r>
            <a:r>
              <a:rPr lang="tr-TR" sz="2000" b="1" dirty="0">
                <a:solidFill>
                  <a:srgbClr val="FF0000"/>
                </a:solidFill>
              </a:rPr>
              <a:t>()</a:t>
            </a:r>
          </a:p>
          <a:p>
            <a:r>
              <a:rPr lang="tr-TR" sz="2000" b="1" dirty="0">
                <a:solidFill>
                  <a:srgbClr val="FF0000"/>
                </a:solidFill>
              </a:rPr>
              <a:t>Dim veri As araba</a:t>
            </a:r>
          </a:p>
          <a:p>
            <a:r>
              <a:rPr lang="tr-TR" sz="2000" b="1" dirty="0" err="1">
                <a:solidFill>
                  <a:srgbClr val="FF0000"/>
                </a:solidFill>
              </a:rPr>
              <a:t>veri.araba</a:t>
            </a:r>
            <a:r>
              <a:rPr lang="tr-TR" sz="2000" b="1" dirty="0">
                <a:solidFill>
                  <a:srgbClr val="FF0000"/>
                </a:solidFill>
              </a:rPr>
              <a:t> = "</a:t>
            </a:r>
            <a:r>
              <a:rPr lang="tr-TR" sz="2000" b="1" dirty="0" err="1">
                <a:solidFill>
                  <a:srgbClr val="FF0000"/>
                </a:solidFill>
              </a:rPr>
              <a:t>Reneault</a:t>
            </a:r>
            <a:r>
              <a:rPr lang="tr-TR" sz="2000" b="1" dirty="0">
                <a:solidFill>
                  <a:srgbClr val="FF0000"/>
                </a:solidFill>
              </a:rPr>
              <a:t>"</a:t>
            </a:r>
          </a:p>
          <a:p>
            <a:r>
              <a:rPr lang="tr-TR" sz="2000" b="1" dirty="0" err="1">
                <a:solidFill>
                  <a:srgbClr val="FF0000"/>
                </a:solidFill>
              </a:rPr>
              <a:t>veri.rengi</a:t>
            </a:r>
            <a:r>
              <a:rPr lang="tr-TR" sz="2000" b="1" dirty="0">
                <a:solidFill>
                  <a:srgbClr val="FF0000"/>
                </a:solidFill>
              </a:rPr>
              <a:t> = "mavi"</a:t>
            </a:r>
          </a:p>
          <a:p>
            <a:r>
              <a:rPr lang="tr-TR" sz="2000" b="1" dirty="0" err="1">
                <a:solidFill>
                  <a:srgbClr val="FF0000"/>
                </a:solidFill>
              </a:rPr>
              <a:t>veri.modeli</a:t>
            </a:r>
            <a:r>
              <a:rPr lang="tr-TR" sz="2000" b="1" dirty="0">
                <a:solidFill>
                  <a:srgbClr val="FF0000"/>
                </a:solidFill>
              </a:rPr>
              <a:t> = 2021</a:t>
            </a:r>
          </a:p>
          <a:p>
            <a:r>
              <a:rPr lang="tr-TR" sz="2000" b="1" dirty="0" err="1">
                <a:solidFill>
                  <a:srgbClr val="FF0000"/>
                </a:solidFill>
              </a:rPr>
              <a:t>veri.fiyatı</a:t>
            </a:r>
            <a:r>
              <a:rPr lang="tr-TR" sz="2000" b="1" dirty="0">
                <a:solidFill>
                  <a:srgbClr val="FF0000"/>
                </a:solidFill>
              </a:rPr>
              <a:t> = 300#</a:t>
            </a:r>
          </a:p>
          <a:p>
            <a:r>
              <a:rPr lang="tr-TR" sz="2000" b="1" dirty="0" err="1">
                <a:solidFill>
                  <a:srgbClr val="FF0000"/>
                </a:solidFill>
              </a:rPr>
              <a:t>MsgBox</a:t>
            </a:r>
            <a:r>
              <a:rPr lang="tr-TR" sz="2000" b="1" dirty="0">
                <a:solidFill>
                  <a:srgbClr val="FF0000"/>
                </a:solidFill>
              </a:rPr>
              <a:t> </a:t>
            </a:r>
            <a:r>
              <a:rPr lang="tr-TR" sz="2000" b="1" dirty="0" err="1">
                <a:solidFill>
                  <a:srgbClr val="FF0000"/>
                </a:solidFill>
              </a:rPr>
              <a:t>veri.araba</a:t>
            </a:r>
            <a:r>
              <a:rPr lang="tr-TR" sz="2000" b="1" dirty="0">
                <a:solidFill>
                  <a:srgbClr val="FF0000"/>
                </a:solidFill>
              </a:rPr>
              <a:t> &amp; " " &amp; </a:t>
            </a:r>
            <a:r>
              <a:rPr lang="tr-TR" sz="2000" b="1" dirty="0" err="1">
                <a:solidFill>
                  <a:srgbClr val="FF0000"/>
                </a:solidFill>
              </a:rPr>
              <a:t>vbLineStyle</a:t>
            </a:r>
            <a:r>
              <a:rPr lang="tr-TR" sz="2000" b="1" dirty="0">
                <a:solidFill>
                  <a:srgbClr val="FF0000"/>
                </a:solidFill>
              </a:rPr>
              <a:t> _</a:t>
            </a:r>
          </a:p>
          <a:p>
            <a:r>
              <a:rPr lang="tr-TR" sz="2000" b="1" dirty="0">
                <a:solidFill>
                  <a:srgbClr val="FF0000"/>
                </a:solidFill>
              </a:rPr>
              <a:t>&amp; " " &amp; </a:t>
            </a:r>
            <a:r>
              <a:rPr lang="tr-TR" sz="2000" b="1" dirty="0" err="1">
                <a:solidFill>
                  <a:srgbClr val="FF0000"/>
                </a:solidFill>
              </a:rPr>
              <a:t>veri.rengi</a:t>
            </a:r>
            <a:r>
              <a:rPr lang="tr-TR" sz="2000" b="1" dirty="0">
                <a:solidFill>
                  <a:srgbClr val="FF0000"/>
                </a:solidFill>
              </a:rPr>
              <a:t> &amp; </a:t>
            </a:r>
            <a:r>
              <a:rPr lang="tr-TR" sz="2000" b="1" dirty="0" err="1">
                <a:solidFill>
                  <a:srgbClr val="FF0000"/>
                </a:solidFill>
              </a:rPr>
              <a:t>vbLineStyle</a:t>
            </a:r>
            <a:r>
              <a:rPr lang="tr-TR" sz="2000" b="1" dirty="0">
                <a:solidFill>
                  <a:srgbClr val="FF0000"/>
                </a:solidFill>
              </a:rPr>
              <a:t> &amp; " " &amp; </a:t>
            </a:r>
            <a:r>
              <a:rPr lang="tr-TR" sz="2000" b="1" dirty="0" err="1">
                <a:solidFill>
                  <a:srgbClr val="FF0000"/>
                </a:solidFill>
              </a:rPr>
              <a:t>veri.modeli</a:t>
            </a:r>
            <a:r>
              <a:rPr lang="tr-TR" sz="2000" b="1" dirty="0">
                <a:solidFill>
                  <a:srgbClr val="FF0000"/>
                </a:solidFill>
              </a:rPr>
              <a:t> &amp; " " &amp; </a:t>
            </a:r>
            <a:r>
              <a:rPr lang="tr-TR" sz="2000" b="1" dirty="0" err="1">
                <a:solidFill>
                  <a:srgbClr val="FF0000"/>
                </a:solidFill>
              </a:rPr>
              <a:t>veri.fiyatı</a:t>
            </a:r>
            <a:endParaRPr lang="tr-TR" sz="2000" b="1" dirty="0">
              <a:solidFill>
                <a:srgbClr val="FF0000"/>
              </a:solidFill>
            </a:endParaRPr>
          </a:p>
          <a:p>
            <a:r>
              <a:rPr lang="tr-TR" sz="2000" b="1" dirty="0" err="1">
                <a:solidFill>
                  <a:srgbClr val="FF0000"/>
                </a:solidFill>
              </a:rPr>
              <a:t>End</a:t>
            </a:r>
            <a:r>
              <a:rPr lang="tr-TR" sz="2000" b="1" dirty="0">
                <a:solidFill>
                  <a:srgbClr val="FF0000"/>
                </a:solidFill>
              </a:rPr>
              <a:t> </a:t>
            </a:r>
            <a:r>
              <a:rPr lang="tr-TR" sz="2000" b="1" dirty="0" err="1">
                <a:solidFill>
                  <a:srgbClr val="FF0000"/>
                </a:solidFill>
              </a:rPr>
              <a:t>Sub</a:t>
            </a:r>
            <a:endParaRPr lang="tr-TR" sz="2000" b="1" dirty="0">
              <a:solidFill>
                <a:srgbClr val="FF0000"/>
              </a:solidFill>
            </a:endParaRPr>
          </a:p>
        </p:txBody>
      </p:sp>
      <p:sp>
        <p:nvSpPr>
          <p:cNvPr id="3" name="Metin kutusu 2"/>
          <p:cNvSpPr txBox="1"/>
          <p:nvPr/>
        </p:nvSpPr>
        <p:spPr>
          <a:xfrm>
            <a:off x="6501008" y="739343"/>
            <a:ext cx="4521896" cy="1384995"/>
          </a:xfrm>
          <a:prstGeom prst="rect">
            <a:avLst/>
          </a:prstGeom>
          <a:noFill/>
        </p:spPr>
        <p:txBody>
          <a:bodyPr wrap="square" rtlCol="0">
            <a:spAutoFit/>
          </a:bodyPr>
          <a:lstStyle/>
          <a:p>
            <a:r>
              <a:rPr lang="tr-TR" sz="2800" dirty="0" smtClean="0"/>
              <a:t>Soru:</a:t>
            </a:r>
          </a:p>
          <a:p>
            <a:r>
              <a:rPr lang="tr-TR" sz="2800" dirty="0" smtClean="0"/>
              <a:t>Araba yada ev için kullanıcı veri tipi örnek yapınız.</a:t>
            </a:r>
            <a:endParaRPr lang="tr-TR" sz="2800" dirty="0"/>
          </a:p>
        </p:txBody>
      </p:sp>
    </p:spTree>
    <p:extLst>
      <p:ext uri="{BB962C8B-B14F-4D97-AF65-F5344CB8AC3E}">
        <p14:creationId xmlns:p14="http://schemas.microsoft.com/office/powerpoint/2010/main" val="24582284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508003" y="2274838"/>
            <a:ext cx="9175995"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tr-TR" sz="4800" dirty="0" smtClean="0"/>
              <a:t>Soru:</a:t>
            </a:r>
          </a:p>
          <a:p>
            <a:r>
              <a:rPr lang="tr-TR" sz="4800" dirty="0" smtClean="0"/>
              <a:t>Araba yada ev için kullanıcıları için  veri tipi tanımlama</a:t>
            </a:r>
            <a:endParaRPr lang="tr-TR" sz="4800" dirty="0"/>
          </a:p>
        </p:txBody>
      </p:sp>
    </p:spTree>
    <p:extLst>
      <p:ext uri="{BB962C8B-B14F-4D97-AF65-F5344CB8AC3E}">
        <p14:creationId xmlns:p14="http://schemas.microsoft.com/office/powerpoint/2010/main" val="15070563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Nesne 1"/>
          <p:cNvGraphicFramePr>
            <a:graphicFrameLocks noChangeAspect="1"/>
          </p:cNvGraphicFramePr>
          <p:nvPr>
            <p:extLst/>
          </p:nvPr>
        </p:nvGraphicFramePr>
        <p:xfrm>
          <a:off x="1061971" y="350511"/>
          <a:ext cx="5025678" cy="5086697"/>
        </p:xfrm>
        <a:graphic>
          <a:graphicData uri="http://schemas.openxmlformats.org/presentationml/2006/ole">
            <mc:AlternateContent xmlns:mc="http://schemas.openxmlformats.org/markup-compatibility/2006">
              <mc:Choice xmlns:v="urn:schemas-microsoft-com:vml" Requires="v">
                <p:oleObj spid="_x0000_s1026" name="Çalışma Sayfası" r:id="rId3" imgW="2076283" imgH="2771851" progId="Excel.Sheet.12">
                  <p:embed/>
                </p:oleObj>
              </mc:Choice>
              <mc:Fallback>
                <p:oleObj name="Çalışma Sayfası" r:id="rId3" imgW="2076283" imgH="2771851" progId="Excel.Sheet.12">
                  <p:embed/>
                  <p:pic>
                    <p:nvPicPr>
                      <p:cNvPr id="2" name="Nesne 1"/>
                      <p:cNvPicPr/>
                      <p:nvPr/>
                    </p:nvPicPr>
                    <p:blipFill>
                      <a:blip r:embed="rId4"/>
                      <a:stretch>
                        <a:fillRect/>
                      </a:stretch>
                    </p:blipFill>
                    <p:spPr>
                      <a:xfrm>
                        <a:off x="1061971" y="350511"/>
                        <a:ext cx="5025678" cy="5086697"/>
                      </a:xfrm>
                      <a:prstGeom prst="rect">
                        <a:avLst/>
                      </a:prstGeom>
                    </p:spPr>
                  </p:pic>
                </p:oleObj>
              </mc:Fallback>
            </mc:AlternateContent>
          </a:graphicData>
        </a:graphic>
      </p:graphicFrame>
      <p:sp>
        <p:nvSpPr>
          <p:cNvPr id="3" name="Dikdörtgen 2"/>
          <p:cNvSpPr/>
          <p:nvPr/>
        </p:nvSpPr>
        <p:spPr>
          <a:xfrm>
            <a:off x="6642970" y="350511"/>
            <a:ext cx="3590795" cy="4524315"/>
          </a:xfrm>
          <a:prstGeom prst="rect">
            <a:avLst/>
          </a:prstGeom>
        </p:spPr>
        <p:txBody>
          <a:bodyPr wrap="square">
            <a:spAutoFit/>
          </a:bodyPr>
          <a:lstStyle/>
          <a:p>
            <a:r>
              <a:rPr lang="tr-TR" sz="2400" b="1" dirty="0" err="1">
                <a:solidFill>
                  <a:srgbClr val="C00000"/>
                </a:solidFill>
              </a:rPr>
              <a:t>Sub</a:t>
            </a:r>
            <a:r>
              <a:rPr lang="tr-TR" sz="2400" b="1" dirty="0">
                <a:solidFill>
                  <a:srgbClr val="C00000"/>
                </a:solidFill>
              </a:rPr>
              <a:t> </a:t>
            </a:r>
            <a:r>
              <a:rPr lang="tr-TR" sz="2400" b="1" dirty="0" err="1">
                <a:solidFill>
                  <a:srgbClr val="C00000"/>
                </a:solidFill>
              </a:rPr>
              <a:t>veriTipi</a:t>
            </a:r>
            <a:r>
              <a:rPr lang="tr-TR" sz="2400" b="1" dirty="0">
                <a:solidFill>
                  <a:srgbClr val="C00000"/>
                </a:solidFill>
              </a:rPr>
              <a:t>()</a:t>
            </a:r>
          </a:p>
          <a:p>
            <a:r>
              <a:rPr lang="tr-TR" sz="2400" b="1" dirty="0">
                <a:solidFill>
                  <a:srgbClr val="C00000"/>
                </a:solidFill>
              </a:rPr>
              <a:t>veri = "merhaba"</a:t>
            </a:r>
          </a:p>
          <a:p>
            <a:r>
              <a:rPr lang="tr-TR" sz="2400" b="1" dirty="0" err="1">
                <a:solidFill>
                  <a:srgbClr val="C00000"/>
                </a:solidFill>
              </a:rPr>
              <a:t>MsgBox</a:t>
            </a:r>
            <a:r>
              <a:rPr lang="tr-TR" sz="2400" b="1" dirty="0">
                <a:solidFill>
                  <a:srgbClr val="C00000"/>
                </a:solidFill>
              </a:rPr>
              <a:t> </a:t>
            </a:r>
            <a:r>
              <a:rPr lang="tr-TR" sz="2400" b="1" dirty="0" err="1">
                <a:solidFill>
                  <a:srgbClr val="C00000"/>
                </a:solidFill>
              </a:rPr>
              <a:t>VarType</a:t>
            </a:r>
            <a:r>
              <a:rPr lang="tr-TR" sz="2400" b="1" dirty="0">
                <a:solidFill>
                  <a:srgbClr val="C00000"/>
                </a:solidFill>
              </a:rPr>
              <a:t>(veri)</a:t>
            </a:r>
          </a:p>
          <a:p>
            <a:r>
              <a:rPr lang="tr-TR" sz="2400" b="1" dirty="0" err="1">
                <a:solidFill>
                  <a:srgbClr val="C00000"/>
                </a:solidFill>
              </a:rPr>
              <a:t>End</a:t>
            </a:r>
            <a:r>
              <a:rPr lang="tr-TR" sz="2400" b="1" dirty="0">
                <a:solidFill>
                  <a:srgbClr val="C00000"/>
                </a:solidFill>
              </a:rPr>
              <a:t> </a:t>
            </a:r>
            <a:r>
              <a:rPr lang="tr-TR" sz="2400" b="1" dirty="0" err="1" smtClean="0">
                <a:solidFill>
                  <a:srgbClr val="C00000"/>
                </a:solidFill>
              </a:rPr>
              <a:t>Sub</a:t>
            </a:r>
            <a:endParaRPr lang="tr-TR" sz="2400" b="1" dirty="0" smtClean="0">
              <a:solidFill>
                <a:srgbClr val="C00000"/>
              </a:solidFill>
            </a:endParaRPr>
          </a:p>
          <a:p>
            <a:r>
              <a:rPr lang="tr-TR" sz="2400" b="1" dirty="0" err="1" smtClean="0">
                <a:solidFill>
                  <a:srgbClr val="0070C0"/>
                </a:solidFill>
              </a:rPr>
              <a:t>Sub</a:t>
            </a:r>
            <a:r>
              <a:rPr lang="tr-TR" sz="2400" b="1" dirty="0" smtClean="0">
                <a:solidFill>
                  <a:srgbClr val="0070C0"/>
                </a:solidFill>
              </a:rPr>
              <a:t> </a:t>
            </a:r>
            <a:r>
              <a:rPr lang="tr-TR" sz="2400" b="1" dirty="0">
                <a:solidFill>
                  <a:srgbClr val="0070C0"/>
                </a:solidFill>
              </a:rPr>
              <a:t>veriTipi2()</a:t>
            </a:r>
          </a:p>
          <a:p>
            <a:r>
              <a:rPr lang="tr-TR" sz="2400" b="1" dirty="0">
                <a:solidFill>
                  <a:srgbClr val="0070C0"/>
                </a:solidFill>
              </a:rPr>
              <a:t>veri = 2.89</a:t>
            </a:r>
          </a:p>
          <a:p>
            <a:r>
              <a:rPr lang="tr-TR" sz="2400" b="1" dirty="0" err="1">
                <a:solidFill>
                  <a:srgbClr val="0070C0"/>
                </a:solidFill>
              </a:rPr>
              <a:t>MsgBox</a:t>
            </a:r>
            <a:r>
              <a:rPr lang="tr-TR" sz="2400" b="1" dirty="0">
                <a:solidFill>
                  <a:srgbClr val="0070C0"/>
                </a:solidFill>
              </a:rPr>
              <a:t> </a:t>
            </a:r>
            <a:r>
              <a:rPr lang="tr-TR" sz="2400" b="1" dirty="0" err="1">
                <a:solidFill>
                  <a:srgbClr val="0070C0"/>
                </a:solidFill>
              </a:rPr>
              <a:t>VarType</a:t>
            </a:r>
            <a:r>
              <a:rPr lang="tr-TR" sz="2400" b="1" dirty="0">
                <a:solidFill>
                  <a:srgbClr val="0070C0"/>
                </a:solidFill>
              </a:rPr>
              <a:t>(veri)</a:t>
            </a:r>
          </a:p>
          <a:p>
            <a:r>
              <a:rPr lang="tr-TR" sz="2400" b="1" dirty="0" err="1">
                <a:solidFill>
                  <a:srgbClr val="0070C0"/>
                </a:solidFill>
              </a:rPr>
              <a:t>End</a:t>
            </a:r>
            <a:r>
              <a:rPr lang="tr-TR" sz="2400" b="1" dirty="0">
                <a:solidFill>
                  <a:srgbClr val="0070C0"/>
                </a:solidFill>
              </a:rPr>
              <a:t> </a:t>
            </a:r>
            <a:r>
              <a:rPr lang="tr-TR" sz="2400" b="1" dirty="0" err="1" smtClean="0">
                <a:solidFill>
                  <a:srgbClr val="0070C0"/>
                </a:solidFill>
              </a:rPr>
              <a:t>Sub</a:t>
            </a:r>
            <a:endParaRPr lang="tr-TR" sz="2400" b="1" dirty="0" smtClean="0">
              <a:solidFill>
                <a:srgbClr val="0070C0"/>
              </a:solidFill>
            </a:endParaRPr>
          </a:p>
          <a:p>
            <a:r>
              <a:rPr lang="tr-TR" sz="2400" b="1" dirty="0" err="1" smtClean="0">
                <a:solidFill>
                  <a:srgbClr val="C00000"/>
                </a:solidFill>
              </a:rPr>
              <a:t>Sub</a:t>
            </a:r>
            <a:r>
              <a:rPr lang="tr-TR" sz="2400" b="1" dirty="0" smtClean="0">
                <a:solidFill>
                  <a:srgbClr val="C00000"/>
                </a:solidFill>
              </a:rPr>
              <a:t> </a:t>
            </a:r>
            <a:r>
              <a:rPr lang="tr-TR" sz="2400" b="1" dirty="0">
                <a:solidFill>
                  <a:srgbClr val="C00000"/>
                </a:solidFill>
              </a:rPr>
              <a:t>veriTipi3()</a:t>
            </a:r>
          </a:p>
          <a:p>
            <a:r>
              <a:rPr lang="tr-TR" sz="2400" b="1" dirty="0">
                <a:solidFill>
                  <a:srgbClr val="C00000"/>
                </a:solidFill>
              </a:rPr>
              <a:t>veri = </a:t>
            </a:r>
            <a:r>
              <a:rPr lang="tr-TR" sz="2400" b="1" dirty="0" err="1">
                <a:solidFill>
                  <a:srgbClr val="C00000"/>
                </a:solidFill>
              </a:rPr>
              <a:t>Date</a:t>
            </a:r>
            <a:endParaRPr lang="tr-TR" sz="2400" b="1" dirty="0">
              <a:solidFill>
                <a:srgbClr val="C00000"/>
              </a:solidFill>
            </a:endParaRPr>
          </a:p>
          <a:p>
            <a:r>
              <a:rPr lang="tr-TR" sz="2400" b="1" dirty="0" err="1">
                <a:solidFill>
                  <a:srgbClr val="C00000"/>
                </a:solidFill>
              </a:rPr>
              <a:t>MsgBox</a:t>
            </a:r>
            <a:r>
              <a:rPr lang="tr-TR" sz="2400" b="1" dirty="0">
                <a:solidFill>
                  <a:srgbClr val="C00000"/>
                </a:solidFill>
              </a:rPr>
              <a:t> </a:t>
            </a:r>
            <a:r>
              <a:rPr lang="tr-TR" sz="2400" b="1" dirty="0" err="1">
                <a:solidFill>
                  <a:srgbClr val="C00000"/>
                </a:solidFill>
              </a:rPr>
              <a:t>VarType</a:t>
            </a:r>
            <a:r>
              <a:rPr lang="tr-TR" sz="2400" b="1" dirty="0">
                <a:solidFill>
                  <a:srgbClr val="C00000"/>
                </a:solidFill>
              </a:rPr>
              <a:t>(veri)</a:t>
            </a:r>
          </a:p>
          <a:p>
            <a:r>
              <a:rPr lang="tr-TR" sz="2400" b="1" dirty="0" err="1">
                <a:solidFill>
                  <a:srgbClr val="C00000"/>
                </a:solidFill>
              </a:rPr>
              <a:t>End</a:t>
            </a:r>
            <a:r>
              <a:rPr lang="tr-TR" sz="2400" b="1" dirty="0">
                <a:solidFill>
                  <a:srgbClr val="C00000"/>
                </a:solidFill>
              </a:rPr>
              <a:t> </a:t>
            </a:r>
            <a:r>
              <a:rPr lang="tr-TR" sz="2400" b="1" dirty="0" err="1">
                <a:solidFill>
                  <a:srgbClr val="C00000"/>
                </a:solidFill>
              </a:rPr>
              <a:t>Sub</a:t>
            </a:r>
            <a:endParaRPr lang="tr-TR" sz="2400" b="1" dirty="0">
              <a:solidFill>
                <a:srgbClr val="C00000"/>
              </a:solidFill>
            </a:endParaRPr>
          </a:p>
        </p:txBody>
      </p:sp>
      <p:sp>
        <p:nvSpPr>
          <p:cNvPr id="4" name="Metin kutusu 3"/>
          <p:cNvSpPr txBox="1"/>
          <p:nvPr/>
        </p:nvSpPr>
        <p:spPr>
          <a:xfrm>
            <a:off x="954066" y="5437208"/>
            <a:ext cx="5411244" cy="830997"/>
          </a:xfrm>
          <a:prstGeom prst="rect">
            <a:avLst/>
          </a:prstGeom>
          <a:noFill/>
        </p:spPr>
        <p:txBody>
          <a:bodyPr wrap="square" rtlCol="0">
            <a:spAutoFit/>
          </a:bodyPr>
          <a:lstStyle/>
          <a:p>
            <a:r>
              <a:rPr lang="tr-TR" sz="2400" b="1" dirty="0">
                <a:solidFill>
                  <a:srgbClr val="C00000"/>
                </a:solidFill>
              </a:rPr>
              <a:t>Not</a:t>
            </a:r>
            <a:r>
              <a:rPr lang="tr-TR" sz="2400" b="1" dirty="0" smtClean="0"/>
              <a:t>: </a:t>
            </a:r>
            <a:r>
              <a:rPr lang="tr-TR" sz="2400" b="1" dirty="0" err="1" smtClean="0"/>
              <a:t>Variant</a:t>
            </a:r>
            <a:r>
              <a:rPr lang="tr-TR" sz="2400" b="1" dirty="0" smtClean="0"/>
              <a:t> veri tipi tüm veri tiplerini taşıyabilir(metin, sayı, tarih ve diğerleri)</a:t>
            </a:r>
            <a:endParaRPr lang="tr-TR" sz="2400" b="1" dirty="0"/>
          </a:p>
        </p:txBody>
      </p:sp>
      <p:sp>
        <p:nvSpPr>
          <p:cNvPr id="5" name="Dikdörtgen 4"/>
          <p:cNvSpPr/>
          <p:nvPr/>
        </p:nvSpPr>
        <p:spPr>
          <a:xfrm>
            <a:off x="6747354" y="4874826"/>
            <a:ext cx="4851747" cy="1200329"/>
          </a:xfrm>
          <a:prstGeom prst="rect">
            <a:avLst/>
          </a:prstGeom>
        </p:spPr>
        <p:txBody>
          <a:bodyPr wrap="square">
            <a:spAutoFit/>
          </a:bodyPr>
          <a:lstStyle/>
          <a:p>
            <a:r>
              <a:rPr lang="tr-TR" b="1" dirty="0" err="1">
                <a:solidFill>
                  <a:srgbClr val="C00000"/>
                </a:solidFill>
              </a:rPr>
              <a:t>Sub</a:t>
            </a:r>
            <a:r>
              <a:rPr lang="tr-TR" b="1" dirty="0">
                <a:solidFill>
                  <a:srgbClr val="C00000"/>
                </a:solidFill>
              </a:rPr>
              <a:t> </a:t>
            </a:r>
            <a:r>
              <a:rPr lang="tr-TR" b="1" dirty="0" err="1">
                <a:solidFill>
                  <a:srgbClr val="C00000"/>
                </a:solidFill>
              </a:rPr>
              <a:t>değişkenVeriTuru</a:t>
            </a:r>
            <a:r>
              <a:rPr lang="tr-TR" b="1" dirty="0">
                <a:solidFill>
                  <a:srgbClr val="C00000"/>
                </a:solidFill>
              </a:rPr>
              <a:t>()</a:t>
            </a:r>
          </a:p>
          <a:p>
            <a:r>
              <a:rPr lang="tr-TR" b="1" dirty="0">
                <a:solidFill>
                  <a:srgbClr val="C00000"/>
                </a:solidFill>
              </a:rPr>
              <a:t>veri1 = "merhaba": veri2 = 1000</a:t>
            </a:r>
          </a:p>
          <a:p>
            <a:r>
              <a:rPr lang="tr-TR" b="1" dirty="0" err="1">
                <a:solidFill>
                  <a:srgbClr val="C00000"/>
                </a:solidFill>
              </a:rPr>
              <a:t>MsgBox</a:t>
            </a:r>
            <a:r>
              <a:rPr lang="tr-TR" b="1" dirty="0">
                <a:solidFill>
                  <a:srgbClr val="C00000"/>
                </a:solidFill>
              </a:rPr>
              <a:t> </a:t>
            </a:r>
            <a:r>
              <a:rPr lang="tr-TR" b="1" dirty="0" err="1">
                <a:solidFill>
                  <a:srgbClr val="C00000"/>
                </a:solidFill>
              </a:rPr>
              <a:t>VarType</a:t>
            </a:r>
            <a:r>
              <a:rPr lang="tr-TR" b="1" dirty="0">
                <a:solidFill>
                  <a:srgbClr val="C00000"/>
                </a:solidFill>
              </a:rPr>
              <a:t>(veri1) &amp; " ile " &amp; </a:t>
            </a:r>
            <a:r>
              <a:rPr lang="tr-TR" b="1" dirty="0" err="1">
                <a:solidFill>
                  <a:srgbClr val="C00000"/>
                </a:solidFill>
              </a:rPr>
              <a:t>VarType</a:t>
            </a:r>
            <a:r>
              <a:rPr lang="tr-TR" b="1" dirty="0">
                <a:solidFill>
                  <a:srgbClr val="C00000"/>
                </a:solidFill>
              </a:rPr>
              <a:t>(veri2)</a:t>
            </a:r>
          </a:p>
          <a:p>
            <a:r>
              <a:rPr lang="tr-TR" b="1" dirty="0" err="1">
                <a:solidFill>
                  <a:srgbClr val="C00000"/>
                </a:solidFill>
              </a:rPr>
              <a:t>End</a:t>
            </a:r>
            <a:r>
              <a:rPr lang="tr-TR" b="1" dirty="0">
                <a:solidFill>
                  <a:srgbClr val="C00000"/>
                </a:solidFill>
              </a:rPr>
              <a:t> </a:t>
            </a:r>
            <a:r>
              <a:rPr lang="tr-TR" b="1" dirty="0" err="1">
                <a:solidFill>
                  <a:srgbClr val="C00000"/>
                </a:solidFill>
              </a:rPr>
              <a:t>Sub</a:t>
            </a:r>
            <a:endParaRPr lang="tr-TR" b="1" dirty="0">
              <a:solidFill>
                <a:srgbClr val="C00000"/>
              </a:solidFill>
            </a:endParaRPr>
          </a:p>
        </p:txBody>
      </p:sp>
    </p:spTree>
    <p:extLst>
      <p:ext uri="{BB962C8B-B14F-4D97-AF65-F5344CB8AC3E}">
        <p14:creationId xmlns:p14="http://schemas.microsoft.com/office/powerpoint/2010/main" val="1615631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0" y="160793"/>
            <a:ext cx="11436263" cy="1754326"/>
          </a:xfrm>
          <a:prstGeom prst="rect">
            <a:avLst/>
          </a:prstGeom>
        </p:spPr>
        <p:txBody>
          <a:bodyPr wrap="square">
            <a:spAutoFit/>
          </a:bodyPr>
          <a:lstStyle/>
          <a:p>
            <a:pPr algn="just"/>
            <a:r>
              <a:rPr lang="tr-TR" sz="2400" b="1" dirty="0" err="1" smtClean="0">
                <a:solidFill>
                  <a:srgbClr val="FF0000"/>
                </a:solidFill>
                <a:latin typeface="arial" panose="020B0604020202020204" pitchFamily="34" charset="0"/>
              </a:rPr>
              <a:t>Empty</a:t>
            </a:r>
            <a:r>
              <a:rPr lang="tr-TR" sz="2400" dirty="0" smtClean="0">
                <a:solidFill>
                  <a:srgbClr val="202124"/>
                </a:solidFill>
                <a:latin typeface="arial" panose="020B0604020202020204" pitchFamily="34" charset="0"/>
              </a:rPr>
              <a:t>:  Başlangıç</a:t>
            </a:r>
            <a:r>
              <a:rPr lang="tr-TR" sz="2400" dirty="0">
                <a:solidFill>
                  <a:srgbClr val="202124"/>
                </a:solidFill>
                <a:latin typeface="arial" panose="020B0604020202020204" pitchFamily="34" charset="0"/>
              </a:rPr>
              <a:t> </a:t>
            </a:r>
            <a:r>
              <a:rPr lang="tr-TR" sz="2400" b="1" dirty="0">
                <a:solidFill>
                  <a:srgbClr val="202124"/>
                </a:solidFill>
                <a:latin typeface="arial" panose="020B0604020202020204" pitchFamily="34" charset="0"/>
              </a:rPr>
              <a:t>değeri</a:t>
            </a:r>
            <a:r>
              <a:rPr lang="tr-TR" sz="2400" dirty="0">
                <a:solidFill>
                  <a:srgbClr val="202124"/>
                </a:solidFill>
                <a:latin typeface="arial" panose="020B0604020202020204" pitchFamily="34" charset="0"/>
              </a:rPr>
              <a:t> </a:t>
            </a:r>
            <a:r>
              <a:rPr lang="tr-TR" sz="2400" dirty="0" smtClean="0">
                <a:solidFill>
                  <a:srgbClr val="202124"/>
                </a:solidFill>
                <a:latin typeface="arial" panose="020B0604020202020204" pitchFamily="34" charset="0"/>
              </a:rPr>
              <a:t>atanmamış boş değere sahip demektir</a:t>
            </a:r>
            <a:r>
              <a:rPr lang="tr-TR" sz="2400" dirty="0">
                <a:solidFill>
                  <a:srgbClr val="202124"/>
                </a:solidFill>
                <a:latin typeface="arial" panose="020B0604020202020204" pitchFamily="34" charset="0"/>
              </a:rPr>
              <a:t>. </a:t>
            </a:r>
            <a:endParaRPr lang="tr-TR" sz="2400" dirty="0" smtClean="0">
              <a:solidFill>
                <a:srgbClr val="202124"/>
              </a:solidFill>
              <a:latin typeface="arial" panose="020B0604020202020204" pitchFamily="34" charset="0"/>
            </a:endParaRPr>
          </a:p>
          <a:p>
            <a:pPr algn="just"/>
            <a:r>
              <a:rPr lang="tr-TR" sz="2400" b="1" dirty="0" err="1" smtClean="0">
                <a:solidFill>
                  <a:srgbClr val="FF0000"/>
                </a:solidFill>
                <a:latin typeface="arial" panose="020B0604020202020204" pitchFamily="34" charset="0"/>
              </a:rPr>
              <a:t>Null</a:t>
            </a:r>
            <a:r>
              <a:rPr lang="tr-TR" sz="2400" dirty="0">
                <a:solidFill>
                  <a:srgbClr val="202124"/>
                </a:solidFill>
                <a:latin typeface="arial" panose="020B0604020202020204" pitchFamily="34" charset="0"/>
              </a:rPr>
              <a:t> </a:t>
            </a:r>
            <a:r>
              <a:rPr lang="tr-TR" sz="2400" dirty="0" smtClean="0">
                <a:solidFill>
                  <a:srgbClr val="202124"/>
                </a:solidFill>
                <a:latin typeface="arial" panose="020B0604020202020204" pitchFamily="34" charset="0"/>
              </a:rPr>
              <a:t>: Eksik, bilinmeyen geçerli </a:t>
            </a:r>
            <a:r>
              <a:rPr lang="tr-TR" sz="2400" dirty="0">
                <a:solidFill>
                  <a:srgbClr val="202124"/>
                </a:solidFill>
                <a:latin typeface="arial" panose="020B0604020202020204" pitchFamily="34" charset="0"/>
              </a:rPr>
              <a:t>bir data içermeyen </a:t>
            </a:r>
            <a:r>
              <a:rPr lang="tr-TR" sz="2400" dirty="0" smtClean="0">
                <a:solidFill>
                  <a:srgbClr val="202124"/>
                </a:solidFill>
                <a:latin typeface="arial" panose="020B0604020202020204" pitchFamily="34" charset="0"/>
              </a:rPr>
              <a:t>değişken verilerini göstermek için kullanılır.</a:t>
            </a:r>
          </a:p>
          <a:p>
            <a:pPr algn="just"/>
            <a:r>
              <a:rPr lang="tr-TR" b="1" dirty="0" err="1" smtClean="0">
                <a:solidFill>
                  <a:srgbClr val="202124"/>
                </a:solidFill>
                <a:latin typeface="arial" panose="020B0604020202020204" pitchFamily="34" charset="0"/>
              </a:rPr>
              <a:t>Empty</a:t>
            </a:r>
            <a:r>
              <a:rPr lang="tr-TR" dirty="0">
                <a:solidFill>
                  <a:srgbClr val="202124"/>
                </a:solidFill>
                <a:latin typeface="arial" panose="020B0604020202020204" pitchFamily="34" charset="0"/>
              </a:rPr>
              <a:t>, </a:t>
            </a:r>
            <a:r>
              <a:rPr lang="tr-TR" dirty="0" err="1">
                <a:solidFill>
                  <a:srgbClr val="202124"/>
                </a:solidFill>
                <a:latin typeface="arial" panose="020B0604020202020204" pitchFamily="34" charset="0"/>
              </a:rPr>
              <a:t>Variant</a:t>
            </a:r>
            <a:r>
              <a:rPr lang="tr-TR" dirty="0">
                <a:solidFill>
                  <a:srgbClr val="202124"/>
                </a:solidFill>
                <a:latin typeface="arial" panose="020B0604020202020204" pitchFamily="34" charset="0"/>
              </a:rPr>
              <a:t> </a:t>
            </a:r>
            <a:r>
              <a:rPr lang="tr-TR" dirty="0" err="1">
                <a:solidFill>
                  <a:srgbClr val="202124"/>
                </a:solidFill>
                <a:latin typeface="arial" panose="020B0604020202020204" pitchFamily="34" charset="0"/>
              </a:rPr>
              <a:t>alttipi</a:t>
            </a:r>
            <a:r>
              <a:rPr lang="tr-TR" dirty="0">
                <a:solidFill>
                  <a:srgbClr val="202124"/>
                </a:solidFill>
                <a:latin typeface="arial" panose="020B0604020202020204" pitchFamily="34" charset="0"/>
              </a:rPr>
              <a:t> olarak karşımıza çıkar. İstenirse bir değişkene başlangıç anında da </a:t>
            </a:r>
            <a:r>
              <a:rPr lang="tr-TR" b="1" dirty="0" err="1">
                <a:solidFill>
                  <a:srgbClr val="202124"/>
                </a:solidFill>
                <a:latin typeface="arial" panose="020B0604020202020204" pitchFamily="34" charset="0"/>
              </a:rPr>
              <a:t>Empty</a:t>
            </a:r>
            <a:r>
              <a:rPr lang="tr-TR" b="1" dirty="0">
                <a:solidFill>
                  <a:srgbClr val="202124"/>
                </a:solidFill>
                <a:latin typeface="arial" panose="020B0604020202020204" pitchFamily="34" charset="0"/>
              </a:rPr>
              <a:t> değeri</a:t>
            </a:r>
            <a:r>
              <a:rPr lang="tr-TR" dirty="0">
                <a:solidFill>
                  <a:srgbClr val="202124"/>
                </a:solidFill>
                <a:latin typeface="arial" panose="020B0604020202020204" pitchFamily="34" charset="0"/>
              </a:rPr>
              <a:t> verilebilir.</a:t>
            </a:r>
            <a:endParaRPr lang="tr-TR" dirty="0"/>
          </a:p>
        </p:txBody>
      </p:sp>
      <p:sp>
        <p:nvSpPr>
          <p:cNvPr id="4" name="Dikdörtgen 3"/>
          <p:cNvSpPr/>
          <p:nvPr/>
        </p:nvSpPr>
        <p:spPr>
          <a:xfrm>
            <a:off x="242040" y="3563190"/>
            <a:ext cx="9277611" cy="2831544"/>
          </a:xfrm>
          <a:prstGeom prst="rect">
            <a:avLst/>
          </a:prstGeom>
        </p:spPr>
        <p:txBody>
          <a:bodyPr wrap="square">
            <a:spAutoFit/>
          </a:bodyPr>
          <a:lstStyle/>
          <a:p>
            <a:r>
              <a:rPr lang="tr-TR" sz="2000" b="1" dirty="0" err="1">
                <a:solidFill>
                  <a:srgbClr val="FF0000"/>
                </a:solidFill>
                <a:effectLst>
                  <a:outerShdw blurRad="38100" dist="38100" dir="2700000" algn="tl">
                    <a:srgbClr val="000000">
                      <a:alpha val="43137"/>
                    </a:srgbClr>
                  </a:outerShdw>
                </a:effectLst>
              </a:rPr>
              <a:t>Sub</a:t>
            </a:r>
            <a:r>
              <a:rPr lang="tr-TR" sz="2000" b="1" dirty="0">
                <a:solidFill>
                  <a:srgbClr val="FF0000"/>
                </a:solidFill>
                <a:effectLst>
                  <a:outerShdw blurRad="38100" dist="38100" dir="2700000" algn="tl">
                    <a:srgbClr val="000000">
                      <a:alpha val="43137"/>
                    </a:srgbClr>
                  </a:outerShdw>
                </a:effectLst>
              </a:rPr>
              <a:t> </a:t>
            </a:r>
            <a:r>
              <a:rPr lang="tr-TR" sz="2000" b="1" dirty="0" err="1">
                <a:solidFill>
                  <a:srgbClr val="FF0000"/>
                </a:solidFill>
                <a:effectLst>
                  <a:outerShdw blurRad="38100" dist="38100" dir="2700000" algn="tl">
                    <a:srgbClr val="000000">
                      <a:alpha val="43137"/>
                    </a:srgbClr>
                  </a:outerShdw>
                </a:effectLst>
              </a:rPr>
              <a:t>veriTipi</a:t>
            </a:r>
            <a:r>
              <a:rPr lang="tr-TR" sz="2000" b="1" dirty="0">
                <a:solidFill>
                  <a:srgbClr val="FF0000"/>
                </a:solidFill>
                <a:effectLst>
                  <a:outerShdw blurRad="38100" dist="38100" dir="2700000" algn="tl">
                    <a:srgbClr val="000000">
                      <a:alpha val="43137"/>
                    </a:srgbClr>
                  </a:outerShdw>
                </a:effectLst>
              </a:rPr>
              <a:t>()</a:t>
            </a:r>
          </a:p>
          <a:p>
            <a:r>
              <a:rPr lang="tr-TR" sz="2000" b="1" dirty="0" err="1">
                <a:solidFill>
                  <a:srgbClr val="FF0000"/>
                </a:solidFill>
                <a:effectLst>
                  <a:outerShdw blurRad="38100" dist="38100" dir="2700000" algn="tl">
                    <a:srgbClr val="000000">
                      <a:alpha val="43137"/>
                    </a:srgbClr>
                  </a:outerShdw>
                </a:effectLst>
              </a:rPr>
              <a:t>MsgBox</a:t>
            </a:r>
            <a:r>
              <a:rPr lang="tr-TR" sz="2000" b="1" dirty="0">
                <a:solidFill>
                  <a:srgbClr val="FF0000"/>
                </a:solidFill>
                <a:effectLst>
                  <a:outerShdw blurRad="38100" dist="38100" dir="2700000" algn="tl">
                    <a:srgbClr val="000000">
                      <a:alpha val="43137"/>
                    </a:srgbClr>
                  </a:outerShdw>
                </a:effectLst>
              </a:rPr>
              <a:t> </a:t>
            </a:r>
            <a:r>
              <a:rPr lang="tr-TR" sz="2000" b="1" dirty="0" err="1">
                <a:solidFill>
                  <a:srgbClr val="FF0000"/>
                </a:solidFill>
                <a:effectLst>
                  <a:outerShdw blurRad="38100" dist="38100" dir="2700000" algn="tl">
                    <a:srgbClr val="000000">
                      <a:alpha val="43137"/>
                    </a:srgbClr>
                  </a:outerShdw>
                </a:effectLst>
              </a:rPr>
              <a:t>IsEmpty</a:t>
            </a:r>
            <a:r>
              <a:rPr lang="tr-TR" sz="2000" b="1" dirty="0">
                <a:solidFill>
                  <a:srgbClr val="FF0000"/>
                </a:solidFill>
                <a:effectLst>
                  <a:outerShdw blurRad="38100" dist="38100" dir="2700000" algn="tl">
                    <a:srgbClr val="000000">
                      <a:alpha val="43137"/>
                    </a:srgbClr>
                  </a:outerShdw>
                </a:effectLst>
              </a:rPr>
              <a:t>(veri)</a:t>
            </a:r>
          </a:p>
          <a:p>
            <a:r>
              <a:rPr lang="tr-TR" sz="2000" b="1" dirty="0" err="1">
                <a:solidFill>
                  <a:srgbClr val="FF0000"/>
                </a:solidFill>
                <a:effectLst>
                  <a:outerShdw blurRad="38100" dist="38100" dir="2700000" algn="tl">
                    <a:srgbClr val="000000">
                      <a:alpha val="43137"/>
                    </a:srgbClr>
                  </a:outerShdw>
                </a:effectLst>
              </a:rPr>
              <a:t>End</a:t>
            </a:r>
            <a:r>
              <a:rPr lang="tr-TR" sz="2000" b="1" dirty="0">
                <a:solidFill>
                  <a:srgbClr val="FF0000"/>
                </a:solidFill>
                <a:effectLst>
                  <a:outerShdw blurRad="38100" dist="38100" dir="2700000" algn="tl">
                    <a:srgbClr val="000000">
                      <a:alpha val="43137"/>
                    </a:srgbClr>
                  </a:outerShdw>
                </a:effectLst>
              </a:rPr>
              <a:t> </a:t>
            </a:r>
            <a:r>
              <a:rPr lang="tr-TR" sz="2000" b="1" dirty="0" err="1" smtClean="0">
                <a:solidFill>
                  <a:srgbClr val="FF0000"/>
                </a:solidFill>
                <a:effectLst>
                  <a:outerShdw blurRad="38100" dist="38100" dir="2700000" algn="tl">
                    <a:srgbClr val="000000">
                      <a:alpha val="43137"/>
                    </a:srgbClr>
                  </a:outerShdw>
                </a:effectLst>
              </a:rPr>
              <a:t>Sub</a:t>
            </a:r>
            <a:endParaRPr lang="tr-TR" sz="2000" b="1" dirty="0" smtClean="0">
              <a:solidFill>
                <a:srgbClr val="FF0000"/>
              </a:solidFill>
              <a:effectLst>
                <a:outerShdw blurRad="38100" dist="38100" dir="2700000" algn="tl">
                  <a:srgbClr val="000000">
                    <a:alpha val="43137"/>
                  </a:srgbClr>
                </a:outerShdw>
              </a:effectLst>
            </a:endParaRPr>
          </a:p>
          <a:p>
            <a:endParaRPr lang="tr-TR" dirty="0"/>
          </a:p>
          <a:p>
            <a:r>
              <a:rPr lang="tr-TR" sz="2000" b="1" dirty="0" err="1">
                <a:solidFill>
                  <a:srgbClr val="00B0F0"/>
                </a:solidFill>
              </a:rPr>
              <a:t>Sub</a:t>
            </a:r>
            <a:r>
              <a:rPr lang="tr-TR" sz="2000" b="1" dirty="0">
                <a:solidFill>
                  <a:srgbClr val="00B0F0"/>
                </a:solidFill>
              </a:rPr>
              <a:t> </a:t>
            </a:r>
            <a:r>
              <a:rPr lang="tr-TR" sz="2000" b="1" dirty="0" err="1">
                <a:solidFill>
                  <a:srgbClr val="00B0F0"/>
                </a:solidFill>
              </a:rPr>
              <a:t>gecersizVeri</a:t>
            </a:r>
            <a:r>
              <a:rPr lang="tr-TR" sz="2000" b="1" dirty="0">
                <a:solidFill>
                  <a:srgbClr val="00B0F0"/>
                </a:solidFill>
              </a:rPr>
              <a:t>()</a:t>
            </a:r>
          </a:p>
          <a:p>
            <a:r>
              <a:rPr lang="tr-TR" sz="2000" b="1" dirty="0">
                <a:solidFill>
                  <a:srgbClr val="00B0F0"/>
                </a:solidFill>
              </a:rPr>
              <a:t>veri = </a:t>
            </a:r>
            <a:r>
              <a:rPr lang="tr-TR" sz="2000" b="1" dirty="0" err="1">
                <a:solidFill>
                  <a:srgbClr val="00B0F0"/>
                </a:solidFill>
              </a:rPr>
              <a:t>Null</a:t>
            </a:r>
            <a:endParaRPr lang="tr-TR" sz="2000" b="1" dirty="0">
              <a:solidFill>
                <a:srgbClr val="00B0F0"/>
              </a:solidFill>
            </a:endParaRPr>
          </a:p>
          <a:p>
            <a:r>
              <a:rPr lang="tr-TR" sz="2000" b="1" dirty="0" err="1">
                <a:solidFill>
                  <a:srgbClr val="00B0F0"/>
                </a:solidFill>
              </a:rPr>
              <a:t>MsgBox</a:t>
            </a:r>
            <a:r>
              <a:rPr lang="tr-TR" sz="2000" b="1" dirty="0">
                <a:solidFill>
                  <a:srgbClr val="00B0F0"/>
                </a:solidFill>
              </a:rPr>
              <a:t> </a:t>
            </a:r>
            <a:r>
              <a:rPr lang="tr-TR" sz="2000" b="1" dirty="0" err="1">
                <a:solidFill>
                  <a:srgbClr val="00B0F0"/>
                </a:solidFill>
              </a:rPr>
              <a:t>IsNull</a:t>
            </a:r>
            <a:r>
              <a:rPr lang="tr-TR" sz="2000" b="1" dirty="0">
                <a:solidFill>
                  <a:srgbClr val="00B0F0"/>
                </a:solidFill>
              </a:rPr>
              <a:t>(veri)</a:t>
            </a:r>
          </a:p>
          <a:p>
            <a:r>
              <a:rPr lang="tr-TR" sz="2000" b="1" dirty="0">
                <a:solidFill>
                  <a:srgbClr val="00B0F0"/>
                </a:solidFill>
              </a:rPr>
              <a:t>'</a:t>
            </a:r>
            <a:r>
              <a:rPr lang="tr-TR" sz="2000" b="1" dirty="0" err="1">
                <a:solidFill>
                  <a:srgbClr val="00B0F0"/>
                </a:solidFill>
              </a:rPr>
              <a:t>gecerli</a:t>
            </a:r>
            <a:r>
              <a:rPr lang="tr-TR" sz="2000" b="1" dirty="0">
                <a:solidFill>
                  <a:srgbClr val="00B0F0"/>
                </a:solidFill>
              </a:rPr>
              <a:t> veri olduğunda </a:t>
            </a:r>
            <a:r>
              <a:rPr lang="tr-TR" sz="2000" b="1" dirty="0" smtClean="0">
                <a:solidFill>
                  <a:srgbClr val="00B0F0"/>
                </a:solidFill>
              </a:rPr>
              <a:t>True geçersiz </a:t>
            </a:r>
            <a:r>
              <a:rPr lang="tr-TR" sz="2000" b="1" dirty="0">
                <a:solidFill>
                  <a:srgbClr val="00B0F0"/>
                </a:solidFill>
              </a:rPr>
              <a:t>veri olduğunda </a:t>
            </a:r>
            <a:r>
              <a:rPr lang="tr-TR" sz="2000" b="1" dirty="0" err="1">
                <a:solidFill>
                  <a:srgbClr val="00B0F0"/>
                </a:solidFill>
              </a:rPr>
              <a:t>False</a:t>
            </a:r>
            <a:r>
              <a:rPr lang="tr-TR" sz="2000" b="1" dirty="0">
                <a:solidFill>
                  <a:srgbClr val="00B0F0"/>
                </a:solidFill>
              </a:rPr>
              <a:t> mesajı görüntüler</a:t>
            </a:r>
          </a:p>
          <a:p>
            <a:r>
              <a:rPr lang="tr-TR" sz="2000" b="1" dirty="0" err="1">
                <a:solidFill>
                  <a:srgbClr val="00B0F0"/>
                </a:solidFill>
              </a:rPr>
              <a:t>End</a:t>
            </a:r>
            <a:r>
              <a:rPr lang="tr-TR" sz="2000" b="1" dirty="0">
                <a:solidFill>
                  <a:srgbClr val="00B0F0"/>
                </a:solidFill>
              </a:rPr>
              <a:t> </a:t>
            </a:r>
            <a:r>
              <a:rPr lang="tr-TR" sz="2000" b="1" dirty="0" err="1">
                <a:solidFill>
                  <a:srgbClr val="00B0F0"/>
                </a:solidFill>
              </a:rPr>
              <a:t>Sub</a:t>
            </a:r>
            <a:endParaRPr lang="tr-TR" sz="2000" b="1" dirty="0">
              <a:solidFill>
                <a:srgbClr val="00B0F0"/>
              </a:solidFill>
            </a:endParaRPr>
          </a:p>
        </p:txBody>
      </p:sp>
      <p:grpSp>
        <p:nvGrpSpPr>
          <p:cNvPr id="9" name="Grup 8"/>
          <p:cNvGrpSpPr/>
          <p:nvPr/>
        </p:nvGrpSpPr>
        <p:grpSpPr>
          <a:xfrm>
            <a:off x="3643749" y="1806187"/>
            <a:ext cx="2474194" cy="1827273"/>
            <a:chOff x="1784655" y="4642207"/>
            <a:chExt cx="1760211" cy="1482571"/>
          </a:xfrm>
        </p:grpSpPr>
        <p:sp>
          <p:nvSpPr>
            <p:cNvPr id="3" name="Dikdörtgen 2"/>
            <p:cNvSpPr/>
            <p:nvPr/>
          </p:nvSpPr>
          <p:spPr>
            <a:xfrm>
              <a:off x="1784656" y="4642207"/>
              <a:ext cx="1126053" cy="374575"/>
            </a:xfrm>
            <a:prstGeom prst="rect">
              <a:avLst/>
            </a:prstGeom>
          </p:spPr>
          <p:txBody>
            <a:bodyPr wrap="none">
              <a:spAutoFit/>
            </a:bodyPr>
            <a:lstStyle/>
            <a:p>
              <a:r>
                <a:rPr lang="tr-TR" sz="2400" b="1" dirty="0" err="1" smtClean="0">
                  <a:solidFill>
                    <a:srgbClr val="C00000"/>
                  </a:solidFill>
                </a:rPr>
                <a:t>IsNull</a:t>
              </a:r>
              <a:r>
                <a:rPr lang="tr-TR" sz="2400" b="1" dirty="0" smtClean="0">
                  <a:solidFill>
                    <a:srgbClr val="C00000"/>
                  </a:solidFill>
                </a:rPr>
                <a:t>(veri)</a:t>
              </a:r>
              <a:endParaRPr lang="tr-TR" sz="2400" b="1" dirty="0"/>
            </a:p>
          </p:txBody>
        </p:sp>
        <p:sp>
          <p:nvSpPr>
            <p:cNvPr id="6" name="Dikdörtgen 5"/>
            <p:cNvSpPr/>
            <p:nvPr/>
          </p:nvSpPr>
          <p:spPr>
            <a:xfrm>
              <a:off x="1784655" y="5011539"/>
              <a:ext cx="1760211" cy="374575"/>
            </a:xfrm>
            <a:prstGeom prst="rect">
              <a:avLst/>
            </a:prstGeom>
          </p:spPr>
          <p:txBody>
            <a:bodyPr wrap="square">
              <a:spAutoFit/>
            </a:bodyPr>
            <a:lstStyle/>
            <a:p>
              <a:r>
                <a:rPr lang="tr-TR" sz="2400" b="1" dirty="0" err="1" smtClean="0">
                  <a:solidFill>
                    <a:srgbClr val="00B0F0"/>
                  </a:solidFill>
                </a:rPr>
                <a:t>IsEmpty</a:t>
              </a:r>
              <a:r>
                <a:rPr lang="tr-TR" sz="2400" b="1" dirty="0" smtClean="0">
                  <a:solidFill>
                    <a:srgbClr val="00B0F0"/>
                  </a:solidFill>
                </a:rPr>
                <a:t>(veri1)</a:t>
              </a:r>
              <a:endParaRPr lang="tr-TR" sz="2400" b="1" dirty="0"/>
            </a:p>
          </p:txBody>
        </p:sp>
        <p:sp>
          <p:nvSpPr>
            <p:cNvPr id="7" name="Dikdörtgen 6"/>
            <p:cNvSpPr/>
            <p:nvPr/>
          </p:nvSpPr>
          <p:spPr>
            <a:xfrm>
              <a:off x="1784656" y="5380871"/>
              <a:ext cx="1622423" cy="374575"/>
            </a:xfrm>
            <a:prstGeom prst="rect">
              <a:avLst/>
            </a:prstGeom>
          </p:spPr>
          <p:txBody>
            <a:bodyPr wrap="square">
              <a:spAutoFit/>
            </a:bodyPr>
            <a:lstStyle/>
            <a:p>
              <a:r>
                <a:rPr lang="tr-TR" sz="2400" b="1" dirty="0" err="1" smtClean="0">
                  <a:solidFill>
                    <a:srgbClr val="00B0F0"/>
                  </a:solidFill>
                </a:rPr>
                <a:t>IsNumeric</a:t>
              </a:r>
              <a:r>
                <a:rPr lang="tr-TR" sz="2400" b="1" dirty="0" smtClean="0">
                  <a:solidFill>
                    <a:srgbClr val="00B0F0"/>
                  </a:solidFill>
                </a:rPr>
                <a:t>(veri)</a:t>
              </a:r>
              <a:endParaRPr lang="tr-TR" sz="2400" b="1" dirty="0"/>
            </a:p>
          </p:txBody>
        </p:sp>
        <p:sp>
          <p:nvSpPr>
            <p:cNvPr id="8" name="Dikdörtgen 7"/>
            <p:cNvSpPr/>
            <p:nvPr/>
          </p:nvSpPr>
          <p:spPr>
            <a:xfrm>
              <a:off x="1784656" y="5750203"/>
              <a:ext cx="1346851" cy="374575"/>
            </a:xfrm>
            <a:prstGeom prst="rect">
              <a:avLst/>
            </a:prstGeom>
          </p:spPr>
          <p:txBody>
            <a:bodyPr wrap="square">
              <a:spAutoFit/>
            </a:bodyPr>
            <a:lstStyle/>
            <a:p>
              <a:r>
                <a:rPr lang="tr-TR" sz="2400" b="1" dirty="0" err="1" smtClean="0">
                  <a:solidFill>
                    <a:srgbClr val="FF0000"/>
                  </a:solidFill>
                </a:rPr>
                <a:t>IsDate</a:t>
              </a:r>
              <a:r>
                <a:rPr lang="tr-TR" sz="2400" b="1" dirty="0" smtClean="0">
                  <a:solidFill>
                    <a:srgbClr val="FF0000"/>
                  </a:solidFill>
                </a:rPr>
                <a:t>(veri)</a:t>
              </a:r>
              <a:endParaRPr lang="tr-TR" sz="2400" b="1" dirty="0"/>
            </a:p>
          </p:txBody>
        </p:sp>
      </p:grpSp>
    </p:spTree>
    <p:extLst>
      <p:ext uri="{BB962C8B-B14F-4D97-AF65-F5344CB8AC3E}">
        <p14:creationId xmlns:p14="http://schemas.microsoft.com/office/powerpoint/2010/main" val="31694389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10363200" y="224688"/>
            <a:ext cx="1432560" cy="369332"/>
          </a:xfrm>
          <a:prstGeom prst="rect">
            <a:avLst/>
          </a:prstGeom>
          <a:noFill/>
        </p:spPr>
        <p:txBody>
          <a:bodyPr wrap="square" rtlCol="0">
            <a:spAutoFit/>
          </a:bodyPr>
          <a:lstStyle/>
          <a:p>
            <a:r>
              <a:rPr lang="tr-TR" dirty="0" smtClean="0"/>
              <a:t>Uygulama: 5</a:t>
            </a:r>
            <a:endParaRPr lang="tr-TR" dirty="0"/>
          </a:p>
        </p:txBody>
      </p:sp>
      <p:sp>
        <p:nvSpPr>
          <p:cNvPr id="6" name="Dikdörtgen 5"/>
          <p:cNvSpPr/>
          <p:nvPr/>
        </p:nvSpPr>
        <p:spPr>
          <a:xfrm>
            <a:off x="631484" y="359963"/>
            <a:ext cx="3877886" cy="6001643"/>
          </a:xfrm>
          <a:prstGeom prst="rect">
            <a:avLst/>
          </a:prstGeom>
        </p:spPr>
        <p:txBody>
          <a:bodyPr wrap="square">
            <a:spAutoFit/>
          </a:bodyPr>
          <a:lstStyle/>
          <a:p>
            <a:r>
              <a:rPr lang="tr-TR" sz="2400" b="1" dirty="0" smtClean="0">
                <a:solidFill>
                  <a:srgbClr val="92D050"/>
                </a:solidFill>
              </a:rPr>
              <a:t>Tarih-zaman verileri</a:t>
            </a:r>
          </a:p>
          <a:p>
            <a:r>
              <a:rPr lang="tr-TR" sz="2400" b="1" dirty="0" err="1" smtClean="0">
                <a:solidFill>
                  <a:srgbClr val="FF0000"/>
                </a:solidFill>
              </a:rPr>
              <a:t>Sub</a:t>
            </a:r>
            <a:r>
              <a:rPr lang="tr-TR" sz="2400" b="1" dirty="0" smtClean="0">
                <a:solidFill>
                  <a:srgbClr val="FF0000"/>
                </a:solidFill>
              </a:rPr>
              <a:t> </a:t>
            </a:r>
            <a:r>
              <a:rPr lang="tr-TR" sz="2400" b="1" dirty="0" err="1">
                <a:solidFill>
                  <a:srgbClr val="FF0000"/>
                </a:solidFill>
              </a:rPr>
              <a:t>degiskenTarih</a:t>
            </a:r>
            <a:r>
              <a:rPr lang="tr-TR" sz="2400" b="1" dirty="0">
                <a:solidFill>
                  <a:srgbClr val="FF0000"/>
                </a:solidFill>
              </a:rPr>
              <a:t>()</a:t>
            </a:r>
          </a:p>
          <a:p>
            <a:r>
              <a:rPr lang="tr-TR" sz="2400" b="1" dirty="0">
                <a:solidFill>
                  <a:srgbClr val="FF0000"/>
                </a:solidFill>
              </a:rPr>
              <a:t>veri = "17.03.2022"</a:t>
            </a:r>
          </a:p>
          <a:p>
            <a:r>
              <a:rPr lang="tr-TR" sz="2400" b="1" dirty="0" err="1">
                <a:solidFill>
                  <a:srgbClr val="FF0000"/>
                </a:solidFill>
              </a:rPr>
              <a:t>MsgBox</a:t>
            </a:r>
            <a:r>
              <a:rPr lang="tr-TR" sz="2400" b="1" dirty="0">
                <a:solidFill>
                  <a:srgbClr val="FF0000"/>
                </a:solidFill>
              </a:rPr>
              <a:t> </a:t>
            </a:r>
            <a:r>
              <a:rPr lang="tr-TR" sz="2400" b="1" dirty="0" err="1">
                <a:solidFill>
                  <a:srgbClr val="FF0000"/>
                </a:solidFill>
              </a:rPr>
              <a:t>IsDate</a:t>
            </a:r>
            <a:r>
              <a:rPr lang="tr-TR" sz="2400" b="1" dirty="0">
                <a:solidFill>
                  <a:srgbClr val="FF0000"/>
                </a:solidFill>
              </a:rPr>
              <a:t>(veri)</a:t>
            </a:r>
          </a:p>
          <a:p>
            <a:r>
              <a:rPr lang="tr-TR" sz="2400" b="1" dirty="0" err="1">
                <a:solidFill>
                  <a:srgbClr val="FF0000"/>
                </a:solidFill>
              </a:rPr>
              <a:t>End</a:t>
            </a:r>
            <a:r>
              <a:rPr lang="tr-TR" sz="2400" b="1" dirty="0">
                <a:solidFill>
                  <a:srgbClr val="FF0000"/>
                </a:solidFill>
              </a:rPr>
              <a:t> </a:t>
            </a:r>
            <a:r>
              <a:rPr lang="tr-TR" sz="2400" b="1" dirty="0" err="1" smtClean="0">
                <a:solidFill>
                  <a:srgbClr val="FF0000"/>
                </a:solidFill>
              </a:rPr>
              <a:t>Sub</a:t>
            </a:r>
            <a:endParaRPr lang="tr-TR" sz="2400" b="1" dirty="0" smtClean="0">
              <a:solidFill>
                <a:srgbClr val="FF0000"/>
              </a:solidFill>
            </a:endParaRPr>
          </a:p>
          <a:p>
            <a:endParaRPr lang="tr-TR" sz="2400" b="1" dirty="0" smtClean="0">
              <a:solidFill>
                <a:srgbClr val="92D050"/>
              </a:solidFill>
            </a:endParaRPr>
          </a:p>
          <a:p>
            <a:r>
              <a:rPr lang="tr-TR" sz="2400" b="1" dirty="0" smtClean="0">
                <a:solidFill>
                  <a:srgbClr val="92D050"/>
                </a:solidFill>
              </a:rPr>
              <a:t>Tarih-zaman </a:t>
            </a:r>
            <a:r>
              <a:rPr lang="tr-TR" sz="2400" b="1" dirty="0">
                <a:solidFill>
                  <a:srgbClr val="92D050"/>
                </a:solidFill>
              </a:rPr>
              <a:t>verileri</a:t>
            </a:r>
          </a:p>
          <a:p>
            <a:r>
              <a:rPr lang="tr-TR" sz="2400" dirty="0" err="1" smtClean="0">
                <a:solidFill>
                  <a:srgbClr val="00B0F0"/>
                </a:solidFill>
              </a:rPr>
              <a:t>Sub</a:t>
            </a:r>
            <a:r>
              <a:rPr lang="tr-TR" sz="2400" dirty="0" smtClean="0">
                <a:solidFill>
                  <a:srgbClr val="00B0F0"/>
                </a:solidFill>
              </a:rPr>
              <a:t> </a:t>
            </a:r>
            <a:r>
              <a:rPr lang="tr-TR" sz="2400" dirty="0" err="1">
                <a:solidFill>
                  <a:srgbClr val="00B0F0"/>
                </a:solidFill>
              </a:rPr>
              <a:t>değişkenMetin</a:t>
            </a:r>
            <a:r>
              <a:rPr lang="tr-TR" sz="2400" dirty="0">
                <a:solidFill>
                  <a:srgbClr val="00B0F0"/>
                </a:solidFill>
              </a:rPr>
              <a:t>()</a:t>
            </a:r>
          </a:p>
          <a:p>
            <a:r>
              <a:rPr lang="tr-TR" sz="2400" dirty="0">
                <a:solidFill>
                  <a:srgbClr val="00B0F0"/>
                </a:solidFill>
              </a:rPr>
              <a:t>veri = "5"</a:t>
            </a:r>
          </a:p>
          <a:p>
            <a:r>
              <a:rPr lang="tr-TR" sz="2400" dirty="0" err="1">
                <a:solidFill>
                  <a:srgbClr val="00B0F0"/>
                </a:solidFill>
              </a:rPr>
              <a:t>MsgBox</a:t>
            </a:r>
            <a:r>
              <a:rPr lang="tr-TR" sz="2400" dirty="0">
                <a:solidFill>
                  <a:srgbClr val="00B0F0"/>
                </a:solidFill>
              </a:rPr>
              <a:t> </a:t>
            </a:r>
            <a:r>
              <a:rPr lang="tr-TR" sz="2400" dirty="0" err="1">
                <a:solidFill>
                  <a:srgbClr val="00B0F0"/>
                </a:solidFill>
              </a:rPr>
              <a:t>IsNumeric</a:t>
            </a:r>
            <a:r>
              <a:rPr lang="tr-TR" sz="2400" dirty="0">
                <a:solidFill>
                  <a:srgbClr val="00B0F0"/>
                </a:solidFill>
              </a:rPr>
              <a:t>(veri)</a:t>
            </a:r>
          </a:p>
          <a:p>
            <a:r>
              <a:rPr lang="tr-TR" sz="2400" dirty="0" err="1">
                <a:solidFill>
                  <a:srgbClr val="00B0F0"/>
                </a:solidFill>
              </a:rPr>
              <a:t>End</a:t>
            </a:r>
            <a:r>
              <a:rPr lang="tr-TR" sz="2400" dirty="0">
                <a:solidFill>
                  <a:srgbClr val="00B0F0"/>
                </a:solidFill>
              </a:rPr>
              <a:t> </a:t>
            </a:r>
            <a:r>
              <a:rPr lang="tr-TR" sz="2400" dirty="0" err="1" smtClean="0">
                <a:solidFill>
                  <a:srgbClr val="00B0F0"/>
                </a:solidFill>
              </a:rPr>
              <a:t>Sub</a:t>
            </a:r>
            <a:endParaRPr lang="tr-TR" sz="2400" dirty="0" smtClean="0">
              <a:solidFill>
                <a:srgbClr val="00B0F0"/>
              </a:solidFill>
            </a:endParaRPr>
          </a:p>
          <a:p>
            <a:endParaRPr lang="tr-TR" sz="2400" dirty="0">
              <a:solidFill>
                <a:srgbClr val="00B0F0"/>
              </a:solidFill>
            </a:endParaRPr>
          </a:p>
          <a:p>
            <a:r>
              <a:rPr lang="tr-TR" sz="2400" b="1" dirty="0" err="1">
                <a:solidFill>
                  <a:srgbClr val="C00000"/>
                </a:solidFill>
              </a:rPr>
              <a:t>Sub</a:t>
            </a:r>
            <a:r>
              <a:rPr lang="tr-TR" sz="2400" b="1" dirty="0">
                <a:solidFill>
                  <a:srgbClr val="C00000"/>
                </a:solidFill>
              </a:rPr>
              <a:t> </a:t>
            </a:r>
            <a:r>
              <a:rPr lang="tr-TR" sz="2400" b="1" dirty="0" err="1">
                <a:solidFill>
                  <a:srgbClr val="C00000"/>
                </a:solidFill>
              </a:rPr>
              <a:t>DeğişkenBoşDeğer</a:t>
            </a:r>
            <a:r>
              <a:rPr lang="tr-TR" sz="2400" b="1" dirty="0">
                <a:solidFill>
                  <a:srgbClr val="C00000"/>
                </a:solidFill>
              </a:rPr>
              <a:t>()</a:t>
            </a:r>
          </a:p>
          <a:p>
            <a:r>
              <a:rPr lang="tr-TR" sz="2400" b="1" dirty="0">
                <a:solidFill>
                  <a:srgbClr val="C00000"/>
                </a:solidFill>
              </a:rPr>
              <a:t>veri = </a:t>
            </a:r>
            <a:r>
              <a:rPr lang="tr-TR" sz="2400" b="1" dirty="0" err="1">
                <a:solidFill>
                  <a:srgbClr val="C00000"/>
                </a:solidFill>
              </a:rPr>
              <a:t>Null</a:t>
            </a:r>
            <a:endParaRPr lang="tr-TR" sz="2400" b="1" dirty="0">
              <a:solidFill>
                <a:srgbClr val="C00000"/>
              </a:solidFill>
            </a:endParaRPr>
          </a:p>
          <a:p>
            <a:r>
              <a:rPr lang="tr-TR" sz="2400" b="1" dirty="0" err="1">
                <a:solidFill>
                  <a:srgbClr val="C00000"/>
                </a:solidFill>
              </a:rPr>
              <a:t>MsgBox</a:t>
            </a:r>
            <a:r>
              <a:rPr lang="tr-TR" sz="2400" b="1" dirty="0">
                <a:solidFill>
                  <a:srgbClr val="C00000"/>
                </a:solidFill>
              </a:rPr>
              <a:t> </a:t>
            </a:r>
            <a:r>
              <a:rPr lang="tr-TR" sz="2400" b="1" dirty="0" err="1">
                <a:solidFill>
                  <a:srgbClr val="C00000"/>
                </a:solidFill>
              </a:rPr>
              <a:t>IsNull</a:t>
            </a:r>
            <a:r>
              <a:rPr lang="tr-TR" sz="2400" b="1" dirty="0">
                <a:solidFill>
                  <a:srgbClr val="C00000"/>
                </a:solidFill>
              </a:rPr>
              <a:t>(veri)</a:t>
            </a:r>
          </a:p>
          <a:p>
            <a:r>
              <a:rPr lang="tr-TR" sz="2400" b="1" dirty="0" err="1">
                <a:solidFill>
                  <a:srgbClr val="C00000"/>
                </a:solidFill>
              </a:rPr>
              <a:t>End</a:t>
            </a:r>
            <a:r>
              <a:rPr lang="tr-TR" sz="2400" b="1" dirty="0">
                <a:solidFill>
                  <a:srgbClr val="C00000"/>
                </a:solidFill>
              </a:rPr>
              <a:t> </a:t>
            </a:r>
            <a:r>
              <a:rPr lang="tr-TR" sz="2400" b="1" dirty="0" err="1" smtClean="0">
                <a:solidFill>
                  <a:srgbClr val="C00000"/>
                </a:solidFill>
              </a:rPr>
              <a:t>Sub</a:t>
            </a:r>
            <a:endParaRPr lang="tr-TR" sz="2400" b="1" dirty="0">
              <a:solidFill>
                <a:srgbClr val="C00000"/>
              </a:solidFill>
            </a:endParaRPr>
          </a:p>
        </p:txBody>
      </p:sp>
      <p:sp>
        <p:nvSpPr>
          <p:cNvPr id="7" name="Dikdörtgen 6"/>
          <p:cNvSpPr/>
          <p:nvPr/>
        </p:nvSpPr>
        <p:spPr>
          <a:xfrm>
            <a:off x="5129617" y="224688"/>
            <a:ext cx="5751743" cy="4708981"/>
          </a:xfrm>
          <a:prstGeom prst="rect">
            <a:avLst/>
          </a:prstGeom>
        </p:spPr>
        <p:txBody>
          <a:bodyPr wrap="square">
            <a:spAutoFit/>
          </a:bodyPr>
          <a:lstStyle/>
          <a:p>
            <a:endParaRPr lang="tr-TR" sz="2000" b="1" dirty="0">
              <a:solidFill>
                <a:srgbClr val="C00000"/>
              </a:solidFill>
            </a:endParaRPr>
          </a:p>
          <a:p>
            <a:r>
              <a:rPr lang="tr-TR" sz="2000" b="1" dirty="0" err="1">
                <a:solidFill>
                  <a:srgbClr val="00B0F0"/>
                </a:solidFill>
              </a:rPr>
              <a:t>Sub</a:t>
            </a:r>
            <a:r>
              <a:rPr lang="tr-TR" sz="2000" b="1" dirty="0">
                <a:solidFill>
                  <a:srgbClr val="00B0F0"/>
                </a:solidFill>
              </a:rPr>
              <a:t> değişkenBoşDeğer2()</a:t>
            </a:r>
          </a:p>
          <a:p>
            <a:r>
              <a:rPr lang="tr-TR" sz="2000" b="1" dirty="0">
                <a:solidFill>
                  <a:srgbClr val="00B0F0"/>
                </a:solidFill>
              </a:rPr>
              <a:t>veri1 = "5"</a:t>
            </a:r>
          </a:p>
          <a:p>
            <a:r>
              <a:rPr lang="tr-TR" sz="2000" b="1" dirty="0" err="1">
                <a:solidFill>
                  <a:srgbClr val="00B0F0"/>
                </a:solidFill>
              </a:rPr>
              <a:t>MsgBox</a:t>
            </a:r>
            <a:r>
              <a:rPr lang="tr-TR" sz="2000" b="1" dirty="0">
                <a:solidFill>
                  <a:srgbClr val="00B0F0"/>
                </a:solidFill>
              </a:rPr>
              <a:t> </a:t>
            </a:r>
            <a:r>
              <a:rPr lang="tr-TR" sz="2000" b="1" dirty="0" err="1">
                <a:solidFill>
                  <a:srgbClr val="00B0F0"/>
                </a:solidFill>
              </a:rPr>
              <a:t>IsEmpty</a:t>
            </a:r>
            <a:r>
              <a:rPr lang="tr-TR" sz="2000" b="1" dirty="0">
                <a:solidFill>
                  <a:srgbClr val="00B0F0"/>
                </a:solidFill>
              </a:rPr>
              <a:t>(veri1) &amp; " ile " &amp; </a:t>
            </a:r>
            <a:r>
              <a:rPr lang="tr-TR" sz="2000" b="1" dirty="0" err="1">
                <a:solidFill>
                  <a:srgbClr val="00B0F0"/>
                </a:solidFill>
              </a:rPr>
              <a:t>IsEmpty</a:t>
            </a:r>
            <a:r>
              <a:rPr lang="tr-TR" sz="2000" b="1" dirty="0">
                <a:solidFill>
                  <a:srgbClr val="00B0F0"/>
                </a:solidFill>
              </a:rPr>
              <a:t>(veri2)</a:t>
            </a:r>
          </a:p>
          <a:p>
            <a:r>
              <a:rPr lang="tr-TR" sz="2000" b="1" dirty="0" err="1">
                <a:solidFill>
                  <a:srgbClr val="00B0F0"/>
                </a:solidFill>
              </a:rPr>
              <a:t>End</a:t>
            </a:r>
            <a:r>
              <a:rPr lang="tr-TR" sz="2000" b="1" dirty="0">
                <a:solidFill>
                  <a:srgbClr val="00B0F0"/>
                </a:solidFill>
              </a:rPr>
              <a:t> </a:t>
            </a:r>
            <a:r>
              <a:rPr lang="tr-TR" sz="2000" b="1" dirty="0" err="1" smtClean="0">
                <a:solidFill>
                  <a:srgbClr val="00B0F0"/>
                </a:solidFill>
              </a:rPr>
              <a:t>Sub</a:t>
            </a:r>
            <a:endParaRPr lang="tr-TR" sz="2000" b="1" dirty="0" smtClean="0">
              <a:solidFill>
                <a:srgbClr val="00B0F0"/>
              </a:solidFill>
            </a:endParaRPr>
          </a:p>
          <a:p>
            <a:endParaRPr lang="tr-TR" sz="2000" b="1" dirty="0">
              <a:solidFill>
                <a:srgbClr val="00B0F0"/>
              </a:solidFill>
            </a:endParaRPr>
          </a:p>
          <a:p>
            <a:r>
              <a:rPr lang="tr-TR" sz="2000" b="1" dirty="0" err="1">
                <a:solidFill>
                  <a:srgbClr val="C00000"/>
                </a:solidFill>
              </a:rPr>
              <a:t>Sub</a:t>
            </a:r>
            <a:r>
              <a:rPr lang="tr-TR" sz="2000" b="1" dirty="0">
                <a:solidFill>
                  <a:srgbClr val="C00000"/>
                </a:solidFill>
              </a:rPr>
              <a:t> değişkenMetin1()</a:t>
            </a:r>
          </a:p>
          <a:p>
            <a:r>
              <a:rPr lang="tr-TR" sz="2000" b="1" dirty="0">
                <a:solidFill>
                  <a:srgbClr val="C00000"/>
                </a:solidFill>
              </a:rPr>
              <a:t>veri = "5": </a:t>
            </a:r>
            <a:r>
              <a:rPr lang="tr-TR" sz="2000" b="1" dirty="0" err="1">
                <a:solidFill>
                  <a:srgbClr val="C00000"/>
                </a:solidFill>
              </a:rPr>
              <a:t>vERİ</a:t>
            </a:r>
            <a:r>
              <a:rPr lang="tr-TR" sz="2000" b="1" dirty="0">
                <a:solidFill>
                  <a:srgbClr val="C00000"/>
                </a:solidFill>
              </a:rPr>
              <a:t> = 10: </a:t>
            </a:r>
            <a:r>
              <a:rPr lang="tr-TR" sz="2000" b="1" dirty="0" err="1">
                <a:solidFill>
                  <a:srgbClr val="C00000"/>
                </a:solidFill>
              </a:rPr>
              <a:t>vERİ</a:t>
            </a:r>
            <a:r>
              <a:rPr lang="tr-TR" sz="2000" b="1" dirty="0">
                <a:solidFill>
                  <a:srgbClr val="C00000"/>
                </a:solidFill>
              </a:rPr>
              <a:t> = 20</a:t>
            </a:r>
          </a:p>
          <a:p>
            <a:r>
              <a:rPr lang="tr-TR" sz="2000" b="1" dirty="0" err="1">
                <a:solidFill>
                  <a:srgbClr val="C00000"/>
                </a:solidFill>
              </a:rPr>
              <a:t>MsgBox</a:t>
            </a:r>
            <a:r>
              <a:rPr lang="tr-TR" sz="2000" b="1" dirty="0">
                <a:solidFill>
                  <a:srgbClr val="C00000"/>
                </a:solidFill>
              </a:rPr>
              <a:t> veri &amp; " " &amp; </a:t>
            </a:r>
            <a:r>
              <a:rPr lang="tr-TR" sz="2000" b="1" dirty="0" err="1">
                <a:solidFill>
                  <a:srgbClr val="C00000"/>
                </a:solidFill>
              </a:rPr>
              <a:t>vERİ</a:t>
            </a:r>
            <a:r>
              <a:rPr lang="tr-TR" sz="2000" b="1" dirty="0">
                <a:solidFill>
                  <a:srgbClr val="C00000"/>
                </a:solidFill>
              </a:rPr>
              <a:t> &amp; " " &amp; </a:t>
            </a:r>
            <a:r>
              <a:rPr lang="tr-TR" sz="2000" b="1" dirty="0" err="1">
                <a:solidFill>
                  <a:srgbClr val="C00000"/>
                </a:solidFill>
              </a:rPr>
              <a:t>vERİ</a:t>
            </a:r>
            <a:endParaRPr lang="tr-TR" sz="2000" b="1" dirty="0">
              <a:solidFill>
                <a:srgbClr val="C00000"/>
              </a:solidFill>
            </a:endParaRPr>
          </a:p>
          <a:p>
            <a:r>
              <a:rPr lang="tr-TR" sz="2000" b="1" dirty="0" err="1">
                <a:solidFill>
                  <a:srgbClr val="C00000"/>
                </a:solidFill>
              </a:rPr>
              <a:t>End</a:t>
            </a:r>
            <a:r>
              <a:rPr lang="tr-TR" sz="2000" b="1" dirty="0">
                <a:solidFill>
                  <a:srgbClr val="C00000"/>
                </a:solidFill>
              </a:rPr>
              <a:t> </a:t>
            </a:r>
            <a:r>
              <a:rPr lang="tr-TR" sz="2000" b="1" dirty="0" err="1" smtClean="0">
                <a:solidFill>
                  <a:srgbClr val="C00000"/>
                </a:solidFill>
              </a:rPr>
              <a:t>Sub</a:t>
            </a:r>
            <a:endParaRPr lang="tr-TR" sz="2000" b="1" dirty="0" smtClean="0">
              <a:solidFill>
                <a:srgbClr val="C00000"/>
              </a:solidFill>
            </a:endParaRPr>
          </a:p>
          <a:p>
            <a:endParaRPr lang="tr-TR" sz="2000" b="1" dirty="0">
              <a:solidFill>
                <a:srgbClr val="C00000"/>
              </a:solidFill>
            </a:endParaRPr>
          </a:p>
          <a:p>
            <a:r>
              <a:rPr lang="tr-TR" sz="2000" b="1" dirty="0" err="1">
                <a:solidFill>
                  <a:srgbClr val="0070C0"/>
                </a:solidFill>
                <a:effectLst>
                  <a:outerShdw blurRad="38100" dist="38100" dir="2700000" algn="tl">
                    <a:srgbClr val="000000">
                      <a:alpha val="43137"/>
                    </a:srgbClr>
                  </a:outerShdw>
                </a:effectLst>
              </a:rPr>
              <a:t>Sub</a:t>
            </a:r>
            <a:r>
              <a:rPr lang="tr-TR" sz="2000" b="1" dirty="0">
                <a:solidFill>
                  <a:srgbClr val="0070C0"/>
                </a:solidFill>
                <a:effectLst>
                  <a:outerShdw blurRad="38100" dist="38100" dir="2700000" algn="tl">
                    <a:srgbClr val="000000">
                      <a:alpha val="43137"/>
                    </a:srgbClr>
                  </a:outerShdw>
                </a:effectLst>
              </a:rPr>
              <a:t> değişkenMetin2()</a:t>
            </a:r>
          </a:p>
          <a:p>
            <a:r>
              <a:rPr lang="tr-TR" sz="2000" b="1" dirty="0">
                <a:solidFill>
                  <a:srgbClr val="0070C0"/>
                </a:solidFill>
                <a:effectLst>
                  <a:outerShdw blurRad="38100" dist="38100" dir="2700000" algn="tl">
                    <a:srgbClr val="000000">
                      <a:alpha val="43137"/>
                    </a:srgbClr>
                  </a:outerShdw>
                </a:effectLst>
              </a:rPr>
              <a:t>a = 5: a = 10</a:t>
            </a:r>
          </a:p>
          <a:p>
            <a:r>
              <a:rPr lang="tr-TR" sz="2000" b="1" dirty="0" err="1">
                <a:solidFill>
                  <a:srgbClr val="0070C0"/>
                </a:solidFill>
                <a:effectLst>
                  <a:outerShdw blurRad="38100" dist="38100" dir="2700000" algn="tl">
                    <a:srgbClr val="000000">
                      <a:alpha val="43137"/>
                    </a:srgbClr>
                  </a:outerShdw>
                </a:effectLst>
              </a:rPr>
              <a:t>MsgBox</a:t>
            </a:r>
            <a:r>
              <a:rPr lang="tr-TR" sz="2000" b="1" dirty="0">
                <a:solidFill>
                  <a:srgbClr val="0070C0"/>
                </a:solidFill>
                <a:effectLst>
                  <a:outerShdw blurRad="38100" dist="38100" dir="2700000" algn="tl">
                    <a:srgbClr val="000000">
                      <a:alpha val="43137"/>
                    </a:srgbClr>
                  </a:outerShdw>
                </a:effectLst>
              </a:rPr>
              <a:t> a</a:t>
            </a:r>
          </a:p>
          <a:p>
            <a:r>
              <a:rPr lang="tr-TR" sz="2000" b="1" dirty="0" err="1">
                <a:solidFill>
                  <a:srgbClr val="0070C0"/>
                </a:solidFill>
                <a:effectLst>
                  <a:outerShdw blurRad="38100" dist="38100" dir="2700000" algn="tl">
                    <a:srgbClr val="000000">
                      <a:alpha val="43137"/>
                    </a:srgbClr>
                  </a:outerShdw>
                </a:effectLst>
              </a:rPr>
              <a:t>End</a:t>
            </a:r>
            <a:r>
              <a:rPr lang="tr-TR" sz="2000" b="1" dirty="0">
                <a:solidFill>
                  <a:srgbClr val="0070C0"/>
                </a:solidFill>
                <a:effectLst>
                  <a:outerShdw blurRad="38100" dist="38100" dir="2700000" algn="tl">
                    <a:srgbClr val="000000">
                      <a:alpha val="43137"/>
                    </a:srgbClr>
                  </a:outerShdw>
                </a:effectLst>
              </a:rPr>
              <a:t> </a:t>
            </a:r>
            <a:r>
              <a:rPr lang="tr-TR" sz="2000" b="1" dirty="0" err="1">
                <a:solidFill>
                  <a:srgbClr val="0070C0"/>
                </a:solidFill>
                <a:effectLst>
                  <a:outerShdw blurRad="38100" dist="38100" dir="2700000" algn="tl">
                    <a:srgbClr val="000000">
                      <a:alpha val="43137"/>
                    </a:srgbClr>
                  </a:outerShdw>
                </a:effectLst>
              </a:rPr>
              <a:t>Sub</a:t>
            </a:r>
            <a:endParaRPr lang="tr-TR" sz="2000" b="1" dirty="0">
              <a:solidFill>
                <a:srgbClr val="0070C0"/>
              </a:solidFill>
              <a:effectLst>
                <a:outerShdw blurRad="38100" dist="38100" dir="2700000" algn="tl">
                  <a:srgbClr val="000000">
                    <a:alpha val="43137"/>
                  </a:srgbClr>
                </a:outerShdw>
              </a:effectLst>
            </a:endParaRPr>
          </a:p>
        </p:txBody>
      </p:sp>
      <p:sp>
        <p:nvSpPr>
          <p:cNvPr id="2" name="Dikdörtgen 1"/>
          <p:cNvSpPr/>
          <p:nvPr/>
        </p:nvSpPr>
        <p:spPr>
          <a:xfrm>
            <a:off x="5242560" y="4933669"/>
            <a:ext cx="6096000" cy="1323439"/>
          </a:xfrm>
          <a:prstGeom prst="rect">
            <a:avLst/>
          </a:prstGeom>
        </p:spPr>
        <p:txBody>
          <a:bodyPr>
            <a:spAutoFit/>
          </a:bodyPr>
          <a:lstStyle/>
          <a:p>
            <a:r>
              <a:rPr lang="tr-TR" sz="2000" b="1" dirty="0" err="1">
                <a:solidFill>
                  <a:srgbClr val="C00000"/>
                </a:solidFill>
              </a:rPr>
              <a:t>Sub</a:t>
            </a:r>
            <a:r>
              <a:rPr lang="tr-TR" sz="2000" b="1" dirty="0">
                <a:solidFill>
                  <a:srgbClr val="C00000"/>
                </a:solidFill>
              </a:rPr>
              <a:t> veri()</a:t>
            </a:r>
          </a:p>
          <a:p>
            <a:r>
              <a:rPr lang="tr-TR" sz="2000" b="1" dirty="0">
                <a:solidFill>
                  <a:srgbClr val="C00000"/>
                </a:solidFill>
              </a:rPr>
              <a:t>a = 5</a:t>
            </a:r>
          </a:p>
          <a:p>
            <a:r>
              <a:rPr lang="tr-TR" sz="2000" b="1" dirty="0" err="1">
                <a:solidFill>
                  <a:srgbClr val="C00000"/>
                </a:solidFill>
              </a:rPr>
              <a:t>MsgBox</a:t>
            </a:r>
            <a:r>
              <a:rPr lang="tr-TR" sz="2000" b="1" dirty="0">
                <a:solidFill>
                  <a:srgbClr val="C00000"/>
                </a:solidFill>
              </a:rPr>
              <a:t> </a:t>
            </a:r>
            <a:r>
              <a:rPr lang="tr-TR" sz="2000" b="1" dirty="0" err="1">
                <a:solidFill>
                  <a:srgbClr val="C00000"/>
                </a:solidFill>
              </a:rPr>
              <a:t>IsEmpty</a:t>
            </a:r>
            <a:r>
              <a:rPr lang="tr-TR" sz="2000" b="1" dirty="0">
                <a:solidFill>
                  <a:srgbClr val="C00000"/>
                </a:solidFill>
              </a:rPr>
              <a:t>(a): </a:t>
            </a:r>
            <a:r>
              <a:rPr lang="tr-TR" sz="2000" b="1" dirty="0" err="1">
                <a:solidFill>
                  <a:srgbClr val="C00000"/>
                </a:solidFill>
              </a:rPr>
              <a:t>MsgBox</a:t>
            </a:r>
            <a:r>
              <a:rPr lang="tr-TR" sz="2000" b="1" dirty="0">
                <a:solidFill>
                  <a:srgbClr val="C00000"/>
                </a:solidFill>
              </a:rPr>
              <a:t> </a:t>
            </a:r>
            <a:r>
              <a:rPr lang="tr-TR" sz="2000" b="1" dirty="0" err="1">
                <a:solidFill>
                  <a:srgbClr val="C00000"/>
                </a:solidFill>
              </a:rPr>
              <a:t>IsNumeric</a:t>
            </a:r>
            <a:r>
              <a:rPr lang="tr-TR" sz="2000" b="1" dirty="0">
                <a:solidFill>
                  <a:srgbClr val="C00000"/>
                </a:solidFill>
              </a:rPr>
              <a:t>(a)</a:t>
            </a:r>
          </a:p>
          <a:p>
            <a:r>
              <a:rPr lang="tr-TR" sz="2000" b="1" dirty="0" err="1">
                <a:solidFill>
                  <a:srgbClr val="C00000"/>
                </a:solidFill>
              </a:rPr>
              <a:t>End</a:t>
            </a:r>
            <a:r>
              <a:rPr lang="tr-TR" sz="2000" b="1" dirty="0">
                <a:solidFill>
                  <a:srgbClr val="C00000"/>
                </a:solidFill>
              </a:rPr>
              <a:t> </a:t>
            </a:r>
            <a:r>
              <a:rPr lang="tr-TR" sz="2000" b="1" dirty="0" err="1">
                <a:solidFill>
                  <a:srgbClr val="C00000"/>
                </a:solidFill>
              </a:rPr>
              <a:t>Sub</a:t>
            </a:r>
            <a:endParaRPr lang="tr-TR" sz="2000" b="1" dirty="0">
              <a:solidFill>
                <a:srgbClr val="C00000"/>
              </a:solidFill>
            </a:endParaRPr>
          </a:p>
        </p:txBody>
      </p:sp>
    </p:spTree>
    <p:extLst>
      <p:ext uri="{BB962C8B-B14F-4D97-AF65-F5344CB8AC3E}">
        <p14:creationId xmlns:p14="http://schemas.microsoft.com/office/powerpoint/2010/main" val="40064769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270118" y="2031389"/>
            <a:ext cx="6303818" cy="4247317"/>
          </a:xfrm>
          <a:prstGeom prst="rect">
            <a:avLst/>
          </a:prstGeom>
        </p:spPr>
        <p:txBody>
          <a:bodyPr wrap="square">
            <a:spAutoFit/>
          </a:bodyPr>
          <a:lstStyle/>
          <a:p>
            <a:r>
              <a:rPr lang="tr-TR" dirty="0" err="1">
                <a:solidFill>
                  <a:schemeClr val="accent1">
                    <a:lumMod val="50000"/>
                  </a:schemeClr>
                </a:solidFill>
              </a:rPr>
              <a:t>Sub</a:t>
            </a:r>
            <a:r>
              <a:rPr lang="tr-TR" dirty="0">
                <a:solidFill>
                  <a:schemeClr val="accent1">
                    <a:lumMod val="50000"/>
                  </a:schemeClr>
                </a:solidFill>
              </a:rPr>
              <a:t> </a:t>
            </a:r>
            <a:r>
              <a:rPr lang="tr-TR" dirty="0" err="1">
                <a:solidFill>
                  <a:schemeClr val="accent1">
                    <a:lumMod val="50000"/>
                  </a:schemeClr>
                </a:solidFill>
              </a:rPr>
              <a:t>Goster</a:t>
            </a:r>
            <a:r>
              <a:rPr lang="tr-TR" dirty="0">
                <a:solidFill>
                  <a:schemeClr val="accent1">
                    <a:lumMod val="50000"/>
                  </a:schemeClr>
                </a:solidFill>
              </a:rPr>
              <a:t>(hedef)</a:t>
            </a:r>
          </a:p>
          <a:p>
            <a:r>
              <a:rPr lang="tr-TR" dirty="0">
                <a:solidFill>
                  <a:schemeClr val="accent1">
                    <a:lumMod val="50000"/>
                  </a:schemeClr>
                </a:solidFill>
              </a:rPr>
              <a:t>     </a:t>
            </a:r>
            <a:r>
              <a:rPr lang="tr-TR" dirty="0" err="1">
                <a:solidFill>
                  <a:schemeClr val="accent1">
                    <a:lumMod val="50000"/>
                  </a:schemeClr>
                </a:solidFill>
              </a:rPr>
              <a:t>MsgBox</a:t>
            </a:r>
            <a:r>
              <a:rPr lang="tr-TR" dirty="0">
                <a:solidFill>
                  <a:schemeClr val="accent1">
                    <a:lumMod val="50000"/>
                  </a:schemeClr>
                </a:solidFill>
              </a:rPr>
              <a:t> hedef</a:t>
            </a:r>
          </a:p>
          <a:p>
            <a:r>
              <a:rPr lang="tr-TR" dirty="0" err="1">
                <a:solidFill>
                  <a:schemeClr val="accent1">
                    <a:lumMod val="50000"/>
                  </a:schemeClr>
                </a:solidFill>
              </a:rPr>
              <a:t>End</a:t>
            </a:r>
            <a:r>
              <a:rPr lang="tr-TR" dirty="0">
                <a:solidFill>
                  <a:schemeClr val="accent1">
                    <a:lumMod val="50000"/>
                  </a:schemeClr>
                </a:solidFill>
              </a:rPr>
              <a:t> </a:t>
            </a:r>
            <a:r>
              <a:rPr lang="tr-TR" dirty="0" err="1">
                <a:solidFill>
                  <a:schemeClr val="accent1">
                    <a:lumMod val="50000"/>
                  </a:schemeClr>
                </a:solidFill>
              </a:rPr>
              <a:t>Sub</a:t>
            </a:r>
            <a:endParaRPr lang="tr-TR" dirty="0">
              <a:solidFill>
                <a:schemeClr val="accent1">
                  <a:lumMod val="50000"/>
                </a:schemeClr>
              </a:solidFill>
            </a:endParaRPr>
          </a:p>
          <a:p>
            <a:r>
              <a:rPr lang="tr-TR" dirty="0" err="1">
                <a:solidFill>
                  <a:schemeClr val="accent1">
                    <a:lumMod val="50000"/>
                  </a:schemeClr>
                </a:solidFill>
              </a:rPr>
              <a:t>Function</a:t>
            </a:r>
            <a:r>
              <a:rPr lang="tr-TR" dirty="0">
                <a:solidFill>
                  <a:schemeClr val="accent1">
                    <a:lumMod val="50000"/>
                  </a:schemeClr>
                </a:solidFill>
              </a:rPr>
              <a:t> </a:t>
            </a:r>
            <a:r>
              <a:rPr lang="tr-TR" dirty="0" err="1">
                <a:solidFill>
                  <a:schemeClr val="accent1">
                    <a:lumMod val="50000"/>
                  </a:schemeClr>
                </a:solidFill>
              </a:rPr>
              <a:t>Carp</a:t>
            </a:r>
            <a:r>
              <a:rPr lang="tr-TR" dirty="0">
                <a:solidFill>
                  <a:schemeClr val="accent1">
                    <a:lumMod val="50000"/>
                  </a:schemeClr>
                </a:solidFill>
              </a:rPr>
              <a:t>(a, b)</a:t>
            </a:r>
          </a:p>
          <a:p>
            <a:r>
              <a:rPr lang="tr-TR" dirty="0">
                <a:solidFill>
                  <a:schemeClr val="accent1">
                    <a:lumMod val="50000"/>
                  </a:schemeClr>
                </a:solidFill>
              </a:rPr>
              <a:t>        </a:t>
            </a:r>
            <a:r>
              <a:rPr lang="tr-TR" dirty="0" err="1">
                <a:solidFill>
                  <a:schemeClr val="accent1">
                    <a:lumMod val="50000"/>
                  </a:schemeClr>
                </a:solidFill>
              </a:rPr>
              <a:t>Carp</a:t>
            </a:r>
            <a:r>
              <a:rPr lang="tr-TR" dirty="0">
                <a:solidFill>
                  <a:schemeClr val="accent1">
                    <a:lumMod val="50000"/>
                  </a:schemeClr>
                </a:solidFill>
              </a:rPr>
              <a:t> = a * b</a:t>
            </a:r>
          </a:p>
          <a:p>
            <a:r>
              <a:rPr lang="tr-TR" dirty="0" err="1">
                <a:solidFill>
                  <a:schemeClr val="accent1">
                    <a:lumMod val="50000"/>
                  </a:schemeClr>
                </a:solidFill>
              </a:rPr>
              <a:t>End</a:t>
            </a:r>
            <a:r>
              <a:rPr lang="tr-TR" dirty="0">
                <a:solidFill>
                  <a:schemeClr val="accent1">
                    <a:lumMod val="50000"/>
                  </a:schemeClr>
                </a:solidFill>
              </a:rPr>
              <a:t> </a:t>
            </a:r>
            <a:r>
              <a:rPr lang="tr-TR" dirty="0" err="1">
                <a:solidFill>
                  <a:schemeClr val="accent1">
                    <a:lumMod val="50000"/>
                  </a:schemeClr>
                </a:solidFill>
              </a:rPr>
              <a:t>Function</a:t>
            </a:r>
            <a:endParaRPr lang="tr-TR" dirty="0">
              <a:solidFill>
                <a:schemeClr val="accent1">
                  <a:lumMod val="50000"/>
                </a:schemeClr>
              </a:solidFill>
            </a:endParaRPr>
          </a:p>
          <a:p>
            <a:r>
              <a:rPr lang="tr-TR" dirty="0" err="1">
                <a:solidFill>
                  <a:srgbClr val="FF0000"/>
                </a:solidFill>
              </a:rPr>
              <a:t>Sub</a:t>
            </a:r>
            <a:r>
              <a:rPr lang="tr-TR" dirty="0">
                <a:solidFill>
                  <a:srgbClr val="FF0000"/>
                </a:solidFill>
              </a:rPr>
              <a:t> </a:t>
            </a:r>
            <a:r>
              <a:rPr lang="tr-TR" dirty="0" err="1">
                <a:solidFill>
                  <a:srgbClr val="FF0000"/>
                </a:solidFill>
              </a:rPr>
              <a:t>KarekokAlma</a:t>
            </a:r>
            <a:r>
              <a:rPr lang="tr-TR" dirty="0">
                <a:solidFill>
                  <a:srgbClr val="FF0000"/>
                </a:solidFill>
              </a:rPr>
              <a:t>()</a:t>
            </a:r>
          </a:p>
          <a:p>
            <a:r>
              <a:rPr lang="tr-TR" dirty="0">
                <a:solidFill>
                  <a:srgbClr val="FF0000"/>
                </a:solidFill>
              </a:rPr>
              <a:t>    </a:t>
            </a:r>
            <a:r>
              <a:rPr lang="tr-TR" dirty="0" err="1">
                <a:solidFill>
                  <a:srgbClr val="FF0000"/>
                </a:solidFill>
              </a:rPr>
              <a:t>Sayi</a:t>
            </a:r>
            <a:r>
              <a:rPr lang="tr-TR" dirty="0">
                <a:solidFill>
                  <a:srgbClr val="FF0000"/>
                </a:solidFill>
              </a:rPr>
              <a:t> = </a:t>
            </a:r>
            <a:r>
              <a:rPr lang="tr-TR" dirty="0" err="1">
                <a:solidFill>
                  <a:srgbClr val="FF0000"/>
                </a:solidFill>
              </a:rPr>
              <a:t>InputBox</a:t>
            </a:r>
            <a:r>
              <a:rPr lang="tr-TR" dirty="0">
                <a:solidFill>
                  <a:srgbClr val="FF0000"/>
                </a:solidFill>
              </a:rPr>
              <a:t>("Karekökünü almak istediğiniz pozitif bir sayı giriniz")</a:t>
            </a:r>
          </a:p>
          <a:p>
            <a:r>
              <a:rPr lang="tr-TR" dirty="0">
                <a:solidFill>
                  <a:srgbClr val="FF0000"/>
                </a:solidFill>
              </a:rPr>
              <a:t>    </a:t>
            </a:r>
            <a:r>
              <a:rPr lang="tr-TR" dirty="0" err="1">
                <a:solidFill>
                  <a:srgbClr val="FF0000"/>
                </a:solidFill>
              </a:rPr>
              <a:t>MsgBox</a:t>
            </a:r>
            <a:r>
              <a:rPr lang="tr-TR" dirty="0">
                <a:solidFill>
                  <a:srgbClr val="FF0000"/>
                </a:solidFill>
              </a:rPr>
              <a:t> </a:t>
            </a:r>
            <a:r>
              <a:rPr lang="tr-TR" dirty="0" err="1">
                <a:solidFill>
                  <a:srgbClr val="FF0000"/>
                </a:solidFill>
              </a:rPr>
              <a:t>Sayi</a:t>
            </a:r>
            <a:r>
              <a:rPr lang="tr-TR" dirty="0">
                <a:solidFill>
                  <a:srgbClr val="FF0000"/>
                </a:solidFill>
              </a:rPr>
              <a:t> ^ (1 / 2) &amp; " sayısı girdiğiniz " &amp; </a:t>
            </a:r>
            <a:r>
              <a:rPr lang="tr-TR" dirty="0" err="1">
                <a:solidFill>
                  <a:srgbClr val="FF0000"/>
                </a:solidFill>
              </a:rPr>
              <a:t>Sayi</a:t>
            </a:r>
            <a:r>
              <a:rPr lang="tr-TR" dirty="0">
                <a:solidFill>
                  <a:srgbClr val="FF0000"/>
                </a:solidFill>
              </a:rPr>
              <a:t> &amp; " sayısının kareköküdür."</a:t>
            </a:r>
          </a:p>
          <a:p>
            <a:r>
              <a:rPr lang="tr-TR" dirty="0" err="1">
                <a:solidFill>
                  <a:srgbClr val="FF0000"/>
                </a:solidFill>
              </a:rPr>
              <a:t>End</a:t>
            </a:r>
            <a:r>
              <a:rPr lang="tr-TR" dirty="0">
                <a:solidFill>
                  <a:srgbClr val="FF0000"/>
                </a:solidFill>
              </a:rPr>
              <a:t> </a:t>
            </a:r>
            <a:r>
              <a:rPr lang="tr-TR" dirty="0" err="1">
                <a:solidFill>
                  <a:srgbClr val="FF0000"/>
                </a:solidFill>
              </a:rPr>
              <a:t>Sub</a:t>
            </a:r>
            <a:endParaRPr lang="tr-TR" dirty="0">
              <a:solidFill>
                <a:srgbClr val="FF0000"/>
              </a:solidFill>
            </a:endParaRPr>
          </a:p>
          <a:p>
            <a:r>
              <a:rPr lang="tr-TR" dirty="0" err="1">
                <a:solidFill>
                  <a:srgbClr val="0070C0"/>
                </a:solidFill>
              </a:rPr>
              <a:t>Sub</a:t>
            </a:r>
            <a:r>
              <a:rPr lang="tr-TR" dirty="0">
                <a:solidFill>
                  <a:srgbClr val="0070C0"/>
                </a:solidFill>
              </a:rPr>
              <a:t> </a:t>
            </a:r>
            <a:r>
              <a:rPr lang="tr-TR" dirty="0" err="1">
                <a:solidFill>
                  <a:srgbClr val="0070C0"/>
                </a:solidFill>
              </a:rPr>
              <a:t>Cagir_KarekokAlma</a:t>
            </a:r>
            <a:r>
              <a:rPr lang="tr-TR" dirty="0">
                <a:solidFill>
                  <a:srgbClr val="0070C0"/>
                </a:solidFill>
              </a:rPr>
              <a:t>()</a:t>
            </a:r>
          </a:p>
          <a:p>
            <a:r>
              <a:rPr lang="tr-TR" dirty="0">
                <a:solidFill>
                  <a:srgbClr val="0070C0"/>
                </a:solidFill>
              </a:rPr>
              <a:t>    </a:t>
            </a:r>
            <a:r>
              <a:rPr lang="tr-TR" dirty="0" err="1">
                <a:solidFill>
                  <a:srgbClr val="0070C0"/>
                </a:solidFill>
              </a:rPr>
              <a:t>KarekokAlma</a:t>
            </a:r>
            <a:endParaRPr lang="tr-TR" dirty="0">
              <a:solidFill>
                <a:srgbClr val="0070C0"/>
              </a:solidFill>
            </a:endParaRPr>
          </a:p>
          <a:p>
            <a:r>
              <a:rPr lang="tr-TR" dirty="0" err="1">
                <a:solidFill>
                  <a:srgbClr val="0070C0"/>
                </a:solidFill>
              </a:rPr>
              <a:t>End</a:t>
            </a:r>
            <a:r>
              <a:rPr lang="tr-TR" dirty="0">
                <a:solidFill>
                  <a:srgbClr val="0070C0"/>
                </a:solidFill>
              </a:rPr>
              <a:t> </a:t>
            </a:r>
            <a:r>
              <a:rPr lang="tr-TR" dirty="0" err="1">
                <a:solidFill>
                  <a:srgbClr val="0070C0"/>
                </a:solidFill>
              </a:rPr>
              <a:t>Sub</a:t>
            </a:r>
            <a:endParaRPr lang="tr-TR" dirty="0">
              <a:solidFill>
                <a:srgbClr val="0070C0"/>
              </a:solidFill>
            </a:endParaRPr>
          </a:p>
        </p:txBody>
      </p:sp>
      <p:sp>
        <p:nvSpPr>
          <p:cNvPr id="3" name="Dikdörtgen 2"/>
          <p:cNvSpPr/>
          <p:nvPr/>
        </p:nvSpPr>
        <p:spPr>
          <a:xfrm>
            <a:off x="4634630" y="248952"/>
            <a:ext cx="6731488" cy="1477328"/>
          </a:xfrm>
          <a:prstGeom prst="rect">
            <a:avLst/>
          </a:prstGeom>
        </p:spPr>
        <p:txBody>
          <a:bodyPr wrap="square">
            <a:spAutoFit/>
          </a:bodyPr>
          <a:lstStyle/>
          <a:p>
            <a:r>
              <a:rPr lang="tr-TR" dirty="0" err="1">
                <a:solidFill>
                  <a:schemeClr val="accent1">
                    <a:lumMod val="50000"/>
                  </a:schemeClr>
                </a:solidFill>
              </a:rPr>
              <a:t>Private</a:t>
            </a:r>
            <a:r>
              <a:rPr lang="tr-TR" dirty="0">
                <a:solidFill>
                  <a:schemeClr val="accent1">
                    <a:lumMod val="50000"/>
                  </a:schemeClr>
                </a:solidFill>
              </a:rPr>
              <a:t> </a:t>
            </a:r>
            <a:r>
              <a:rPr lang="tr-TR" dirty="0" err="1">
                <a:solidFill>
                  <a:schemeClr val="accent1">
                    <a:lumMod val="50000"/>
                  </a:schemeClr>
                </a:solidFill>
              </a:rPr>
              <a:t>Sub</a:t>
            </a:r>
            <a:r>
              <a:rPr lang="tr-TR" dirty="0">
                <a:solidFill>
                  <a:schemeClr val="accent1">
                    <a:lumMod val="50000"/>
                  </a:schemeClr>
                </a:solidFill>
              </a:rPr>
              <a:t> </a:t>
            </a:r>
            <a:r>
              <a:rPr lang="tr-TR" dirty="0" err="1">
                <a:solidFill>
                  <a:schemeClr val="accent1">
                    <a:lumMod val="50000"/>
                  </a:schemeClr>
                </a:solidFill>
              </a:rPr>
              <a:t>Workbook_NewSheet</a:t>
            </a:r>
            <a:r>
              <a:rPr lang="tr-TR" dirty="0">
                <a:solidFill>
                  <a:schemeClr val="accent1">
                    <a:lumMod val="50000"/>
                  </a:schemeClr>
                </a:solidFill>
              </a:rPr>
              <a:t>(</a:t>
            </a:r>
            <a:r>
              <a:rPr lang="tr-TR" dirty="0" err="1">
                <a:solidFill>
                  <a:schemeClr val="accent1">
                    <a:lumMod val="50000"/>
                  </a:schemeClr>
                </a:solidFill>
              </a:rPr>
              <a:t>ByVal</a:t>
            </a:r>
            <a:r>
              <a:rPr lang="tr-TR" dirty="0">
                <a:solidFill>
                  <a:schemeClr val="accent1">
                    <a:lumMod val="50000"/>
                  </a:schemeClr>
                </a:solidFill>
              </a:rPr>
              <a:t> </a:t>
            </a:r>
            <a:r>
              <a:rPr lang="tr-TR" dirty="0" err="1">
                <a:solidFill>
                  <a:schemeClr val="accent1">
                    <a:lumMod val="50000"/>
                  </a:schemeClr>
                </a:solidFill>
              </a:rPr>
              <a:t>Sh</a:t>
            </a:r>
            <a:r>
              <a:rPr lang="tr-TR" dirty="0">
                <a:solidFill>
                  <a:schemeClr val="accent1">
                    <a:lumMod val="50000"/>
                  </a:schemeClr>
                </a:solidFill>
              </a:rPr>
              <a:t> As Object)</a:t>
            </a:r>
          </a:p>
          <a:p>
            <a:r>
              <a:rPr lang="tr-TR" dirty="0">
                <a:solidFill>
                  <a:schemeClr val="accent1">
                    <a:lumMod val="50000"/>
                  </a:schemeClr>
                </a:solidFill>
              </a:rPr>
              <a:t>      x = </a:t>
            </a:r>
            <a:r>
              <a:rPr lang="tr-TR" dirty="0" err="1">
                <a:solidFill>
                  <a:schemeClr val="accent1">
                    <a:lumMod val="50000"/>
                  </a:schemeClr>
                </a:solidFill>
              </a:rPr>
              <a:t>Carp</a:t>
            </a:r>
            <a:r>
              <a:rPr lang="tr-TR" dirty="0">
                <a:solidFill>
                  <a:schemeClr val="accent1">
                    <a:lumMod val="50000"/>
                  </a:schemeClr>
                </a:solidFill>
              </a:rPr>
              <a:t>(2, 8)</a:t>
            </a:r>
          </a:p>
          <a:p>
            <a:r>
              <a:rPr lang="tr-TR" dirty="0">
                <a:solidFill>
                  <a:schemeClr val="accent1">
                    <a:lumMod val="50000"/>
                  </a:schemeClr>
                </a:solidFill>
              </a:rPr>
              <a:t>      </a:t>
            </a:r>
            <a:r>
              <a:rPr lang="tr-TR" dirty="0" err="1">
                <a:solidFill>
                  <a:schemeClr val="accent1">
                    <a:lumMod val="50000"/>
                  </a:schemeClr>
                </a:solidFill>
              </a:rPr>
              <a:t>MsgBox</a:t>
            </a:r>
            <a:r>
              <a:rPr lang="tr-TR" dirty="0">
                <a:solidFill>
                  <a:schemeClr val="accent1">
                    <a:lumMod val="50000"/>
                  </a:schemeClr>
                </a:solidFill>
              </a:rPr>
              <a:t> x</a:t>
            </a:r>
          </a:p>
          <a:p>
            <a:r>
              <a:rPr lang="tr-TR" dirty="0">
                <a:solidFill>
                  <a:schemeClr val="accent1">
                    <a:lumMod val="50000"/>
                  </a:schemeClr>
                </a:solidFill>
              </a:rPr>
              <a:t>      Call </a:t>
            </a:r>
            <a:r>
              <a:rPr lang="tr-TR" dirty="0" err="1" smtClean="0">
                <a:solidFill>
                  <a:schemeClr val="accent1">
                    <a:lumMod val="50000"/>
                  </a:schemeClr>
                </a:solidFill>
              </a:rPr>
              <a:t>Goster</a:t>
            </a:r>
            <a:endParaRPr lang="tr-TR" dirty="0" smtClean="0">
              <a:solidFill>
                <a:schemeClr val="accent1">
                  <a:lumMod val="50000"/>
                </a:schemeClr>
              </a:solidFill>
            </a:endParaRPr>
          </a:p>
          <a:p>
            <a:r>
              <a:rPr lang="tr-TR" dirty="0" err="1" smtClean="0">
                <a:solidFill>
                  <a:schemeClr val="accent1">
                    <a:lumMod val="50000"/>
                  </a:schemeClr>
                </a:solidFill>
              </a:rPr>
              <a:t>End</a:t>
            </a:r>
            <a:r>
              <a:rPr lang="tr-TR" dirty="0" smtClean="0">
                <a:solidFill>
                  <a:schemeClr val="accent1">
                    <a:lumMod val="50000"/>
                  </a:schemeClr>
                </a:solidFill>
              </a:rPr>
              <a:t> </a:t>
            </a:r>
            <a:r>
              <a:rPr lang="tr-TR" dirty="0" err="1">
                <a:solidFill>
                  <a:schemeClr val="accent1">
                    <a:lumMod val="50000"/>
                  </a:schemeClr>
                </a:solidFill>
              </a:rPr>
              <a:t>Sub</a:t>
            </a:r>
            <a:endParaRPr lang="tr-TR" dirty="0">
              <a:solidFill>
                <a:schemeClr val="accent1">
                  <a:lumMod val="50000"/>
                </a:schemeClr>
              </a:solidFill>
            </a:endParaRPr>
          </a:p>
        </p:txBody>
      </p:sp>
      <p:sp>
        <p:nvSpPr>
          <p:cNvPr id="4" name="Dikdörtgen 3"/>
          <p:cNvSpPr/>
          <p:nvPr/>
        </p:nvSpPr>
        <p:spPr>
          <a:xfrm>
            <a:off x="217118" y="754117"/>
            <a:ext cx="5053000" cy="2554545"/>
          </a:xfrm>
          <a:prstGeom prst="rect">
            <a:avLst/>
          </a:prstGeom>
        </p:spPr>
        <p:txBody>
          <a:bodyPr wrap="square">
            <a:spAutoFit/>
          </a:bodyPr>
          <a:lstStyle/>
          <a:p>
            <a:r>
              <a:rPr lang="tr-TR" sz="2000" b="1" dirty="0" err="1">
                <a:solidFill>
                  <a:srgbClr val="0070C0"/>
                </a:solidFill>
              </a:rPr>
              <a:t>Sub</a:t>
            </a:r>
            <a:r>
              <a:rPr lang="tr-TR" sz="2000" b="1" dirty="0">
                <a:solidFill>
                  <a:srgbClr val="0070C0"/>
                </a:solidFill>
              </a:rPr>
              <a:t> karekök()</a:t>
            </a:r>
          </a:p>
          <a:p>
            <a:r>
              <a:rPr lang="tr-TR" sz="2000" b="1" dirty="0">
                <a:solidFill>
                  <a:srgbClr val="0070C0"/>
                </a:solidFill>
              </a:rPr>
              <a:t>sayı = </a:t>
            </a:r>
            <a:r>
              <a:rPr lang="tr-TR" sz="2000" b="1" dirty="0" err="1">
                <a:solidFill>
                  <a:srgbClr val="0070C0"/>
                </a:solidFill>
              </a:rPr>
              <a:t>InputBox</a:t>
            </a:r>
            <a:r>
              <a:rPr lang="tr-TR" sz="2000" b="1" dirty="0">
                <a:solidFill>
                  <a:srgbClr val="0070C0"/>
                </a:solidFill>
              </a:rPr>
              <a:t>("sayı giriniz")</a:t>
            </a:r>
          </a:p>
          <a:p>
            <a:r>
              <a:rPr lang="tr-TR" sz="2000" b="1" dirty="0">
                <a:solidFill>
                  <a:srgbClr val="0070C0"/>
                </a:solidFill>
              </a:rPr>
              <a:t>işlem = sayı ^ (1 / 2)</a:t>
            </a:r>
          </a:p>
          <a:p>
            <a:r>
              <a:rPr lang="tr-TR" sz="2000" b="1" dirty="0" err="1">
                <a:solidFill>
                  <a:srgbClr val="0070C0"/>
                </a:solidFill>
              </a:rPr>
              <a:t>MsgBox</a:t>
            </a:r>
            <a:r>
              <a:rPr lang="tr-TR" sz="2000" b="1" dirty="0">
                <a:solidFill>
                  <a:srgbClr val="0070C0"/>
                </a:solidFill>
              </a:rPr>
              <a:t> sayı &amp; " sayısının karekökü " &amp; işlem</a:t>
            </a:r>
          </a:p>
          <a:p>
            <a:r>
              <a:rPr lang="tr-TR" sz="2000" b="1" dirty="0" err="1">
                <a:solidFill>
                  <a:srgbClr val="0070C0"/>
                </a:solidFill>
              </a:rPr>
              <a:t>End</a:t>
            </a:r>
            <a:r>
              <a:rPr lang="tr-TR" sz="2000" b="1" dirty="0">
                <a:solidFill>
                  <a:srgbClr val="0070C0"/>
                </a:solidFill>
              </a:rPr>
              <a:t> </a:t>
            </a:r>
            <a:r>
              <a:rPr lang="tr-TR" sz="2000" b="1" dirty="0" err="1">
                <a:solidFill>
                  <a:srgbClr val="0070C0"/>
                </a:solidFill>
              </a:rPr>
              <a:t>Sub</a:t>
            </a:r>
            <a:endParaRPr lang="tr-TR" sz="2000" b="1" dirty="0">
              <a:solidFill>
                <a:srgbClr val="0070C0"/>
              </a:solidFill>
            </a:endParaRPr>
          </a:p>
          <a:p>
            <a:r>
              <a:rPr lang="tr-TR" sz="2000" b="1" dirty="0" err="1">
                <a:solidFill>
                  <a:srgbClr val="0070C0"/>
                </a:solidFill>
              </a:rPr>
              <a:t>Sub</a:t>
            </a:r>
            <a:r>
              <a:rPr lang="tr-TR" sz="2000" b="1" dirty="0">
                <a:solidFill>
                  <a:srgbClr val="0070C0"/>
                </a:solidFill>
              </a:rPr>
              <a:t> </a:t>
            </a:r>
            <a:r>
              <a:rPr lang="tr-TR" sz="2000" b="1" dirty="0" err="1">
                <a:solidFill>
                  <a:srgbClr val="0070C0"/>
                </a:solidFill>
              </a:rPr>
              <a:t>goster</a:t>
            </a:r>
            <a:r>
              <a:rPr lang="tr-TR" sz="2000" b="1" dirty="0">
                <a:solidFill>
                  <a:srgbClr val="0070C0"/>
                </a:solidFill>
              </a:rPr>
              <a:t>(hedef)</a:t>
            </a:r>
          </a:p>
          <a:p>
            <a:r>
              <a:rPr lang="tr-TR" sz="2000" b="1" dirty="0" err="1">
                <a:solidFill>
                  <a:srgbClr val="0070C0"/>
                </a:solidFill>
              </a:rPr>
              <a:t>MsgBox</a:t>
            </a:r>
            <a:r>
              <a:rPr lang="tr-TR" sz="2000" b="1" dirty="0">
                <a:solidFill>
                  <a:srgbClr val="0070C0"/>
                </a:solidFill>
              </a:rPr>
              <a:t> hedef</a:t>
            </a:r>
          </a:p>
          <a:p>
            <a:r>
              <a:rPr lang="tr-TR" sz="2000" b="1" dirty="0" err="1">
                <a:solidFill>
                  <a:srgbClr val="0070C0"/>
                </a:solidFill>
              </a:rPr>
              <a:t>End</a:t>
            </a:r>
            <a:r>
              <a:rPr lang="tr-TR" sz="2000" b="1" dirty="0">
                <a:solidFill>
                  <a:srgbClr val="0070C0"/>
                </a:solidFill>
              </a:rPr>
              <a:t> </a:t>
            </a:r>
            <a:r>
              <a:rPr lang="tr-TR" sz="2000" b="1" dirty="0" err="1">
                <a:solidFill>
                  <a:srgbClr val="0070C0"/>
                </a:solidFill>
              </a:rPr>
              <a:t>Sub</a:t>
            </a:r>
            <a:endParaRPr lang="tr-TR" sz="2000" b="1" dirty="0">
              <a:solidFill>
                <a:srgbClr val="0070C0"/>
              </a:solidFill>
            </a:endParaRPr>
          </a:p>
        </p:txBody>
      </p:sp>
    </p:spTree>
    <p:extLst>
      <p:ext uri="{BB962C8B-B14F-4D97-AF65-F5344CB8AC3E}">
        <p14:creationId xmlns:p14="http://schemas.microsoft.com/office/powerpoint/2010/main" val="19249727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563671" y="776614"/>
            <a:ext cx="2491025" cy="501675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tr-TR" sz="3200" b="1" u="sng" dirty="0" err="1" smtClean="0">
                <a:solidFill>
                  <a:schemeClr val="tx1"/>
                </a:solidFill>
              </a:rPr>
              <a:t>İnteger</a:t>
            </a:r>
            <a:endParaRPr lang="tr-TR" sz="3200" b="1" u="sng" dirty="0" smtClean="0">
              <a:solidFill>
                <a:schemeClr val="tx1"/>
              </a:solidFill>
            </a:endParaRPr>
          </a:p>
          <a:p>
            <a:r>
              <a:rPr lang="tr-TR" sz="3200" b="1" u="sng" dirty="0" err="1" smtClean="0">
                <a:solidFill>
                  <a:schemeClr val="tx1"/>
                </a:solidFill>
              </a:rPr>
              <a:t>Type</a:t>
            </a:r>
            <a:endParaRPr lang="tr-TR" sz="3200" b="1" u="sng" dirty="0" smtClean="0">
              <a:solidFill>
                <a:schemeClr val="tx1"/>
              </a:solidFill>
            </a:endParaRPr>
          </a:p>
          <a:p>
            <a:r>
              <a:rPr lang="tr-TR" sz="3200" b="1" u="sng" dirty="0" err="1" smtClean="0">
                <a:solidFill>
                  <a:schemeClr val="tx1"/>
                </a:solidFill>
              </a:rPr>
              <a:t>Next</a:t>
            </a:r>
            <a:endParaRPr lang="tr-TR" sz="3200" b="1" u="sng" dirty="0" smtClean="0">
              <a:solidFill>
                <a:schemeClr val="tx1"/>
              </a:solidFill>
            </a:endParaRPr>
          </a:p>
          <a:p>
            <a:r>
              <a:rPr lang="tr-TR" sz="3200" b="1" u="sng" dirty="0" err="1" smtClean="0">
                <a:solidFill>
                  <a:schemeClr val="tx1"/>
                </a:solidFill>
              </a:rPr>
              <a:t>Currency</a:t>
            </a:r>
            <a:endParaRPr lang="tr-TR" sz="3200" b="1" u="sng" dirty="0" smtClean="0">
              <a:solidFill>
                <a:schemeClr val="tx1"/>
              </a:solidFill>
            </a:endParaRPr>
          </a:p>
          <a:p>
            <a:r>
              <a:rPr lang="tr-TR" sz="3200" b="1" u="sng" dirty="0" smtClean="0">
                <a:solidFill>
                  <a:schemeClr val="tx1"/>
                </a:solidFill>
              </a:rPr>
              <a:t>Global</a:t>
            </a:r>
          </a:p>
          <a:p>
            <a:r>
              <a:rPr lang="tr-TR" sz="3200" b="1" u="sng" dirty="0" smtClean="0">
                <a:solidFill>
                  <a:schemeClr val="tx1"/>
                </a:solidFill>
              </a:rPr>
              <a:t>Do</a:t>
            </a:r>
          </a:p>
          <a:p>
            <a:r>
              <a:rPr lang="tr-TR" sz="3200" b="1" u="sng" dirty="0" smtClean="0">
                <a:solidFill>
                  <a:schemeClr val="tx1"/>
                </a:solidFill>
              </a:rPr>
              <a:t>Dim</a:t>
            </a:r>
          </a:p>
          <a:p>
            <a:r>
              <a:rPr lang="tr-TR" sz="3200" b="1" u="sng" dirty="0" smtClean="0">
                <a:solidFill>
                  <a:schemeClr val="tx1"/>
                </a:solidFill>
              </a:rPr>
              <a:t>Redim</a:t>
            </a:r>
          </a:p>
          <a:p>
            <a:r>
              <a:rPr lang="tr-TR" sz="3200" b="1" u="sng" dirty="0" err="1" smtClean="0">
                <a:solidFill>
                  <a:schemeClr val="tx1"/>
                </a:solidFill>
              </a:rPr>
              <a:t>Loop</a:t>
            </a:r>
            <a:endParaRPr lang="tr-TR" sz="3200" b="1" u="sng" dirty="0" smtClean="0">
              <a:solidFill>
                <a:schemeClr val="tx1"/>
              </a:solidFill>
            </a:endParaRPr>
          </a:p>
          <a:p>
            <a:r>
              <a:rPr lang="tr-TR" sz="3200" b="1" u="sng" dirty="0" err="1" smtClean="0">
                <a:solidFill>
                  <a:schemeClr val="tx1"/>
                </a:solidFill>
              </a:rPr>
              <a:t>For</a:t>
            </a:r>
            <a:endParaRPr lang="tr-TR" sz="3200" b="1" u="sng" dirty="0" smtClean="0">
              <a:solidFill>
                <a:schemeClr val="tx1"/>
              </a:solidFill>
            </a:endParaRPr>
          </a:p>
        </p:txBody>
      </p:sp>
      <p:sp>
        <p:nvSpPr>
          <p:cNvPr id="3" name="Dikdörtgen 2"/>
          <p:cNvSpPr/>
          <p:nvPr/>
        </p:nvSpPr>
        <p:spPr>
          <a:xfrm>
            <a:off x="6053071" y="776614"/>
            <a:ext cx="5723939" cy="1569660"/>
          </a:xfrm>
          <a:prstGeom prst="rect">
            <a:avLst/>
          </a:prstGeom>
        </p:spPr>
        <p:txBody>
          <a:bodyPr wrap="none">
            <a:spAutoFit/>
          </a:bodyPr>
          <a:lstStyle/>
          <a:p>
            <a:r>
              <a:rPr lang="tr-TR" sz="2400" b="1" dirty="0" err="1">
                <a:solidFill>
                  <a:srgbClr val="00B0F0"/>
                </a:solidFill>
              </a:rPr>
              <a:t>Vba</a:t>
            </a:r>
            <a:r>
              <a:rPr lang="tr-TR" sz="2400" b="1" dirty="0">
                <a:solidFill>
                  <a:srgbClr val="00B0F0"/>
                </a:solidFill>
              </a:rPr>
              <a:t> Tarafından tahsis edilmiş </a:t>
            </a:r>
            <a:r>
              <a:rPr lang="tr-TR" sz="2400" b="1" dirty="0" smtClean="0">
                <a:solidFill>
                  <a:srgbClr val="00B0F0"/>
                </a:solidFill>
              </a:rPr>
              <a:t>kelimeler:</a:t>
            </a:r>
          </a:p>
          <a:p>
            <a:r>
              <a:rPr lang="tr-TR" sz="2400" b="1" dirty="0" smtClean="0">
                <a:solidFill>
                  <a:srgbClr val="00B0F0"/>
                </a:solidFill>
              </a:rPr>
              <a:t>Yandaki kelimeler </a:t>
            </a:r>
            <a:r>
              <a:rPr lang="tr-TR" sz="2400" b="1" dirty="0" err="1" smtClean="0">
                <a:solidFill>
                  <a:srgbClr val="00B0F0"/>
                </a:solidFill>
              </a:rPr>
              <a:t>vba</a:t>
            </a:r>
            <a:r>
              <a:rPr lang="tr-TR" sz="2400" b="1" dirty="0" smtClean="0">
                <a:solidFill>
                  <a:srgbClr val="00B0F0"/>
                </a:solidFill>
              </a:rPr>
              <a:t> dilini oluşturmakta </a:t>
            </a:r>
          </a:p>
          <a:p>
            <a:r>
              <a:rPr lang="tr-TR" sz="2400" b="1" dirty="0" smtClean="0">
                <a:solidFill>
                  <a:srgbClr val="00B0F0"/>
                </a:solidFill>
              </a:rPr>
              <a:t>dolayısı ile değişken, prosedür, makro yada </a:t>
            </a:r>
          </a:p>
          <a:p>
            <a:r>
              <a:rPr lang="tr-TR" sz="2400" b="1" dirty="0" smtClean="0">
                <a:solidFill>
                  <a:srgbClr val="00B0F0"/>
                </a:solidFill>
              </a:rPr>
              <a:t>fonksiyon adı olarak kullanılmamalıdır.</a:t>
            </a:r>
            <a:endParaRPr lang="tr-TR" sz="2400" b="1" dirty="0">
              <a:solidFill>
                <a:srgbClr val="00B0F0"/>
              </a:solidFill>
            </a:endParaRPr>
          </a:p>
        </p:txBody>
      </p:sp>
      <p:pic>
        <p:nvPicPr>
          <p:cNvPr id="6" name="Resim 5"/>
          <p:cNvPicPr>
            <a:picLocks noChangeAspect="1"/>
          </p:cNvPicPr>
          <p:nvPr/>
        </p:nvPicPr>
        <p:blipFill>
          <a:blip r:embed="rId2"/>
          <a:stretch>
            <a:fillRect/>
          </a:stretch>
        </p:blipFill>
        <p:spPr>
          <a:xfrm>
            <a:off x="3363728" y="2847112"/>
            <a:ext cx="5844665" cy="3692062"/>
          </a:xfrm>
          <a:prstGeom prst="rect">
            <a:avLst/>
          </a:prstGeom>
        </p:spPr>
      </p:pic>
      <p:pic>
        <p:nvPicPr>
          <p:cNvPr id="7" name="Resim 6"/>
          <p:cNvPicPr>
            <a:picLocks noChangeAspect="1"/>
          </p:cNvPicPr>
          <p:nvPr/>
        </p:nvPicPr>
        <p:blipFill>
          <a:blip r:embed="rId3"/>
          <a:stretch>
            <a:fillRect/>
          </a:stretch>
        </p:blipFill>
        <p:spPr>
          <a:xfrm>
            <a:off x="3157728" y="776614"/>
            <a:ext cx="2792311" cy="1979465"/>
          </a:xfrm>
          <a:prstGeom prst="rect">
            <a:avLst/>
          </a:prstGeom>
        </p:spPr>
      </p:pic>
    </p:spTree>
    <p:extLst>
      <p:ext uri="{BB962C8B-B14F-4D97-AF65-F5344CB8AC3E}">
        <p14:creationId xmlns:p14="http://schemas.microsoft.com/office/powerpoint/2010/main" val="19617538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883236" y="368406"/>
            <a:ext cx="2970415" cy="2308324"/>
          </a:xfrm>
          <a:prstGeom prst="rect">
            <a:avLst/>
          </a:prstGeom>
        </p:spPr>
        <p:txBody>
          <a:bodyPr wrap="square">
            <a:spAutoFit/>
          </a:bodyPr>
          <a:lstStyle/>
          <a:p>
            <a:r>
              <a:rPr lang="tr-TR" b="1" u="sng" dirty="0" smtClean="0">
                <a:solidFill>
                  <a:srgbClr val="FF0000"/>
                </a:solidFill>
              </a:rPr>
              <a:t>Kopyalama makrosu</a:t>
            </a:r>
          </a:p>
          <a:p>
            <a:r>
              <a:rPr lang="tr-TR" dirty="0" err="1" smtClean="0"/>
              <a:t>Sub</a:t>
            </a:r>
            <a:r>
              <a:rPr lang="tr-TR" dirty="0" smtClean="0"/>
              <a:t> </a:t>
            </a:r>
            <a:r>
              <a:rPr lang="tr-TR" dirty="0" err="1"/>
              <a:t>Aralik_Kopyalama</a:t>
            </a:r>
            <a:r>
              <a:rPr lang="tr-TR" dirty="0"/>
              <a:t>()</a:t>
            </a:r>
          </a:p>
          <a:p>
            <a:r>
              <a:rPr lang="tr-TR" dirty="0"/>
              <a:t>     </a:t>
            </a:r>
            <a:r>
              <a:rPr lang="tr-TR" dirty="0" err="1"/>
              <a:t>Range</a:t>
            </a:r>
            <a:r>
              <a:rPr lang="tr-TR" dirty="0"/>
              <a:t>("A1:B2").Select</a:t>
            </a:r>
          </a:p>
          <a:p>
            <a:r>
              <a:rPr lang="tr-TR" dirty="0"/>
              <a:t>     </a:t>
            </a:r>
            <a:r>
              <a:rPr lang="tr-TR" dirty="0" err="1"/>
              <a:t>Selection.Copy</a:t>
            </a:r>
            <a:endParaRPr lang="tr-TR" dirty="0"/>
          </a:p>
          <a:p>
            <a:r>
              <a:rPr lang="tr-TR" dirty="0"/>
              <a:t>     </a:t>
            </a:r>
            <a:r>
              <a:rPr lang="tr-TR" dirty="0" err="1"/>
              <a:t>Sheets</a:t>
            </a:r>
            <a:r>
              <a:rPr lang="tr-TR" dirty="0"/>
              <a:t>("Sayfa2").</a:t>
            </a:r>
            <a:r>
              <a:rPr lang="tr-TR" dirty="0" err="1"/>
              <a:t>Activate</a:t>
            </a:r>
            <a:endParaRPr lang="tr-TR" dirty="0"/>
          </a:p>
          <a:p>
            <a:r>
              <a:rPr lang="tr-TR" dirty="0"/>
              <a:t>     </a:t>
            </a:r>
            <a:r>
              <a:rPr lang="tr-TR" dirty="0" err="1"/>
              <a:t>Range</a:t>
            </a:r>
            <a:r>
              <a:rPr lang="tr-TR" dirty="0"/>
              <a:t>("E10").Select</a:t>
            </a:r>
          </a:p>
          <a:p>
            <a:r>
              <a:rPr lang="tr-TR" dirty="0"/>
              <a:t>     </a:t>
            </a:r>
            <a:r>
              <a:rPr lang="tr-TR" dirty="0" err="1"/>
              <a:t>ActiveSheet.Paste</a:t>
            </a:r>
            <a:endParaRPr lang="tr-TR" dirty="0"/>
          </a:p>
          <a:p>
            <a:r>
              <a:rPr lang="tr-TR" dirty="0" err="1"/>
              <a:t>End</a:t>
            </a:r>
            <a:r>
              <a:rPr lang="tr-TR" dirty="0"/>
              <a:t> </a:t>
            </a:r>
            <a:r>
              <a:rPr lang="tr-TR" dirty="0" err="1"/>
              <a:t>Sub</a:t>
            </a:r>
            <a:endParaRPr lang="tr-TR" dirty="0"/>
          </a:p>
        </p:txBody>
      </p:sp>
      <p:sp>
        <p:nvSpPr>
          <p:cNvPr id="3" name="Dikdörtgen 2"/>
          <p:cNvSpPr/>
          <p:nvPr/>
        </p:nvSpPr>
        <p:spPr>
          <a:xfrm>
            <a:off x="271550" y="0"/>
            <a:ext cx="6096000" cy="6986528"/>
          </a:xfrm>
          <a:prstGeom prst="rect">
            <a:avLst/>
          </a:prstGeom>
        </p:spPr>
        <p:txBody>
          <a:bodyPr>
            <a:spAutoFit/>
          </a:bodyPr>
          <a:lstStyle/>
          <a:p>
            <a:r>
              <a:rPr lang="tr-TR" sz="1400" dirty="0" err="1"/>
              <a:t>Sub</a:t>
            </a:r>
            <a:r>
              <a:rPr lang="tr-TR" sz="1400" dirty="0"/>
              <a:t> </a:t>
            </a:r>
            <a:r>
              <a:rPr lang="tr-TR" sz="1400" dirty="0" err="1"/>
              <a:t>Sayfa_Isimlerini_Goster</a:t>
            </a:r>
            <a:r>
              <a:rPr lang="tr-TR" sz="1400" dirty="0"/>
              <a:t>()</a:t>
            </a:r>
          </a:p>
          <a:p>
            <a:r>
              <a:rPr lang="tr-TR" sz="1400" dirty="0"/>
              <a:t>     Dim Sayfa As </a:t>
            </a:r>
            <a:r>
              <a:rPr lang="tr-TR" sz="1400" dirty="0" err="1"/>
              <a:t>Worksheet</a:t>
            </a:r>
            <a:endParaRPr lang="tr-TR" sz="1400" dirty="0"/>
          </a:p>
          <a:p>
            <a:r>
              <a:rPr lang="tr-TR" sz="1400" dirty="0"/>
              <a:t>     </a:t>
            </a:r>
            <a:r>
              <a:rPr lang="tr-TR" sz="1400" dirty="0" err="1"/>
              <a:t>For</a:t>
            </a:r>
            <a:r>
              <a:rPr lang="tr-TR" sz="1400" dirty="0"/>
              <a:t> </a:t>
            </a:r>
            <a:r>
              <a:rPr lang="tr-TR" sz="1400" dirty="0" err="1"/>
              <a:t>Each</a:t>
            </a:r>
            <a:r>
              <a:rPr lang="tr-TR" sz="1400" dirty="0"/>
              <a:t> Sayfa </a:t>
            </a:r>
            <a:r>
              <a:rPr lang="tr-TR" sz="1400" dirty="0" err="1"/>
              <a:t>In</a:t>
            </a:r>
            <a:r>
              <a:rPr lang="tr-TR" sz="1400" dirty="0"/>
              <a:t> </a:t>
            </a:r>
            <a:r>
              <a:rPr lang="tr-TR" sz="1400" dirty="0" err="1"/>
              <a:t>Worksheets</a:t>
            </a:r>
            <a:endParaRPr lang="tr-TR" sz="1400" dirty="0"/>
          </a:p>
          <a:p>
            <a:r>
              <a:rPr lang="tr-TR" sz="1400" dirty="0"/>
              <a:t>          </a:t>
            </a:r>
            <a:r>
              <a:rPr lang="tr-TR" sz="1400" dirty="0" err="1"/>
              <a:t>MsgBox</a:t>
            </a:r>
            <a:r>
              <a:rPr lang="tr-TR" sz="1400" dirty="0"/>
              <a:t> </a:t>
            </a:r>
            <a:r>
              <a:rPr lang="tr-TR" sz="1400" dirty="0" err="1"/>
              <a:t>Sayfa.Name</a:t>
            </a:r>
            <a:endParaRPr lang="tr-TR" sz="1400" dirty="0"/>
          </a:p>
          <a:p>
            <a:r>
              <a:rPr lang="tr-TR" sz="1400" dirty="0"/>
              <a:t>     </a:t>
            </a:r>
            <a:r>
              <a:rPr lang="tr-TR" sz="1400" dirty="0" err="1"/>
              <a:t>Next</a:t>
            </a:r>
            <a:endParaRPr lang="tr-TR" sz="1400" dirty="0"/>
          </a:p>
          <a:p>
            <a:r>
              <a:rPr lang="tr-TR" sz="1400" dirty="0" err="1"/>
              <a:t>End</a:t>
            </a:r>
            <a:r>
              <a:rPr lang="tr-TR" sz="1400" dirty="0"/>
              <a:t> </a:t>
            </a:r>
            <a:r>
              <a:rPr lang="tr-TR" sz="1400" dirty="0" err="1"/>
              <a:t>Sub</a:t>
            </a:r>
            <a:endParaRPr lang="tr-TR" sz="1400" dirty="0"/>
          </a:p>
          <a:p>
            <a:r>
              <a:rPr lang="tr-TR" sz="1400" dirty="0" err="1" smtClean="0">
                <a:solidFill>
                  <a:srgbClr val="FF0000"/>
                </a:solidFill>
              </a:rPr>
              <a:t>Sub</a:t>
            </a:r>
            <a:r>
              <a:rPr lang="tr-TR" sz="1400" dirty="0" smtClean="0">
                <a:solidFill>
                  <a:srgbClr val="FF0000"/>
                </a:solidFill>
              </a:rPr>
              <a:t> </a:t>
            </a:r>
            <a:r>
              <a:rPr lang="tr-TR" sz="1400" dirty="0" err="1">
                <a:solidFill>
                  <a:srgbClr val="FF0000"/>
                </a:solidFill>
              </a:rPr>
              <a:t>Degeri_Goster</a:t>
            </a:r>
            <a:r>
              <a:rPr lang="tr-TR" sz="1400" dirty="0">
                <a:solidFill>
                  <a:srgbClr val="FF0000"/>
                </a:solidFill>
              </a:rPr>
              <a:t>()</a:t>
            </a:r>
          </a:p>
          <a:p>
            <a:r>
              <a:rPr lang="tr-TR" sz="1400" dirty="0">
                <a:solidFill>
                  <a:srgbClr val="FF0000"/>
                </a:solidFill>
              </a:rPr>
              <a:t>       Dim </a:t>
            </a:r>
            <a:r>
              <a:rPr lang="tr-TR" sz="1400" dirty="0" err="1">
                <a:solidFill>
                  <a:srgbClr val="FF0000"/>
                </a:solidFill>
              </a:rPr>
              <a:t>Deger</a:t>
            </a:r>
            <a:r>
              <a:rPr lang="tr-TR" sz="1400" dirty="0">
                <a:solidFill>
                  <a:srgbClr val="FF0000"/>
                </a:solidFill>
              </a:rPr>
              <a:t> As </a:t>
            </a:r>
            <a:r>
              <a:rPr lang="tr-TR" sz="1400" dirty="0" err="1">
                <a:solidFill>
                  <a:srgbClr val="FF0000"/>
                </a:solidFill>
              </a:rPr>
              <a:t>Integer</a:t>
            </a:r>
            <a:endParaRPr lang="tr-TR" sz="1400" dirty="0">
              <a:solidFill>
                <a:srgbClr val="FF0000"/>
              </a:solidFill>
            </a:endParaRPr>
          </a:p>
          <a:p>
            <a:r>
              <a:rPr lang="tr-TR" sz="1400" dirty="0">
                <a:solidFill>
                  <a:srgbClr val="FF0000"/>
                </a:solidFill>
              </a:rPr>
              <a:t>       </a:t>
            </a:r>
            <a:r>
              <a:rPr lang="tr-TR" sz="1400" dirty="0" err="1">
                <a:solidFill>
                  <a:srgbClr val="FF0000"/>
                </a:solidFill>
              </a:rPr>
              <a:t>Workbooks</a:t>
            </a:r>
            <a:r>
              <a:rPr lang="tr-TR" sz="1400" dirty="0">
                <a:solidFill>
                  <a:srgbClr val="FF0000"/>
                </a:solidFill>
              </a:rPr>
              <a:t>("Kitap1").</a:t>
            </a:r>
            <a:r>
              <a:rPr lang="tr-TR" sz="1400" dirty="0" err="1">
                <a:solidFill>
                  <a:srgbClr val="FF0000"/>
                </a:solidFill>
              </a:rPr>
              <a:t>Worksheets</a:t>
            </a:r>
            <a:r>
              <a:rPr lang="tr-TR" sz="1400" dirty="0">
                <a:solidFill>
                  <a:srgbClr val="FF0000"/>
                </a:solidFill>
              </a:rPr>
              <a:t>("Sayfa2").</a:t>
            </a:r>
            <a:r>
              <a:rPr lang="tr-TR" sz="1400" dirty="0" err="1">
                <a:solidFill>
                  <a:srgbClr val="FF0000"/>
                </a:solidFill>
              </a:rPr>
              <a:t>Range</a:t>
            </a:r>
            <a:r>
              <a:rPr lang="tr-TR" sz="1400" dirty="0">
                <a:solidFill>
                  <a:srgbClr val="FF0000"/>
                </a:solidFill>
              </a:rPr>
              <a:t>("B2").Value = 10</a:t>
            </a:r>
          </a:p>
          <a:p>
            <a:r>
              <a:rPr lang="tr-TR" sz="1400" dirty="0">
                <a:solidFill>
                  <a:srgbClr val="FF0000"/>
                </a:solidFill>
              </a:rPr>
              <a:t>       </a:t>
            </a:r>
            <a:r>
              <a:rPr lang="tr-TR" sz="1400" dirty="0" err="1">
                <a:solidFill>
                  <a:srgbClr val="FF0000"/>
                </a:solidFill>
              </a:rPr>
              <a:t>Deger</a:t>
            </a:r>
            <a:r>
              <a:rPr lang="tr-TR" sz="1400" dirty="0">
                <a:solidFill>
                  <a:srgbClr val="FF0000"/>
                </a:solidFill>
              </a:rPr>
              <a:t> = </a:t>
            </a:r>
            <a:r>
              <a:rPr lang="tr-TR" sz="1400" dirty="0" err="1">
                <a:solidFill>
                  <a:srgbClr val="FF0000"/>
                </a:solidFill>
              </a:rPr>
              <a:t>Workbooks</a:t>
            </a:r>
            <a:r>
              <a:rPr lang="tr-TR" sz="1400" dirty="0">
                <a:solidFill>
                  <a:srgbClr val="FF0000"/>
                </a:solidFill>
              </a:rPr>
              <a:t>("Kitap1").</a:t>
            </a:r>
            <a:r>
              <a:rPr lang="tr-TR" sz="1400" dirty="0" err="1">
                <a:solidFill>
                  <a:srgbClr val="FF0000"/>
                </a:solidFill>
              </a:rPr>
              <a:t>Worksheets</a:t>
            </a:r>
            <a:r>
              <a:rPr lang="tr-TR" sz="1400" dirty="0">
                <a:solidFill>
                  <a:srgbClr val="FF0000"/>
                </a:solidFill>
              </a:rPr>
              <a:t>("Sayfa2").</a:t>
            </a:r>
            <a:r>
              <a:rPr lang="tr-TR" sz="1400" dirty="0" err="1">
                <a:solidFill>
                  <a:srgbClr val="FF0000"/>
                </a:solidFill>
              </a:rPr>
              <a:t>Range</a:t>
            </a:r>
            <a:r>
              <a:rPr lang="tr-TR" sz="1400" dirty="0">
                <a:solidFill>
                  <a:srgbClr val="FF0000"/>
                </a:solidFill>
              </a:rPr>
              <a:t>("B2").Value</a:t>
            </a:r>
          </a:p>
          <a:p>
            <a:r>
              <a:rPr lang="tr-TR" sz="1400" dirty="0">
                <a:solidFill>
                  <a:srgbClr val="FF0000"/>
                </a:solidFill>
              </a:rPr>
              <a:t>       </a:t>
            </a:r>
            <a:r>
              <a:rPr lang="tr-TR" sz="1400" dirty="0" err="1">
                <a:solidFill>
                  <a:srgbClr val="FF0000"/>
                </a:solidFill>
              </a:rPr>
              <a:t>MsgBox</a:t>
            </a:r>
            <a:r>
              <a:rPr lang="tr-TR" sz="1400" dirty="0">
                <a:solidFill>
                  <a:srgbClr val="FF0000"/>
                </a:solidFill>
              </a:rPr>
              <a:t> </a:t>
            </a:r>
            <a:r>
              <a:rPr lang="tr-TR" sz="1400" dirty="0" err="1">
                <a:solidFill>
                  <a:srgbClr val="FF0000"/>
                </a:solidFill>
              </a:rPr>
              <a:t>Deger</a:t>
            </a:r>
            <a:endParaRPr lang="tr-TR" sz="1400" dirty="0">
              <a:solidFill>
                <a:srgbClr val="FF0000"/>
              </a:solidFill>
            </a:endParaRPr>
          </a:p>
          <a:p>
            <a:r>
              <a:rPr lang="tr-TR" sz="1400" dirty="0" err="1">
                <a:solidFill>
                  <a:srgbClr val="FF0000"/>
                </a:solidFill>
              </a:rPr>
              <a:t>End</a:t>
            </a:r>
            <a:r>
              <a:rPr lang="tr-TR" sz="1400" dirty="0">
                <a:solidFill>
                  <a:srgbClr val="FF0000"/>
                </a:solidFill>
              </a:rPr>
              <a:t> </a:t>
            </a:r>
            <a:r>
              <a:rPr lang="tr-TR" sz="1400" dirty="0" err="1">
                <a:solidFill>
                  <a:srgbClr val="FF0000"/>
                </a:solidFill>
              </a:rPr>
              <a:t>Sub</a:t>
            </a:r>
            <a:endParaRPr lang="tr-TR" sz="1400" dirty="0">
              <a:solidFill>
                <a:srgbClr val="FF0000"/>
              </a:solidFill>
            </a:endParaRPr>
          </a:p>
          <a:p>
            <a:r>
              <a:rPr lang="tr-TR" sz="1400" dirty="0" err="1" smtClean="0"/>
              <a:t>Sub</a:t>
            </a:r>
            <a:r>
              <a:rPr lang="tr-TR" sz="1400" dirty="0" smtClean="0"/>
              <a:t> </a:t>
            </a:r>
            <a:r>
              <a:rPr lang="tr-TR" sz="1400" dirty="0" err="1"/>
              <a:t>Kayitli</a:t>
            </a:r>
            <a:r>
              <a:rPr lang="tr-TR" sz="1400" dirty="0"/>
              <a:t>()</a:t>
            </a:r>
          </a:p>
          <a:p>
            <a:r>
              <a:rPr lang="tr-TR" sz="1400" dirty="0"/>
              <a:t>        </a:t>
            </a:r>
            <a:r>
              <a:rPr lang="tr-TR" sz="1400" dirty="0" err="1"/>
              <a:t>Workbooks</a:t>
            </a:r>
            <a:r>
              <a:rPr lang="tr-TR" sz="1400" dirty="0"/>
              <a:t>("Kitap1").</a:t>
            </a:r>
            <a:r>
              <a:rPr lang="tr-TR" sz="1400" dirty="0" err="1"/>
              <a:t>Saved</a:t>
            </a:r>
            <a:r>
              <a:rPr lang="tr-TR" sz="1400" dirty="0"/>
              <a:t> = True</a:t>
            </a:r>
          </a:p>
          <a:p>
            <a:r>
              <a:rPr lang="tr-TR" sz="1400" dirty="0"/>
              <a:t>        </a:t>
            </a:r>
            <a:r>
              <a:rPr lang="tr-TR" sz="1400" dirty="0" err="1"/>
              <a:t>MsgBox</a:t>
            </a:r>
            <a:r>
              <a:rPr lang="tr-TR" sz="1400" dirty="0"/>
              <a:t> </a:t>
            </a:r>
            <a:r>
              <a:rPr lang="tr-TR" sz="1400" dirty="0" err="1"/>
              <a:t>Workbooks</a:t>
            </a:r>
            <a:r>
              <a:rPr lang="tr-TR" sz="1400" dirty="0"/>
              <a:t>("Kitap1").</a:t>
            </a:r>
            <a:r>
              <a:rPr lang="tr-TR" sz="1400" dirty="0" err="1"/>
              <a:t>Saved</a:t>
            </a:r>
            <a:endParaRPr lang="tr-TR" sz="1400" dirty="0"/>
          </a:p>
          <a:p>
            <a:r>
              <a:rPr lang="tr-TR" sz="1400" dirty="0" err="1"/>
              <a:t>End</a:t>
            </a:r>
            <a:r>
              <a:rPr lang="tr-TR" sz="1400" dirty="0"/>
              <a:t> </a:t>
            </a:r>
            <a:r>
              <a:rPr lang="tr-TR" sz="1400" dirty="0" err="1"/>
              <a:t>Sub</a:t>
            </a:r>
            <a:endParaRPr lang="tr-TR" sz="1400" dirty="0"/>
          </a:p>
          <a:p>
            <a:r>
              <a:rPr lang="tr-TR" sz="1400" dirty="0" err="1">
                <a:solidFill>
                  <a:srgbClr val="FF0000"/>
                </a:solidFill>
              </a:rPr>
              <a:t>Sub</a:t>
            </a:r>
            <a:r>
              <a:rPr lang="tr-TR" sz="1400" dirty="0">
                <a:solidFill>
                  <a:srgbClr val="FF0000"/>
                </a:solidFill>
              </a:rPr>
              <a:t> </a:t>
            </a:r>
            <a:r>
              <a:rPr lang="tr-TR" sz="1400" dirty="0" err="1">
                <a:solidFill>
                  <a:srgbClr val="FF0000"/>
                </a:solidFill>
              </a:rPr>
              <a:t>Calisma_Kitabi_Ekle</a:t>
            </a:r>
            <a:r>
              <a:rPr lang="tr-TR" sz="1400" dirty="0">
                <a:solidFill>
                  <a:srgbClr val="FF0000"/>
                </a:solidFill>
              </a:rPr>
              <a:t>()</a:t>
            </a:r>
          </a:p>
          <a:p>
            <a:r>
              <a:rPr lang="tr-TR" sz="1400" dirty="0">
                <a:solidFill>
                  <a:srgbClr val="FF0000"/>
                </a:solidFill>
              </a:rPr>
              <a:t>          </a:t>
            </a:r>
            <a:r>
              <a:rPr lang="tr-TR" sz="1400" dirty="0" err="1">
                <a:solidFill>
                  <a:srgbClr val="FF0000"/>
                </a:solidFill>
              </a:rPr>
              <a:t>Workbooks.Add</a:t>
            </a:r>
            <a:endParaRPr lang="tr-TR" sz="1400" dirty="0">
              <a:solidFill>
                <a:srgbClr val="FF0000"/>
              </a:solidFill>
            </a:endParaRPr>
          </a:p>
          <a:p>
            <a:r>
              <a:rPr lang="tr-TR" sz="1400" dirty="0" err="1">
                <a:solidFill>
                  <a:srgbClr val="FF0000"/>
                </a:solidFill>
              </a:rPr>
              <a:t>End</a:t>
            </a:r>
            <a:r>
              <a:rPr lang="tr-TR" sz="1400" dirty="0">
                <a:solidFill>
                  <a:srgbClr val="FF0000"/>
                </a:solidFill>
              </a:rPr>
              <a:t> </a:t>
            </a:r>
            <a:r>
              <a:rPr lang="tr-TR" sz="1400" dirty="0" err="1">
                <a:solidFill>
                  <a:srgbClr val="FF0000"/>
                </a:solidFill>
              </a:rPr>
              <a:t>Sub</a:t>
            </a:r>
            <a:endParaRPr lang="tr-TR" sz="1400" dirty="0">
              <a:solidFill>
                <a:srgbClr val="FF0000"/>
              </a:solidFill>
            </a:endParaRPr>
          </a:p>
          <a:p>
            <a:r>
              <a:rPr lang="tr-TR" sz="1400" dirty="0" err="1"/>
              <a:t>Sub</a:t>
            </a:r>
            <a:r>
              <a:rPr lang="tr-TR" sz="1400" dirty="0"/>
              <a:t> </a:t>
            </a:r>
            <a:r>
              <a:rPr lang="tr-TR" sz="1400" dirty="0" err="1"/>
              <a:t>Aktiflestir</a:t>
            </a:r>
            <a:r>
              <a:rPr lang="tr-TR" sz="1400" dirty="0"/>
              <a:t>()</a:t>
            </a:r>
          </a:p>
          <a:p>
            <a:r>
              <a:rPr lang="tr-TR" sz="1400" dirty="0"/>
              <a:t>          </a:t>
            </a:r>
            <a:r>
              <a:rPr lang="tr-TR" sz="1400" dirty="0" err="1"/>
              <a:t>Worksheets</a:t>
            </a:r>
            <a:r>
              <a:rPr lang="tr-TR" sz="1400" dirty="0"/>
              <a:t>("Sayfa1").</a:t>
            </a:r>
            <a:r>
              <a:rPr lang="tr-TR" sz="1400" dirty="0" err="1"/>
              <a:t>Activate</a:t>
            </a:r>
            <a:endParaRPr lang="tr-TR" sz="1400" dirty="0"/>
          </a:p>
          <a:p>
            <a:r>
              <a:rPr lang="tr-TR" sz="1400" dirty="0" err="1"/>
              <a:t>End</a:t>
            </a:r>
            <a:r>
              <a:rPr lang="tr-TR" sz="1400" dirty="0"/>
              <a:t> </a:t>
            </a:r>
            <a:r>
              <a:rPr lang="tr-TR" sz="1400" dirty="0" err="1"/>
              <a:t>Sub</a:t>
            </a:r>
            <a:endParaRPr lang="tr-TR" sz="1400" dirty="0"/>
          </a:p>
          <a:p>
            <a:r>
              <a:rPr lang="tr-TR" sz="1400" dirty="0" err="1">
                <a:solidFill>
                  <a:srgbClr val="FF0000"/>
                </a:solidFill>
              </a:rPr>
              <a:t>Sub</a:t>
            </a:r>
            <a:r>
              <a:rPr lang="tr-TR" sz="1400" dirty="0">
                <a:solidFill>
                  <a:srgbClr val="FF0000"/>
                </a:solidFill>
              </a:rPr>
              <a:t> Kopyala()</a:t>
            </a:r>
          </a:p>
          <a:p>
            <a:r>
              <a:rPr lang="tr-TR" sz="1400" dirty="0">
                <a:solidFill>
                  <a:srgbClr val="FF0000"/>
                </a:solidFill>
              </a:rPr>
              <a:t>         </a:t>
            </a:r>
            <a:r>
              <a:rPr lang="tr-TR" sz="1400" dirty="0" err="1">
                <a:solidFill>
                  <a:srgbClr val="FF0000"/>
                </a:solidFill>
              </a:rPr>
              <a:t>Range</a:t>
            </a:r>
            <a:r>
              <a:rPr lang="tr-TR" sz="1400" dirty="0">
                <a:solidFill>
                  <a:srgbClr val="FF0000"/>
                </a:solidFill>
              </a:rPr>
              <a:t>("B2").</a:t>
            </a:r>
            <a:r>
              <a:rPr lang="tr-TR" sz="1400" dirty="0" err="1">
                <a:solidFill>
                  <a:srgbClr val="FF0000"/>
                </a:solidFill>
              </a:rPr>
              <a:t>Copy</a:t>
            </a:r>
            <a:r>
              <a:rPr lang="tr-TR" sz="1400" dirty="0">
                <a:solidFill>
                  <a:srgbClr val="FF0000"/>
                </a:solidFill>
              </a:rPr>
              <a:t> </a:t>
            </a:r>
            <a:r>
              <a:rPr lang="tr-TR" sz="1400" dirty="0" err="1">
                <a:solidFill>
                  <a:srgbClr val="FF0000"/>
                </a:solidFill>
              </a:rPr>
              <a:t>Range</a:t>
            </a:r>
            <a:r>
              <a:rPr lang="tr-TR" sz="1400" dirty="0">
                <a:solidFill>
                  <a:srgbClr val="FF0000"/>
                </a:solidFill>
              </a:rPr>
              <a:t>("A1")</a:t>
            </a:r>
          </a:p>
          <a:p>
            <a:r>
              <a:rPr lang="tr-TR" sz="1400" dirty="0" err="1">
                <a:solidFill>
                  <a:srgbClr val="FF0000"/>
                </a:solidFill>
              </a:rPr>
              <a:t>End</a:t>
            </a:r>
            <a:r>
              <a:rPr lang="tr-TR" sz="1400" dirty="0">
                <a:solidFill>
                  <a:srgbClr val="FF0000"/>
                </a:solidFill>
              </a:rPr>
              <a:t> </a:t>
            </a:r>
            <a:r>
              <a:rPr lang="tr-TR" sz="1400" dirty="0" err="1">
                <a:solidFill>
                  <a:srgbClr val="FF0000"/>
                </a:solidFill>
              </a:rPr>
              <a:t>Sub</a:t>
            </a:r>
            <a:endParaRPr lang="tr-TR" sz="1400" dirty="0">
              <a:solidFill>
                <a:srgbClr val="FF0000"/>
              </a:solidFill>
            </a:endParaRPr>
          </a:p>
          <a:p>
            <a:r>
              <a:rPr lang="tr-TR" sz="1400" dirty="0" err="1"/>
              <a:t>Sub</a:t>
            </a:r>
            <a:r>
              <a:rPr lang="tr-TR" sz="1400" dirty="0"/>
              <a:t> </a:t>
            </a:r>
            <a:r>
              <a:rPr lang="tr-TR" sz="1400" dirty="0" err="1"/>
              <a:t>Dosya_Ac</a:t>
            </a:r>
            <a:r>
              <a:rPr lang="tr-TR" sz="1400" dirty="0"/>
              <a:t>()</a:t>
            </a:r>
          </a:p>
          <a:p>
            <a:r>
              <a:rPr lang="tr-TR" sz="1400" dirty="0"/>
              <a:t>         </a:t>
            </a:r>
            <a:r>
              <a:rPr lang="tr-TR" sz="1400" dirty="0" err="1"/>
              <a:t>Workbooks.Open</a:t>
            </a:r>
            <a:r>
              <a:rPr lang="tr-TR" sz="1400" dirty="0"/>
              <a:t> ("c:\excel.xlsx")</a:t>
            </a:r>
          </a:p>
          <a:p>
            <a:r>
              <a:rPr lang="tr-TR" sz="1400" dirty="0" err="1"/>
              <a:t>End</a:t>
            </a:r>
            <a:r>
              <a:rPr lang="tr-TR" sz="1400" dirty="0"/>
              <a:t> </a:t>
            </a:r>
            <a:r>
              <a:rPr lang="tr-TR" sz="1400" dirty="0" err="1"/>
              <a:t>Sub</a:t>
            </a:r>
            <a:endParaRPr lang="tr-TR" sz="1400" dirty="0"/>
          </a:p>
          <a:p>
            <a:r>
              <a:rPr lang="tr-TR" sz="1400" dirty="0" err="1">
                <a:solidFill>
                  <a:srgbClr val="FF0000"/>
                </a:solidFill>
              </a:rPr>
              <a:t>Sub</a:t>
            </a:r>
            <a:r>
              <a:rPr lang="tr-TR" sz="1400" dirty="0">
                <a:solidFill>
                  <a:srgbClr val="FF0000"/>
                </a:solidFill>
              </a:rPr>
              <a:t> Dosya_Ac2()</a:t>
            </a:r>
          </a:p>
          <a:p>
            <a:r>
              <a:rPr lang="tr-TR" sz="1400" dirty="0">
                <a:solidFill>
                  <a:srgbClr val="FF0000"/>
                </a:solidFill>
              </a:rPr>
              <a:t>  '</a:t>
            </a:r>
            <a:r>
              <a:rPr lang="tr-TR" sz="1400" dirty="0" err="1">
                <a:solidFill>
                  <a:srgbClr val="FF0000"/>
                </a:solidFill>
              </a:rPr>
              <a:t>Workbooks.Open</a:t>
            </a:r>
            <a:r>
              <a:rPr lang="tr-TR" sz="1400" dirty="0">
                <a:solidFill>
                  <a:srgbClr val="FF0000"/>
                </a:solidFill>
              </a:rPr>
              <a:t> "c:\excel.xlsx", , True, , "</a:t>
            </a:r>
            <a:r>
              <a:rPr lang="tr-TR" sz="1400" dirty="0" err="1">
                <a:solidFill>
                  <a:srgbClr val="FF0000"/>
                </a:solidFill>
              </a:rPr>
              <a:t>sifre</a:t>
            </a:r>
            <a:r>
              <a:rPr lang="tr-TR" sz="1400" dirty="0">
                <a:solidFill>
                  <a:srgbClr val="FF0000"/>
                </a:solidFill>
              </a:rPr>
              <a:t>"</a:t>
            </a:r>
          </a:p>
          <a:p>
            <a:r>
              <a:rPr lang="tr-TR" sz="1400" dirty="0">
                <a:solidFill>
                  <a:srgbClr val="FF0000"/>
                </a:solidFill>
              </a:rPr>
              <a:t>   </a:t>
            </a:r>
            <a:r>
              <a:rPr lang="tr-TR" sz="1400" dirty="0" err="1">
                <a:solidFill>
                  <a:srgbClr val="FF0000"/>
                </a:solidFill>
              </a:rPr>
              <a:t>Workbooks.Open</a:t>
            </a:r>
            <a:r>
              <a:rPr lang="tr-TR" sz="1400" dirty="0">
                <a:solidFill>
                  <a:srgbClr val="FF0000"/>
                </a:solidFill>
              </a:rPr>
              <a:t> </a:t>
            </a:r>
            <a:r>
              <a:rPr lang="tr-TR" sz="1400" dirty="0" err="1">
                <a:solidFill>
                  <a:srgbClr val="FF0000"/>
                </a:solidFill>
              </a:rPr>
              <a:t>Filename</a:t>
            </a:r>
            <a:r>
              <a:rPr lang="tr-TR" sz="1400" dirty="0">
                <a:solidFill>
                  <a:srgbClr val="FF0000"/>
                </a:solidFill>
              </a:rPr>
              <a:t>:="c:\excel.xlsx", </a:t>
            </a:r>
            <a:r>
              <a:rPr lang="tr-TR" sz="1400" dirty="0" err="1">
                <a:solidFill>
                  <a:srgbClr val="FF0000"/>
                </a:solidFill>
              </a:rPr>
              <a:t>ReadOnly</a:t>
            </a:r>
            <a:r>
              <a:rPr lang="tr-TR" sz="1400" dirty="0">
                <a:solidFill>
                  <a:srgbClr val="FF0000"/>
                </a:solidFill>
              </a:rPr>
              <a:t>:=True, </a:t>
            </a:r>
            <a:r>
              <a:rPr lang="tr-TR" sz="1400" dirty="0" err="1">
                <a:solidFill>
                  <a:srgbClr val="FF0000"/>
                </a:solidFill>
              </a:rPr>
              <a:t>Password</a:t>
            </a:r>
            <a:r>
              <a:rPr lang="tr-TR" sz="1400" dirty="0">
                <a:solidFill>
                  <a:srgbClr val="FF0000"/>
                </a:solidFill>
              </a:rPr>
              <a:t>:="</a:t>
            </a:r>
            <a:r>
              <a:rPr lang="tr-TR" sz="1400" dirty="0" err="1">
                <a:solidFill>
                  <a:srgbClr val="FF0000"/>
                </a:solidFill>
              </a:rPr>
              <a:t>sifre</a:t>
            </a:r>
            <a:r>
              <a:rPr lang="tr-TR" sz="1400" dirty="0">
                <a:solidFill>
                  <a:srgbClr val="FF0000"/>
                </a:solidFill>
              </a:rPr>
              <a:t>"</a:t>
            </a:r>
          </a:p>
          <a:p>
            <a:r>
              <a:rPr lang="tr-TR" sz="1400" dirty="0" err="1">
                <a:solidFill>
                  <a:srgbClr val="FF0000"/>
                </a:solidFill>
              </a:rPr>
              <a:t>End</a:t>
            </a:r>
            <a:r>
              <a:rPr lang="tr-TR" sz="1400" dirty="0">
                <a:solidFill>
                  <a:srgbClr val="FF0000"/>
                </a:solidFill>
              </a:rPr>
              <a:t> </a:t>
            </a:r>
            <a:r>
              <a:rPr lang="tr-TR" sz="1400" dirty="0" err="1">
                <a:solidFill>
                  <a:srgbClr val="FF0000"/>
                </a:solidFill>
              </a:rPr>
              <a:t>Sub</a:t>
            </a:r>
            <a:endParaRPr lang="tr-TR" sz="1400" dirty="0">
              <a:solidFill>
                <a:srgbClr val="FF0000"/>
              </a:solidFill>
            </a:endParaRPr>
          </a:p>
        </p:txBody>
      </p:sp>
      <p:sp>
        <p:nvSpPr>
          <p:cNvPr id="4" name="Sol Ok 3"/>
          <p:cNvSpPr/>
          <p:nvPr/>
        </p:nvSpPr>
        <p:spPr>
          <a:xfrm>
            <a:off x="6467302" y="3607724"/>
            <a:ext cx="2011680" cy="9310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Dosya işlemleri</a:t>
            </a:r>
            <a:endParaRPr lang="tr-TR" dirty="0"/>
          </a:p>
        </p:txBody>
      </p:sp>
    </p:spTree>
    <p:extLst>
      <p:ext uri="{BB962C8B-B14F-4D97-AF65-F5344CB8AC3E}">
        <p14:creationId xmlns:p14="http://schemas.microsoft.com/office/powerpoint/2010/main" val="1329833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88306" y="337583"/>
            <a:ext cx="7227518" cy="369332"/>
          </a:xfrm>
          <a:prstGeom prst="rect">
            <a:avLst/>
          </a:prstGeom>
        </p:spPr>
        <p:txBody>
          <a:bodyPr wrap="square">
            <a:spAutoFit/>
          </a:bodyPr>
          <a:lstStyle/>
          <a:p>
            <a:r>
              <a:rPr lang="it-IT" b="1" dirty="0">
                <a:solidFill>
                  <a:srgbClr val="171717"/>
                </a:solidFill>
                <a:latin typeface="Segoe UI" panose="020B0502040204020203" pitchFamily="34" charset="0"/>
              </a:rPr>
              <a:t>İlgili Sabit Değerleri Birlikte Gruplandırma (Visual Basic)</a:t>
            </a:r>
            <a:endParaRPr lang="it-IT" b="1" i="0" dirty="0">
              <a:solidFill>
                <a:srgbClr val="171717"/>
              </a:solidFill>
              <a:effectLst/>
              <a:latin typeface="Segoe UI" panose="020B0502040204020203" pitchFamily="34" charset="0"/>
            </a:endParaRPr>
          </a:p>
        </p:txBody>
      </p:sp>
      <p:sp>
        <p:nvSpPr>
          <p:cNvPr id="3" name="Rectangle 1"/>
          <p:cNvSpPr>
            <a:spLocks noChangeArrowheads="1"/>
          </p:cNvSpPr>
          <p:nvPr/>
        </p:nvSpPr>
        <p:spPr bwMode="auto">
          <a:xfrm>
            <a:off x="388306" y="1142729"/>
            <a:ext cx="1026252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Listeleme, ilgili sabitleri birlikte gruplandırmak için en iyi yoldur. Bir sınıfın veya modülün Bildirimler bölümünde ifadesiyle bir numaralandırma </a:t>
            </a:r>
            <a:r>
              <a:rPr lang="tr-TR" b="1" dirty="0" err="1">
                <a:solidFill>
                  <a:srgbClr val="FF0000"/>
                </a:solidFill>
                <a:effectLst>
                  <a:outerShdw blurRad="38100" dist="38100" dir="2700000" algn="tl">
                    <a:srgbClr val="000000">
                      <a:alpha val="43137"/>
                    </a:srgbClr>
                  </a:outerShdw>
                </a:effectLst>
                <a:latin typeface="+mn-lt"/>
              </a:rPr>
              <a:t>Enum</a:t>
            </a: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oluşturursunuz.</a:t>
            </a:r>
            <a:r>
              <a:rPr kumimoji="0" lang="tr-TR" sz="1600" b="0" i="0" u="none" strike="noStrike" cap="none" normalizeH="0" baseline="0" dirty="0" smtClean="0">
                <a:ln>
                  <a:noFill/>
                </a:ln>
                <a:solidFill>
                  <a:schemeClr val="tx1"/>
                </a:solidFill>
                <a:effectLst/>
              </a:rPr>
              <a:t> </a:t>
            </a:r>
          </a:p>
        </p:txBody>
      </p:sp>
      <p:sp>
        <p:nvSpPr>
          <p:cNvPr id="4" name="Rectangle 2"/>
          <p:cNvSpPr>
            <a:spLocks noChangeArrowheads="1"/>
          </p:cNvSpPr>
          <p:nvPr/>
        </p:nvSpPr>
        <p:spPr bwMode="auto">
          <a:xfrm>
            <a:off x="388306" y="1901708"/>
            <a:ext cx="11198269"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Kod erişim düzeyi, </a:t>
            </a:r>
            <a:r>
              <a:rPr lang="tr-TR" b="1" dirty="0" err="1">
                <a:solidFill>
                  <a:srgbClr val="FF0000"/>
                </a:solidFill>
                <a:effectLst>
                  <a:outerShdw blurRad="38100" dist="38100" dir="2700000" algn="tl">
                    <a:srgbClr val="000000">
                      <a:alpha val="43137"/>
                    </a:srgbClr>
                  </a:outerShdw>
                </a:effectLst>
                <a:latin typeface="+mn-lt"/>
              </a:rPr>
              <a:t>Enum</a:t>
            </a: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anahtar sözcük ve geçerli bir ad içeren bir bildirim yazın. Bu örnek, sabit listesini oluşturur </a:t>
            </a:r>
            <a:r>
              <a:rPr kumimoji="0" lang="tr-TR" sz="1600" b="0" i="0" u="none" strike="noStrike" cap="none" normalizeH="0" baseline="0" dirty="0" err="1" smtClean="0">
                <a:ln>
                  <a:noFill/>
                </a:ln>
                <a:solidFill>
                  <a:srgbClr val="171717"/>
                </a:solidFill>
                <a:effectLst/>
                <a:latin typeface="SFMono-Regular"/>
              </a:rPr>
              <a:t>Private</a:t>
            </a: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 </a:t>
            </a:r>
            <a:r>
              <a:rPr kumimoji="0" lang="tr-TR" sz="1600" b="0" i="0" u="none" strike="noStrike" cap="none" normalizeH="0" baseline="0" dirty="0" err="1" smtClean="0">
                <a:ln>
                  <a:noFill/>
                </a:ln>
                <a:solidFill>
                  <a:srgbClr val="171717"/>
                </a:solidFill>
                <a:effectLst/>
                <a:latin typeface="SFMono-Regular"/>
              </a:rPr>
              <a:t>temperatureValues</a:t>
            </a: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a:t>
            </a:r>
            <a:r>
              <a:rPr kumimoji="0" lang="tr-TR" sz="1600" b="0" i="0" u="none" strike="noStrike" cap="none" normalizeH="0" baseline="0" dirty="0" smtClean="0">
                <a:ln>
                  <a:noFill/>
                </a:ln>
                <a:solidFill>
                  <a:schemeClr val="tx1"/>
                </a:solidFill>
                <a:effectLst/>
              </a:rPr>
              <a:t> </a:t>
            </a:r>
          </a:p>
        </p:txBody>
      </p:sp>
      <p:sp>
        <p:nvSpPr>
          <p:cNvPr id="5" name="Dikdörtgen 4"/>
          <p:cNvSpPr/>
          <p:nvPr/>
        </p:nvSpPr>
        <p:spPr>
          <a:xfrm>
            <a:off x="388306" y="2676076"/>
            <a:ext cx="3337773" cy="369332"/>
          </a:xfrm>
          <a:prstGeom prst="rect">
            <a:avLst/>
          </a:prstGeom>
        </p:spPr>
        <p:txBody>
          <a:bodyPr wrap="none">
            <a:spAutoFit/>
          </a:bodyPr>
          <a:lstStyle/>
          <a:p>
            <a:r>
              <a:rPr lang="tr-TR" b="1" dirty="0" err="1">
                <a:solidFill>
                  <a:srgbClr val="FF0000"/>
                </a:solidFill>
                <a:effectLst>
                  <a:outerShdw blurRad="38100" dist="38100" dir="2700000" algn="tl">
                    <a:srgbClr val="000000">
                      <a:alpha val="43137"/>
                    </a:srgbClr>
                  </a:outerShdw>
                </a:effectLst>
              </a:rPr>
              <a:t>Private</a:t>
            </a:r>
            <a:r>
              <a:rPr lang="tr-TR" b="1" dirty="0">
                <a:solidFill>
                  <a:srgbClr val="FF0000"/>
                </a:solidFill>
                <a:effectLst>
                  <a:outerShdw blurRad="38100" dist="38100" dir="2700000" algn="tl">
                    <a:srgbClr val="000000">
                      <a:alpha val="43137"/>
                    </a:srgbClr>
                  </a:outerShdw>
                </a:effectLst>
              </a:rPr>
              <a:t> </a:t>
            </a:r>
            <a:r>
              <a:rPr lang="tr-TR" b="1" dirty="0" err="1">
                <a:solidFill>
                  <a:srgbClr val="FF0000"/>
                </a:solidFill>
                <a:effectLst>
                  <a:outerShdw blurRad="38100" dist="38100" dir="2700000" algn="tl">
                    <a:srgbClr val="000000">
                      <a:alpha val="43137"/>
                    </a:srgbClr>
                  </a:outerShdw>
                </a:effectLst>
              </a:rPr>
              <a:t>Enum</a:t>
            </a:r>
            <a:r>
              <a:rPr lang="tr-TR" b="1" dirty="0">
                <a:solidFill>
                  <a:srgbClr val="FF0000"/>
                </a:solidFill>
                <a:effectLst>
                  <a:outerShdw blurRad="38100" dist="38100" dir="2700000" algn="tl">
                    <a:srgbClr val="000000">
                      <a:alpha val="43137"/>
                    </a:srgbClr>
                  </a:outerShdw>
                </a:effectLst>
              </a:rPr>
              <a:t> </a:t>
            </a:r>
            <a:r>
              <a:rPr lang="tr-TR" b="1" dirty="0" err="1">
                <a:solidFill>
                  <a:srgbClr val="FF0000"/>
                </a:solidFill>
                <a:effectLst>
                  <a:outerShdw blurRad="38100" dist="38100" dir="2700000" algn="tl">
                    <a:srgbClr val="000000">
                      <a:alpha val="43137"/>
                    </a:srgbClr>
                  </a:outerShdw>
                </a:effectLst>
              </a:rPr>
              <a:t>temperatureValues</a:t>
            </a:r>
            <a:endParaRPr lang="tr-TR" b="1" dirty="0">
              <a:solidFill>
                <a:srgbClr val="FF0000"/>
              </a:solidFill>
              <a:effectLst>
                <a:outerShdw blurRad="38100" dist="38100" dir="2700000" algn="tl">
                  <a:srgbClr val="000000">
                    <a:alpha val="43137"/>
                  </a:srgbClr>
                </a:outerShdw>
              </a:effectLst>
            </a:endParaRPr>
          </a:p>
        </p:txBody>
      </p:sp>
      <p:sp>
        <p:nvSpPr>
          <p:cNvPr id="6" name="Rectangle 3"/>
          <p:cNvSpPr>
            <a:spLocks noChangeArrowheads="1"/>
          </p:cNvSpPr>
          <p:nvPr/>
        </p:nvSpPr>
        <p:spPr bwMode="auto">
          <a:xfrm>
            <a:off x="388306" y="3247309"/>
            <a:ext cx="98955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Sabit Listesi içindeki sabitleri tanımlayın. Bu örnek, </a:t>
            </a:r>
            <a:r>
              <a:rPr kumimoji="0" lang="tr-TR" sz="1600" b="1" i="0" u="none" strike="noStrike" cap="none" normalizeH="0" baseline="0" dirty="0" err="1" smtClean="0">
                <a:ln>
                  <a:noFill/>
                </a:ln>
                <a:solidFill>
                  <a:srgbClr val="171717"/>
                </a:solidFill>
                <a:effectLst/>
                <a:latin typeface="SFMono-Regular"/>
              </a:rPr>
              <a:t>Public</a:t>
            </a:r>
            <a:r>
              <a:rPr kumimoji="0" lang="tr-TR" sz="1600"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sabit listesini </a:t>
            </a:r>
            <a:r>
              <a:rPr kumimoji="0" lang="tr-TR" sz="1600" b="1" i="0" u="none" strike="noStrike" cap="none" normalizeH="0" baseline="0" dirty="0" err="1" smtClean="0">
                <a:ln>
                  <a:noFill/>
                </a:ln>
                <a:solidFill>
                  <a:srgbClr val="171717"/>
                </a:solidFill>
                <a:effectLst/>
                <a:latin typeface="SFMono-Regular"/>
              </a:rPr>
              <a:t>temperatureValues</a:t>
            </a:r>
            <a:r>
              <a:rPr kumimoji="0" lang="tr-TR" sz="1600"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oluşturur ve değerlerini atar.</a:t>
            </a:r>
            <a:r>
              <a:rPr kumimoji="0" lang="tr-TR" sz="1600" b="1" i="0" u="none" strike="noStrike" cap="none" normalizeH="0" baseline="0" dirty="0" smtClean="0">
                <a:ln>
                  <a:noFill/>
                </a:ln>
                <a:solidFill>
                  <a:schemeClr val="tx1"/>
                </a:solidFill>
                <a:effectLst/>
              </a:rPr>
              <a:t> </a:t>
            </a:r>
          </a:p>
        </p:txBody>
      </p:sp>
      <p:sp>
        <p:nvSpPr>
          <p:cNvPr id="7" name="Dikdörtgen 6"/>
          <p:cNvSpPr/>
          <p:nvPr/>
        </p:nvSpPr>
        <p:spPr>
          <a:xfrm>
            <a:off x="388306" y="4006288"/>
            <a:ext cx="3782859" cy="2031325"/>
          </a:xfrm>
          <a:prstGeom prst="rect">
            <a:avLst/>
          </a:prstGeom>
        </p:spPr>
        <p:txBody>
          <a:bodyPr wrap="square">
            <a:spAutoFit/>
          </a:bodyPr>
          <a:lstStyle/>
          <a:p>
            <a:r>
              <a:rPr lang="tr-TR" dirty="0" err="1"/>
              <a:t>Public</a:t>
            </a:r>
            <a:r>
              <a:rPr lang="tr-TR" dirty="0"/>
              <a:t> </a:t>
            </a:r>
            <a:r>
              <a:rPr lang="tr-TR" b="1" dirty="0" err="1">
                <a:solidFill>
                  <a:srgbClr val="FF0000"/>
                </a:solidFill>
              </a:rPr>
              <a:t>Enum</a:t>
            </a:r>
            <a:r>
              <a:rPr lang="tr-TR" dirty="0">
                <a:solidFill>
                  <a:srgbClr val="FF0000"/>
                </a:solidFill>
              </a:rPr>
              <a:t> </a:t>
            </a:r>
            <a:r>
              <a:rPr lang="tr-TR" dirty="0" err="1"/>
              <a:t>temperatureValues</a:t>
            </a:r>
            <a:endParaRPr lang="tr-TR" dirty="0"/>
          </a:p>
          <a:p>
            <a:r>
              <a:rPr lang="tr-TR" dirty="0"/>
              <a:t>    </a:t>
            </a:r>
            <a:r>
              <a:rPr lang="tr-TR" dirty="0" err="1"/>
              <a:t>Scorching</a:t>
            </a:r>
            <a:endParaRPr lang="tr-TR" dirty="0"/>
          </a:p>
          <a:p>
            <a:r>
              <a:rPr lang="tr-TR" dirty="0"/>
              <a:t>    Hot</a:t>
            </a:r>
          </a:p>
          <a:p>
            <a:r>
              <a:rPr lang="tr-TR" dirty="0"/>
              <a:t>    </a:t>
            </a:r>
            <a:r>
              <a:rPr lang="tr-TR" dirty="0" err="1"/>
              <a:t>Lukewarm</a:t>
            </a:r>
            <a:endParaRPr lang="tr-TR" dirty="0"/>
          </a:p>
          <a:p>
            <a:r>
              <a:rPr lang="tr-TR" dirty="0"/>
              <a:t>    </a:t>
            </a:r>
            <a:r>
              <a:rPr lang="tr-TR" dirty="0" err="1"/>
              <a:t>Cool</a:t>
            </a:r>
            <a:endParaRPr lang="tr-TR" dirty="0"/>
          </a:p>
          <a:p>
            <a:r>
              <a:rPr lang="tr-TR" dirty="0"/>
              <a:t>    </a:t>
            </a:r>
            <a:r>
              <a:rPr lang="tr-TR" dirty="0" err="1"/>
              <a:t>Cold</a:t>
            </a:r>
            <a:endParaRPr lang="tr-TR" dirty="0"/>
          </a:p>
          <a:p>
            <a:r>
              <a:rPr lang="tr-TR" dirty="0" err="1"/>
              <a:t>End</a:t>
            </a:r>
            <a:r>
              <a:rPr lang="tr-TR" dirty="0"/>
              <a:t> </a:t>
            </a:r>
            <a:r>
              <a:rPr lang="tr-TR" b="1" dirty="0" err="1">
                <a:solidFill>
                  <a:srgbClr val="FF0000"/>
                </a:solidFill>
              </a:rPr>
              <a:t>Enum</a:t>
            </a:r>
            <a:endParaRPr lang="tr-TR" b="1" dirty="0">
              <a:solidFill>
                <a:srgbClr val="FF0000"/>
              </a:solidFill>
            </a:endParaRPr>
          </a:p>
        </p:txBody>
      </p:sp>
      <p:sp>
        <p:nvSpPr>
          <p:cNvPr id="8" name="Metin kutusu 7"/>
          <p:cNvSpPr txBox="1"/>
          <p:nvPr/>
        </p:nvSpPr>
        <p:spPr>
          <a:xfrm>
            <a:off x="3707703" y="4128347"/>
            <a:ext cx="3256767" cy="2031325"/>
          </a:xfrm>
          <a:prstGeom prst="rect">
            <a:avLst/>
          </a:prstGeom>
          <a:noFill/>
        </p:spPr>
        <p:txBody>
          <a:bodyPr wrap="square" rtlCol="0">
            <a:spAutoFit/>
          </a:bodyPr>
          <a:lstStyle/>
          <a:p>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3812264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221910"/>
            <a:ext cx="11694016" cy="373948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1" i="0" u="none" strike="noStrike" cap="none" normalizeH="0" baseline="0" dirty="0" err="1" smtClean="0">
                <a:ln>
                  <a:noFill/>
                </a:ln>
                <a:solidFill>
                  <a:srgbClr val="800000"/>
                </a:solidFill>
                <a:effectLst/>
                <a:latin typeface="Trebuchet MS" panose="020B0603020202020204" pitchFamily="34" charset="0"/>
              </a:rPr>
              <a:t>Empty</a:t>
            </a:r>
            <a:endParaRPr kumimoji="0" lang="tr-TR" sz="1600" b="1" i="0" u="none" strike="noStrike" cap="none" normalizeH="0" baseline="0" dirty="0" smtClean="0">
              <a:ln>
                <a:noFill/>
              </a:ln>
              <a:solidFill>
                <a:srgbClr val="800000"/>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smtClean="0">
                <a:ln>
                  <a:noFill/>
                </a:ln>
                <a:solidFill>
                  <a:srgbClr val="000000"/>
                </a:solidFill>
                <a:effectLst/>
                <a:latin typeface="Trebuchet MS" panose="020B0603020202020204" pitchFamily="34" charset="0"/>
              </a:rPr>
              <a:t>Konu programlamaya geldiğinde karşımıza </a:t>
            </a:r>
            <a:r>
              <a:rPr kumimoji="0" lang="tr-TR" sz="1600" b="0" i="0" u="none" strike="noStrike" cap="none" normalizeH="0" baseline="0" dirty="0" err="1" smtClean="0">
                <a:ln>
                  <a:noFill/>
                </a:ln>
                <a:solidFill>
                  <a:srgbClr val="800000"/>
                </a:solidFill>
                <a:effectLst/>
                <a:latin typeface="Trebuchet MS" panose="020B0603020202020204" pitchFamily="34" charset="0"/>
              </a:rPr>
              <a:t>null</a:t>
            </a:r>
            <a:r>
              <a:rPr kumimoji="0" lang="tr-TR" sz="1600" b="0" i="0" u="none" strike="noStrike" cap="none" normalizeH="0" baseline="0" dirty="0" smtClean="0">
                <a:ln>
                  <a:noFill/>
                </a:ln>
                <a:solidFill>
                  <a:srgbClr val="000000"/>
                </a:solidFill>
                <a:effectLst/>
                <a:latin typeface="Trebuchet MS" panose="020B0603020202020204" pitchFamily="34" charset="0"/>
              </a:rPr>
              <a:t> ve </a:t>
            </a:r>
            <a:r>
              <a:rPr kumimoji="0" lang="tr-TR" sz="1600" b="0" i="0" u="none" strike="noStrike" cap="none" normalizeH="0" baseline="0" dirty="0" err="1" smtClean="0">
                <a:ln>
                  <a:noFill/>
                </a:ln>
                <a:solidFill>
                  <a:srgbClr val="800000"/>
                </a:solidFill>
                <a:effectLst/>
                <a:latin typeface="Trebuchet MS" panose="020B0603020202020204" pitchFamily="34" charset="0"/>
              </a:rPr>
              <a:t>Nothing</a:t>
            </a:r>
            <a:r>
              <a:rPr kumimoji="0" lang="tr-TR" sz="1600" b="0" i="0" u="none" strike="noStrike" cap="none" normalizeH="0" baseline="0" dirty="0" smtClean="0">
                <a:ln>
                  <a:noFill/>
                </a:ln>
                <a:solidFill>
                  <a:srgbClr val="000000"/>
                </a:solidFill>
                <a:effectLst/>
                <a:latin typeface="Trebuchet MS" panose="020B0603020202020204" pitchFamily="34" charset="0"/>
              </a:rPr>
              <a:t> kavramları da çıkar. </a:t>
            </a:r>
            <a:r>
              <a:rPr kumimoji="0" lang="tr-TR" sz="1600" b="0" i="0" u="none" strike="noStrike" cap="none" normalizeH="0" baseline="0" dirty="0" err="1" smtClean="0">
                <a:ln>
                  <a:noFill/>
                </a:ln>
                <a:solidFill>
                  <a:srgbClr val="000000"/>
                </a:solidFill>
                <a:effectLst/>
                <a:latin typeface="Trebuchet MS" panose="020B0603020202020204" pitchFamily="34" charset="0"/>
              </a:rPr>
              <a:t>VBA'da</a:t>
            </a:r>
            <a:r>
              <a:rPr kumimoji="0" lang="tr-TR" sz="1600" b="0" i="0" u="none" strike="noStrike" cap="none" normalizeH="0" baseline="0" dirty="0" smtClean="0">
                <a:ln>
                  <a:noFill/>
                </a:ln>
                <a:solidFill>
                  <a:srgbClr val="000000"/>
                </a:solidFill>
                <a:effectLst/>
                <a:latin typeface="Trebuchet MS" panose="020B0603020202020204" pitchFamily="34" charset="0"/>
              </a:rPr>
              <a:t> değer atanmamış tüm değişkenlere otomatik olarak </a:t>
            </a:r>
            <a:r>
              <a:rPr kumimoji="0" lang="tr-TR" sz="1600" b="0" i="0" u="none" strike="noStrike" cap="none" normalizeH="0" baseline="0" dirty="0" err="1" smtClean="0">
                <a:ln>
                  <a:noFill/>
                </a:ln>
                <a:solidFill>
                  <a:srgbClr val="000000"/>
                </a:solidFill>
                <a:effectLst/>
                <a:latin typeface="Trebuchet MS" panose="020B0603020202020204" pitchFamily="34" charset="0"/>
              </a:rPr>
              <a:t>default</a:t>
            </a:r>
            <a:r>
              <a:rPr kumimoji="0" lang="tr-TR" sz="1600" b="0" i="0" u="none" strike="noStrike" cap="none" normalizeH="0" baseline="0" dirty="0" smtClean="0">
                <a:ln>
                  <a:noFill/>
                </a:ln>
                <a:solidFill>
                  <a:srgbClr val="000000"/>
                </a:solidFill>
                <a:effectLst/>
                <a:latin typeface="Trebuchet MS" panose="020B0603020202020204" pitchFamily="34" charset="0"/>
              </a:rPr>
              <a:t> değerler atanır. Bu, numerik değişkenler için 0, </a:t>
            </a:r>
            <a:r>
              <a:rPr kumimoji="0" lang="tr-TR" sz="1600" b="0" i="0" u="none" strike="noStrike" cap="none" normalizeH="0" baseline="0" dirty="0" err="1" smtClean="0">
                <a:ln>
                  <a:noFill/>
                </a:ln>
                <a:solidFill>
                  <a:srgbClr val="000000"/>
                </a:solidFill>
                <a:effectLst/>
                <a:latin typeface="Trebuchet MS" panose="020B0603020202020204" pitchFamily="34" charset="0"/>
              </a:rPr>
              <a:t>Stringler</a:t>
            </a:r>
            <a:r>
              <a:rPr kumimoji="0" lang="tr-TR" sz="1600" b="0" i="0" u="none" strike="noStrike" cap="none" normalizeH="0" baseline="0" dirty="0" smtClean="0">
                <a:ln>
                  <a:noFill/>
                </a:ln>
                <a:solidFill>
                  <a:srgbClr val="000000"/>
                </a:solidFill>
                <a:effectLst/>
                <a:latin typeface="Trebuchet MS" panose="020B0603020202020204" pitchFamily="34" charset="0"/>
              </a:rPr>
              <a:t> (metinler) için ZLS, Object(nesne) tipli değişkenler için </a:t>
            </a:r>
            <a:r>
              <a:rPr kumimoji="0" lang="tr-TR" sz="1600" b="0" i="0" u="none" strike="noStrike" cap="none" normalizeH="0" baseline="0" dirty="0" err="1" smtClean="0">
                <a:ln>
                  <a:noFill/>
                </a:ln>
                <a:solidFill>
                  <a:srgbClr val="000000"/>
                </a:solidFill>
                <a:effectLst/>
                <a:latin typeface="Trebuchet MS" panose="020B0603020202020204" pitchFamily="34" charset="0"/>
              </a:rPr>
              <a:t>Nothing</a:t>
            </a:r>
            <a:r>
              <a:rPr kumimoji="0" lang="tr-TR" sz="1600" b="0" i="0" u="none" strike="noStrike" cap="none" normalizeH="0" baseline="0" dirty="0" smtClean="0">
                <a:ln>
                  <a:noFill/>
                </a:ln>
                <a:solidFill>
                  <a:srgbClr val="000000"/>
                </a:solidFill>
                <a:effectLst/>
                <a:latin typeface="Trebuchet MS" panose="020B0603020202020204" pitchFamily="34" charset="0"/>
              </a:rPr>
              <a:t> ve </a:t>
            </a:r>
            <a:r>
              <a:rPr kumimoji="0" lang="tr-TR" sz="1600" b="0" i="0" u="none" strike="noStrike" cap="none" normalizeH="0" baseline="0" dirty="0" err="1" smtClean="0">
                <a:ln>
                  <a:noFill/>
                </a:ln>
                <a:solidFill>
                  <a:srgbClr val="000000"/>
                </a:solidFill>
                <a:effectLst/>
                <a:latin typeface="Trebuchet MS" panose="020B0603020202020204" pitchFamily="34" charset="0"/>
              </a:rPr>
              <a:t>Variant</a:t>
            </a:r>
            <a:r>
              <a:rPr kumimoji="0" lang="tr-TR" sz="1600" b="0" i="0" u="none" strike="noStrike" cap="none" normalizeH="0" baseline="0" dirty="0" smtClean="0">
                <a:ln>
                  <a:noFill/>
                </a:ln>
                <a:solidFill>
                  <a:srgbClr val="000000"/>
                </a:solidFill>
                <a:effectLst/>
                <a:latin typeface="Trebuchet MS" panose="020B0603020202020204" pitchFamily="34" charset="0"/>
              </a:rPr>
              <a:t> değişkenler içinse </a:t>
            </a:r>
            <a:r>
              <a:rPr kumimoji="0" lang="tr-TR" sz="1600" b="0" i="0" u="none" strike="noStrike" cap="none" normalizeH="0" baseline="0" dirty="0" err="1" smtClean="0">
                <a:ln>
                  <a:noFill/>
                </a:ln>
                <a:solidFill>
                  <a:srgbClr val="000000"/>
                </a:solidFill>
                <a:effectLst/>
                <a:latin typeface="Trebuchet MS" panose="020B0603020202020204" pitchFamily="34" charset="0"/>
              </a:rPr>
              <a:t>Empty'dir</a:t>
            </a:r>
            <a:r>
              <a:rPr kumimoji="0" lang="tr-TR" sz="1600" b="0" i="0" u="none" strike="noStrike" cap="none" normalizeH="0" baseline="0" dirty="0" smtClean="0">
                <a:ln>
                  <a:noFill/>
                </a:ln>
                <a:solidFill>
                  <a:srgbClr val="000000"/>
                </a:solidFill>
                <a:effectLst/>
                <a:latin typeface="Trebuchet MS" panose="020B0603020202020204" pitchFamily="34" charset="0"/>
              </a:rPr>
              <a:t>.</a:t>
            </a:r>
            <a:endParaRPr kumimoji="0" lang="tr-TR"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err="1" smtClean="0">
                <a:ln>
                  <a:noFill/>
                </a:ln>
                <a:solidFill>
                  <a:srgbClr val="800000"/>
                </a:solidFill>
                <a:effectLst/>
                <a:latin typeface="Trebuchet MS" panose="020B0603020202020204" pitchFamily="34" charset="0"/>
              </a:rPr>
              <a:t>Empty</a:t>
            </a:r>
            <a:r>
              <a:rPr kumimoji="0" lang="tr-TR" sz="1600" b="0" i="0" u="none" strike="noStrike" cap="none" normalizeH="0" baseline="0" dirty="0" smtClean="0">
                <a:ln>
                  <a:noFill/>
                </a:ln>
                <a:solidFill>
                  <a:srgbClr val="800000"/>
                </a:solidFill>
                <a:effectLst/>
                <a:latin typeface="Trebuchet MS" panose="020B0603020202020204" pitchFamily="34" charset="0"/>
              </a:rPr>
              <a:t>,</a:t>
            </a:r>
            <a:r>
              <a:rPr kumimoji="0" lang="tr-TR" sz="1600" b="0" i="0" u="none" strike="noStrike" cap="none" normalizeH="0" baseline="0" dirty="0" smtClean="0">
                <a:ln>
                  <a:noFill/>
                </a:ln>
                <a:solidFill>
                  <a:srgbClr val="000000"/>
                </a:solidFill>
                <a:effectLst/>
                <a:latin typeface="Trebuchet MS" panose="020B0603020202020204" pitchFamily="34" charset="0"/>
              </a:rPr>
              <a:t> başlangıç değeri atanmamış demektir. </a:t>
            </a:r>
            <a:r>
              <a:rPr kumimoji="0" lang="tr-TR" sz="1600" b="0" i="0" u="none" strike="noStrike" cap="none" normalizeH="0" baseline="0" dirty="0" err="1" smtClean="0">
                <a:ln>
                  <a:noFill/>
                </a:ln>
                <a:solidFill>
                  <a:srgbClr val="800000"/>
                </a:solidFill>
                <a:effectLst/>
                <a:latin typeface="Trebuchet MS" panose="020B0603020202020204" pitchFamily="34" charset="0"/>
              </a:rPr>
              <a:t>Null</a:t>
            </a:r>
            <a:r>
              <a:rPr kumimoji="0" lang="tr-TR" sz="1600" b="0" i="0" u="none" strike="noStrike" cap="none" normalizeH="0" baseline="0" dirty="0" smtClean="0">
                <a:ln>
                  <a:noFill/>
                </a:ln>
                <a:solidFill>
                  <a:srgbClr val="000000"/>
                </a:solidFill>
                <a:effectLst/>
                <a:latin typeface="Trebuchet MS" panose="020B0603020202020204" pitchFamily="34" charset="0"/>
              </a:rPr>
              <a:t> ise geçerli bir data içermeyen değişken demektir. </a:t>
            </a:r>
            <a:r>
              <a:rPr kumimoji="0" lang="tr-TR" sz="1600" b="0" i="0" u="none" strike="noStrike" cap="none" normalizeH="0" baseline="0" dirty="0" err="1" smtClean="0">
                <a:ln>
                  <a:noFill/>
                </a:ln>
                <a:solidFill>
                  <a:srgbClr val="800000"/>
                </a:solidFill>
                <a:effectLst/>
                <a:latin typeface="Trebuchet MS" panose="020B0603020202020204" pitchFamily="34" charset="0"/>
              </a:rPr>
              <a:t>Empty</a:t>
            </a:r>
            <a:r>
              <a:rPr kumimoji="0" lang="tr-TR" sz="1600" b="0" i="0" u="none" strike="noStrike" cap="none" normalizeH="0" baseline="0" dirty="0" smtClean="0">
                <a:ln>
                  <a:noFill/>
                </a:ln>
                <a:solidFill>
                  <a:srgbClr val="000000"/>
                </a:solidFill>
                <a:effectLst/>
                <a:latin typeface="Trebuchet MS" panose="020B0603020202020204" pitchFamily="34" charset="0"/>
              </a:rPr>
              <a:t>, </a:t>
            </a:r>
            <a:r>
              <a:rPr kumimoji="0" lang="tr-TR" sz="1600" b="0" i="0" u="none" strike="noStrike" cap="none" normalizeH="0" baseline="0" dirty="0" err="1" smtClean="0">
                <a:ln>
                  <a:noFill/>
                </a:ln>
                <a:solidFill>
                  <a:srgbClr val="000000"/>
                </a:solidFill>
                <a:effectLst/>
                <a:latin typeface="Trebuchet MS" panose="020B0603020202020204" pitchFamily="34" charset="0"/>
              </a:rPr>
              <a:t>Variant</a:t>
            </a:r>
            <a:r>
              <a:rPr kumimoji="0" lang="tr-TR" sz="1600" b="0" i="0" u="none" strike="noStrike" cap="none" normalizeH="0" baseline="0" dirty="0" smtClean="0">
                <a:ln>
                  <a:noFill/>
                </a:ln>
                <a:solidFill>
                  <a:srgbClr val="000000"/>
                </a:solidFill>
                <a:effectLst/>
                <a:latin typeface="Trebuchet MS" panose="020B0603020202020204" pitchFamily="34" charset="0"/>
              </a:rPr>
              <a:t> </a:t>
            </a:r>
            <a:r>
              <a:rPr kumimoji="0" lang="tr-TR" sz="1600" b="0" i="0" u="none" strike="noStrike" cap="none" normalizeH="0" baseline="0" dirty="0" err="1" smtClean="0">
                <a:ln>
                  <a:noFill/>
                </a:ln>
                <a:solidFill>
                  <a:srgbClr val="000000"/>
                </a:solidFill>
                <a:effectLst/>
                <a:latin typeface="Trebuchet MS" panose="020B0603020202020204" pitchFamily="34" charset="0"/>
              </a:rPr>
              <a:t>alttipi</a:t>
            </a:r>
            <a:r>
              <a:rPr kumimoji="0" lang="tr-TR" sz="1600" b="0" i="0" u="none" strike="noStrike" cap="none" normalizeH="0" baseline="0" dirty="0" smtClean="0">
                <a:ln>
                  <a:noFill/>
                </a:ln>
                <a:solidFill>
                  <a:srgbClr val="000000"/>
                </a:solidFill>
                <a:effectLst/>
                <a:latin typeface="Trebuchet MS" panose="020B0603020202020204" pitchFamily="34" charset="0"/>
              </a:rPr>
              <a:t> olarak karşımıza çıkar. İstenirse bir değişkene başlangıç anında da </a:t>
            </a:r>
            <a:r>
              <a:rPr kumimoji="0" lang="tr-TR" sz="1600" b="0" i="0" u="none" strike="noStrike" cap="none" normalizeH="0" baseline="0" dirty="0" err="1" smtClean="0">
                <a:ln>
                  <a:noFill/>
                </a:ln>
                <a:solidFill>
                  <a:srgbClr val="800000"/>
                </a:solidFill>
                <a:effectLst/>
                <a:latin typeface="Trebuchet MS" panose="020B0603020202020204" pitchFamily="34" charset="0"/>
              </a:rPr>
              <a:t>Empty</a:t>
            </a:r>
            <a:r>
              <a:rPr kumimoji="0" lang="tr-TR" sz="1600" b="0" i="0" u="none" strike="noStrike" cap="none" normalizeH="0" baseline="0" dirty="0" smtClean="0">
                <a:ln>
                  <a:noFill/>
                </a:ln>
                <a:solidFill>
                  <a:srgbClr val="000000"/>
                </a:solidFill>
                <a:effectLst/>
                <a:latin typeface="Trebuchet MS" panose="020B0603020202020204" pitchFamily="34" charset="0"/>
              </a:rPr>
              <a:t> değeri verilebilir.</a:t>
            </a:r>
            <a:endParaRPr kumimoji="0" lang="tr-TR"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err="1" smtClean="0">
                <a:ln>
                  <a:noFill/>
                </a:ln>
                <a:solidFill>
                  <a:srgbClr val="000000"/>
                </a:solidFill>
                <a:effectLst/>
                <a:latin typeface="Trebuchet MS" panose="020B0603020202020204" pitchFamily="34" charset="0"/>
              </a:rPr>
              <a:t>VBA'de</a:t>
            </a:r>
            <a:r>
              <a:rPr kumimoji="0" lang="tr-TR" sz="1600" b="0" i="0" u="none" strike="noStrike" cap="none" normalizeH="0" baseline="0" dirty="0" smtClean="0">
                <a:ln>
                  <a:noFill/>
                </a:ln>
                <a:solidFill>
                  <a:srgbClr val="000000"/>
                </a:solidFill>
                <a:effectLst/>
                <a:latin typeface="Trebuchet MS" panose="020B0603020202020204" pitchFamily="34" charset="0"/>
              </a:rPr>
              <a:t> yerel değişken(</a:t>
            </a:r>
            <a:r>
              <a:rPr kumimoji="0" lang="tr-TR" sz="1600" b="0" i="0" u="none" strike="noStrike" cap="none" normalizeH="0" baseline="0" dirty="0" err="1" smtClean="0">
                <a:ln>
                  <a:noFill/>
                </a:ln>
                <a:solidFill>
                  <a:srgbClr val="000000"/>
                </a:solidFill>
                <a:effectLst/>
                <a:latin typeface="Trebuchet MS" panose="020B0603020202020204" pitchFamily="34" charset="0"/>
              </a:rPr>
              <a:t>metodların</a:t>
            </a:r>
            <a:r>
              <a:rPr kumimoji="0" lang="tr-TR" sz="1600" b="0" i="0" u="none" strike="noStrike" cap="none" normalizeH="0" baseline="0" dirty="0" smtClean="0">
                <a:ln>
                  <a:noFill/>
                </a:ln>
                <a:solidFill>
                  <a:srgbClr val="000000"/>
                </a:solidFill>
                <a:effectLst/>
                <a:latin typeface="Trebuchet MS" panose="020B0603020202020204" pitchFamily="34" charset="0"/>
              </a:rPr>
              <a:t> elemanları) ve </a:t>
            </a:r>
            <a:r>
              <a:rPr kumimoji="0" lang="tr-TR" sz="1600" b="0" i="0" u="none" strike="noStrike" cap="none" normalizeH="0" baseline="0" dirty="0" err="1" smtClean="0">
                <a:ln>
                  <a:noFill/>
                </a:ln>
                <a:solidFill>
                  <a:srgbClr val="000000"/>
                </a:solidFill>
                <a:effectLst/>
                <a:latin typeface="Trebuchet MS" panose="020B0603020202020204" pitchFamily="34" charset="0"/>
              </a:rPr>
              <a:t>field</a:t>
            </a:r>
            <a:r>
              <a:rPr kumimoji="0" lang="tr-TR" sz="1600" b="0" i="0" u="none" strike="noStrike" cap="none" normalizeH="0" baseline="0" dirty="0" smtClean="0">
                <a:ln>
                  <a:noFill/>
                </a:ln>
                <a:solidFill>
                  <a:srgbClr val="000000"/>
                </a:solidFill>
                <a:effectLst/>
                <a:latin typeface="Trebuchet MS" panose="020B0603020202020204" pitchFamily="34" charset="0"/>
              </a:rPr>
              <a:t>(</a:t>
            </a:r>
            <a:r>
              <a:rPr kumimoji="0" lang="tr-TR" sz="1600" b="0" i="0" u="none" strike="noStrike" cap="none" normalizeH="0" baseline="0" dirty="0" err="1" smtClean="0">
                <a:ln>
                  <a:noFill/>
                </a:ln>
                <a:solidFill>
                  <a:srgbClr val="000000"/>
                </a:solidFill>
                <a:effectLst/>
                <a:latin typeface="Trebuchet MS" panose="020B0603020202020204" pitchFamily="34" charset="0"/>
              </a:rPr>
              <a:t>class</a:t>
            </a:r>
            <a:r>
              <a:rPr kumimoji="0" lang="tr-TR" sz="1600" b="0" i="0" u="none" strike="noStrike" cap="none" normalizeH="0" baseline="0" dirty="0" smtClean="0">
                <a:ln>
                  <a:noFill/>
                </a:ln>
                <a:solidFill>
                  <a:srgbClr val="000000"/>
                </a:solidFill>
                <a:effectLst/>
                <a:latin typeface="Trebuchet MS" panose="020B0603020202020204" pitchFamily="34" charset="0"/>
              </a:rPr>
              <a:t> seviyesindeki global eleman) ayrımı olmadığı için makro çalıştığında tüm değişkenler </a:t>
            </a:r>
            <a:r>
              <a:rPr kumimoji="0" lang="tr-TR" sz="1600" b="0" i="0" u="none" strike="noStrike" cap="none" normalizeH="0" baseline="0" dirty="0" err="1" smtClean="0">
                <a:ln>
                  <a:noFill/>
                </a:ln>
                <a:solidFill>
                  <a:srgbClr val="000000"/>
                </a:solidFill>
                <a:effectLst/>
                <a:latin typeface="Trebuchet MS" panose="020B0603020202020204" pitchFamily="34" charset="0"/>
              </a:rPr>
              <a:t>default</a:t>
            </a:r>
            <a:r>
              <a:rPr kumimoji="0" lang="tr-TR" sz="1600" b="0" i="0" u="none" strike="noStrike" cap="none" normalizeH="0" baseline="0" dirty="0" smtClean="0">
                <a:ln>
                  <a:noFill/>
                </a:ln>
                <a:solidFill>
                  <a:srgbClr val="000000"/>
                </a:solidFill>
                <a:effectLst/>
                <a:latin typeface="Trebuchet MS" panose="020B0603020202020204" pitchFamily="34" charset="0"/>
              </a:rPr>
              <a:t> değerlerine otomatik atanır. (</a:t>
            </a:r>
            <a:r>
              <a:rPr kumimoji="0" lang="tr-TR" sz="1600" b="0" i="0" u="none" strike="noStrike" cap="none" normalizeH="0" baseline="0" dirty="0" err="1" smtClean="0">
                <a:ln>
                  <a:noFill/>
                </a:ln>
                <a:solidFill>
                  <a:srgbClr val="000000"/>
                </a:solidFill>
                <a:effectLst/>
                <a:latin typeface="Trebuchet MS" panose="020B0603020202020204" pitchFamily="34" charset="0"/>
              </a:rPr>
              <a:t>Vb.Net</a:t>
            </a:r>
            <a:r>
              <a:rPr kumimoji="0" lang="tr-TR" sz="1600" b="0" i="0" u="none" strike="noStrike" cap="none" normalizeH="0" baseline="0" dirty="0" smtClean="0">
                <a:ln>
                  <a:noFill/>
                </a:ln>
                <a:solidFill>
                  <a:srgbClr val="000000"/>
                </a:solidFill>
                <a:effectLst/>
                <a:latin typeface="Trebuchet MS" panose="020B0603020202020204" pitchFamily="34" charset="0"/>
              </a:rPr>
              <a:t> ve C# gibi dillerde ise yerel değişkenlere mutlaka değer atanması lazım, </a:t>
            </a:r>
            <a:r>
              <a:rPr kumimoji="0" lang="tr-TR" sz="1600" b="0" i="0" u="none" strike="noStrike" cap="none" normalizeH="0" baseline="0" dirty="0" err="1" smtClean="0">
                <a:ln>
                  <a:noFill/>
                </a:ln>
                <a:solidFill>
                  <a:srgbClr val="000000"/>
                </a:solidFill>
                <a:effectLst/>
                <a:latin typeface="Trebuchet MS" panose="020B0603020202020204" pitchFamily="34" charset="0"/>
              </a:rPr>
              <a:t>fieldlar</a:t>
            </a:r>
            <a:r>
              <a:rPr kumimoji="0" lang="tr-TR" sz="1600" b="0" i="0" u="none" strike="noStrike" cap="none" normalizeH="0" baseline="0" dirty="0" smtClean="0">
                <a:ln>
                  <a:noFill/>
                </a:ln>
                <a:solidFill>
                  <a:srgbClr val="000000"/>
                </a:solidFill>
                <a:effectLst/>
                <a:latin typeface="Trebuchet MS" panose="020B0603020202020204" pitchFamily="34" charset="0"/>
              </a:rPr>
              <a:t> ise otomatik </a:t>
            </a:r>
            <a:r>
              <a:rPr kumimoji="0" lang="tr-TR" sz="1600" b="0" i="0" u="none" strike="noStrike" cap="none" normalizeH="0" baseline="0" dirty="0" err="1" smtClean="0">
                <a:ln>
                  <a:noFill/>
                </a:ln>
                <a:solidFill>
                  <a:srgbClr val="000000"/>
                </a:solidFill>
                <a:effectLst/>
                <a:latin typeface="Trebuchet MS" panose="020B0603020202020204" pitchFamily="34" charset="0"/>
              </a:rPr>
              <a:t>default</a:t>
            </a:r>
            <a:r>
              <a:rPr kumimoji="0" lang="tr-TR" sz="1600" b="0" i="0" u="none" strike="noStrike" cap="none" normalizeH="0" baseline="0" dirty="0" smtClean="0">
                <a:ln>
                  <a:noFill/>
                </a:ln>
                <a:solidFill>
                  <a:srgbClr val="000000"/>
                </a:solidFill>
                <a:effectLst/>
                <a:latin typeface="Trebuchet MS" panose="020B0603020202020204" pitchFamily="34" charset="0"/>
              </a:rPr>
              <a:t> değerlerine atanır.)</a:t>
            </a:r>
            <a:endParaRPr kumimoji="0" lang="tr-TR"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smtClean="0">
                <a:ln>
                  <a:noFill/>
                </a:ln>
                <a:solidFill>
                  <a:srgbClr val="000000"/>
                </a:solidFill>
                <a:effectLst/>
                <a:latin typeface="Trebuchet MS" panose="020B0603020202020204" pitchFamily="34" charset="0"/>
              </a:rPr>
              <a:t>Başlangıç değeri atanmamış veya bilinçli şekilde </a:t>
            </a:r>
            <a:r>
              <a:rPr kumimoji="0" lang="tr-TR" sz="1600" b="0" i="0" u="none" strike="noStrike" cap="none" normalizeH="0" baseline="0" dirty="0" err="1" smtClean="0">
                <a:ln>
                  <a:noFill/>
                </a:ln>
                <a:solidFill>
                  <a:srgbClr val="000000"/>
                </a:solidFill>
                <a:effectLst/>
                <a:latin typeface="Trebuchet MS" panose="020B0603020202020204" pitchFamily="34" charset="0"/>
              </a:rPr>
              <a:t>Empty</a:t>
            </a:r>
            <a:r>
              <a:rPr kumimoji="0" lang="tr-TR" sz="1600" b="0" i="0" u="none" strike="noStrike" cap="none" normalizeH="0" baseline="0" dirty="0" smtClean="0">
                <a:ln>
                  <a:noFill/>
                </a:ln>
                <a:solidFill>
                  <a:srgbClr val="000000"/>
                </a:solidFill>
                <a:effectLst/>
                <a:latin typeface="Trebuchet MS" panose="020B0603020202020204" pitchFamily="34" charset="0"/>
              </a:rPr>
              <a:t> değeri atanmış bir değişkeni yakalamak için </a:t>
            </a:r>
            <a:r>
              <a:rPr kumimoji="0" lang="tr-TR" sz="1600" b="0" i="0" u="none" strike="noStrike" cap="none" normalizeH="0" baseline="0" dirty="0" err="1" smtClean="0">
                <a:ln>
                  <a:noFill/>
                </a:ln>
                <a:solidFill>
                  <a:srgbClr val="800000"/>
                </a:solidFill>
                <a:effectLst/>
                <a:latin typeface="Trebuchet MS" panose="020B0603020202020204" pitchFamily="34" charset="0"/>
              </a:rPr>
              <a:t>IsEmpty</a:t>
            </a:r>
            <a:r>
              <a:rPr kumimoji="0" lang="tr-TR" sz="1600" b="0" i="0" u="none" strike="noStrike" cap="none" normalizeH="0" baseline="0" dirty="0" smtClean="0">
                <a:ln>
                  <a:noFill/>
                </a:ln>
                <a:solidFill>
                  <a:srgbClr val="800000"/>
                </a:solidFill>
                <a:effectLst/>
                <a:latin typeface="Trebuchet MS" panose="020B0603020202020204" pitchFamily="34" charset="0"/>
              </a:rPr>
              <a:t>()</a:t>
            </a:r>
            <a:r>
              <a:rPr kumimoji="0" lang="tr-TR" sz="1600" b="0" i="0" u="none" strike="noStrike" cap="none" normalizeH="0" baseline="0" dirty="0" smtClean="0">
                <a:ln>
                  <a:noFill/>
                </a:ln>
                <a:solidFill>
                  <a:srgbClr val="000000"/>
                </a:solidFill>
                <a:effectLst/>
                <a:latin typeface="Trebuchet MS" panose="020B0603020202020204" pitchFamily="34" charset="0"/>
              </a:rPr>
              <a:t> fonksiyonunu kullanırız. Bununla birlikte bir değişkenin </a:t>
            </a:r>
            <a:r>
              <a:rPr kumimoji="0" lang="tr-TR" sz="1600" b="0" i="0" u="none" strike="noStrike" cap="none" normalizeH="0" baseline="0" dirty="0" err="1" smtClean="0">
                <a:ln>
                  <a:noFill/>
                </a:ln>
                <a:solidFill>
                  <a:srgbClr val="000000"/>
                </a:solidFill>
                <a:effectLst/>
                <a:latin typeface="Trebuchet MS" panose="020B0603020202020204" pitchFamily="34" charset="0"/>
              </a:rPr>
              <a:t>Empty</a:t>
            </a:r>
            <a:r>
              <a:rPr kumimoji="0" lang="tr-TR" sz="1600" b="0" i="0" u="none" strike="noStrike" cap="none" normalizeH="0" baseline="0" dirty="0" smtClean="0">
                <a:ln>
                  <a:noFill/>
                </a:ln>
                <a:solidFill>
                  <a:srgbClr val="000000"/>
                </a:solidFill>
                <a:effectLst/>
                <a:latin typeface="Trebuchet MS" panose="020B0603020202020204" pitchFamily="34" charset="0"/>
              </a:rPr>
              <a:t> olması çok karşılaşılan bir durum olmayacak, daha çok bir hücre değerinin içinin boş olup olmadığını sorgulayacağız. Aslında bir hücrenin içinin boş olup olmadığını sorgularken </a:t>
            </a:r>
            <a:r>
              <a:rPr kumimoji="0" lang="tr-TR" sz="1600" b="0" i="0" u="none" strike="noStrike" cap="none" normalizeH="0" baseline="0" dirty="0" err="1" smtClean="0">
                <a:ln>
                  <a:noFill/>
                </a:ln>
                <a:solidFill>
                  <a:srgbClr val="000000"/>
                </a:solidFill>
                <a:effectLst/>
                <a:latin typeface="Trebuchet MS" panose="020B0603020202020204" pitchFamily="34" charset="0"/>
              </a:rPr>
              <a:t>Range</a:t>
            </a:r>
            <a:r>
              <a:rPr kumimoji="0" lang="tr-TR" sz="1600" b="0" i="0" u="none" strike="noStrike" cap="none" normalizeH="0" baseline="0" dirty="0" smtClean="0">
                <a:ln>
                  <a:noFill/>
                </a:ln>
                <a:solidFill>
                  <a:srgbClr val="000000"/>
                </a:solidFill>
                <a:effectLst/>
                <a:latin typeface="Trebuchet MS" panose="020B0603020202020204" pitchFamily="34" charset="0"/>
              </a:rPr>
              <a:t> objesinin </a:t>
            </a:r>
            <a:r>
              <a:rPr kumimoji="0" lang="tr-TR" sz="1600" b="0" i="0" u="none" strike="noStrike" cap="none" normalizeH="0" baseline="0" dirty="0" err="1" smtClean="0">
                <a:ln>
                  <a:noFill/>
                </a:ln>
                <a:solidFill>
                  <a:srgbClr val="000000"/>
                </a:solidFill>
                <a:effectLst/>
                <a:latin typeface="Trebuchet MS" panose="020B0603020202020204" pitchFamily="34" charset="0"/>
              </a:rPr>
              <a:t>default</a:t>
            </a:r>
            <a:r>
              <a:rPr kumimoji="0" lang="tr-TR" sz="1600" b="0" i="0" u="none" strike="noStrike" cap="none" normalizeH="0" baseline="0" dirty="0" smtClean="0">
                <a:ln>
                  <a:noFill/>
                </a:ln>
                <a:solidFill>
                  <a:srgbClr val="000000"/>
                </a:solidFill>
                <a:effectLst/>
                <a:latin typeface="Trebuchet MS" panose="020B0603020202020204" pitchFamily="34" charset="0"/>
              </a:rPr>
              <a:t> değeri olan </a:t>
            </a:r>
            <a:r>
              <a:rPr kumimoji="0" lang="tr-TR" sz="1600" b="0" i="0" u="none" strike="noStrike" cap="none" normalizeH="0" baseline="0" dirty="0" err="1" smtClean="0">
                <a:ln>
                  <a:noFill/>
                </a:ln>
                <a:solidFill>
                  <a:srgbClr val="000000"/>
                </a:solidFill>
                <a:effectLst/>
                <a:latin typeface="Trebuchet MS" panose="020B0603020202020204" pitchFamily="34" charset="0"/>
              </a:rPr>
              <a:t>Value'yu</a:t>
            </a:r>
            <a:r>
              <a:rPr kumimoji="0" lang="tr-TR" sz="1600" b="0" i="0" u="none" strike="noStrike" cap="none" normalizeH="0" baseline="0" dirty="0" smtClean="0">
                <a:ln>
                  <a:noFill/>
                </a:ln>
                <a:solidFill>
                  <a:srgbClr val="000000"/>
                </a:solidFill>
                <a:effectLst/>
                <a:latin typeface="Trebuchet MS" panose="020B0603020202020204" pitchFamily="34" charset="0"/>
              </a:rPr>
              <a:t> sorgulamış oluyoruz. Yani </a:t>
            </a:r>
            <a:r>
              <a:rPr kumimoji="0" lang="tr-TR" sz="1600" b="0" i="0" u="none" strike="noStrike" cap="none" normalizeH="0" baseline="0" dirty="0" err="1" smtClean="0">
                <a:ln>
                  <a:noFill/>
                </a:ln>
                <a:solidFill>
                  <a:srgbClr val="800000"/>
                </a:solidFill>
                <a:effectLst/>
                <a:latin typeface="Trebuchet MS" panose="020B0603020202020204" pitchFamily="34" charset="0"/>
              </a:rPr>
              <a:t>If</a:t>
            </a:r>
            <a:r>
              <a:rPr kumimoji="0" lang="tr-TR" sz="1600" b="0" i="0" u="none" strike="noStrike" cap="none" normalizeH="0" baseline="0" dirty="0" smtClean="0">
                <a:ln>
                  <a:noFill/>
                </a:ln>
                <a:solidFill>
                  <a:srgbClr val="800000"/>
                </a:solidFill>
                <a:effectLst/>
                <a:latin typeface="Trebuchet MS" panose="020B0603020202020204" pitchFamily="34" charset="0"/>
              </a:rPr>
              <a:t> </a:t>
            </a:r>
            <a:r>
              <a:rPr kumimoji="0" lang="tr-TR" sz="1600" b="0" i="0" u="none" strike="noStrike" cap="none" normalizeH="0" baseline="0" dirty="0" err="1" smtClean="0">
                <a:ln>
                  <a:noFill/>
                </a:ln>
                <a:solidFill>
                  <a:srgbClr val="800000"/>
                </a:solidFill>
                <a:effectLst/>
                <a:latin typeface="Trebuchet MS" panose="020B0603020202020204" pitchFamily="34" charset="0"/>
              </a:rPr>
              <a:t>IsEmpty</a:t>
            </a:r>
            <a:r>
              <a:rPr kumimoji="0" lang="tr-TR" sz="1600" b="0" i="0" u="none" strike="noStrike" cap="none" normalizeH="0" baseline="0" dirty="0" smtClean="0">
                <a:ln>
                  <a:noFill/>
                </a:ln>
                <a:solidFill>
                  <a:srgbClr val="800000"/>
                </a:solidFill>
                <a:effectLst/>
                <a:latin typeface="Trebuchet MS" panose="020B0603020202020204" pitchFamily="34" charset="0"/>
              </a:rPr>
              <a:t>(</a:t>
            </a:r>
            <a:r>
              <a:rPr kumimoji="0" lang="tr-TR" sz="1600" b="0" i="0" u="none" strike="noStrike" cap="none" normalizeH="0" baseline="0" dirty="0" err="1" smtClean="0">
                <a:ln>
                  <a:noFill/>
                </a:ln>
                <a:solidFill>
                  <a:srgbClr val="800000"/>
                </a:solidFill>
                <a:effectLst/>
                <a:latin typeface="Trebuchet MS" panose="020B0603020202020204" pitchFamily="34" charset="0"/>
              </a:rPr>
              <a:t>Range</a:t>
            </a:r>
            <a:r>
              <a:rPr kumimoji="0" lang="tr-TR" sz="1600" b="0" i="0" u="none" strike="noStrike" cap="none" normalizeH="0" baseline="0" dirty="0" smtClean="0">
                <a:ln>
                  <a:noFill/>
                </a:ln>
                <a:solidFill>
                  <a:srgbClr val="800000"/>
                </a:solidFill>
                <a:effectLst/>
                <a:latin typeface="Trebuchet MS" panose="020B0603020202020204" pitchFamily="34" charset="0"/>
              </a:rPr>
              <a:t>("A1")</a:t>
            </a:r>
            <a:r>
              <a:rPr kumimoji="0" lang="tr-TR" sz="1600" b="0" i="0" u="none" strike="noStrike" cap="none" normalizeH="0" baseline="0" dirty="0" smtClean="0">
                <a:ln>
                  <a:noFill/>
                </a:ln>
                <a:solidFill>
                  <a:srgbClr val="000000"/>
                </a:solidFill>
                <a:effectLst/>
                <a:latin typeface="Trebuchet MS" panose="020B0603020202020204" pitchFamily="34" charset="0"/>
              </a:rPr>
              <a:t> ile </a:t>
            </a:r>
            <a:r>
              <a:rPr kumimoji="0" lang="tr-TR" sz="1600" b="0" i="0" u="none" strike="noStrike" cap="none" normalizeH="0" baseline="0" dirty="0" err="1" smtClean="0">
                <a:ln>
                  <a:noFill/>
                </a:ln>
                <a:solidFill>
                  <a:srgbClr val="800000"/>
                </a:solidFill>
                <a:effectLst/>
                <a:latin typeface="Trebuchet MS" panose="020B0603020202020204" pitchFamily="34" charset="0"/>
              </a:rPr>
              <a:t>If</a:t>
            </a:r>
            <a:r>
              <a:rPr kumimoji="0" lang="tr-TR" sz="1600" b="0" i="0" u="none" strike="noStrike" cap="none" normalizeH="0" baseline="0" dirty="0" smtClean="0">
                <a:ln>
                  <a:noFill/>
                </a:ln>
                <a:solidFill>
                  <a:srgbClr val="800000"/>
                </a:solidFill>
                <a:effectLst/>
                <a:latin typeface="Trebuchet MS" panose="020B0603020202020204" pitchFamily="34" charset="0"/>
              </a:rPr>
              <a:t> </a:t>
            </a:r>
            <a:r>
              <a:rPr kumimoji="0" lang="tr-TR" sz="1600" b="0" i="0" u="none" strike="noStrike" cap="none" normalizeH="0" baseline="0" dirty="0" err="1" smtClean="0">
                <a:ln>
                  <a:noFill/>
                </a:ln>
                <a:solidFill>
                  <a:srgbClr val="800000"/>
                </a:solidFill>
                <a:effectLst/>
                <a:latin typeface="Trebuchet MS" panose="020B0603020202020204" pitchFamily="34" charset="0"/>
              </a:rPr>
              <a:t>IsEmpty</a:t>
            </a:r>
            <a:r>
              <a:rPr kumimoji="0" lang="tr-TR" sz="1600" b="0" i="0" u="none" strike="noStrike" cap="none" normalizeH="0" baseline="0" dirty="0" smtClean="0">
                <a:ln>
                  <a:noFill/>
                </a:ln>
                <a:solidFill>
                  <a:srgbClr val="800000"/>
                </a:solidFill>
                <a:effectLst/>
                <a:latin typeface="Trebuchet MS" panose="020B0603020202020204" pitchFamily="34" charset="0"/>
              </a:rPr>
              <a:t>(</a:t>
            </a:r>
            <a:r>
              <a:rPr kumimoji="0" lang="tr-TR" sz="1600" b="0" i="0" u="none" strike="noStrike" cap="none" normalizeH="0" baseline="0" dirty="0" err="1" smtClean="0">
                <a:ln>
                  <a:noFill/>
                </a:ln>
                <a:solidFill>
                  <a:srgbClr val="800000"/>
                </a:solidFill>
                <a:effectLst/>
                <a:latin typeface="Trebuchet MS" panose="020B0603020202020204" pitchFamily="34" charset="0"/>
              </a:rPr>
              <a:t>Range</a:t>
            </a:r>
            <a:r>
              <a:rPr kumimoji="0" lang="tr-TR" sz="1600" b="0" i="0" u="none" strike="noStrike" cap="none" normalizeH="0" baseline="0" dirty="0" smtClean="0">
                <a:ln>
                  <a:noFill/>
                </a:ln>
                <a:solidFill>
                  <a:srgbClr val="800000"/>
                </a:solidFill>
                <a:effectLst/>
                <a:latin typeface="Trebuchet MS" panose="020B0603020202020204" pitchFamily="34" charset="0"/>
              </a:rPr>
              <a:t>("A1").Value)</a:t>
            </a:r>
            <a:r>
              <a:rPr kumimoji="0" lang="tr-TR" sz="1600" b="0" i="0" u="none" strike="noStrike" cap="none" normalizeH="0" baseline="0" dirty="0" smtClean="0">
                <a:ln>
                  <a:noFill/>
                </a:ln>
                <a:solidFill>
                  <a:srgbClr val="000000"/>
                </a:solidFill>
                <a:effectLst/>
                <a:latin typeface="Trebuchet MS" panose="020B0603020202020204" pitchFamily="34" charset="0"/>
              </a:rPr>
              <a:t> aynı şeydir, ve Value da </a:t>
            </a:r>
            <a:r>
              <a:rPr kumimoji="0" lang="tr-TR" sz="1600" b="0" i="0" u="none" strike="noStrike" cap="none" normalizeH="0" baseline="0" dirty="0" err="1" smtClean="0">
                <a:ln>
                  <a:noFill/>
                </a:ln>
                <a:solidFill>
                  <a:srgbClr val="000000"/>
                </a:solidFill>
                <a:effectLst/>
                <a:latin typeface="Trebuchet MS" panose="020B0603020202020204" pitchFamily="34" charset="0"/>
              </a:rPr>
              <a:t>Variant</a:t>
            </a:r>
            <a:r>
              <a:rPr kumimoji="0" lang="tr-TR" sz="1600" b="0" i="0" u="none" strike="noStrike" cap="none" normalizeH="0" baseline="0" dirty="0" smtClean="0">
                <a:ln>
                  <a:noFill/>
                </a:ln>
                <a:solidFill>
                  <a:srgbClr val="000000"/>
                </a:solidFill>
                <a:effectLst/>
                <a:latin typeface="Trebuchet MS" panose="020B0603020202020204" pitchFamily="34" charset="0"/>
              </a:rPr>
              <a:t> değer döndürdüğü için </a:t>
            </a:r>
            <a:r>
              <a:rPr kumimoji="0" lang="tr-TR" sz="1600" b="0" i="0" u="none" strike="noStrike" cap="none" normalizeH="0" baseline="0" dirty="0" err="1" smtClean="0">
                <a:ln>
                  <a:noFill/>
                </a:ln>
                <a:solidFill>
                  <a:srgbClr val="800000"/>
                </a:solidFill>
                <a:effectLst/>
                <a:latin typeface="Trebuchet MS" panose="020B0603020202020204" pitchFamily="34" charset="0"/>
              </a:rPr>
              <a:t>IsEmpty</a:t>
            </a:r>
            <a:r>
              <a:rPr kumimoji="0" lang="tr-TR" sz="1600" b="0" i="0" u="none" strike="noStrike" cap="none" normalizeH="0" baseline="0" dirty="0" smtClean="0">
                <a:ln>
                  <a:noFill/>
                </a:ln>
                <a:solidFill>
                  <a:srgbClr val="000000"/>
                </a:solidFill>
                <a:effectLst/>
                <a:latin typeface="Trebuchet MS" panose="020B0603020202020204" pitchFamily="34" charset="0"/>
              </a:rPr>
              <a:t> ile sorguladığımızda gerçekten boşsa True döndürür. Bu sorgulamayı </a:t>
            </a:r>
            <a:r>
              <a:rPr kumimoji="0" lang="tr-TR" sz="1600" b="0" i="0" u="none" strike="noStrike" cap="none" normalizeH="0" baseline="0" dirty="0" err="1" smtClean="0">
                <a:ln>
                  <a:noFill/>
                </a:ln>
                <a:solidFill>
                  <a:srgbClr val="800000"/>
                </a:solidFill>
                <a:effectLst/>
                <a:latin typeface="Trebuchet MS" panose="020B0603020202020204" pitchFamily="34" charset="0"/>
              </a:rPr>
              <a:t>Len</a:t>
            </a:r>
            <a:r>
              <a:rPr kumimoji="0" lang="tr-TR" sz="1600" b="0" i="0" u="none" strike="noStrike" cap="none" normalizeH="0" baseline="0" dirty="0" smtClean="0">
                <a:ln>
                  <a:noFill/>
                </a:ln>
                <a:solidFill>
                  <a:srgbClr val="800000"/>
                </a:solidFill>
                <a:effectLst/>
                <a:latin typeface="Trebuchet MS" panose="020B0603020202020204" pitchFamily="34" charset="0"/>
              </a:rPr>
              <a:t> </a:t>
            </a:r>
            <a:r>
              <a:rPr kumimoji="0" lang="tr-TR" sz="1600" b="0" i="0" u="none" strike="noStrike" cap="none" normalizeH="0" baseline="0" dirty="0" smtClean="0">
                <a:ln>
                  <a:noFill/>
                </a:ln>
                <a:solidFill>
                  <a:srgbClr val="000000"/>
                </a:solidFill>
                <a:effectLst/>
                <a:latin typeface="Trebuchet MS" panose="020B0603020202020204" pitchFamily="34" charset="0"/>
              </a:rPr>
              <a:t>metodu ile de yapabiliriz.</a:t>
            </a:r>
            <a:endParaRPr kumimoji="0" lang="tr-TR"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292889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7683" y="452198"/>
            <a:ext cx="1182280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tr-TR" sz="2000" dirty="0">
                <a:solidFill>
                  <a:srgbClr val="171717"/>
                </a:solidFill>
                <a:latin typeface="Segoe UI" panose="020B0502040204020203" pitchFamily="34" charset="0"/>
                <a:cs typeface="Segoe UI" panose="020B0502040204020203" pitchFamily="34" charset="0"/>
              </a:rPr>
              <a:t>K</a:t>
            </a:r>
            <a:r>
              <a:rPr kumimoji="0" lang="tr-TR" sz="20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od bölümlerini ayırırlar. Bu Visual Basic ayırıcı karakter iki nokta () karakteridir</a:t>
            </a:r>
            <a:r>
              <a:rPr kumimoji="0" lang="tr-TR" sz="1200" b="0" i="0" u="none" strike="noStrike" cap="none" normalizeH="0" baseline="0" dirty="0" smtClean="0">
                <a:ln>
                  <a:noFill/>
                </a:ln>
                <a:solidFill>
                  <a:srgbClr val="171717"/>
                </a:solidFill>
                <a:effectLst/>
                <a:latin typeface="SFMono-Regular"/>
              </a:rPr>
              <a:t>:</a:t>
            </a:r>
            <a:r>
              <a:rPr kumimoji="0" lang="tr-TR" sz="20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Ayrı satırlar yerine tek bir satıra birden çok deyim eklemek istediğinizde ayırıcıları kullanın. Bu sayede alan tasarrufu sağlar ve kodunuzun okunabilirliğini artırır. Aşağıdaki örnekte iki nokta üst üste ile ayrılmış üç deyim yer almaktadır.</a:t>
            </a:r>
            <a:r>
              <a:rPr kumimoji="0" lang="tr-TR" b="0" i="0" u="none" strike="noStrike" cap="none" normalizeH="0" baseline="0" dirty="0" smtClean="0">
                <a:ln>
                  <a:noFill/>
                </a:ln>
                <a:solidFill>
                  <a:schemeClr val="tx1"/>
                </a:solidFill>
                <a:effectLst/>
              </a:rPr>
              <a:t>  Örnek:</a:t>
            </a:r>
            <a:endParaRPr kumimoji="0" lang="tr-TR" sz="3200" b="0" i="0" u="none" strike="noStrike" cap="none" normalizeH="0" baseline="0" dirty="0" smtClean="0">
              <a:ln>
                <a:noFill/>
              </a:ln>
              <a:solidFill>
                <a:schemeClr val="tx1"/>
              </a:solidFill>
              <a:effectLst/>
              <a:latin typeface="Arial" panose="020B0604020202020204" pitchFamily="34" charset="0"/>
            </a:endParaRPr>
          </a:p>
        </p:txBody>
      </p:sp>
      <p:sp>
        <p:nvSpPr>
          <p:cNvPr id="3" name="Dikdörtgen 2"/>
          <p:cNvSpPr/>
          <p:nvPr/>
        </p:nvSpPr>
        <p:spPr>
          <a:xfrm>
            <a:off x="253326" y="1775637"/>
            <a:ext cx="4393830" cy="584775"/>
          </a:xfrm>
          <a:prstGeom prst="rect">
            <a:avLst/>
          </a:prstGeom>
        </p:spPr>
        <p:txBody>
          <a:bodyPr wrap="square">
            <a:spAutoFit/>
          </a:bodyPr>
          <a:lstStyle/>
          <a:p>
            <a:r>
              <a:rPr lang="tr-TR" sz="2800" dirty="0"/>
              <a:t>a = 3.2 </a:t>
            </a:r>
            <a:r>
              <a:rPr lang="tr-TR" sz="3200" dirty="0">
                <a:solidFill>
                  <a:srgbClr val="FF0000"/>
                </a:solidFill>
                <a:effectLst>
                  <a:outerShdw blurRad="38100" dist="38100" dir="2700000" algn="tl">
                    <a:srgbClr val="000000">
                      <a:alpha val="43137"/>
                    </a:srgbClr>
                  </a:outerShdw>
                </a:effectLst>
              </a:rPr>
              <a:t>:</a:t>
            </a:r>
            <a:r>
              <a:rPr lang="tr-TR" sz="2800" b="1" dirty="0">
                <a:solidFill>
                  <a:srgbClr val="FF0000"/>
                </a:solidFill>
              </a:rPr>
              <a:t> </a:t>
            </a:r>
            <a:r>
              <a:rPr lang="tr-TR" sz="2800" dirty="0"/>
              <a:t>b = 7.6 </a:t>
            </a:r>
            <a:r>
              <a:rPr lang="tr-TR" sz="3200" dirty="0">
                <a:solidFill>
                  <a:srgbClr val="FF0000"/>
                </a:solidFill>
                <a:effectLst>
                  <a:outerShdw blurRad="38100" dist="38100" dir="2700000" algn="tl">
                    <a:srgbClr val="000000">
                      <a:alpha val="43137"/>
                    </a:srgbClr>
                  </a:outerShdw>
                </a:effectLst>
              </a:rPr>
              <a:t>:</a:t>
            </a:r>
            <a:r>
              <a:rPr lang="tr-TR" sz="2800" dirty="0"/>
              <a:t> c = 2</a:t>
            </a:r>
          </a:p>
        </p:txBody>
      </p:sp>
      <p:sp>
        <p:nvSpPr>
          <p:cNvPr id="4" name="Dikdörtgen 3"/>
          <p:cNvSpPr/>
          <p:nvPr/>
        </p:nvSpPr>
        <p:spPr>
          <a:xfrm>
            <a:off x="125261" y="82866"/>
            <a:ext cx="940963" cy="400110"/>
          </a:xfrm>
          <a:prstGeom prst="rect">
            <a:avLst/>
          </a:prstGeom>
        </p:spPr>
        <p:txBody>
          <a:bodyPr wrap="none">
            <a:spAutoFit/>
          </a:bodyPr>
          <a:lstStyle/>
          <a:p>
            <a:r>
              <a:rPr lang="tr-TR" sz="2000" b="1" dirty="0">
                <a:solidFill>
                  <a:srgbClr val="171717"/>
                </a:solidFill>
                <a:latin typeface="Segoe UI" panose="020B0502040204020203" pitchFamily="34" charset="0"/>
              </a:rPr>
              <a:t>Ayırıcı</a:t>
            </a:r>
            <a:endParaRPr lang="tr-TR" b="1" i="0" dirty="0">
              <a:solidFill>
                <a:srgbClr val="171717"/>
              </a:solidFill>
              <a:effectLst/>
              <a:latin typeface="Segoe UI" panose="020B0502040204020203" pitchFamily="34" charset="0"/>
            </a:endParaRPr>
          </a:p>
        </p:txBody>
      </p:sp>
      <p:sp>
        <p:nvSpPr>
          <p:cNvPr id="6" name="Rectangle 2"/>
          <p:cNvSpPr>
            <a:spLocks noChangeArrowheads="1"/>
          </p:cNvSpPr>
          <p:nvPr/>
        </p:nvSpPr>
        <p:spPr bwMode="auto">
          <a:xfrm>
            <a:off x="125261" y="2841435"/>
            <a:ext cx="1192756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2800"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Birleştirme:</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Dizeleri </a:t>
            </a:r>
            <a:r>
              <a:rPr kumimoji="0" lang="tr-TR" sz="1200" b="0" i="0" u="none" strike="noStrike" cap="none" normalizeH="0" baseline="0" dirty="0" smtClean="0">
                <a:ln>
                  <a:noFill/>
                </a:ln>
                <a:solidFill>
                  <a:srgbClr val="171717"/>
                </a:solidFill>
                <a:effectLst/>
                <a:latin typeface="SFMono-Regular"/>
                <a:cs typeface="Segoe UI" panose="020B0502040204020203" pitchFamily="34" charset="0"/>
              </a:rPr>
              <a:t>&amp;</a:t>
            </a:r>
            <a:r>
              <a:rPr kumimoji="0" lang="tr-TR" sz="20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bir araya </a:t>
            </a:r>
            <a:r>
              <a:rPr kumimoji="0" lang="tr-TR" sz="1200" b="0" i="0" u="none" strike="noStrike" cap="none" normalizeH="0" baseline="0" dirty="0" smtClean="0">
                <a:ln>
                  <a:noFill/>
                </a:ln>
                <a:solidFill>
                  <a:srgbClr val="171717"/>
                </a:solidFill>
                <a:effectLst/>
                <a:latin typeface="SFMono-Regular"/>
                <a:cs typeface="Segoe UI" panose="020B0502040204020203" pitchFamily="34" charset="0"/>
              </a:rPr>
              <a:t>&amp;</a:t>
            </a:r>
            <a:r>
              <a:rPr kumimoji="0" lang="tr-TR" sz="20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için işleci kullanın. Bunu sayısal değerleri bir araya gönderen </a:t>
            </a:r>
            <a:r>
              <a:rPr kumimoji="0" lang="tr-TR" sz="1200" b="0" i="0" u="none" strike="noStrike" cap="none" normalizeH="0" baseline="0" dirty="0" smtClean="0">
                <a:ln>
                  <a:noFill/>
                </a:ln>
                <a:solidFill>
                  <a:srgbClr val="171717"/>
                </a:solidFill>
                <a:effectLst/>
                <a:latin typeface="SFMono-Regular"/>
                <a:cs typeface="Segoe UI" panose="020B0502040204020203" pitchFamily="34" charset="0"/>
              </a:rPr>
              <a:t>+</a:t>
            </a:r>
            <a:r>
              <a:rPr kumimoji="0" lang="tr-TR" sz="20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işleciyle karıştırmayın.</a:t>
            </a:r>
            <a:endParaRPr kumimoji="0" lang="tr-TR" sz="3200" b="0" i="0" u="none" strike="noStrike" cap="none" normalizeH="0" baseline="0" dirty="0" smtClean="0">
              <a:ln>
                <a:noFill/>
              </a:ln>
              <a:solidFill>
                <a:schemeClr val="tx1"/>
              </a:solidFill>
              <a:effectLst/>
              <a:latin typeface="Arial" panose="020B0604020202020204" pitchFamily="34" charset="0"/>
            </a:endParaRPr>
          </a:p>
        </p:txBody>
      </p:sp>
      <p:sp>
        <p:nvSpPr>
          <p:cNvPr id="7" name="Dikdörtgen 6"/>
          <p:cNvSpPr/>
          <p:nvPr/>
        </p:nvSpPr>
        <p:spPr>
          <a:xfrm>
            <a:off x="595742" y="3981230"/>
            <a:ext cx="2485661" cy="1200329"/>
          </a:xfrm>
          <a:prstGeom prst="rect">
            <a:avLst/>
          </a:prstGeom>
        </p:spPr>
        <p:txBody>
          <a:bodyPr wrap="square">
            <a:spAutoFit/>
          </a:bodyPr>
          <a:lstStyle/>
          <a:p>
            <a:r>
              <a:rPr lang="tr-TR" dirty="0"/>
              <a:t>var1 = "10.01"</a:t>
            </a:r>
          </a:p>
          <a:p>
            <a:r>
              <a:rPr lang="tr-TR" dirty="0"/>
              <a:t>var2 = 11</a:t>
            </a:r>
          </a:p>
          <a:p>
            <a:r>
              <a:rPr lang="tr-TR" dirty="0" err="1"/>
              <a:t>resultA</a:t>
            </a:r>
            <a:r>
              <a:rPr lang="tr-TR" dirty="0"/>
              <a:t> = var1 + var2</a:t>
            </a:r>
          </a:p>
          <a:p>
            <a:r>
              <a:rPr lang="tr-TR" dirty="0" err="1"/>
              <a:t>resultB</a:t>
            </a:r>
            <a:r>
              <a:rPr lang="tr-TR" dirty="0"/>
              <a:t> = var1 &amp; var2</a:t>
            </a:r>
          </a:p>
        </p:txBody>
      </p:sp>
      <p:sp>
        <p:nvSpPr>
          <p:cNvPr id="8" name="Dikdörtgen 7"/>
          <p:cNvSpPr/>
          <p:nvPr/>
        </p:nvSpPr>
        <p:spPr>
          <a:xfrm>
            <a:off x="4300603" y="3861067"/>
            <a:ext cx="2701446" cy="1754326"/>
          </a:xfrm>
          <a:prstGeom prst="rect">
            <a:avLst/>
          </a:prstGeom>
        </p:spPr>
        <p:txBody>
          <a:bodyPr wrap="square">
            <a:spAutoFit/>
          </a:bodyPr>
          <a:lstStyle/>
          <a:p>
            <a:r>
              <a:rPr lang="tr-TR" b="1" dirty="0" err="1">
                <a:solidFill>
                  <a:srgbClr val="0070C0"/>
                </a:solidFill>
                <a:effectLst>
                  <a:outerShdw blurRad="38100" dist="38100" dir="2700000" algn="tl">
                    <a:srgbClr val="000000">
                      <a:alpha val="43137"/>
                    </a:srgbClr>
                  </a:outerShdw>
                </a:effectLst>
              </a:rPr>
              <a:t>Sub</a:t>
            </a:r>
            <a:r>
              <a:rPr lang="tr-TR" b="1" dirty="0">
                <a:solidFill>
                  <a:srgbClr val="0070C0"/>
                </a:solidFill>
                <a:effectLst>
                  <a:outerShdw blurRad="38100" dist="38100" dir="2700000" algn="tl">
                    <a:srgbClr val="000000">
                      <a:alpha val="43137"/>
                    </a:srgbClr>
                  </a:outerShdw>
                </a:effectLst>
              </a:rPr>
              <a:t> deneme()</a:t>
            </a:r>
          </a:p>
          <a:p>
            <a:r>
              <a:rPr lang="tr-TR" b="1" dirty="0">
                <a:solidFill>
                  <a:srgbClr val="0070C0"/>
                </a:solidFill>
                <a:effectLst>
                  <a:outerShdw blurRad="38100" dist="38100" dir="2700000" algn="tl">
                    <a:srgbClr val="000000">
                      <a:alpha val="43137"/>
                    </a:srgbClr>
                  </a:outerShdw>
                </a:effectLst>
              </a:rPr>
              <a:t>var1 = "10.01"</a:t>
            </a:r>
          </a:p>
          <a:p>
            <a:r>
              <a:rPr lang="tr-TR" b="1" dirty="0">
                <a:solidFill>
                  <a:srgbClr val="0070C0"/>
                </a:solidFill>
                <a:effectLst>
                  <a:outerShdw blurRad="38100" dist="38100" dir="2700000" algn="tl">
                    <a:srgbClr val="000000">
                      <a:alpha val="43137"/>
                    </a:srgbClr>
                  </a:outerShdw>
                </a:effectLst>
              </a:rPr>
              <a:t>var2 = 11</a:t>
            </a:r>
          </a:p>
          <a:p>
            <a:r>
              <a:rPr lang="tr-TR" b="1" dirty="0" err="1">
                <a:solidFill>
                  <a:srgbClr val="0070C0"/>
                </a:solidFill>
                <a:effectLst>
                  <a:outerShdw blurRad="38100" dist="38100" dir="2700000" algn="tl">
                    <a:srgbClr val="000000">
                      <a:alpha val="43137"/>
                    </a:srgbClr>
                  </a:outerShdw>
                </a:effectLst>
              </a:rPr>
              <a:t>MsgBox</a:t>
            </a:r>
            <a:r>
              <a:rPr lang="tr-TR" b="1" dirty="0">
                <a:solidFill>
                  <a:srgbClr val="0070C0"/>
                </a:solidFill>
                <a:effectLst>
                  <a:outerShdw blurRad="38100" dist="38100" dir="2700000" algn="tl">
                    <a:srgbClr val="000000">
                      <a:alpha val="43137"/>
                    </a:srgbClr>
                  </a:outerShdw>
                </a:effectLst>
              </a:rPr>
              <a:t> var1 + var2</a:t>
            </a:r>
          </a:p>
          <a:p>
            <a:r>
              <a:rPr lang="tr-TR" b="1" dirty="0" err="1">
                <a:solidFill>
                  <a:srgbClr val="0070C0"/>
                </a:solidFill>
                <a:effectLst>
                  <a:outerShdw blurRad="38100" dist="38100" dir="2700000" algn="tl">
                    <a:srgbClr val="000000">
                      <a:alpha val="43137"/>
                    </a:srgbClr>
                  </a:outerShdw>
                </a:effectLst>
              </a:rPr>
              <a:t>MsgBox</a:t>
            </a:r>
            <a:r>
              <a:rPr lang="tr-TR" b="1" dirty="0">
                <a:solidFill>
                  <a:srgbClr val="0070C0"/>
                </a:solidFill>
                <a:effectLst>
                  <a:outerShdw blurRad="38100" dist="38100" dir="2700000" algn="tl">
                    <a:srgbClr val="000000">
                      <a:alpha val="43137"/>
                    </a:srgbClr>
                  </a:outerShdw>
                </a:effectLst>
              </a:rPr>
              <a:t> var1 &amp; var2</a:t>
            </a:r>
          </a:p>
          <a:p>
            <a:r>
              <a:rPr lang="tr-TR" b="1" dirty="0" err="1">
                <a:solidFill>
                  <a:srgbClr val="0070C0"/>
                </a:solidFill>
                <a:effectLst>
                  <a:outerShdw blurRad="38100" dist="38100" dir="2700000" algn="tl">
                    <a:srgbClr val="000000">
                      <a:alpha val="43137"/>
                    </a:srgbClr>
                  </a:outerShdw>
                </a:effectLst>
              </a:rPr>
              <a:t>End</a:t>
            </a:r>
            <a:r>
              <a:rPr lang="tr-TR" b="1" dirty="0">
                <a:solidFill>
                  <a:srgbClr val="0070C0"/>
                </a:solidFill>
                <a:effectLst>
                  <a:outerShdw blurRad="38100" dist="38100" dir="2700000" algn="tl">
                    <a:srgbClr val="000000">
                      <a:alpha val="43137"/>
                    </a:srgbClr>
                  </a:outerShdw>
                </a:effectLst>
              </a:rPr>
              <a:t> </a:t>
            </a:r>
            <a:r>
              <a:rPr lang="tr-TR" b="1" dirty="0" err="1">
                <a:solidFill>
                  <a:srgbClr val="0070C0"/>
                </a:solidFill>
                <a:effectLst>
                  <a:outerShdw blurRad="38100" dist="38100" dir="2700000" algn="tl">
                    <a:srgbClr val="000000">
                      <a:alpha val="43137"/>
                    </a:srgbClr>
                  </a:outerShdw>
                </a:effectLst>
              </a:rPr>
              <a:t>Sub</a:t>
            </a:r>
            <a:endParaRPr lang="tr-TR"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718230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62838" y="0"/>
            <a:ext cx="1167425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tr-TR" dirty="0">
                <a:solidFill>
                  <a:srgbClr val="000000"/>
                </a:solidFill>
                <a:latin typeface="Trebuchet MS" panose="020B0603020202020204" pitchFamily="34" charset="0"/>
              </a:rPr>
              <a:t>ZLS tıpkı </a:t>
            </a:r>
            <a:r>
              <a:rPr lang="tr-TR" dirty="0" err="1">
                <a:solidFill>
                  <a:srgbClr val="000000"/>
                </a:solidFill>
                <a:latin typeface="Trebuchet MS" panose="020B0603020202020204" pitchFamily="34" charset="0"/>
              </a:rPr>
              <a:t>Excelde</a:t>
            </a:r>
            <a:r>
              <a:rPr lang="tr-TR" dirty="0">
                <a:solidFill>
                  <a:srgbClr val="000000"/>
                </a:solidFill>
                <a:latin typeface="Trebuchet MS" panose="020B0603020202020204" pitchFamily="34" charset="0"/>
              </a:rPr>
              <a:t> olduğu gibi "" şeklinde ifade edilir. Bu bir </a:t>
            </a:r>
            <a:r>
              <a:rPr lang="tr-TR" dirty="0" err="1">
                <a:solidFill>
                  <a:srgbClr val="000000"/>
                </a:solidFill>
                <a:latin typeface="Trebuchet MS" panose="020B0603020202020204" pitchFamily="34" charset="0"/>
              </a:rPr>
              <a:t>stringtir</a:t>
            </a:r>
            <a:r>
              <a:rPr lang="tr-TR" dirty="0">
                <a:solidFill>
                  <a:srgbClr val="000000"/>
                </a:solidFill>
                <a:latin typeface="Trebuchet MS" panose="020B0603020202020204" pitchFamily="34" charset="0"/>
              </a:rPr>
              <a:t> ve sıfır uzunluktadır. Çoğu durumda </a:t>
            </a:r>
            <a:r>
              <a:rPr lang="tr-TR" dirty="0" err="1">
                <a:solidFill>
                  <a:srgbClr val="000000"/>
                </a:solidFill>
                <a:latin typeface="Trebuchet MS" panose="020B0603020202020204" pitchFamily="34" charset="0"/>
              </a:rPr>
              <a:t>vbNullString</a:t>
            </a:r>
            <a:r>
              <a:rPr lang="tr-TR" dirty="0">
                <a:solidFill>
                  <a:srgbClr val="000000"/>
                </a:solidFill>
                <a:latin typeface="Trebuchet MS" panose="020B0603020202020204" pitchFamily="34" charset="0"/>
              </a:rPr>
              <a:t> ile ZLS, VBA tarafından aynı şekilde yorumlanır. </a:t>
            </a:r>
            <a:r>
              <a:rPr lang="tr-TR" dirty="0" err="1">
                <a:solidFill>
                  <a:srgbClr val="000000"/>
                </a:solidFill>
                <a:latin typeface="Trebuchet MS" panose="020B0603020202020204" pitchFamily="34" charset="0"/>
              </a:rPr>
              <a:t>vbNullString</a:t>
            </a:r>
            <a:r>
              <a:rPr lang="tr-TR" dirty="0">
                <a:solidFill>
                  <a:srgbClr val="000000"/>
                </a:solidFill>
                <a:latin typeface="Trebuchet MS" panose="020B0603020202020204" pitchFamily="34" charset="0"/>
              </a:rPr>
              <a:t> tam bir </a:t>
            </a:r>
            <a:r>
              <a:rPr lang="tr-TR" dirty="0" err="1">
                <a:solidFill>
                  <a:srgbClr val="000000"/>
                </a:solidFill>
                <a:latin typeface="Trebuchet MS" panose="020B0603020202020204" pitchFamily="34" charset="0"/>
              </a:rPr>
              <a:t>string</a:t>
            </a:r>
            <a:r>
              <a:rPr lang="tr-TR" dirty="0">
                <a:solidFill>
                  <a:srgbClr val="000000"/>
                </a:solidFill>
                <a:latin typeface="Trebuchet MS" panose="020B0603020202020204" pitchFamily="34" charset="0"/>
              </a:rPr>
              <a:t> olmamakla birlikte birçok durumda ZLS yerine kullanılabilir ve hatta kullanılmalıdır da çünkü </a:t>
            </a:r>
            <a:r>
              <a:rPr lang="tr-TR" dirty="0" err="1">
                <a:solidFill>
                  <a:srgbClr val="000000"/>
                </a:solidFill>
                <a:latin typeface="Trebuchet MS" panose="020B0603020202020204" pitchFamily="34" charset="0"/>
              </a:rPr>
              <a:t>ZLS'ye</a:t>
            </a:r>
            <a:r>
              <a:rPr lang="tr-TR" dirty="0">
                <a:solidFill>
                  <a:srgbClr val="000000"/>
                </a:solidFill>
                <a:latin typeface="Trebuchet MS" panose="020B0603020202020204" pitchFamily="34" charset="0"/>
              </a:rPr>
              <a:t> göre performans açısından daha verimlidir, özellikle büyük bir döngü içinde sürekli bir "" ataması olacaksa. Çünkü ZLS, bellekte 6 </a:t>
            </a:r>
            <a:r>
              <a:rPr lang="tr-TR" dirty="0" err="1">
                <a:solidFill>
                  <a:srgbClr val="000000"/>
                </a:solidFill>
                <a:latin typeface="Trebuchet MS" panose="020B0603020202020204" pitchFamily="34" charset="0"/>
              </a:rPr>
              <a:t>byte</a:t>
            </a:r>
            <a:r>
              <a:rPr lang="tr-TR" dirty="0">
                <a:solidFill>
                  <a:srgbClr val="000000"/>
                </a:solidFill>
                <a:latin typeface="Trebuchet MS" panose="020B0603020202020204" pitchFamily="34" charset="0"/>
              </a:rPr>
              <a:t> yer kaplarken </a:t>
            </a:r>
            <a:r>
              <a:rPr lang="tr-TR" dirty="0" err="1">
                <a:solidFill>
                  <a:srgbClr val="000000"/>
                </a:solidFill>
                <a:latin typeface="Trebuchet MS" panose="020B0603020202020204" pitchFamily="34" charset="0"/>
              </a:rPr>
              <a:t>vbnullstring</a:t>
            </a:r>
            <a:r>
              <a:rPr lang="tr-TR" dirty="0">
                <a:solidFill>
                  <a:srgbClr val="000000"/>
                </a:solidFill>
                <a:latin typeface="Trebuchet MS" panose="020B0603020202020204" pitchFamily="34" charset="0"/>
              </a:rPr>
              <a:t> ise ilave yer kaplamaz, zira </a:t>
            </a:r>
            <a:r>
              <a:rPr lang="tr-TR" dirty="0" err="1">
                <a:solidFill>
                  <a:srgbClr val="000000"/>
                </a:solidFill>
                <a:latin typeface="Trebuchet MS" panose="020B0603020202020204" pitchFamily="34" charset="0"/>
              </a:rPr>
              <a:t>vbnullstring</a:t>
            </a:r>
            <a:r>
              <a:rPr lang="tr-TR" dirty="0">
                <a:solidFill>
                  <a:srgbClr val="000000"/>
                </a:solidFill>
                <a:latin typeface="Trebuchet MS" panose="020B0603020202020204" pitchFamily="34" charset="0"/>
              </a:rPr>
              <a:t> bir </a:t>
            </a:r>
            <a:r>
              <a:rPr lang="tr-TR" dirty="0" err="1">
                <a:solidFill>
                  <a:srgbClr val="000000"/>
                </a:solidFill>
                <a:latin typeface="Trebuchet MS" panose="020B0603020202020204" pitchFamily="34" charset="0"/>
              </a:rPr>
              <a:t>constant</a:t>
            </a:r>
            <a:r>
              <a:rPr lang="tr-TR" dirty="0">
                <a:solidFill>
                  <a:srgbClr val="000000"/>
                </a:solidFill>
                <a:latin typeface="Trebuchet MS" panose="020B0603020202020204" pitchFamily="34" charset="0"/>
              </a:rPr>
              <a:t> olup zaten VBA tarafından baştan yaratılmıştır ve yeniden yaratımına gerek yoktur.</a:t>
            </a:r>
          </a:p>
          <a:p>
            <a:pPr marL="0" marR="0" lvl="0" indent="0" algn="l" defTabSz="914400" rtl="0" eaLnBrk="0" fontAlgn="base" latinLnBrk="0" hangingPunct="0">
              <a:lnSpc>
                <a:spcPct val="100000"/>
              </a:lnSpc>
              <a:spcBef>
                <a:spcPct val="0"/>
              </a:spcBef>
              <a:spcAft>
                <a:spcPct val="0"/>
              </a:spcAft>
              <a:buClrTx/>
              <a:buSzTx/>
              <a:buFontTx/>
              <a:buNone/>
              <a:tabLst/>
            </a:pPr>
            <a:r>
              <a:rPr lang="tr-TR" dirty="0">
                <a:solidFill>
                  <a:srgbClr val="000000"/>
                </a:solidFill>
                <a:latin typeface="Trebuchet MS" panose="020B0603020202020204" pitchFamily="34" charset="0"/>
              </a:rPr>
              <a:t>Bu arada </a:t>
            </a:r>
            <a:r>
              <a:rPr lang="tr-TR" dirty="0" err="1">
                <a:solidFill>
                  <a:srgbClr val="000000"/>
                </a:solidFill>
                <a:latin typeface="Trebuchet MS" panose="020B0603020202020204" pitchFamily="34" charset="0"/>
              </a:rPr>
              <a:t>Excelde</a:t>
            </a:r>
            <a:r>
              <a:rPr lang="tr-TR" dirty="0">
                <a:solidFill>
                  <a:srgbClr val="000000"/>
                </a:solidFill>
                <a:latin typeface="Trebuchet MS" panose="020B0603020202020204" pitchFamily="34" charset="0"/>
              </a:rPr>
              <a:t> olduğunun aksine </a:t>
            </a:r>
            <a:r>
              <a:rPr lang="tr-TR" dirty="0" err="1">
                <a:solidFill>
                  <a:srgbClr val="000000"/>
                </a:solidFill>
                <a:latin typeface="Trebuchet MS" panose="020B0603020202020204" pitchFamily="34" charset="0"/>
              </a:rPr>
              <a:t>VBA'de</a:t>
            </a:r>
            <a:r>
              <a:rPr lang="tr-TR" dirty="0">
                <a:solidFill>
                  <a:srgbClr val="000000"/>
                </a:solidFill>
                <a:latin typeface="Trebuchet MS" panose="020B0603020202020204" pitchFamily="34" charset="0"/>
              </a:rPr>
              <a:t> </a:t>
            </a:r>
            <a:r>
              <a:rPr lang="tr-TR" dirty="0" err="1">
                <a:solidFill>
                  <a:srgbClr val="000000"/>
                </a:solidFill>
                <a:latin typeface="Trebuchet MS" panose="020B0603020202020204" pitchFamily="34" charset="0"/>
              </a:rPr>
              <a:t>Blank</a:t>
            </a:r>
            <a:r>
              <a:rPr lang="tr-TR" dirty="0">
                <a:solidFill>
                  <a:srgbClr val="000000"/>
                </a:solidFill>
                <a:latin typeface="Trebuchet MS" panose="020B0603020202020204" pitchFamily="34" charset="0"/>
              </a:rPr>
              <a:t> diye bir kavram </a:t>
            </a:r>
            <a:r>
              <a:rPr lang="tr-TR" dirty="0" err="1">
                <a:solidFill>
                  <a:srgbClr val="000000"/>
                </a:solidFill>
                <a:latin typeface="Trebuchet MS" panose="020B0603020202020204" pitchFamily="34" charset="0"/>
              </a:rPr>
              <a:t>dolayıysla</a:t>
            </a:r>
            <a:r>
              <a:rPr lang="tr-TR" dirty="0">
                <a:solidFill>
                  <a:srgbClr val="000000"/>
                </a:solidFill>
                <a:latin typeface="Trebuchet MS" panose="020B0603020202020204" pitchFamily="34" charset="0"/>
              </a:rPr>
              <a:t> </a:t>
            </a:r>
            <a:r>
              <a:rPr lang="tr-TR" dirty="0" err="1">
                <a:solidFill>
                  <a:srgbClr val="000000"/>
                </a:solidFill>
                <a:latin typeface="Trebuchet MS" panose="020B0603020202020204" pitchFamily="34" charset="0"/>
              </a:rPr>
              <a:t>IsBlank</a:t>
            </a:r>
            <a:r>
              <a:rPr lang="tr-TR" dirty="0">
                <a:solidFill>
                  <a:srgbClr val="000000"/>
                </a:solidFill>
                <a:latin typeface="Trebuchet MS" panose="020B0603020202020204" pitchFamily="34" charset="0"/>
              </a:rPr>
              <a:t> diye bir sorgulama şekli de yoktur.</a:t>
            </a:r>
          </a:p>
          <a:p>
            <a:pPr marL="0" marR="0" lvl="0" indent="0" algn="l" defTabSz="914400" rtl="0" eaLnBrk="0" fontAlgn="base" latinLnBrk="0" hangingPunct="0">
              <a:lnSpc>
                <a:spcPct val="100000"/>
              </a:lnSpc>
              <a:spcBef>
                <a:spcPct val="0"/>
              </a:spcBef>
              <a:spcAft>
                <a:spcPct val="0"/>
              </a:spcAft>
              <a:buClrTx/>
              <a:buSzTx/>
              <a:buFontTx/>
              <a:buNone/>
              <a:tabLst/>
            </a:pPr>
            <a:r>
              <a:rPr lang="tr-TR" dirty="0">
                <a:solidFill>
                  <a:srgbClr val="000000"/>
                </a:solidFill>
                <a:latin typeface="Trebuchet MS" panose="020B0603020202020204" pitchFamily="34" charset="0"/>
              </a:rPr>
              <a:t>Son olarak, bir şekilde başlangıç değeri olmayan </a:t>
            </a:r>
            <a:r>
              <a:rPr lang="tr-TR" dirty="0" err="1">
                <a:solidFill>
                  <a:srgbClr val="000000"/>
                </a:solidFill>
                <a:latin typeface="Trebuchet MS" panose="020B0603020202020204" pitchFamily="34" charset="0"/>
              </a:rPr>
              <a:t>Variant</a:t>
            </a:r>
            <a:r>
              <a:rPr lang="tr-TR" dirty="0">
                <a:solidFill>
                  <a:srgbClr val="000000"/>
                </a:solidFill>
                <a:latin typeface="Trebuchet MS" panose="020B0603020202020204" pitchFamily="34" charset="0"/>
              </a:rPr>
              <a:t> tipli bir değişkene </a:t>
            </a:r>
            <a:r>
              <a:rPr lang="tr-TR" dirty="0" err="1">
                <a:solidFill>
                  <a:srgbClr val="000000"/>
                </a:solidFill>
                <a:latin typeface="Trebuchet MS" panose="020B0603020202020204" pitchFamily="34" charset="0"/>
              </a:rPr>
              <a:t>IsNumeric</a:t>
            </a:r>
            <a:r>
              <a:rPr lang="tr-TR" dirty="0">
                <a:solidFill>
                  <a:srgbClr val="000000"/>
                </a:solidFill>
                <a:latin typeface="Trebuchet MS" panose="020B0603020202020204" pitchFamily="34" charset="0"/>
              </a:rPr>
              <a:t> sorgulaması yapıldığında True değeri döndürür.</a:t>
            </a:r>
          </a:p>
        </p:txBody>
      </p:sp>
      <p:sp>
        <p:nvSpPr>
          <p:cNvPr id="3" name="Dikdörtgen 2"/>
          <p:cNvSpPr/>
          <p:nvPr/>
        </p:nvSpPr>
        <p:spPr>
          <a:xfrm>
            <a:off x="162838" y="2795350"/>
            <a:ext cx="11690959" cy="2308324"/>
          </a:xfrm>
          <a:prstGeom prst="rect">
            <a:avLst/>
          </a:prstGeom>
        </p:spPr>
        <p:txBody>
          <a:bodyPr wrap="square">
            <a:spAutoFit/>
          </a:bodyPr>
          <a:lstStyle/>
          <a:p>
            <a:r>
              <a:rPr lang="tr-TR" b="1" dirty="0" err="1">
                <a:solidFill>
                  <a:srgbClr val="800000"/>
                </a:solidFill>
                <a:latin typeface="Trebuchet MS" panose="020B0603020202020204" pitchFamily="34" charset="0"/>
              </a:rPr>
              <a:t>Null</a:t>
            </a:r>
            <a:endParaRPr lang="tr-TR" b="1" dirty="0">
              <a:solidFill>
                <a:srgbClr val="800000"/>
              </a:solidFill>
              <a:latin typeface="Trebuchet MS" panose="020B0603020202020204" pitchFamily="34" charset="0"/>
            </a:endParaRPr>
          </a:p>
          <a:p>
            <a:r>
              <a:rPr lang="tr-TR" dirty="0">
                <a:solidFill>
                  <a:srgbClr val="000000"/>
                </a:solidFill>
                <a:latin typeface="Trebuchet MS" panose="020B0603020202020204" pitchFamily="34" charset="0"/>
              </a:rPr>
              <a:t>Bir değişken veri içermiyorsa bu değişken </a:t>
            </a:r>
            <a:r>
              <a:rPr lang="tr-TR" dirty="0" err="1">
                <a:solidFill>
                  <a:srgbClr val="800000"/>
                </a:solidFill>
                <a:latin typeface="Trebuchet MS" panose="020B0603020202020204" pitchFamily="34" charset="0"/>
              </a:rPr>
              <a:t>Null</a:t>
            </a:r>
            <a:r>
              <a:rPr lang="tr-TR" dirty="0">
                <a:solidFill>
                  <a:srgbClr val="000000"/>
                </a:solidFill>
                <a:latin typeface="Trebuchet MS" panose="020B0603020202020204" pitchFamily="34" charset="0"/>
              </a:rPr>
              <a:t> değere sahiptir diyebiliriz. Bir değişkenin değerinin </a:t>
            </a:r>
            <a:r>
              <a:rPr lang="tr-TR" dirty="0" err="1">
                <a:solidFill>
                  <a:srgbClr val="000000"/>
                </a:solidFill>
                <a:latin typeface="Trebuchet MS" panose="020B0603020202020204" pitchFamily="34" charset="0"/>
              </a:rPr>
              <a:t>Null</a:t>
            </a:r>
            <a:r>
              <a:rPr lang="tr-TR" dirty="0">
                <a:solidFill>
                  <a:srgbClr val="000000"/>
                </a:solidFill>
                <a:latin typeface="Trebuchet MS" panose="020B0603020202020204" pitchFamily="34" charset="0"/>
              </a:rPr>
              <a:t> olabilmesi için ya bilinçli bir şekilde </a:t>
            </a:r>
            <a:r>
              <a:rPr lang="tr-TR" dirty="0" err="1">
                <a:solidFill>
                  <a:srgbClr val="000000"/>
                </a:solidFill>
                <a:latin typeface="Trebuchet MS" panose="020B0603020202020204" pitchFamily="34" charset="0"/>
              </a:rPr>
              <a:t>Null</a:t>
            </a:r>
            <a:r>
              <a:rPr lang="tr-TR" dirty="0">
                <a:solidFill>
                  <a:srgbClr val="000000"/>
                </a:solidFill>
                <a:latin typeface="Trebuchet MS" panose="020B0603020202020204" pitchFamily="34" charset="0"/>
              </a:rPr>
              <a:t> ataması ya da </a:t>
            </a:r>
            <a:r>
              <a:rPr lang="tr-TR" dirty="0" err="1">
                <a:solidFill>
                  <a:srgbClr val="000000"/>
                </a:solidFill>
                <a:latin typeface="Trebuchet MS" panose="020B0603020202020204" pitchFamily="34" charset="0"/>
              </a:rPr>
              <a:t>Null</a:t>
            </a:r>
            <a:r>
              <a:rPr lang="tr-TR" dirty="0">
                <a:solidFill>
                  <a:srgbClr val="000000"/>
                </a:solidFill>
                <a:latin typeface="Trebuchet MS" panose="020B0603020202020204" pitchFamily="34" charset="0"/>
              </a:rPr>
              <a:t> içeren başka </a:t>
            </a:r>
            <a:r>
              <a:rPr lang="tr-TR" dirty="0" err="1">
                <a:solidFill>
                  <a:srgbClr val="000000"/>
                </a:solidFill>
                <a:latin typeface="Trebuchet MS" panose="020B0603020202020204" pitchFamily="34" charset="0"/>
              </a:rPr>
              <a:t>birşeyle</a:t>
            </a:r>
            <a:r>
              <a:rPr lang="tr-TR" dirty="0">
                <a:solidFill>
                  <a:srgbClr val="000000"/>
                </a:solidFill>
                <a:latin typeface="Trebuchet MS" panose="020B0603020202020204" pitchFamily="34" charset="0"/>
              </a:rPr>
              <a:t> etkileşime girmesi gerekir. </a:t>
            </a:r>
            <a:r>
              <a:rPr lang="tr-TR" dirty="0" err="1">
                <a:solidFill>
                  <a:srgbClr val="000000"/>
                </a:solidFill>
                <a:latin typeface="Trebuchet MS" panose="020B0603020202020204" pitchFamily="34" charset="0"/>
              </a:rPr>
              <a:t>Empty</a:t>
            </a:r>
            <a:r>
              <a:rPr lang="tr-TR" dirty="0">
                <a:solidFill>
                  <a:srgbClr val="000000"/>
                </a:solidFill>
                <a:latin typeface="Trebuchet MS" panose="020B0603020202020204" pitchFamily="34" charset="0"/>
              </a:rPr>
              <a:t> gibi </a:t>
            </a:r>
            <a:r>
              <a:rPr lang="tr-TR" dirty="0" err="1">
                <a:solidFill>
                  <a:srgbClr val="000000"/>
                </a:solidFill>
                <a:latin typeface="Trebuchet MS" panose="020B0603020202020204" pitchFamily="34" charset="0"/>
              </a:rPr>
              <a:t>Null</a:t>
            </a:r>
            <a:r>
              <a:rPr lang="tr-TR" dirty="0">
                <a:solidFill>
                  <a:srgbClr val="000000"/>
                </a:solidFill>
                <a:latin typeface="Trebuchet MS" panose="020B0603020202020204" pitchFamily="34" charset="0"/>
              </a:rPr>
              <a:t> da sadece </a:t>
            </a:r>
            <a:r>
              <a:rPr lang="tr-TR" dirty="0" err="1">
                <a:solidFill>
                  <a:srgbClr val="000000"/>
                </a:solidFill>
                <a:latin typeface="Trebuchet MS" panose="020B0603020202020204" pitchFamily="34" charset="0"/>
              </a:rPr>
              <a:t>Variant</a:t>
            </a:r>
            <a:r>
              <a:rPr lang="tr-TR" dirty="0">
                <a:solidFill>
                  <a:srgbClr val="000000"/>
                </a:solidFill>
                <a:latin typeface="Trebuchet MS" panose="020B0603020202020204" pitchFamily="34" charset="0"/>
              </a:rPr>
              <a:t> tipinin bir özelliğidir, yani </a:t>
            </a:r>
            <a:r>
              <a:rPr lang="tr-TR" dirty="0" smtClean="0">
                <a:solidFill>
                  <a:srgbClr val="000000"/>
                </a:solidFill>
                <a:latin typeface="Trebuchet MS" panose="020B0603020202020204" pitchFamily="34" charset="0"/>
              </a:rPr>
              <a:t>sadece </a:t>
            </a:r>
            <a:r>
              <a:rPr lang="tr-TR" dirty="0" err="1">
                <a:solidFill>
                  <a:srgbClr val="000000"/>
                </a:solidFill>
                <a:latin typeface="Trebuchet MS" panose="020B0603020202020204" pitchFamily="34" charset="0"/>
              </a:rPr>
              <a:t>Variant</a:t>
            </a:r>
            <a:r>
              <a:rPr lang="tr-TR" dirty="0">
                <a:solidFill>
                  <a:srgbClr val="000000"/>
                </a:solidFill>
                <a:latin typeface="Trebuchet MS" panose="020B0603020202020204" pitchFamily="34" charset="0"/>
              </a:rPr>
              <a:t> tipteki bir </a:t>
            </a:r>
            <a:r>
              <a:rPr lang="tr-TR" dirty="0" smtClean="0">
                <a:solidFill>
                  <a:srgbClr val="000000"/>
                </a:solidFill>
                <a:latin typeface="Trebuchet MS" panose="020B0603020202020204" pitchFamily="34" charset="0"/>
              </a:rPr>
              <a:t>değişken </a:t>
            </a:r>
            <a:r>
              <a:rPr lang="tr-TR" dirty="0" err="1">
                <a:solidFill>
                  <a:srgbClr val="000000"/>
                </a:solidFill>
                <a:latin typeface="Trebuchet MS" panose="020B0603020202020204" pitchFamily="34" charset="0"/>
              </a:rPr>
              <a:t>Null</a:t>
            </a:r>
            <a:r>
              <a:rPr lang="tr-TR" dirty="0">
                <a:solidFill>
                  <a:srgbClr val="000000"/>
                </a:solidFill>
                <a:latin typeface="Trebuchet MS" panose="020B0603020202020204" pitchFamily="34" charset="0"/>
              </a:rPr>
              <a:t> değer alabilir. Başka tipteki bir değişkene </a:t>
            </a:r>
            <a:r>
              <a:rPr lang="tr-TR" dirty="0" err="1">
                <a:solidFill>
                  <a:srgbClr val="000000"/>
                </a:solidFill>
                <a:latin typeface="Trebuchet MS" panose="020B0603020202020204" pitchFamily="34" charset="0"/>
              </a:rPr>
              <a:t>Null</a:t>
            </a:r>
            <a:r>
              <a:rPr lang="tr-TR" dirty="0">
                <a:solidFill>
                  <a:srgbClr val="000000"/>
                </a:solidFill>
                <a:latin typeface="Trebuchet MS" panose="020B0603020202020204" pitchFamily="34" charset="0"/>
              </a:rPr>
              <a:t> atanmak istendiğinde hata alınır. Ancak </a:t>
            </a:r>
            <a:r>
              <a:rPr lang="tr-TR" dirty="0" err="1">
                <a:solidFill>
                  <a:srgbClr val="000000"/>
                </a:solidFill>
                <a:latin typeface="Trebuchet MS" panose="020B0603020202020204" pitchFamily="34" charset="0"/>
              </a:rPr>
              <a:t>Stringlere</a:t>
            </a:r>
            <a:r>
              <a:rPr lang="tr-TR" dirty="0">
                <a:solidFill>
                  <a:srgbClr val="000000"/>
                </a:solidFill>
                <a:latin typeface="Trebuchet MS" panose="020B0603020202020204" pitchFamily="34" charset="0"/>
              </a:rPr>
              <a:t> </a:t>
            </a:r>
            <a:r>
              <a:rPr lang="tr-TR" dirty="0" err="1">
                <a:solidFill>
                  <a:srgbClr val="800000"/>
                </a:solidFill>
                <a:latin typeface="Trebuchet MS" panose="020B0603020202020204" pitchFamily="34" charset="0"/>
              </a:rPr>
              <a:t>vbNullString</a:t>
            </a:r>
            <a:r>
              <a:rPr lang="tr-TR" dirty="0">
                <a:solidFill>
                  <a:srgbClr val="000000"/>
                </a:solidFill>
                <a:latin typeface="Trebuchet MS" panose="020B0603020202020204" pitchFamily="34" charset="0"/>
              </a:rPr>
              <a:t> ile </a:t>
            </a:r>
            <a:r>
              <a:rPr lang="tr-TR" dirty="0" err="1">
                <a:solidFill>
                  <a:srgbClr val="000000"/>
                </a:solidFill>
                <a:latin typeface="Trebuchet MS" panose="020B0603020202020204" pitchFamily="34" charset="0"/>
              </a:rPr>
              <a:t>null</a:t>
            </a:r>
            <a:r>
              <a:rPr lang="tr-TR" dirty="0">
                <a:solidFill>
                  <a:srgbClr val="000000"/>
                </a:solidFill>
                <a:latin typeface="Trebuchet MS" panose="020B0603020202020204" pitchFamily="34" charset="0"/>
              </a:rPr>
              <a:t> atama yapılabilir. Bir değişkenin içeriğinin </a:t>
            </a:r>
            <a:r>
              <a:rPr lang="tr-TR" dirty="0" err="1">
                <a:solidFill>
                  <a:srgbClr val="000000"/>
                </a:solidFill>
                <a:latin typeface="Trebuchet MS" panose="020B0603020202020204" pitchFamily="34" charset="0"/>
              </a:rPr>
              <a:t>Null</a:t>
            </a:r>
            <a:r>
              <a:rPr lang="tr-TR" dirty="0">
                <a:solidFill>
                  <a:srgbClr val="000000"/>
                </a:solidFill>
                <a:latin typeface="Trebuchet MS" panose="020B0603020202020204" pitchFamily="34" charset="0"/>
              </a:rPr>
              <a:t> olma olasılığı varsa ve bunu başka bir </a:t>
            </a:r>
            <a:r>
              <a:rPr lang="tr-TR" dirty="0" err="1">
                <a:solidFill>
                  <a:srgbClr val="000000"/>
                </a:solidFill>
                <a:latin typeface="Trebuchet MS" panose="020B0603020202020204" pitchFamily="34" charset="0"/>
              </a:rPr>
              <a:t>değişeknele</a:t>
            </a:r>
            <a:r>
              <a:rPr lang="tr-TR" dirty="0">
                <a:solidFill>
                  <a:srgbClr val="000000"/>
                </a:solidFill>
                <a:latin typeface="Trebuchet MS" panose="020B0603020202020204" pitchFamily="34" charset="0"/>
              </a:rPr>
              <a:t> işleme sokacaksanız, işleme sokmadan önce o anda </a:t>
            </a:r>
            <a:r>
              <a:rPr lang="tr-TR" dirty="0" err="1">
                <a:solidFill>
                  <a:srgbClr val="000000"/>
                </a:solidFill>
                <a:latin typeface="Trebuchet MS" panose="020B0603020202020204" pitchFamily="34" charset="0"/>
              </a:rPr>
              <a:t>Null</a:t>
            </a:r>
            <a:r>
              <a:rPr lang="tr-TR" dirty="0">
                <a:solidFill>
                  <a:srgbClr val="000000"/>
                </a:solidFill>
                <a:latin typeface="Trebuchet MS" panose="020B0603020202020204" pitchFamily="34" charset="0"/>
              </a:rPr>
              <a:t> içerip içermediğini </a:t>
            </a:r>
            <a:r>
              <a:rPr lang="tr-TR" dirty="0" err="1">
                <a:solidFill>
                  <a:srgbClr val="800000"/>
                </a:solidFill>
                <a:latin typeface="Trebuchet MS" panose="020B0603020202020204" pitchFamily="34" charset="0"/>
              </a:rPr>
              <a:t>IsNull</a:t>
            </a:r>
            <a:r>
              <a:rPr lang="tr-TR" dirty="0">
                <a:solidFill>
                  <a:srgbClr val="800000"/>
                </a:solidFill>
                <a:latin typeface="Trebuchet MS" panose="020B0603020202020204" pitchFamily="34" charset="0"/>
              </a:rPr>
              <a:t>()</a:t>
            </a:r>
            <a:r>
              <a:rPr lang="tr-TR" dirty="0">
                <a:solidFill>
                  <a:srgbClr val="000000"/>
                </a:solidFill>
                <a:latin typeface="Trebuchet MS" panose="020B0603020202020204" pitchFamily="34" charset="0"/>
              </a:rPr>
              <a:t> ile kontrol etmeniz gerekir, aksi halde yine hatayla karşılaşırsınız.</a:t>
            </a:r>
            <a:endParaRPr lang="tr-TR" b="0" i="0" dirty="0">
              <a:solidFill>
                <a:srgbClr val="000000"/>
              </a:solidFill>
              <a:effectLst/>
              <a:latin typeface="Trebuchet MS" panose="020B0603020202020204" pitchFamily="34" charset="0"/>
            </a:endParaRPr>
          </a:p>
        </p:txBody>
      </p:sp>
      <p:sp>
        <p:nvSpPr>
          <p:cNvPr id="4" name="Dikdörtgen 3"/>
          <p:cNvSpPr/>
          <p:nvPr/>
        </p:nvSpPr>
        <p:spPr>
          <a:xfrm>
            <a:off x="162838" y="5103674"/>
            <a:ext cx="11674258" cy="1754326"/>
          </a:xfrm>
          <a:prstGeom prst="rect">
            <a:avLst/>
          </a:prstGeom>
        </p:spPr>
        <p:txBody>
          <a:bodyPr wrap="square">
            <a:spAutoFit/>
          </a:bodyPr>
          <a:lstStyle/>
          <a:p>
            <a:r>
              <a:rPr lang="tr-TR" b="1" dirty="0" err="1">
                <a:solidFill>
                  <a:srgbClr val="800000"/>
                </a:solidFill>
                <a:latin typeface="Trebuchet MS" panose="020B0603020202020204" pitchFamily="34" charset="0"/>
              </a:rPr>
              <a:t>Nothing</a:t>
            </a:r>
            <a:endParaRPr lang="tr-TR" b="1" dirty="0">
              <a:solidFill>
                <a:srgbClr val="800000"/>
              </a:solidFill>
              <a:latin typeface="Trebuchet MS" panose="020B0603020202020204" pitchFamily="34" charset="0"/>
            </a:endParaRPr>
          </a:p>
          <a:p>
            <a:r>
              <a:rPr lang="tr-TR" dirty="0">
                <a:solidFill>
                  <a:srgbClr val="000000"/>
                </a:solidFill>
                <a:latin typeface="Trebuchet MS" panose="020B0603020202020204" pitchFamily="34" charset="0"/>
              </a:rPr>
              <a:t>Ve son olarak bir de </a:t>
            </a:r>
            <a:r>
              <a:rPr lang="tr-TR" dirty="0" err="1">
                <a:solidFill>
                  <a:srgbClr val="800000"/>
                </a:solidFill>
                <a:latin typeface="Trebuchet MS" panose="020B0603020202020204" pitchFamily="34" charset="0"/>
              </a:rPr>
              <a:t>Nothing</a:t>
            </a:r>
            <a:r>
              <a:rPr lang="tr-TR" dirty="0">
                <a:solidFill>
                  <a:srgbClr val="000000"/>
                </a:solidFill>
                <a:latin typeface="Trebuchet MS" panose="020B0603020202020204" pitchFamily="34" charset="0"/>
              </a:rPr>
              <a:t> var. Tanımlanmış ancak henüz yaratılmamış </a:t>
            </a:r>
            <a:r>
              <a:rPr lang="tr-TR" b="1" dirty="0">
                <a:solidFill>
                  <a:srgbClr val="000000"/>
                </a:solidFill>
                <a:latin typeface="Trebuchet MS" panose="020B0603020202020204" pitchFamily="34" charset="0"/>
              </a:rPr>
              <a:t>objelerin</a:t>
            </a:r>
            <a:r>
              <a:rPr lang="tr-TR" dirty="0">
                <a:solidFill>
                  <a:srgbClr val="000000"/>
                </a:solidFill>
                <a:latin typeface="Trebuchet MS" panose="020B0603020202020204" pitchFamily="34" charset="0"/>
              </a:rPr>
              <a:t> değeri </a:t>
            </a:r>
            <a:r>
              <a:rPr lang="tr-TR" dirty="0" err="1">
                <a:solidFill>
                  <a:srgbClr val="800000"/>
                </a:solidFill>
                <a:latin typeface="Trebuchet MS" panose="020B0603020202020204" pitchFamily="34" charset="0"/>
              </a:rPr>
              <a:t>Nothing</a:t>
            </a:r>
            <a:r>
              <a:rPr lang="tr-TR" dirty="0" err="1">
                <a:solidFill>
                  <a:srgbClr val="000000"/>
                </a:solidFill>
                <a:latin typeface="Trebuchet MS" panose="020B0603020202020204" pitchFamily="34" charset="0"/>
              </a:rPr>
              <a:t>dir</a:t>
            </a:r>
            <a:r>
              <a:rPr lang="tr-TR" dirty="0">
                <a:solidFill>
                  <a:srgbClr val="000000"/>
                </a:solidFill>
                <a:latin typeface="Trebuchet MS" panose="020B0603020202020204" pitchFamily="34" charset="0"/>
              </a:rPr>
              <a:t>. Bir objeye bu değer atandığında ise, objenin kendisiyle obje değişkeni arasındaki bağı koparmış oluruz.</a:t>
            </a:r>
          </a:p>
          <a:p>
            <a:r>
              <a:rPr lang="tr-TR" dirty="0" err="1">
                <a:solidFill>
                  <a:srgbClr val="800000"/>
                </a:solidFill>
                <a:latin typeface="Trebuchet MS" panose="020B0603020202020204" pitchFamily="34" charset="0"/>
              </a:rPr>
              <a:t>Nothing</a:t>
            </a:r>
            <a:r>
              <a:rPr lang="tr-TR" dirty="0">
                <a:solidFill>
                  <a:srgbClr val="000000"/>
                </a:solidFill>
                <a:latin typeface="Trebuchet MS" panose="020B0603020202020204" pitchFamily="34" charset="0"/>
              </a:rPr>
              <a:t> sadece </a:t>
            </a:r>
            <a:r>
              <a:rPr lang="tr-TR" dirty="0" err="1">
                <a:solidFill>
                  <a:srgbClr val="000000"/>
                </a:solidFill>
                <a:latin typeface="Trebuchet MS" panose="020B0603020202020204" pitchFamily="34" charset="0"/>
              </a:rPr>
              <a:t>object</a:t>
            </a:r>
            <a:r>
              <a:rPr lang="tr-TR" dirty="0">
                <a:solidFill>
                  <a:srgbClr val="000000"/>
                </a:solidFill>
                <a:latin typeface="Trebuchet MS" panose="020B0603020202020204" pitchFamily="34" charset="0"/>
              </a:rPr>
              <a:t> tipindeki değişkenlere atanan bir özelliktir ve Set ifadesi ile kullanılır. Bir nesnenin </a:t>
            </a:r>
            <a:r>
              <a:rPr lang="tr-TR" dirty="0" err="1">
                <a:solidFill>
                  <a:srgbClr val="800000"/>
                </a:solidFill>
                <a:latin typeface="Trebuchet MS" panose="020B0603020202020204" pitchFamily="34" charset="0"/>
              </a:rPr>
              <a:t>Nothing</a:t>
            </a:r>
            <a:r>
              <a:rPr lang="tr-TR" dirty="0">
                <a:solidFill>
                  <a:srgbClr val="000000"/>
                </a:solidFill>
                <a:latin typeface="Trebuchet MS" panose="020B0603020202020204" pitchFamily="34" charset="0"/>
              </a:rPr>
              <a:t> olup olmadığını anlamak için "</a:t>
            </a:r>
            <a:r>
              <a:rPr lang="tr-TR" dirty="0">
                <a:solidFill>
                  <a:srgbClr val="800000"/>
                </a:solidFill>
                <a:latin typeface="Trebuchet MS" panose="020B0603020202020204" pitchFamily="34" charset="0"/>
              </a:rPr>
              <a:t>Is </a:t>
            </a:r>
            <a:r>
              <a:rPr lang="tr-TR" dirty="0" err="1">
                <a:solidFill>
                  <a:srgbClr val="800000"/>
                </a:solidFill>
                <a:latin typeface="Trebuchet MS" panose="020B0603020202020204" pitchFamily="34" charset="0"/>
              </a:rPr>
              <a:t>Nothing</a:t>
            </a:r>
            <a:r>
              <a:rPr lang="tr-TR" dirty="0">
                <a:solidFill>
                  <a:srgbClr val="000000"/>
                </a:solidFill>
                <a:latin typeface="Trebuchet MS" panose="020B0603020202020204" pitchFamily="34" charset="0"/>
              </a:rPr>
              <a:t>"(iki </a:t>
            </a:r>
            <a:r>
              <a:rPr lang="tr-TR" dirty="0" err="1">
                <a:solidFill>
                  <a:srgbClr val="000000"/>
                </a:solidFill>
                <a:latin typeface="Trebuchet MS" panose="020B0603020202020204" pitchFamily="34" charset="0"/>
              </a:rPr>
              <a:t>kelme</a:t>
            </a:r>
            <a:r>
              <a:rPr lang="tr-TR" dirty="0">
                <a:solidFill>
                  <a:srgbClr val="000000"/>
                </a:solidFill>
                <a:latin typeface="Trebuchet MS" panose="020B0603020202020204" pitchFamily="34" charset="0"/>
              </a:rPr>
              <a:t> ayrı) sorgulaması yapılır. Burada "is" kullanımı önemlidir, eşitlik ("=") yerine "olmak" ile sorguluyoruz.</a:t>
            </a:r>
            <a:endParaRPr lang="tr-TR" b="0" i="0" dirty="0">
              <a:solidFill>
                <a:srgbClr val="000000"/>
              </a:solidFill>
              <a:effectLst/>
              <a:latin typeface="Trebuchet MS" panose="020B0603020202020204" pitchFamily="34" charset="0"/>
            </a:endParaRPr>
          </a:p>
        </p:txBody>
      </p:sp>
    </p:spTree>
    <p:extLst>
      <p:ext uri="{BB962C8B-B14F-4D97-AF65-F5344CB8AC3E}">
        <p14:creationId xmlns:p14="http://schemas.microsoft.com/office/powerpoint/2010/main" val="1823707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ikdörtgen 1"/>
          <p:cNvSpPr/>
          <p:nvPr/>
        </p:nvSpPr>
        <p:spPr>
          <a:xfrm>
            <a:off x="112734" y="251017"/>
            <a:ext cx="10784909" cy="3877985"/>
          </a:xfrm>
          <a:prstGeom prst="rect">
            <a:avLst/>
          </a:prstGeom>
        </p:spPr>
        <p:txBody>
          <a:bodyPr wrap="square">
            <a:spAutoFit/>
          </a:bodyPr>
          <a:lstStyle/>
          <a:p>
            <a:r>
              <a:rPr lang="tr-TR" sz="2800" b="1" dirty="0" err="1">
                <a:solidFill>
                  <a:srgbClr val="FF0000"/>
                </a:solidFill>
                <a:effectLst>
                  <a:outerShdw blurRad="38100" dist="38100" dir="2700000" algn="tl">
                    <a:srgbClr val="000000">
                      <a:alpha val="43137"/>
                    </a:srgbClr>
                  </a:outerShdw>
                </a:effectLst>
              </a:rPr>
              <a:t>VBA'da</a:t>
            </a:r>
            <a:r>
              <a:rPr lang="tr-TR" dirty="0"/>
              <a:t> </a:t>
            </a:r>
            <a:r>
              <a:rPr lang="tr-TR" sz="2800" b="1" dirty="0">
                <a:solidFill>
                  <a:srgbClr val="FF0000"/>
                </a:solidFill>
                <a:effectLst>
                  <a:outerShdw blurRad="38100" dist="38100" dir="2700000" algn="tl">
                    <a:srgbClr val="000000">
                      <a:alpha val="43137"/>
                    </a:srgbClr>
                  </a:outerShdw>
                </a:effectLst>
              </a:rPr>
              <a:t>değişkenleri</a:t>
            </a:r>
            <a:r>
              <a:rPr lang="tr-TR" dirty="0"/>
              <a:t> </a:t>
            </a:r>
            <a:r>
              <a:rPr lang="tr-TR" sz="2800" b="1" dirty="0">
                <a:solidFill>
                  <a:srgbClr val="FF0000"/>
                </a:solidFill>
                <a:effectLst>
                  <a:outerShdw blurRad="38100" dist="38100" dir="2700000" algn="tl">
                    <a:srgbClr val="000000">
                      <a:alpha val="43137"/>
                    </a:srgbClr>
                  </a:outerShdw>
                </a:effectLst>
              </a:rPr>
              <a:t>adlandırırken akılda tutulması gereken bazı kurallar aşağıdadır:</a:t>
            </a:r>
          </a:p>
          <a:p>
            <a:endParaRPr lang="tr-TR" sz="2800" b="1" dirty="0">
              <a:solidFill>
                <a:srgbClr val="FF0000"/>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tr-TR" dirty="0"/>
              <a:t>Harfler, sayılar ve noktalama işaretleri kullanabilirsiniz, ancak ilk sayı bir alfabe olmalıdır.</a:t>
            </a:r>
          </a:p>
          <a:p>
            <a:pPr marL="285750" indent="-285750">
              <a:buFont typeface="Arial" panose="020B0604020202020204" pitchFamily="34" charset="0"/>
              <a:buChar char="•"/>
            </a:pPr>
            <a:r>
              <a:rPr lang="tr-TR" dirty="0"/>
              <a:t>Değişken adında boşluk veya nokta kullanamazsınız. Ancak, değişken adlarını daha okunabilir hale getirmek için bir alt çizgi karakteri kullanabilirsiniz (</a:t>
            </a:r>
            <a:r>
              <a:rPr lang="tr-TR" dirty="0" err="1"/>
              <a:t>Faiz_Oranı</a:t>
            </a:r>
            <a:r>
              <a:rPr lang="tr-TR" dirty="0"/>
              <a:t> gibi)</a:t>
            </a:r>
          </a:p>
          <a:p>
            <a:pPr marL="285750" indent="-285750">
              <a:buFont typeface="Arial" panose="020B0604020202020204" pitchFamily="34" charset="0"/>
              <a:buChar char="•"/>
            </a:pPr>
            <a:r>
              <a:rPr lang="tr-TR" dirty="0"/>
              <a:t>Değişken adlarında özel karakterler (#, $, %, &amp;, veya !) kullanamazsınız</a:t>
            </a:r>
          </a:p>
          <a:p>
            <a:pPr marL="285750" indent="-285750">
              <a:buFont typeface="Arial" panose="020B0604020202020204" pitchFamily="34" charset="0"/>
              <a:buChar char="•"/>
            </a:pPr>
            <a:r>
              <a:rPr lang="tr-TR" dirty="0"/>
              <a:t>VBA, değişken adındaki durum arasında ayrım yapmaz. Yani 'Faiz Oranı' ve 'faiz oranı' VBA için aynıdır. Değişkenleri daha okunaklı hale getirmek için karışık harf kullanabilirsiniz.</a:t>
            </a:r>
          </a:p>
          <a:p>
            <a:pPr marL="285750" indent="-285750">
              <a:buFont typeface="Arial" panose="020B0604020202020204" pitchFamily="34" charset="0"/>
              <a:buChar char="•"/>
            </a:pPr>
            <a:r>
              <a:rPr lang="tr-TR" dirty="0"/>
              <a:t>VBA, değişken adı için kullanabileceğiniz bazı ayrılmış adlara sahiptir. Örneğin, '</a:t>
            </a:r>
            <a:r>
              <a:rPr lang="tr-TR" dirty="0" err="1"/>
              <a:t>Next</a:t>
            </a:r>
            <a:r>
              <a:rPr lang="tr-TR" dirty="0"/>
              <a:t>' kelimesini bir değişken adı olarak kullanamazsınız, çünkü bu </a:t>
            </a:r>
            <a:r>
              <a:rPr lang="tr-TR" dirty="0" err="1"/>
              <a:t>For</a:t>
            </a:r>
            <a:r>
              <a:rPr lang="tr-TR" dirty="0"/>
              <a:t> </a:t>
            </a:r>
            <a:r>
              <a:rPr lang="tr-TR" dirty="0" err="1"/>
              <a:t>Next</a:t>
            </a:r>
            <a:r>
              <a:rPr lang="tr-TR" dirty="0"/>
              <a:t> döngüsü için ayrılmış bir isimdir.</a:t>
            </a:r>
          </a:p>
          <a:p>
            <a:pPr marL="285750" indent="-285750">
              <a:buFont typeface="Arial" panose="020B0604020202020204" pitchFamily="34" charset="0"/>
              <a:buChar char="•"/>
            </a:pPr>
            <a:r>
              <a:rPr lang="tr-TR" dirty="0"/>
              <a:t>Değişken adınız en fazla 254 karakter uzunluğunda olabilir.</a:t>
            </a:r>
          </a:p>
        </p:txBody>
      </p:sp>
      <p:sp>
        <p:nvSpPr>
          <p:cNvPr id="3" name="Dikdörtgen 2"/>
          <p:cNvSpPr/>
          <p:nvPr/>
        </p:nvSpPr>
        <p:spPr>
          <a:xfrm>
            <a:off x="112734" y="4129002"/>
            <a:ext cx="12012460" cy="2031325"/>
          </a:xfrm>
          <a:prstGeom prst="rect">
            <a:avLst/>
          </a:prstGeom>
        </p:spPr>
        <p:txBody>
          <a:bodyPr wrap="square">
            <a:spAutoFit/>
          </a:bodyPr>
          <a:lstStyle/>
          <a:p>
            <a:r>
              <a:rPr lang="tr-TR" dirty="0"/>
              <a:t>Değişkenler gibi, sabitlerin de bunların nerede ve nasıl bildirildiğine bağlı olarak kapsamı olabilir:</a:t>
            </a:r>
          </a:p>
          <a:p>
            <a:pPr>
              <a:buFont typeface="+mj-lt"/>
              <a:buAutoNum type="arabicPeriod"/>
            </a:pPr>
            <a:r>
              <a:rPr lang="tr-TR" b="1" u="sng" dirty="0">
                <a:solidFill>
                  <a:srgbClr val="0070C0"/>
                </a:solidFill>
                <a:effectLst>
                  <a:outerShdw blurRad="38100" dist="38100" dir="2700000" algn="tl">
                    <a:srgbClr val="000000">
                      <a:alpha val="43137"/>
                    </a:srgbClr>
                  </a:outerShdw>
                </a:effectLst>
              </a:rPr>
              <a:t>Tek bir alt program içinde (Yerel sabitler)</a:t>
            </a:r>
            <a:r>
              <a:rPr lang="tr-TR" dirty="0"/>
              <a:t>: Bunlar, bildirildiği alt program/prosedürde mevcuttur. Prosedür sona erdiğinde, bu sabitler sistemin belleğinden silinir.</a:t>
            </a:r>
          </a:p>
          <a:p>
            <a:pPr>
              <a:buFont typeface="+mj-lt"/>
              <a:buAutoNum type="arabicPeriod"/>
            </a:pPr>
            <a:r>
              <a:rPr lang="tr-TR" b="1" u="sng" dirty="0">
                <a:solidFill>
                  <a:srgbClr val="0070C0"/>
                </a:solidFill>
                <a:effectLst>
                  <a:outerShdw blurRad="38100" dist="38100" dir="2700000" algn="tl">
                    <a:srgbClr val="000000">
                      <a:alpha val="43137"/>
                    </a:srgbClr>
                  </a:outerShdw>
                </a:effectLst>
              </a:rPr>
              <a:t>Bir modül içinde (Modül düzeyinde sabitler): </a:t>
            </a:r>
            <a:r>
              <a:rPr lang="tr-TR" dirty="0"/>
              <a:t>Bunlar modülün en üstünde belirtilir (herhangi bir prosedürden önce). Bunlar modüldeki tüm prosedürler için mevcuttur.</a:t>
            </a:r>
          </a:p>
          <a:p>
            <a:pPr>
              <a:buFont typeface="+mj-lt"/>
              <a:buAutoNum type="arabicPeriod"/>
            </a:pPr>
            <a:r>
              <a:rPr lang="tr-TR" b="1" u="sng" dirty="0">
                <a:solidFill>
                  <a:srgbClr val="0070C0"/>
                </a:solidFill>
                <a:effectLst>
                  <a:outerShdw blurRad="38100" dist="38100" dir="2700000" algn="tl">
                    <a:srgbClr val="000000">
                      <a:alpha val="43137"/>
                    </a:srgbClr>
                  </a:outerShdw>
                </a:effectLst>
              </a:rPr>
              <a:t>Tüm modüllerde (Genel sabitler): </a:t>
            </a:r>
            <a:r>
              <a:rPr lang="tr-TR" dirty="0"/>
              <a:t>Bunlar, herhangi bir modülün en üstünde (herhangi bir prosedürden önce) </a:t>
            </a:r>
            <a:r>
              <a:rPr lang="tr-TR" b="1" u="sng" dirty="0">
                <a:solidFill>
                  <a:srgbClr val="0070C0"/>
                </a:solidFill>
                <a:effectLst>
                  <a:outerShdw blurRad="38100" dist="38100" dir="2700000" algn="tl">
                    <a:srgbClr val="000000">
                      <a:alpha val="43137"/>
                    </a:srgbClr>
                  </a:outerShdw>
                </a:effectLst>
              </a:rPr>
              <a:t>'</a:t>
            </a:r>
            <a:r>
              <a:rPr lang="tr-TR" b="1" u="sng" dirty="0" err="1">
                <a:solidFill>
                  <a:srgbClr val="0070C0"/>
                </a:solidFill>
                <a:effectLst>
                  <a:outerShdw blurRad="38100" dist="38100" dir="2700000" algn="tl">
                    <a:srgbClr val="000000">
                      <a:alpha val="43137"/>
                    </a:srgbClr>
                  </a:outerShdw>
                </a:effectLst>
              </a:rPr>
              <a:t>Public</a:t>
            </a:r>
            <a:r>
              <a:rPr lang="tr-TR" dirty="0"/>
              <a:t>' anahtar sözcüğü kullanılarak bildirilir. Bunlar, tüm modüllerdeki tüm prosedürlerde mevcuttur.</a:t>
            </a:r>
          </a:p>
        </p:txBody>
      </p:sp>
    </p:spTree>
    <p:extLst>
      <p:ext uri="{BB962C8B-B14F-4D97-AF65-F5344CB8AC3E}">
        <p14:creationId xmlns:p14="http://schemas.microsoft.com/office/powerpoint/2010/main" val="3149196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nvPr>
        </p:nvGraphicFramePr>
        <p:xfrm>
          <a:off x="569133" y="598180"/>
          <a:ext cx="10579032" cy="5866290"/>
        </p:xfrm>
        <a:graphic>
          <a:graphicData uri="http://schemas.openxmlformats.org/drawingml/2006/table">
            <a:tbl>
              <a:tblPr/>
              <a:tblGrid>
                <a:gridCol w="3526344">
                  <a:extLst>
                    <a:ext uri="{9D8B030D-6E8A-4147-A177-3AD203B41FA5}">
                      <a16:colId xmlns:a16="http://schemas.microsoft.com/office/drawing/2014/main" val="20000"/>
                    </a:ext>
                  </a:extLst>
                </a:gridCol>
                <a:gridCol w="3526344">
                  <a:extLst>
                    <a:ext uri="{9D8B030D-6E8A-4147-A177-3AD203B41FA5}">
                      <a16:colId xmlns:a16="http://schemas.microsoft.com/office/drawing/2014/main" val="20001"/>
                    </a:ext>
                  </a:extLst>
                </a:gridCol>
                <a:gridCol w="3526344">
                  <a:extLst>
                    <a:ext uri="{9D8B030D-6E8A-4147-A177-3AD203B41FA5}">
                      <a16:colId xmlns:a16="http://schemas.microsoft.com/office/drawing/2014/main" val="20002"/>
                    </a:ext>
                  </a:extLst>
                </a:gridCol>
              </a:tblGrid>
              <a:tr h="178599">
                <a:tc>
                  <a:txBody>
                    <a:bodyPr/>
                    <a:lstStyle/>
                    <a:p>
                      <a:r>
                        <a:rPr lang="tr-TR" sz="1300" b="1" dirty="0">
                          <a:effectLst/>
                        </a:rPr>
                        <a:t>Veri tipi</a:t>
                      </a:r>
                    </a:p>
                  </a:txBody>
                  <a:tcPr marL="39921" marR="39921" marT="19960" marB="19960" anchor="ctr">
                    <a:lnL w="12700" cap="flat" cmpd="sng" algn="ctr">
                      <a:solidFill>
                        <a:srgbClr val="C033F2"/>
                      </a:solidFill>
                      <a:prstDash val="solid"/>
                      <a:round/>
                      <a:headEnd type="none" w="med" len="med"/>
                      <a:tailEnd type="none" w="med" len="med"/>
                    </a:lnL>
                    <a:lnR w="12700" cap="flat" cmpd="sng" algn="ctr">
                      <a:solidFill>
                        <a:srgbClr val="7032F2"/>
                      </a:solidFill>
                      <a:prstDash val="solid"/>
                      <a:round/>
                      <a:headEnd type="none" w="med" len="med"/>
                      <a:tailEnd type="none" w="med" len="med"/>
                    </a:lnR>
                    <a:lnT w="12700" cap="flat" cmpd="sng" algn="ctr">
                      <a:solidFill>
                        <a:srgbClr val="C033F2"/>
                      </a:solidFill>
                      <a:prstDash val="solid"/>
                      <a:round/>
                      <a:headEnd type="none" w="med" len="med"/>
                      <a:tailEnd type="none" w="med" len="med"/>
                    </a:lnT>
                    <a:lnB w="12700" cap="flat" cmpd="sng" algn="ctr">
                      <a:solidFill>
                        <a:srgbClr val="903FF2"/>
                      </a:solidFill>
                      <a:prstDash val="solid"/>
                      <a:round/>
                      <a:headEnd type="none" w="med" len="med"/>
                      <a:tailEnd type="none" w="med" len="med"/>
                    </a:lnB>
                    <a:solidFill>
                      <a:srgbClr val="FFFFFF"/>
                    </a:solidFill>
                  </a:tcPr>
                </a:tc>
                <a:tc>
                  <a:txBody>
                    <a:bodyPr/>
                    <a:lstStyle/>
                    <a:p>
                      <a:r>
                        <a:rPr lang="tr-TR" sz="1300" b="1" dirty="0">
                          <a:effectLst/>
                        </a:rPr>
                        <a:t>Kullanılan Bayt</a:t>
                      </a:r>
                    </a:p>
                  </a:txBody>
                  <a:tcPr marL="39921" marR="39921" marT="19960" marB="19960" anchor="ctr">
                    <a:lnL w="12700" cap="flat" cmpd="sng" algn="ctr">
                      <a:solidFill>
                        <a:srgbClr val="7032F2"/>
                      </a:solidFill>
                      <a:prstDash val="solid"/>
                      <a:round/>
                      <a:headEnd type="none" w="med" len="med"/>
                      <a:tailEnd type="none" w="med" len="med"/>
                    </a:lnL>
                    <a:lnR w="12700" cap="flat" cmpd="sng" algn="ctr">
                      <a:solidFill>
                        <a:srgbClr val="C033F2"/>
                      </a:solidFill>
                      <a:prstDash val="solid"/>
                      <a:round/>
                      <a:headEnd type="none" w="med" len="med"/>
                      <a:tailEnd type="none" w="med" len="med"/>
                    </a:lnR>
                    <a:lnT w="12700" cap="flat" cmpd="sng" algn="ctr">
                      <a:solidFill>
                        <a:srgbClr val="7032F2"/>
                      </a:solidFill>
                      <a:prstDash val="solid"/>
                      <a:round/>
                      <a:headEnd type="none" w="med" len="med"/>
                      <a:tailEnd type="none" w="med" len="med"/>
                    </a:lnT>
                    <a:lnB w="12700" cap="flat" cmpd="sng" algn="ctr">
                      <a:solidFill>
                        <a:srgbClr val="C033F2"/>
                      </a:solidFill>
                      <a:prstDash val="solid"/>
                      <a:round/>
                      <a:headEnd type="none" w="med" len="med"/>
                      <a:tailEnd type="none" w="med" len="med"/>
                    </a:lnB>
                    <a:solidFill>
                      <a:srgbClr val="FFFFFF"/>
                    </a:solidFill>
                  </a:tcPr>
                </a:tc>
                <a:tc>
                  <a:txBody>
                    <a:bodyPr/>
                    <a:lstStyle/>
                    <a:p>
                      <a:r>
                        <a:rPr lang="tr-TR" sz="1300" b="1" dirty="0">
                          <a:effectLst/>
                        </a:rPr>
                        <a:t>Değer aralığı</a:t>
                      </a:r>
                    </a:p>
                  </a:txBody>
                  <a:tcPr marL="39921" marR="39921" marT="19960" marB="19960" anchor="ctr">
                    <a:lnL w="12700" cap="flat" cmpd="sng" algn="ctr">
                      <a:solidFill>
                        <a:srgbClr val="C033F2"/>
                      </a:solidFill>
                      <a:prstDash val="solid"/>
                      <a:round/>
                      <a:headEnd type="none" w="med" len="med"/>
                      <a:tailEnd type="none" w="med" len="med"/>
                    </a:lnL>
                    <a:lnR w="12700" cap="flat" cmpd="sng" algn="ctr">
                      <a:solidFill>
                        <a:srgbClr val="C033F2"/>
                      </a:solidFill>
                      <a:prstDash val="solid"/>
                      <a:round/>
                      <a:headEnd type="none" w="med" len="med"/>
                      <a:tailEnd type="none" w="med" len="med"/>
                    </a:lnR>
                    <a:lnT w="12700" cap="flat" cmpd="sng" algn="ctr">
                      <a:solidFill>
                        <a:srgbClr val="C033F2"/>
                      </a:solidFill>
                      <a:prstDash val="solid"/>
                      <a:round/>
                      <a:headEnd type="none" w="med" len="med"/>
                      <a:tailEnd type="none" w="med" len="med"/>
                    </a:lnT>
                    <a:lnB w="12700" cap="flat" cmpd="sng" algn="ctr">
                      <a:solidFill>
                        <a:srgbClr val="903FF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09341">
                <a:tc>
                  <a:txBody>
                    <a:bodyPr/>
                    <a:lstStyle/>
                    <a:p>
                      <a:r>
                        <a:rPr lang="tr-TR" sz="1300" b="1">
                          <a:effectLst/>
                        </a:rPr>
                        <a:t>Bayt</a:t>
                      </a:r>
                    </a:p>
                  </a:txBody>
                  <a:tcPr marL="39921" marR="39921" marT="19960" marB="19960" anchor="ctr">
                    <a:lnL w="12700" cap="flat" cmpd="sng" algn="ctr">
                      <a:solidFill>
                        <a:srgbClr val="903FF2"/>
                      </a:solidFill>
                      <a:prstDash val="solid"/>
                      <a:round/>
                      <a:headEnd type="none" w="med" len="med"/>
                      <a:tailEnd type="none" w="med" len="med"/>
                    </a:lnL>
                    <a:lnR w="12700" cap="flat" cmpd="sng" algn="ctr">
                      <a:solidFill>
                        <a:srgbClr val="C033F2"/>
                      </a:solidFill>
                      <a:prstDash val="solid"/>
                      <a:round/>
                      <a:headEnd type="none" w="med" len="med"/>
                      <a:tailEnd type="none" w="med" len="med"/>
                    </a:lnR>
                    <a:lnT w="12700" cap="flat" cmpd="sng" algn="ctr">
                      <a:solidFill>
                        <a:srgbClr val="903FF2"/>
                      </a:solidFill>
                      <a:prstDash val="solid"/>
                      <a:round/>
                      <a:headEnd type="none" w="med" len="med"/>
                      <a:tailEnd type="none" w="med" len="med"/>
                    </a:lnT>
                    <a:lnB w="12700" cap="flat" cmpd="sng" algn="ctr">
                      <a:solidFill>
                        <a:srgbClr val="4836F2"/>
                      </a:solidFill>
                      <a:prstDash val="solid"/>
                      <a:round/>
                      <a:headEnd type="none" w="med" len="med"/>
                      <a:tailEnd type="none" w="med" len="med"/>
                    </a:lnB>
                    <a:solidFill>
                      <a:srgbClr val="FFFFFF"/>
                    </a:solidFill>
                  </a:tcPr>
                </a:tc>
                <a:tc>
                  <a:txBody>
                    <a:bodyPr/>
                    <a:lstStyle/>
                    <a:p>
                      <a:r>
                        <a:rPr lang="tr-TR" sz="1300" b="1" dirty="0">
                          <a:effectLst/>
                        </a:rPr>
                        <a:t>1 bayt</a:t>
                      </a:r>
                    </a:p>
                  </a:txBody>
                  <a:tcPr marL="39921" marR="39921" marT="19960" marB="19960" anchor="ctr">
                    <a:lnL w="12700" cap="flat" cmpd="sng" algn="ctr">
                      <a:solidFill>
                        <a:srgbClr val="C033F2"/>
                      </a:solidFill>
                      <a:prstDash val="solid"/>
                      <a:round/>
                      <a:headEnd type="none" w="med" len="med"/>
                      <a:tailEnd type="none" w="med" len="med"/>
                    </a:lnL>
                    <a:lnR w="12700" cap="flat" cmpd="sng" algn="ctr">
                      <a:solidFill>
                        <a:srgbClr val="903FF2"/>
                      </a:solidFill>
                      <a:prstDash val="solid"/>
                      <a:round/>
                      <a:headEnd type="none" w="med" len="med"/>
                      <a:tailEnd type="none" w="med" len="med"/>
                    </a:lnR>
                    <a:lnT w="12700" cap="flat" cmpd="sng" algn="ctr">
                      <a:solidFill>
                        <a:srgbClr val="C033F2"/>
                      </a:solidFill>
                      <a:prstDash val="solid"/>
                      <a:round/>
                      <a:headEnd type="none" w="med" len="med"/>
                      <a:tailEnd type="none" w="med" len="med"/>
                    </a:lnT>
                    <a:lnB w="12700" cap="flat" cmpd="sng" algn="ctr">
                      <a:solidFill>
                        <a:srgbClr val="903FF2"/>
                      </a:solidFill>
                      <a:prstDash val="solid"/>
                      <a:round/>
                      <a:headEnd type="none" w="med" len="med"/>
                      <a:tailEnd type="none" w="med" len="med"/>
                    </a:lnB>
                    <a:solidFill>
                      <a:srgbClr val="FFFFFF"/>
                    </a:solidFill>
                  </a:tcPr>
                </a:tc>
                <a:tc>
                  <a:txBody>
                    <a:bodyPr/>
                    <a:lstStyle/>
                    <a:p>
                      <a:r>
                        <a:rPr lang="tr-TR" sz="1300" b="1" dirty="0">
                          <a:effectLst/>
                        </a:rPr>
                        <a:t>0 - 255</a:t>
                      </a:r>
                    </a:p>
                  </a:txBody>
                  <a:tcPr marL="39921" marR="39921" marT="19960" marB="19960" anchor="ctr">
                    <a:lnL w="12700" cap="flat" cmpd="sng" algn="ctr">
                      <a:solidFill>
                        <a:srgbClr val="903FF2"/>
                      </a:solidFill>
                      <a:prstDash val="solid"/>
                      <a:round/>
                      <a:headEnd type="none" w="med" len="med"/>
                      <a:tailEnd type="none" w="med" len="med"/>
                    </a:lnL>
                    <a:lnR w="12700" cap="flat" cmpd="sng" algn="ctr">
                      <a:solidFill>
                        <a:srgbClr val="903FF2"/>
                      </a:solidFill>
                      <a:prstDash val="solid"/>
                      <a:round/>
                      <a:headEnd type="none" w="med" len="med"/>
                      <a:tailEnd type="none" w="med" len="med"/>
                    </a:lnR>
                    <a:lnT w="12700" cap="flat" cmpd="sng" algn="ctr">
                      <a:solidFill>
                        <a:srgbClr val="903FF2"/>
                      </a:solidFill>
                      <a:prstDash val="solid"/>
                      <a:round/>
                      <a:headEnd type="none" w="med" len="med"/>
                      <a:tailEnd type="none" w="med" len="med"/>
                    </a:lnT>
                    <a:lnB w="12700" cap="flat" cmpd="sng" algn="ctr">
                      <a:solidFill>
                        <a:srgbClr val="4836F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78599">
                <a:tc>
                  <a:txBody>
                    <a:bodyPr/>
                    <a:lstStyle/>
                    <a:p>
                      <a:r>
                        <a:rPr lang="tr-TR" sz="1300" b="1" dirty="0" err="1">
                          <a:effectLst/>
                        </a:rPr>
                        <a:t>Boole</a:t>
                      </a:r>
                      <a:endParaRPr lang="tr-TR" sz="1300" b="1" dirty="0">
                        <a:effectLst/>
                      </a:endParaRPr>
                    </a:p>
                  </a:txBody>
                  <a:tcPr marL="39921" marR="39921" marT="19960" marB="19960" anchor="ctr">
                    <a:lnL w="12700" cap="flat" cmpd="sng" algn="ctr">
                      <a:solidFill>
                        <a:srgbClr val="4836F2"/>
                      </a:solidFill>
                      <a:prstDash val="solid"/>
                      <a:round/>
                      <a:headEnd type="none" w="med" len="med"/>
                      <a:tailEnd type="none" w="med" len="med"/>
                    </a:lnL>
                    <a:lnR w="12700" cap="flat" cmpd="sng" algn="ctr">
                      <a:solidFill>
                        <a:srgbClr val="903FF2"/>
                      </a:solidFill>
                      <a:prstDash val="solid"/>
                      <a:round/>
                      <a:headEnd type="none" w="med" len="med"/>
                      <a:tailEnd type="none" w="med" len="med"/>
                    </a:lnR>
                    <a:lnT w="12700" cap="flat" cmpd="sng" algn="ctr">
                      <a:solidFill>
                        <a:srgbClr val="4836F2"/>
                      </a:solidFill>
                      <a:prstDash val="solid"/>
                      <a:round/>
                      <a:headEnd type="none" w="med" len="med"/>
                      <a:tailEnd type="none" w="med" len="med"/>
                    </a:lnT>
                    <a:lnB w="12700" cap="flat" cmpd="sng" algn="ctr">
                      <a:solidFill>
                        <a:srgbClr val="E832F2"/>
                      </a:solidFill>
                      <a:prstDash val="solid"/>
                      <a:round/>
                      <a:headEnd type="none" w="med" len="med"/>
                      <a:tailEnd type="none" w="med" len="med"/>
                    </a:lnB>
                    <a:solidFill>
                      <a:srgbClr val="FFFFFF"/>
                    </a:solidFill>
                  </a:tcPr>
                </a:tc>
                <a:tc>
                  <a:txBody>
                    <a:bodyPr/>
                    <a:lstStyle/>
                    <a:p>
                      <a:r>
                        <a:rPr lang="tr-TR" sz="1300" b="1">
                          <a:effectLst/>
                        </a:rPr>
                        <a:t>2 bayt</a:t>
                      </a:r>
                    </a:p>
                  </a:txBody>
                  <a:tcPr marL="39921" marR="39921" marT="19960" marB="19960" anchor="ctr">
                    <a:lnL w="12700" cap="flat" cmpd="sng" algn="ctr">
                      <a:solidFill>
                        <a:srgbClr val="903FF2"/>
                      </a:solidFill>
                      <a:prstDash val="solid"/>
                      <a:round/>
                      <a:headEnd type="none" w="med" len="med"/>
                      <a:tailEnd type="none" w="med" len="med"/>
                    </a:lnL>
                    <a:lnR w="12700" cap="flat" cmpd="sng" algn="ctr">
                      <a:solidFill>
                        <a:srgbClr val="4836F2"/>
                      </a:solidFill>
                      <a:prstDash val="solid"/>
                      <a:round/>
                      <a:headEnd type="none" w="med" len="med"/>
                      <a:tailEnd type="none" w="med" len="med"/>
                    </a:lnR>
                    <a:lnT w="12700" cap="flat" cmpd="sng" algn="ctr">
                      <a:solidFill>
                        <a:srgbClr val="903FF2"/>
                      </a:solidFill>
                      <a:prstDash val="solid"/>
                      <a:round/>
                      <a:headEnd type="none" w="med" len="med"/>
                      <a:tailEnd type="none" w="med" len="med"/>
                    </a:lnT>
                    <a:lnB w="12700" cap="flat" cmpd="sng" algn="ctr">
                      <a:solidFill>
                        <a:srgbClr val="E838F2"/>
                      </a:solidFill>
                      <a:prstDash val="solid"/>
                      <a:round/>
                      <a:headEnd type="none" w="med" len="med"/>
                      <a:tailEnd type="none" w="med" len="med"/>
                    </a:lnB>
                    <a:solidFill>
                      <a:srgbClr val="FFFFFF"/>
                    </a:solidFill>
                  </a:tcPr>
                </a:tc>
                <a:tc>
                  <a:txBody>
                    <a:bodyPr/>
                    <a:lstStyle/>
                    <a:p>
                      <a:r>
                        <a:rPr lang="tr-TR" sz="1300" b="1" dirty="0">
                          <a:effectLst/>
                        </a:rPr>
                        <a:t>Doğru ya da yanlış</a:t>
                      </a:r>
                    </a:p>
                  </a:txBody>
                  <a:tcPr marL="39921" marR="39921" marT="19960" marB="19960" anchor="ctr">
                    <a:lnL w="12700" cap="flat" cmpd="sng" algn="ctr">
                      <a:solidFill>
                        <a:srgbClr val="4836F2"/>
                      </a:solidFill>
                      <a:prstDash val="solid"/>
                      <a:round/>
                      <a:headEnd type="none" w="med" len="med"/>
                      <a:tailEnd type="none" w="med" len="med"/>
                    </a:lnL>
                    <a:lnR w="12700" cap="flat" cmpd="sng" algn="ctr">
                      <a:solidFill>
                        <a:srgbClr val="4836F2"/>
                      </a:solidFill>
                      <a:prstDash val="solid"/>
                      <a:round/>
                      <a:headEnd type="none" w="med" len="med"/>
                      <a:tailEnd type="none" w="med" len="med"/>
                    </a:lnR>
                    <a:lnT w="12700" cap="flat" cmpd="sng" algn="ctr">
                      <a:solidFill>
                        <a:srgbClr val="4836F2"/>
                      </a:solidFill>
                      <a:prstDash val="solid"/>
                      <a:round/>
                      <a:headEnd type="none" w="med" len="med"/>
                      <a:tailEnd type="none" w="med" len="med"/>
                    </a:lnT>
                    <a:lnB w="12700" cap="flat" cmpd="sng" algn="ctr">
                      <a:solidFill>
                        <a:srgbClr val="E832F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78599">
                <a:tc>
                  <a:txBody>
                    <a:bodyPr/>
                    <a:lstStyle/>
                    <a:p>
                      <a:r>
                        <a:rPr lang="tr-TR" sz="1300" b="1">
                          <a:effectLst/>
                        </a:rPr>
                        <a:t>tamsayı</a:t>
                      </a:r>
                    </a:p>
                  </a:txBody>
                  <a:tcPr marL="39921" marR="39921" marT="19960" marB="19960" anchor="ctr">
                    <a:lnL w="12700" cap="flat" cmpd="sng" algn="ctr">
                      <a:solidFill>
                        <a:srgbClr val="E832F2"/>
                      </a:solidFill>
                      <a:prstDash val="solid"/>
                      <a:round/>
                      <a:headEnd type="none" w="med" len="med"/>
                      <a:tailEnd type="none" w="med" len="med"/>
                    </a:lnL>
                    <a:lnR w="12700" cap="flat" cmpd="sng" algn="ctr">
                      <a:solidFill>
                        <a:srgbClr val="E838F2"/>
                      </a:solidFill>
                      <a:prstDash val="solid"/>
                      <a:round/>
                      <a:headEnd type="none" w="med" len="med"/>
                      <a:tailEnd type="none" w="med" len="med"/>
                    </a:lnR>
                    <a:lnT w="12700" cap="flat" cmpd="sng" algn="ctr">
                      <a:solidFill>
                        <a:srgbClr val="E832F2"/>
                      </a:solidFill>
                      <a:prstDash val="solid"/>
                      <a:round/>
                      <a:headEnd type="none" w="med" len="med"/>
                      <a:tailEnd type="none" w="med" len="med"/>
                    </a:lnT>
                    <a:lnB w="12700" cap="flat" cmpd="sng" algn="ctr">
                      <a:solidFill>
                        <a:srgbClr val="5835F2"/>
                      </a:solidFill>
                      <a:prstDash val="solid"/>
                      <a:round/>
                      <a:headEnd type="none" w="med" len="med"/>
                      <a:tailEnd type="none" w="med" len="med"/>
                    </a:lnB>
                    <a:solidFill>
                      <a:srgbClr val="FFFFFF"/>
                    </a:solidFill>
                  </a:tcPr>
                </a:tc>
                <a:tc>
                  <a:txBody>
                    <a:bodyPr/>
                    <a:lstStyle/>
                    <a:p>
                      <a:r>
                        <a:rPr lang="tr-TR" sz="1300" b="1">
                          <a:effectLst/>
                        </a:rPr>
                        <a:t>2 bayt</a:t>
                      </a:r>
                    </a:p>
                  </a:txBody>
                  <a:tcPr marL="39921" marR="39921" marT="19960" marB="19960" anchor="ctr">
                    <a:lnL w="12700" cap="flat" cmpd="sng" algn="ctr">
                      <a:solidFill>
                        <a:srgbClr val="E838F2"/>
                      </a:solidFill>
                      <a:prstDash val="solid"/>
                      <a:round/>
                      <a:headEnd type="none" w="med" len="med"/>
                      <a:tailEnd type="none" w="med" len="med"/>
                    </a:lnL>
                    <a:lnR w="12700" cap="flat" cmpd="sng" algn="ctr">
                      <a:solidFill>
                        <a:srgbClr val="E832F2"/>
                      </a:solidFill>
                      <a:prstDash val="solid"/>
                      <a:round/>
                      <a:headEnd type="none" w="med" len="med"/>
                      <a:tailEnd type="none" w="med" len="med"/>
                    </a:lnR>
                    <a:lnT w="12700" cap="flat" cmpd="sng" algn="ctr">
                      <a:solidFill>
                        <a:srgbClr val="E838F2"/>
                      </a:solidFill>
                      <a:prstDash val="solid"/>
                      <a:round/>
                      <a:headEnd type="none" w="med" len="med"/>
                      <a:tailEnd type="none" w="med" len="med"/>
                    </a:lnT>
                    <a:lnB w="12700" cap="flat" cmpd="sng" algn="ctr">
                      <a:solidFill>
                        <a:srgbClr val="4038F2"/>
                      </a:solidFill>
                      <a:prstDash val="solid"/>
                      <a:round/>
                      <a:headEnd type="none" w="med" len="med"/>
                      <a:tailEnd type="none" w="med" len="med"/>
                    </a:lnB>
                    <a:solidFill>
                      <a:srgbClr val="FFFFFF"/>
                    </a:solidFill>
                  </a:tcPr>
                </a:tc>
                <a:tc>
                  <a:txBody>
                    <a:bodyPr/>
                    <a:lstStyle/>
                    <a:p>
                      <a:r>
                        <a:rPr lang="tr-TR" sz="1300" b="1" dirty="0">
                          <a:effectLst/>
                        </a:rPr>
                        <a:t>-32.768 ila 32.767</a:t>
                      </a:r>
                    </a:p>
                  </a:txBody>
                  <a:tcPr marL="39921" marR="39921" marT="19960" marB="19960" anchor="ctr">
                    <a:lnL w="12700" cap="flat" cmpd="sng" algn="ctr">
                      <a:solidFill>
                        <a:srgbClr val="E832F2"/>
                      </a:solidFill>
                      <a:prstDash val="solid"/>
                      <a:round/>
                      <a:headEnd type="none" w="med" len="med"/>
                      <a:tailEnd type="none" w="med" len="med"/>
                    </a:lnL>
                    <a:lnR w="12700" cap="flat" cmpd="sng" algn="ctr">
                      <a:solidFill>
                        <a:srgbClr val="E832F2"/>
                      </a:solidFill>
                      <a:prstDash val="solid"/>
                      <a:round/>
                      <a:headEnd type="none" w="med" len="med"/>
                      <a:tailEnd type="none" w="med" len="med"/>
                    </a:lnR>
                    <a:lnT w="12700" cap="flat" cmpd="sng" algn="ctr">
                      <a:solidFill>
                        <a:srgbClr val="E832F2"/>
                      </a:solidFill>
                      <a:prstDash val="solid"/>
                      <a:round/>
                      <a:headEnd type="none" w="med" len="med"/>
                      <a:tailEnd type="none" w="med" len="med"/>
                    </a:lnT>
                    <a:lnB w="12700" cap="flat" cmpd="sng" algn="ctr">
                      <a:solidFill>
                        <a:srgbClr val="903FF2"/>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78599">
                <a:tc>
                  <a:txBody>
                    <a:bodyPr/>
                    <a:lstStyle/>
                    <a:p>
                      <a:r>
                        <a:rPr lang="tr-TR" sz="1300" b="1">
                          <a:effectLst/>
                        </a:rPr>
                        <a:t>Uzun (uzun tam sayı)</a:t>
                      </a:r>
                    </a:p>
                  </a:txBody>
                  <a:tcPr marL="39921" marR="39921" marT="19960" marB="19960" anchor="ctr">
                    <a:lnL w="12700" cap="flat" cmpd="sng" algn="ctr">
                      <a:solidFill>
                        <a:srgbClr val="5835F2"/>
                      </a:solidFill>
                      <a:prstDash val="solid"/>
                      <a:round/>
                      <a:headEnd type="none" w="med" len="med"/>
                      <a:tailEnd type="none" w="med" len="med"/>
                    </a:lnL>
                    <a:lnR w="12700" cap="flat" cmpd="sng" algn="ctr">
                      <a:solidFill>
                        <a:srgbClr val="4038F2"/>
                      </a:solidFill>
                      <a:prstDash val="solid"/>
                      <a:round/>
                      <a:headEnd type="none" w="med" len="med"/>
                      <a:tailEnd type="none" w="med" len="med"/>
                    </a:lnR>
                    <a:lnT w="12700" cap="flat" cmpd="sng" algn="ctr">
                      <a:solidFill>
                        <a:srgbClr val="5835F2"/>
                      </a:solidFill>
                      <a:prstDash val="solid"/>
                      <a:round/>
                      <a:headEnd type="none" w="med" len="med"/>
                      <a:tailEnd type="none" w="med" len="med"/>
                    </a:lnT>
                    <a:lnB w="12700" cap="flat" cmpd="sng" algn="ctr">
                      <a:solidFill>
                        <a:srgbClr val="D032F2"/>
                      </a:solidFill>
                      <a:prstDash val="solid"/>
                      <a:round/>
                      <a:headEnd type="none" w="med" len="med"/>
                      <a:tailEnd type="none" w="med" len="med"/>
                    </a:lnB>
                    <a:solidFill>
                      <a:srgbClr val="FFFFFF"/>
                    </a:solidFill>
                  </a:tcPr>
                </a:tc>
                <a:tc>
                  <a:txBody>
                    <a:bodyPr/>
                    <a:lstStyle/>
                    <a:p>
                      <a:r>
                        <a:rPr lang="tr-TR" sz="1300" b="1">
                          <a:effectLst/>
                        </a:rPr>
                        <a:t>4 bayt</a:t>
                      </a:r>
                    </a:p>
                  </a:txBody>
                  <a:tcPr marL="39921" marR="39921" marT="19960" marB="19960" anchor="ctr">
                    <a:lnL w="12700" cap="flat" cmpd="sng" algn="ctr">
                      <a:solidFill>
                        <a:srgbClr val="4038F2"/>
                      </a:solidFill>
                      <a:prstDash val="solid"/>
                      <a:round/>
                      <a:headEnd type="none" w="med" len="med"/>
                      <a:tailEnd type="none" w="med" len="med"/>
                    </a:lnL>
                    <a:lnR w="12700" cap="flat" cmpd="sng" algn="ctr">
                      <a:solidFill>
                        <a:srgbClr val="903FF2"/>
                      </a:solidFill>
                      <a:prstDash val="solid"/>
                      <a:round/>
                      <a:headEnd type="none" w="med" len="med"/>
                      <a:tailEnd type="none" w="med" len="med"/>
                    </a:lnR>
                    <a:lnT w="12700" cap="flat" cmpd="sng" algn="ctr">
                      <a:solidFill>
                        <a:srgbClr val="4038F2"/>
                      </a:solidFill>
                      <a:prstDash val="solid"/>
                      <a:round/>
                      <a:headEnd type="none" w="med" len="med"/>
                      <a:tailEnd type="none" w="med" len="med"/>
                    </a:lnT>
                    <a:lnB w="12700" cap="flat" cmpd="sng" algn="ctr">
                      <a:solidFill>
                        <a:srgbClr val="A03EF2"/>
                      </a:solidFill>
                      <a:prstDash val="solid"/>
                      <a:round/>
                      <a:headEnd type="none" w="med" len="med"/>
                      <a:tailEnd type="none" w="med" len="med"/>
                    </a:lnB>
                    <a:solidFill>
                      <a:srgbClr val="FFFFFF"/>
                    </a:solidFill>
                  </a:tcPr>
                </a:tc>
                <a:tc>
                  <a:txBody>
                    <a:bodyPr/>
                    <a:lstStyle/>
                    <a:p>
                      <a:r>
                        <a:rPr lang="tr-TR" sz="1300" b="1" dirty="0">
                          <a:effectLst/>
                        </a:rPr>
                        <a:t>-2.147.483.648 ila 2.147.483.647</a:t>
                      </a:r>
                    </a:p>
                  </a:txBody>
                  <a:tcPr marL="39921" marR="39921" marT="19960" marB="19960" anchor="ctr">
                    <a:lnL w="12700" cap="flat" cmpd="sng" algn="ctr">
                      <a:solidFill>
                        <a:srgbClr val="903FF2"/>
                      </a:solidFill>
                      <a:prstDash val="solid"/>
                      <a:round/>
                      <a:headEnd type="none" w="med" len="med"/>
                      <a:tailEnd type="none" w="med" len="med"/>
                    </a:lnL>
                    <a:lnR w="12700" cap="flat" cmpd="sng" algn="ctr">
                      <a:solidFill>
                        <a:srgbClr val="903FF2"/>
                      </a:solidFill>
                      <a:prstDash val="solid"/>
                      <a:round/>
                      <a:headEnd type="none" w="med" len="med"/>
                      <a:tailEnd type="none" w="med" len="med"/>
                    </a:lnR>
                    <a:lnT w="12700" cap="flat" cmpd="sng" algn="ctr">
                      <a:solidFill>
                        <a:srgbClr val="903FF2"/>
                      </a:solidFill>
                      <a:prstDash val="solid"/>
                      <a:round/>
                      <a:headEnd type="none" w="med" len="med"/>
                      <a:tailEnd type="none" w="med" len="med"/>
                    </a:lnT>
                    <a:lnB w="12700" cap="flat" cmpd="sng" algn="ctr">
                      <a:solidFill>
                        <a:srgbClr val="D032F2"/>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55272">
                <a:tc>
                  <a:txBody>
                    <a:bodyPr/>
                    <a:lstStyle/>
                    <a:p>
                      <a:r>
                        <a:rPr lang="tr-TR" sz="1300" b="1">
                          <a:effectLst/>
                        </a:rPr>
                        <a:t>Bekar</a:t>
                      </a:r>
                    </a:p>
                  </a:txBody>
                  <a:tcPr marL="39921" marR="39921" marT="19960" marB="19960" anchor="ctr">
                    <a:lnL w="12700" cap="flat" cmpd="sng" algn="ctr">
                      <a:solidFill>
                        <a:srgbClr val="D032F2"/>
                      </a:solidFill>
                      <a:prstDash val="solid"/>
                      <a:round/>
                      <a:headEnd type="none" w="med" len="med"/>
                      <a:tailEnd type="none" w="med" len="med"/>
                    </a:lnL>
                    <a:lnR w="12700" cap="flat" cmpd="sng" algn="ctr">
                      <a:solidFill>
                        <a:srgbClr val="A03EF2"/>
                      </a:solidFill>
                      <a:prstDash val="solid"/>
                      <a:round/>
                      <a:headEnd type="none" w="med" len="med"/>
                      <a:tailEnd type="none" w="med" len="med"/>
                    </a:lnR>
                    <a:lnT w="12700" cap="flat" cmpd="sng" algn="ctr">
                      <a:solidFill>
                        <a:srgbClr val="D032F2"/>
                      </a:solidFill>
                      <a:prstDash val="solid"/>
                      <a:round/>
                      <a:headEnd type="none" w="med" len="med"/>
                      <a:tailEnd type="none" w="med" len="med"/>
                    </a:lnT>
                    <a:lnB w="12700" cap="flat" cmpd="sng" algn="ctr">
                      <a:solidFill>
                        <a:srgbClr val="4035F2"/>
                      </a:solidFill>
                      <a:prstDash val="solid"/>
                      <a:round/>
                      <a:headEnd type="none" w="med" len="med"/>
                      <a:tailEnd type="none" w="med" len="med"/>
                    </a:lnB>
                    <a:solidFill>
                      <a:srgbClr val="FFFFFF"/>
                    </a:solidFill>
                  </a:tcPr>
                </a:tc>
                <a:tc>
                  <a:txBody>
                    <a:bodyPr/>
                    <a:lstStyle/>
                    <a:p>
                      <a:r>
                        <a:rPr lang="tr-TR" sz="1300" b="1" dirty="0">
                          <a:effectLst/>
                        </a:rPr>
                        <a:t>4 bayt</a:t>
                      </a:r>
                    </a:p>
                  </a:txBody>
                  <a:tcPr marL="39921" marR="39921" marT="19960" marB="19960" anchor="ctr">
                    <a:lnL w="12700" cap="flat" cmpd="sng" algn="ctr">
                      <a:solidFill>
                        <a:srgbClr val="A03EF2"/>
                      </a:solidFill>
                      <a:prstDash val="solid"/>
                      <a:round/>
                      <a:headEnd type="none" w="med" len="med"/>
                      <a:tailEnd type="none" w="med" len="med"/>
                    </a:lnL>
                    <a:lnR w="12700" cap="flat" cmpd="sng" algn="ctr">
                      <a:solidFill>
                        <a:srgbClr val="D032F2"/>
                      </a:solidFill>
                      <a:prstDash val="solid"/>
                      <a:round/>
                      <a:headEnd type="none" w="med" len="med"/>
                      <a:tailEnd type="none" w="med" len="med"/>
                    </a:lnR>
                    <a:lnT w="12700" cap="flat" cmpd="sng" algn="ctr">
                      <a:solidFill>
                        <a:srgbClr val="A03EF2"/>
                      </a:solidFill>
                      <a:prstDash val="solid"/>
                      <a:round/>
                      <a:headEnd type="none" w="med" len="med"/>
                      <a:tailEnd type="none" w="med" len="med"/>
                    </a:lnT>
                    <a:lnB w="12700" cap="flat" cmpd="sng" algn="ctr">
                      <a:solidFill>
                        <a:srgbClr val="5037F2"/>
                      </a:solidFill>
                      <a:prstDash val="solid"/>
                      <a:round/>
                      <a:headEnd type="none" w="med" len="med"/>
                      <a:tailEnd type="none" w="med" len="med"/>
                    </a:lnB>
                    <a:solidFill>
                      <a:srgbClr val="FFFFFF"/>
                    </a:solidFill>
                  </a:tcPr>
                </a:tc>
                <a:tc>
                  <a:txBody>
                    <a:bodyPr/>
                    <a:lstStyle/>
                    <a:p>
                      <a:r>
                        <a:rPr lang="tr-TR" sz="1300" b="1" dirty="0">
                          <a:effectLst/>
                        </a:rPr>
                        <a:t>negatif değerler için -3.402823E38 ila -1.401298E-45; Pozitif değerler için 1.401298E-45 ila 3.402823E38</a:t>
                      </a:r>
                    </a:p>
                  </a:txBody>
                  <a:tcPr marL="39921" marR="39921" marT="19960" marB="19960" anchor="ctr">
                    <a:lnL w="12700" cap="flat" cmpd="sng" algn="ctr">
                      <a:solidFill>
                        <a:srgbClr val="D032F2"/>
                      </a:solidFill>
                      <a:prstDash val="solid"/>
                      <a:round/>
                      <a:headEnd type="none" w="med" len="med"/>
                      <a:tailEnd type="none" w="med" len="med"/>
                    </a:lnL>
                    <a:lnR w="12700" cap="flat" cmpd="sng" algn="ctr">
                      <a:solidFill>
                        <a:srgbClr val="D032F2"/>
                      </a:solidFill>
                      <a:prstDash val="solid"/>
                      <a:round/>
                      <a:headEnd type="none" w="med" len="med"/>
                      <a:tailEnd type="none" w="med" len="med"/>
                    </a:lnR>
                    <a:lnT w="12700" cap="flat" cmpd="sng" algn="ctr">
                      <a:solidFill>
                        <a:srgbClr val="D032F2"/>
                      </a:solidFill>
                      <a:prstDash val="solid"/>
                      <a:round/>
                      <a:headEnd type="none" w="med" len="med"/>
                      <a:tailEnd type="none" w="med" len="med"/>
                    </a:lnT>
                    <a:lnB w="12700" cap="flat" cmpd="sng" algn="ctr">
                      <a:solidFill>
                        <a:srgbClr val="4035F2"/>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31946">
                <a:tc>
                  <a:txBody>
                    <a:bodyPr/>
                    <a:lstStyle/>
                    <a:p>
                      <a:r>
                        <a:rPr lang="tr-TR" sz="1300" b="1">
                          <a:effectLst/>
                        </a:rPr>
                        <a:t>Çift</a:t>
                      </a:r>
                    </a:p>
                  </a:txBody>
                  <a:tcPr marL="39921" marR="39921" marT="19960" marB="19960" anchor="ctr">
                    <a:lnL w="12700" cap="flat" cmpd="sng" algn="ctr">
                      <a:solidFill>
                        <a:srgbClr val="4035F2"/>
                      </a:solidFill>
                      <a:prstDash val="solid"/>
                      <a:round/>
                      <a:headEnd type="none" w="med" len="med"/>
                      <a:tailEnd type="none" w="med" len="med"/>
                    </a:lnL>
                    <a:lnR w="12700" cap="flat" cmpd="sng" algn="ctr">
                      <a:solidFill>
                        <a:srgbClr val="5037F2"/>
                      </a:solidFill>
                      <a:prstDash val="solid"/>
                      <a:round/>
                      <a:headEnd type="none" w="med" len="med"/>
                      <a:tailEnd type="none" w="med" len="med"/>
                    </a:lnR>
                    <a:lnT w="12700" cap="flat" cmpd="sng" algn="ctr">
                      <a:solidFill>
                        <a:srgbClr val="4035F2"/>
                      </a:solidFill>
                      <a:prstDash val="solid"/>
                      <a:round/>
                      <a:headEnd type="none" w="med" len="med"/>
                      <a:tailEnd type="none" w="med" len="med"/>
                    </a:lnT>
                    <a:lnB w="12700" cap="flat" cmpd="sng" algn="ctr">
                      <a:solidFill>
                        <a:srgbClr val="F039F2"/>
                      </a:solidFill>
                      <a:prstDash val="solid"/>
                      <a:round/>
                      <a:headEnd type="none" w="med" len="med"/>
                      <a:tailEnd type="none" w="med" len="med"/>
                    </a:lnB>
                    <a:solidFill>
                      <a:srgbClr val="FFFFFF"/>
                    </a:solidFill>
                  </a:tcPr>
                </a:tc>
                <a:tc>
                  <a:txBody>
                    <a:bodyPr/>
                    <a:lstStyle/>
                    <a:p>
                      <a:r>
                        <a:rPr lang="tr-TR" sz="1300" b="1" dirty="0">
                          <a:effectLst/>
                        </a:rPr>
                        <a:t>8 bayt</a:t>
                      </a:r>
                    </a:p>
                  </a:txBody>
                  <a:tcPr marL="39921" marR="39921" marT="19960" marB="19960" anchor="ctr">
                    <a:lnL w="12700" cap="flat" cmpd="sng" algn="ctr">
                      <a:solidFill>
                        <a:srgbClr val="5037F2"/>
                      </a:solidFill>
                      <a:prstDash val="solid"/>
                      <a:round/>
                      <a:headEnd type="none" w="med" len="med"/>
                      <a:tailEnd type="none" w="med" len="med"/>
                    </a:lnL>
                    <a:lnR w="12700" cap="flat" cmpd="sng" algn="ctr">
                      <a:solidFill>
                        <a:srgbClr val="4035F2"/>
                      </a:solidFill>
                      <a:prstDash val="solid"/>
                      <a:round/>
                      <a:headEnd type="none" w="med" len="med"/>
                      <a:tailEnd type="none" w="med" len="med"/>
                    </a:lnR>
                    <a:lnT w="12700" cap="flat" cmpd="sng" algn="ctr">
                      <a:solidFill>
                        <a:srgbClr val="5037F2"/>
                      </a:solidFill>
                      <a:prstDash val="solid"/>
                      <a:round/>
                      <a:headEnd type="none" w="med" len="med"/>
                      <a:tailEnd type="none" w="med" len="med"/>
                    </a:lnT>
                    <a:lnB w="12700" cap="flat" cmpd="sng" algn="ctr">
                      <a:solidFill>
                        <a:srgbClr val="303FF2"/>
                      </a:solidFill>
                      <a:prstDash val="solid"/>
                      <a:round/>
                      <a:headEnd type="none" w="med" len="med"/>
                      <a:tailEnd type="none" w="med" len="med"/>
                    </a:lnB>
                    <a:solidFill>
                      <a:srgbClr val="FFFFFF"/>
                    </a:solidFill>
                  </a:tcPr>
                </a:tc>
                <a:tc>
                  <a:txBody>
                    <a:bodyPr/>
                    <a:lstStyle/>
                    <a:p>
                      <a:r>
                        <a:rPr lang="tr-TR" sz="1300" b="1" dirty="0">
                          <a:effectLst/>
                        </a:rPr>
                        <a:t>Negatif değerler için -1.79769313486231E308 - 4.94065645841247E-324; Pozitif değerler için 4.94065645841247E-324 ila 1.79769313486232E308</a:t>
                      </a:r>
                    </a:p>
                  </a:txBody>
                  <a:tcPr marL="39921" marR="39921" marT="19960" marB="19960" anchor="ctr">
                    <a:lnL w="12700" cap="flat" cmpd="sng" algn="ctr">
                      <a:solidFill>
                        <a:srgbClr val="4035F2"/>
                      </a:solidFill>
                      <a:prstDash val="solid"/>
                      <a:round/>
                      <a:headEnd type="none" w="med" len="med"/>
                      <a:tailEnd type="none" w="med" len="med"/>
                    </a:lnL>
                    <a:lnR w="12700" cap="flat" cmpd="sng" algn="ctr">
                      <a:solidFill>
                        <a:srgbClr val="4035F2"/>
                      </a:solidFill>
                      <a:prstDash val="solid"/>
                      <a:round/>
                      <a:headEnd type="none" w="med" len="med"/>
                      <a:tailEnd type="none" w="med" len="med"/>
                    </a:lnR>
                    <a:lnT w="12700" cap="flat" cmpd="sng" algn="ctr">
                      <a:solidFill>
                        <a:srgbClr val="4035F2"/>
                      </a:solidFill>
                      <a:prstDash val="solid"/>
                      <a:round/>
                      <a:headEnd type="none" w="med" len="med"/>
                      <a:tailEnd type="none" w="med" len="med"/>
                    </a:lnT>
                    <a:lnB w="12700" cap="flat" cmpd="sng" algn="ctr">
                      <a:solidFill>
                        <a:srgbClr val="A03EF2"/>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16936">
                <a:tc>
                  <a:txBody>
                    <a:bodyPr/>
                    <a:lstStyle/>
                    <a:p>
                      <a:r>
                        <a:rPr lang="tr-TR" sz="1300" b="1">
                          <a:effectLst/>
                        </a:rPr>
                        <a:t>Para birimi</a:t>
                      </a:r>
                    </a:p>
                  </a:txBody>
                  <a:tcPr marL="39921" marR="39921" marT="19960" marB="19960" anchor="ctr">
                    <a:lnL w="12700" cap="flat" cmpd="sng" algn="ctr">
                      <a:solidFill>
                        <a:srgbClr val="F039F2"/>
                      </a:solidFill>
                      <a:prstDash val="solid"/>
                      <a:round/>
                      <a:headEnd type="none" w="med" len="med"/>
                      <a:tailEnd type="none" w="med" len="med"/>
                    </a:lnL>
                    <a:lnR w="12700" cap="flat" cmpd="sng" algn="ctr">
                      <a:solidFill>
                        <a:srgbClr val="303FF2"/>
                      </a:solidFill>
                      <a:prstDash val="solid"/>
                      <a:round/>
                      <a:headEnd type="none" w="med" len="med"/>
                      <a:tailEnd type="none" w="med" len="med"/>
                    </a:lnR>
                    <a:lnT w="12700" cap="flat" cmpd="sng" algn="ctr">
                      <a:solidFill>
                        <a:srgbClr val="F039F2"/>
                      </a:solidFill>
                      <a:prstDash val="solid"/>
                      <a:round/>
                      <a:headEnd type="none" w="med" len="med"/>
                      <a:tailEnd type="none" w="med" len="med"/>
                    </a:lnT>
                    <a:lnB w="12700" cap="flat" cmpd="sng" algn="ctr">
                      <a:solidFill>
                        <a:srgbClr val="E031F2"/>
                      </a:solidFill>
                      <a:prstDash val="solid"/>
                      <a:round/>
                      <a:headEnd type="none" w="med" len="med"/>
                      <a:tailEnd type="none" w="med" len="med"/>
                    </a:lnB>
                    <a:solidFill>
                      <a:srgbClr val="FFFFFF"/>
                    </a:solidFill>
                  </a:tcPr>
                </a:tc>
                <a:tc>
                  <a:txBody>
                    <a:bodyPr/>
                    <a:lstStyle/>
                    <a:p>
                      <a:r>
                        <a:rPr lang="tr-TR" sz="1300" b="1">
                          <a:effectLst/>
                        </a:rPr>
                        <a:t>8 bayt</a:t>
                      </a:r>
                    </a:p>
                  </a:txBody>
                  <a:tcPr marL="39921" marR="39921" marT="19960" marB="19960" anchor="ctr">
                    <a:lnL w="12700" cap="flat" cmpd="sng" algn="ctr">
                      <a:solidFill>
                        <a:srgbClr val="303FF2"/>
                      </a:solidFill>
                      <a:prstDash val="solid"/>
                      <a:round/>
                      <a:headEnd type="none" w="med" len="med"/>
                      <a:tailEnd type="none" w="med" len="med"/>
                    </a:lnL>
                    <a:lnR w="12700" cap="flat" cmpd="sng" algn="ctr">
                      <a:solidFill>
                        <a:srgbClr val="A03EF2"/>
                      </a:solidFill>
                      <a:prstDash val="solid"/>
                      <a:round/>
                      <a:headEnd type="none" w="med" len="med"/>
                      <a:tailEnd type="none" w="med" len="med"/>
                    </a:lnR>
                    <a:lnT w="12700" cap="flat" cmpd="sng" algn="ctr">
                      <a:solidFill>
                        <a:srgbClr val="303FF2"/>
                      </a:solidFill>
                      <a:prstDash val="solid"/>
                      <a:round/>
                      <a:headEnd type="none" w="med" len="med"/>
                      <a:tailEnd type="none" w="med" len="med"/>
                    </a:lnT>
                    <a:lnB w="12700" cap="flat" cmpd="sng" algn="ctr">
                      <a:solidFill>
                        <a:srgbClr val="D830F2"/>
                      </a:solidFill>
                      <a:prstDash val="solid"/>
                      <a:round/>
                      <a:headEnd type="none" w="med" len="med"/>
                      <a:tailEnd type="none" w="med" len="med"/>
                    </a:lnB>
                    <a:solidFill>
                      <a:srgbClr val="FFFFFF"/>
                    </a:solidFill>
                  </a:tcPr>
                </a:tc>
                <a:tc>
                  <a:txBody>
                    <a:bodyPr/>
                    <a:lstStyle/>
                    <a:p>
                      <a:r>
                        <a:rPr lang="tr-TR" sz="1300" b="1" dirty="0">
                          <a:effectLst/>
                        </a:rPr>
                        <a:t>-922.337.203.685.477.5808 - 922.337.203.685.477.5807</a:t>
                      </a:r>
                    </a:p>
                  </a:txBody>
                  <a:tcPr marL="39921" marR="39921" marT="19960" marB="19960" anchor="ctr">
                    <a:lnL w="12700" cap="flat" cmpd="sng" algn="ctr">
                      <a:solidFill>
                        <a:srgbClr val="A03EF2"/>
                      </a:solidFill>
                      <a:prstDash val="solid"/>
                      <a:round/>
                      <a:headEnd type="none" w="med" len="med"/>
                      <a:tailEnd type="none" w="med" len="med"/>
                    </a:lnL>
                    <a:lnR w="12700" cap="flat" cmpd="sng" algn="ctr">
                      <a:solidFill>
                        <a:srgbClr val="A03EF2"/>
                      </a:solidFill>
                      <a:prstDash val="solid"/>
                      <a:round/>
                      <a:headEnd type="none" w="med" len="med"/>
                      <a:tailEnd type="none" w="med" len="med"/>
                    </a:lnR>
                    <a:lnT w="12700" cap="flat" cmpd="sng" algn="ctr">
                      <a:solidFill>
                        <a:srgbClr val="A03EF2"/>
                      </a:solidFill>
                      <a:prstDash val="solid"/>
                      <a:round/>
                      <a:headEnd type="none" w="med" len="med"/>
                      <a:tailEnd type="none" w="med" len="med"/>
                    </a:lnT>
                    <a:lnB w="12700" cap="flat" cmpd="sng" algn="ctr">
                      <a:solidFill>
                        <a:srgbClr val="E031F2"/>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870282">
                <a:tc>
                  <a:txBody>
                    <a:bodyPr/>
                    <a:lstStyle/>
                    <a:p>
                      <a:r>
                        <a:rPr lang="tr-TR" sz="1300" b="1">
                          <a:effectLst/>
                        </a:rPr>
                        <a:t>Ondalık</a:t>
                      </a:r>
                    </a:p>
                  </a:txBody>
                  <a:tcPr marL="39921" marR="39921" marT="19960" marB="19960" anchor="ctr">
                    <a:lnL w="12700" cap="flat" cmpd="sng" algn="ctr">
                      <a:solidFill>
                        <a:srgbClr val="E031F2"/>
                      </a:solidFill>
                      <a:prstDash val="solid"/>
                      <a:round/>
                      <a:headEnd type="none" w="med" len="med"/>
                      <a:tailEnd type="none" w="med" len="med"/>
                    </a:lnL>
                    <a:lnR w="12700" cap="flat" cmpd="sng" algn="ctr">
                      <a:solidFill>
                        <a:srgbClr val="D830F2"/>
                      </a:solidFill>
                      <a:prstDash val="solid"/>
                      <a:round/>
                      <a:headEnd type="none" w="med" len="med"/>
                      <a:tailEnd type="none" w="med" len="med"/>
                    </a:lnR>
                    <a:lnT w="12700" cap="flat" cmpd="sng" algn="ctr">
                      <a:solidFill>
                        <a:srgbClr val="E031F2"/>
                      </a:solidFill>
                      <a:prstDash val="solid"/>
                      <a:round/>
                      <a:headEnd type="none" w="med" len="med"/>
                      <a:tailEnd type="none" w="med" len="med"/>
                    </a:lnT>
                    <a:lnB w="12700" cap="flat" cmpd="sng" algn="ctr">
                      <a:solidFill>
                        <a:srgbClr val="7836F2"/>
                      </a:solidFill>
                      <a:prstDash val="solid"/>
                      <a:round/>
                      <a:headEnd type="none" w="med" len="med"/>
                      <a:tailEnd type="none" w="med" len="med"/>
                    </a:lnB>
                    <a:solidFill>
                      <a:srgbClr val="FFFFFF"/>
                    </a:solidFill>
                  </a:tcPr>
                </a:tc>
                <a:tc>
                  <a:txBody>
                    <a:bodyPr/>
                    <a:lstStyle/>
                    <a:p>
                      <a:r>
                        <a:rPr lang="tr-TR" sz="1300" b="1" dirty="0">
                          <a:effectLst/>
                        </a:rPr>
                        <a:t>14 bayt</a:t>
                      </a:r>
                    </a:p>
                  </a:txBody>
                  <a:tcPr marL="39921" marR="39921" marT="19960" marB="19960" anchor="ctr">
                    <a:lnL w="12700" cap="flat" cmpd="sng" algn="ctr">
                      <a:solidFill>
                        <a:srgbClr val="D830F2"/>
                      </a:solidFill>
                      <a:prstDash val="solid"/>
                      <a:round/>
                      <a:headEnd type="none" w="med" len="med"/>
                      <a:tailEnd type="none" w="med" len="med"/>
                    </a:lnL>
                    <a:lnR w="12700" cap="flat" cmpd="sng" algn="ctr">
                      <a:solidFill>
                        <a:srgbClr val="E031F2"/>
                      </a:solidFill>
                      <a:prstDash val="solid"/>
                      <a:round/>
                      <a:headEnd type="none" w="med" len="med"/>
                      <a:tailEnd type="none" w="med" len="med"/>
                    </a:lnR>
                    <a:lnT w="12700" cap="flat" cmpd="sng" algn="ctr">
                      <a:solidFill>
                        <a:srgbClr val="D830F2"/>
                      </a:solidFill>
                      <a:prstDash val="solid"/>
                      <a:round/>
                      <a:headEnd type="none" w="med" len="med"/>
                      <a:tailEnd type="none" w="med" len="med"/>
                    </a:lnT>
                    <a:lnB w="12700" cap="flat" cmpd="sng" algn="ctr">
                      <a:solidFill>
                        <a:srgbClr val="8835F2"/>
                      </a:solidFill>
                      <a:prstDash val="solid"/>
                      <a:round/>
                      <a:headEnd type="none" w="med" len="med"/>
                      <a:tailEnd type="none" w="med" len="med"/>
                    </a:lnB>
                    <a:solidFill>
                      <a:srgbClr val="FFFFFF"/>
                    </a:solidFill>
                  </a:tcPr>
                </a:tc>
                <a:tc>
                  <a:txBody>
                    <a:bodyPr/>
                    <a:lstStyle/>
                    <a:p>
                      <a:r>
                        <a:rPr lang="tr-TR" sz="1300" b="1" dirty="0">
                          <a:effectLst/>
                        </a:rPr>
                        <a:t>+/-79,228,162,514,264,337,593,543,950.335 ondalık nokta olmadan;+/-7.9228162514264337593543950335 ondalık basamağın sağında 28 basamak ile</a:t>
                      </a:r>
                    </a:p>
                  </a:txBody>
                  <a:tcPr marL="39921" marR="39921" marT="19960" marB="19960" anchor="ctr">
                    <a:lnL w="12700" cap="flat" cmpd="sng" algn="ctr">
                      <a:solidFill>
                        <a:srgbClr val="E031F2"/>
                      </a:solidFill>
                      <a:prstDash val="solid"/>
                      <a:round/>
                      <a:headEnd type="none" w="med" len="med"/>
                      <a:tailEnd type="none" w="med" len="med"/>
                    </a:lnL>
                    <a:lnR w="12700" cap="flat" cmpd="sng" algn="ctr">
                      <a:solidFill>
                        <a:srgbClr val="E031F2"/>
                      </a:solidFill>
                      <a:prstDash val="solid"/>
                      <a:round/>
                      <a:headEnd type="none" w="med" len="med"/>
                      <a:tailEnd type="none" w="med" len="med"/>
                    </a:lnR>
                    <a:lnT w="12700" cap="flat" cmpd="sng" algn="ctr">
                      <a:solidFill>
                        <a:srgbClr val="E031F2"/>
                      </a:solidFill>
                      <a:prstDash val="solid"/>
                      <a:round/>
                      <a:headEnd type="none" w="med" len="med"/>
                      <a:tailEnd type="none" w="med" len="med"/>
                    </a:lnT>
                    <a:lnB w="12700" cap="flat" cmpd="sng" algn="ctr">
                      <a:solidFill>
                        <a:srgbClr val="7836F2"/>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78599">
                <a:tc>
                  <a:txBody>
                    <a:bodyPr/>
                    <a:lstStyle/>
                    <a:p>
                      <a:r>
                        <a:rPr lang="tr-TR" sz="1300" b="1">
                          <a:effectLst/>
                        </a:rPr>
                        <a:t>Tarih</a:t>
                      </a:r>
                    </a:p>
                  </a:txBody>
                  <a:tcPr marL="39921" marR="39921" marT="19960" marB="19960" anchor="ctr">
                    <a:lnL w="12700" cap="flat" cmpd="sng" algn="ctr">
                      <a:solidFill>
                        <a:srgbClr val="7836F2"/>
                      </a:solidFill>
                      <a:prstDash val="solid"/>
                      <a:round/>
                      <a:headEnd type="none" w="med" len="med"/>
                      <a:tailEnd type="none" w="med" len="med"/>
                    </a:lnL>
                    <a:lnR w="12700" cap="flat" cmpd="sng" algn="ctr">
                      <a:solidFill>
                        <a:srgbClr val="8835F2"/>
                      </a:solidFill>
                      <a:prstDash val="solid"/>
                      <a:round/>
                      <a:headEnd type="none" w="med" len="med"/>
                      <a:tailEnd type="none" w="med" len="med"/>
                    </a:lnR>
                    <a:lnT w="12700" cap="flat" cmpd="sng" algn="ctr">
                      <a:solidFill>
                        <a:srgbClr val="7836F2"/>
                      </a:solidFill>
                      <a:prstDash val="solid"/>
                      <a:round/>
                      <a:headEnd type="none" w="med" len="med"/>
                      <a:tailEnd type="none" w="med" len="med"/>
                    </a:lnT>
                    <a:lnB w="12700" cap="flat" cmpd="sng" algn="ctr">
                      <a:solidFill>
                        <a:srgbClr val="283BF2"/>
                      </a:solidFill>
                      <a:prstDash val="solid"/>
                      <a:round/>
                      <a:headEnd type="none" w="med" len="med"/>
                      <a:tailEnd type="none" w="med" len="med"/>
                    </a:lnB>
                    <a:solidFill>
                      <a:srgbClr val="FFFFFF"/>
                    </a:solidFill>
                  </a:tcPr>
                </a:tc>
                <a:tc>
                  <a:txBody>
                    <a:bodyPr/>
                    <a:lstStyle/>
                    <a:p>
                      <a:r>
                        <a:rPr lang="tr-TR" sz="1300" b="1">
                          <a:effectLst/>
                        </a:rPr>
                        <a:t>8 bayt</a:t>
                      </a:r>
                    </a:p>
                  </a:txBody>
                  <a:tcPr marL="39921" marR="39921" marT="19960" marB="19960" anchor="ctr">
                    <a:lnL w="12700" cap="flat" cmpd="sng" algn="ctr">
                      <a:solidFill>
                        <a:srgbClr val="8835F2"/>
                      </a:solidFill>
                      <a:prstDash val="solid"/>
                      <a:round/>
                      <a:headEnd type="none" w="med" len="med"/>
                      <a:tailEnd type="none" w="med" len="med"/>
                    </a:lnL>
                    <a:lnR w="12700" cap="flat" cmpd="sng" algn="ctr">
                      <a:solidFill>
                        <a:srgbClr val="7836F2"/>
                      </a:solidFill>
                      <a:prstDash val="solid"/>
                      <a:round/>
                      <a:headEnd type="none" w="med" len="med"/>
                      <a:tailEnd type="none" w="med" len="med"/>
                    </a:lnR>
                    <a:lnT w="12700" cap="flat" cmpd="sng" algn="ctr">
                      <a:solidFill>
                        <a:srgbClr val="8835F2"/>
                      </a:solidFill>
                      <a:prstDash val="solid"/>
                      <a:round/>
                      <a:headEnd type="none" w="med" len="med"/>
                      <a:tailEnd type="none" w="med" len="med"/>
                    </a:lnT>
                    <a:lnB w="12700" cap="flat" cmpd="sng" algn="ctr">
                      <a:solidFill>
                        <a:srgbClr val="003CF2"/>
                      </a:solidFill>
                      <a:prstDash val="solid"/>
                      <a:round/>
                      <a:headEnd type="none" w="med" len="med"/>
                      <a:tailEnd type="none" w="med" len="med"/>
                    </a:lnB>
                    <a:solidFill>
                      <a:srgbClr val="FFFFFF"/>
                    </a:solidFill>
                  </a:tcPr>
                </a:tc>
                <a:tc>
                  <a:txBody>
                    <a:bodyPr/>
                    <a:lstStyle/>
                    <a:p>
                      <a:r>
                        <a:rPr lang="nn-NO" sz="1300" b="1" dirty="0">
                          <a:effectLst/>
                        </a:rPr>
                        <a:t>1 Ocak 100 - 31 Aralık 9999</a:t>
                      </a:r>
                    </a:p>
                  </a:txBody>
                  <a:tcPr marL="39921" marR="39921" marT="19960" marB="19960" anchor="ctr">
                    <a:lnL w="12700" cap="flat" cmpd="sng" algn="ctr">
                      <a:solidFill>
                        <a:srgbClr val="7836F2"/>
                      </a:solidFill>
                      <a:prstDash val="solid"/>
                      <a:round/>
                      <a:headEnd type="none" w="med" len="med"/>
                      <a:tailEnd type="none" w="med" len="med"/>
                    </a:lnL>
                    <a:lnR w="12700" cap="flat" cmpd="sng" algn="ctr">
                      <a:solidFill>
                        <a:srgbClr val="7836F2"/>
                      </a:solidFill>
                      <a:prstDash val="solid"/>
                      <a:round/>
                      <a:headEnd type="none" w="med" len="med"/>
                      <a:tailEnd type="none" w="med" len="med"/>
                    </a:lnR>
                    <a:lnT w="12700" cap="flat" cmpd="sng" algn="ctr">
                      <a:solidFill>
                        <a:srgbClr val="7836F2"/>
                      </a:solidFill>
                      <a:prstDash val="solid"/>
                      <a:round/>
                      <a:headEnd type="none" w="med" len="med"/>
                      <a:tailEnd type="none" w="med" len="med"/>
                    </a:lnT>
                    <a:lnB w="12700" cap="flat" cmpd="sng" algn="ctr">
                      <a:solidFill>
                        <a:srgbClr val="283BF2"/>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78599">
                <a:tc>
                  <a:txBody>
                    <a:bodyPr/>
                    <a:lstStyle/>
                    <a:p>
                      <a:r>
                        <a:rPr lang="tr-TR" sz="1300" b="1">
                          <a:effectLst/>
                        </a:rPr>
                        <a:t>Nesne</a:t>
                      </a:r>
                    </a:p>
                  </a:txBody>
                  <a:tcPr marL="39921" marR="39921" marT="19960" marB="19960" anchor="ctr">
                    <a:lnL w="12700" cap="flat" cmpd="sng" algn="ctr">
                      <a:solidFill>
                        <a:srgbClr val="283BF2"/>
                      </a:solidFill>
                      <a:prstDash val="solid"/>
                      <a:round/>
                      <a:headEnd type="none" w="med" len="med"/>
                      <a:tailEnd type="none" w="med" len="med"/>
                    </a:lnL>
                    <a:lnR w="12700" cap="flat" cmpd="sng" algn="ctr">
                      <a:solidFill>
                        <a:srgbClr val="003CF2"/>
                      </a:solidFill>
                      <a:prstDash val="solid"/>
                      <a:round/>
                      <a:headEnd type="none" w="med" len="med"/>
                      <a:tailEnd type="none" w="med" len="med"/>
                    </a:lnR>
                    <a:lnT w="12700" cap="flat" cmpd="sng" algn="ctr">
                      <a:solidFill>
                        <a:srgbClr val="283BF2"/>
                      </a:solidFill>
                      <a:prstDash val="solid"/>
                      <a:round/>
                      <a:headEnd type="none" w="med" len="med"/>
                      <a:tailEnd type="none" w="med" len="med"/>
                    </a:lnT>
                    <a:lnB w="12700" cap="flat" cmpd="sng" algn="ctr">
                      <a:solidFill>
                        <a:srgbClr val="C03FF2"/>
                      </a:solidFill>
                      <a:prstDash val="solid"/>
                      <a:round/>
                      <a:headEnd type="none" w="med" len="med"/>
                      <a:tailEnd type="none" w="med" len="med"/>
                    </a:lnB>
                    <a:solidFill>
                      <a:srgbClr val="FFFFFF"/>
                    </a:solidFill>
                  </a:tcPr>
                </a:tc>
                <a:tc>
                  <a:txBody>
                    <a:bodyPr/>
                    <a:lstStyle/>
                    <a:p>
                      <a:r>
                        <a:rPr lang="tr-TR" sz="1300" b="1">
                          <a:effectLst/>
                        </a:rPr>
                        <a:t>4 bayt</a:t>
                      </a:r>
                    </a:p>
                  </a:txBody>
                  <a:tcPr marL="39921" marR="39921" marT="19960" marB="19960" anchor="ctr">
                    <a:lnL w="12700" cap="flat" cmpd="sng" algn="ctr">
                      <a:solidFill>
                        <a:srgbClr val="003CF2"/>
                      </a:solidFill>
                      <a:prstDash val="solid"/>
                      <a:round/>
                      <a:headEnd type="none" w="med" len="med"/>
                      <a:tailEnd type="none" w="med" len="med"/>
                    </a:lnL>
                    <a:lnR w="12700" cap="flat" cmpd="sng" algn="ctr">
                      <a:solidFill>
                        <a:srgbClr val="283BF2"/>
                      </a:solidFill>
                      <a:prstDash val="solid"/>
                      <a:round/>
                      <a:headEnd type="none" w="med" len="med"/>
                      <a:tailEnd type="none" w="med" len="med"/>
                    </a:lnR>
                    <a:lnT w="12700" cap="flat" cmpd="sng" algn="ctr">
                      <a:solidFill>
                        <a:srgbClr val="003CF2"/>
                      </a:solidFill>
                      <a:prstDash val="solid"/>
                      <a:round/>
                      <a:headEnd type="none" w="med" len="med"/>
                      <a:tailEnd type="none" w="med" len="med"/>
                    </a:lnT>
                    <a:lnB w="12700" cap="flat" cmpd="sng" algn="ctr">
                      <a:solidFill>
                        <a:srgbClr val="1032F2"/>
                      </a:solidFill>
                      <a:prstDash val="solid"/>
                      <a:round/>
                      <a:headEnd type="none" w="med" len="med"/>
                      <a:tailEnd type="none" w="med" len="med"/>
                    </a:lnB>
                    <a:solidFill>
                      <a:srgbClr val="FFFFFF"/>
                    </a:solidFill>
                  </a:tcPr>
                </a:tc>
                <a:tc>
                  <a:txBody>
                    <a:bodyPr/>
                    <a:lstStyle/>
                    <a:p>
                      <a:r>
                        <a:rPr lang="tr-TR" sz="1300" b="1" dirty="0">
                          <a:effectLst/>
                        </a:rPr>
                        <a:t>Herhangi bir Nesne referansı</a:t>
                      </a:r>
                    </a:p>
                  </a:txBody>
                  <a:tcPr marL="39921" marR="39921" marT="19960" marB="19960" anchor="ctr">
                    <a:lnL w="12700" cap="flat" cmpd="sng" algn="ctr">
                      <a:solidFill>
                        <a:srgbClr val="283BF2"/>
                      </a:solidFill>
                      <a:prstDash val="solid"/>
                      <a:round/>
                      <a:headEnd type="none" w="med" len="med"/>
                      <a:tailEnd type="none" w="med" len="med"/>
                    </a:lnL>
                    <a:lnR w="12700" cap="flat" cmpd="sng" algn="ctr">
                      <a:solidFill>
                        <a:srgbClr val="283BF2"/>
                      </a:solidFill>
                      <a:prstDash val="solid"/>
                      <a:round/>
                      <a:headEnd type="none" w="med" len="med"/>
                      <a:tailEnd type="none" w="med" len="med"/>
                    </a:lnR>
                    <a:lnT w="12700" cap="flat" cmpd="sng" algn="ctr">
                      <a:solidFill>
                        <a:srgbClr val="283BF2"/>
                      </a:solidFill>
                      <a:prstDash val="solid"/>
                      <a:round/>
                      <a:headEnd type="none" w="med" len="med"/>
                      <a:tailEnd type="none" w="med" len="med"/>
                    </a:lnT>
                    <a:lnB w="12700" cap="flat" cmpd="sng" algn="ctr">
                      <a:solidFill>
                        <a:srgbClr val="8835F2"/>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78599">
                <a:tc>
                  <a:txBody>
                    <a:bodyPr/>
                    <a:lstStyle/>
                    <a:p>
                      <a:r>
                        <a:rPr lang="tr-TR" sz="1300" b="1">
                          <a:effectLst/>
                        </a:rPr>
                        <a:t>Dize (değişken uzunluklu)</a:t>
                      </a:r>
                    </a:p>
                  </a:txBody>
                  <a:tcPr marL="39921" marR="39921" marT="19960" marB="19960" anchor="ctr">
                    <a:lnL w="12700" cap="flat" cmpd="sng" algn="ctr">
                      <a:solidFill>
                        <a:srgbClr val="C03FF2"/>
                      </a:solidFill>
                      <a:prstDash val="solid"/>
                      <a:round/>
                      <a:headEnd type="none" w="med" len="med"/>
                      <a:tailEnd type="none" w="med" len="med"/>
                    </a:lnL>
                    <a:lnR w="12700" cap="flat" cmpd="sng" algn="ctr">
                      <a:solidFill>
                        <a:srgbClr val="1032F2"/>
                      </a:solidFill>
                      <a:prstDash val="solid"/>
                      <a:round/>
                      <a:headEnd type="none" w="med" len="med"/>
                      <a:tailEnd type="none" w="med" len="med"/>
                    </a:lnR>
                    <a:lnT w="12700" cap="flat" cmpd="sng" algn="ctr">
                      <a:solidFill>
                        <a:srgbClr val="C03FF2"/>
                      </a:solidFill>
                      <a:prstDash val="solid"/>
                      <a:round/>
                      <a:headEnd type="none" w="med" len="med"/>
                      <a:tailEnd type="none" w="med" len="med"/>
                    </a:lnT>
                    <a:lnB w="12700" cap="flat" cmpd="sng" algn="ctr">
                      <a:solidFill>
                        <a:srgbClr val="6837F2"/>
                      </a:solidFill>
                      <a:prstDash val="solid"/>
                      <a:round/>
                      <a:headEnd type="none" w="med" len="med"/>
                      <a:tailEnd type="none" w="med" len="med"/>
                    </a:lnB>
                    <a:solidFill>
                      <a:srgbClr val="FFFFFF"/>
                    </a:solidFill>
                  </a:tcPr>
                </a:tc>
                <a:tc>
                  <a:txBody>
                    <a:bodyPr/>
                    <a:lstStyle/>
                    <a:p>
                      <a:r>
                        <a:rPr lang="tr-TR" sz="1300" b="1">
                          <a:effectLst/>
                        </a:rPr>
                        <a:t>10 bayt + dize uzunluğu</a:t>
                      </a:r>
                    </a:p>
                  </a:txBody>
                  <a:tcPr marL="39921" marR="39921" marT="19960" marB="19960" anchor="ctr">
                    <a:lnL w="12700" cap="flat" cmpd="sng" algn="ctr">
                      <a:solidFill>
                        <a:srgbClr val="1032F2"/>
                      </a:solidFill>
                      <a:prstDash val="solid"/>
                      <a:round/>
                      <a:headEnd type="none" w="med" len="med"/>
                      <a:tailEnd type="none" w="med" len="med"/>
                    </a:lnL>
                    <a:lnR w="12700" cap="flat" cmpd="sng" algn="ctr">
                      <a:solidFill>
                        <a:srgbClr val="8835F2"/>
                      </a:solidFill>
                      <a:prstDash val="solid"/>
                      <a:round/>
                      <a:headEnd type="none" w="med" len="med"/>
                      <a:tailEnd type="none" w="med" len="med"/>
                    </a:lnR>
                    <a:lnT w="12700" cap="flat" cmpd="sng" algn="ctr">
                      <a:solidFill>
                        <a:srgbClr val="1032F2"/>
                      </a:solidFill>
                      <a:prstDash val="solid"/>
                      <a:round/>
                      <a:headEnd type="none" w="med" len="med"/>
                      <a:tailEnd type="none" w="med" len="med"/>
                    </a:lnT>
                    <a:lnB w="12700" cap="flat" cmpd="sng" algn="ctr">
                      <a:solidFill>
                        <a:srgbClr val="203AF2"/>
                      </a:solidFill>
                      <a:prstDash val="solid"/>
                      <a:round/>
                      <a:headEnd type="none" w="med" len="med"/>
                      <a:tailEnd type="none" w="med" len="med"/>
                    </a:lnB>
                    <a:solidFill>
                      <a:srgbClr val="FFFFFF"/>
                    </a:solidFill>
                  </a:tcPr>
                </a:tc>
                <a:tc>
                  <a:txBody>
                    <a:bodyPr/>
                    <a:lstStyle/>
                    <a:p>
                      <a:r>
                        <a:rPr lang="sv-SE" sz="1300" b="1" dirty="0">
                          <a:effectLst/>
                        </a:rPr>
                        <a:t>0 ila yaklaşık 2 milyar</a:t>
                      </a:r>
                    </a:p>
                  </a:txBody>
                  <a:tcPr marL="39921" marR="39921" marT="19960" marB="19960" anchor="ctr">
                    <a:lnL w="12700" cap="flat" cmpd="sng" algn="ctr">
                      <a:solidFill>
                        <a:srgbClr val="8835F2"/>
                      </a:solidFill>
                      <a:prstDash val="solid"/>
                      <a:round/>
                      <a:headEnd type="none" w="med" len="med"/>
                      <a:tailEnd type="none" w="med" len="med"/>
                    </a:lnL>
                    <a:lnR w="12700" cap="flat" cmpd="sng" algn="ctr">
                      <a:solidFill>
                        <a:srgbClr val="8835F2"/>
                      </a:solidFill>
                      <a:prstDash val="solid"/>
                      <a:round/>
                      <a:headEnd type="none" w="med" len="med"/>
                      <a:tailEnd type="none" w="med" len="med"/>
                    </a:lnR>
                    <a:lnT w="12700" cap="flat" cmpd="sng" algn="ctr">
                      <a:solidFill>
                        <a:srgbClr val="8835F2"/>
                      </a:solidFill>
                      <a:prstDash val="solid"/>
                      <a:round/>
                      <a:headEnd type="none" w="med" len="med"/>
                      <a:tailEnd type="none" w="med" len="med"/>
                    </a:lnT>
                    <a:lnB w="12700" cap="flat" cmpd="sng" algn="ctr">
                      <a:solidFill>
                        <a:srgbClr val="003CF2"/>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178599">
                <a:tc>
                  <a:txBody>
                    <a:bodyPr/>
                    <a:lstStyle/>
                    <a:p>
                      <a:r>
                        <a:rPr lang="tr-TR" sz="1300" b="1">
                          <a:effectLst/>
                        </a:rPr>
                        <a:t>Dize (sabit uzunluklu)</a:t>
                      </a:r>
                    </a:p>
                  </a:txBody>
                  <a:tcPr marL="39921" marR="39921" marT="19960" marB="19960" anchor="ctr">
                    <a:lnL w="12700" cap="flat" cmpd="sng" algn="ctr">
                      <a:solidFill>
                        <a:srgbClr val="6837F2"/>
                      </a:solidFill>
                      <a:prstDash val="solid"/>
                      <a:round/>
                      <a:headEnd type="none" w="med" len="med"/>
                      <a:tailEnd type="none" w="med" len="med"/>
                    </a:lnL>
                    <a:lnR w="12700" cap="flat" cmpd="sng" algn="ctr">
                      <a:solidFill>
                        <a:srgbClr val="203AF2"/>
                      </a:solidFill>
                      <a:prstDash val="solid"/>
                      <a:round/>
                      <a:headEnd type="none" w="med" len="med"/>
                      <a:tailEnd type="none" w="med" len="med"/>
                    </a:lnR>
                    <a:lnT w="12700" cap="flat" cmpd="sng" algn="ctr">
                      <a:solidFill>
                        <a:srgbClr val="6837F2"/>
                      </a:solidFill>
                      <a:prstDash val="solid"/>
                      <a:round/>
                      <a:headEnd type="none" w="med" len="med"/>
                      <a:tailEnd type="none" w="med" len="med"/>
                    </a:lnT>
                    <a:lnB w="12700" cap="flat" cmpd="sng" algn="ctr">
                      <a:solidFill>
                        <a:srgbClr val="083DF2"/>
                      </a:solidFill>
                      <a:prstDash val="solid"/>
                      <a:round/>
                      <a:headEnd type="none" w="med" len="med"/>
                      <a:tailEnd type="none" w="med" len="med"/>
                    </a:lnB>
                    <a:solidFill>
                      <a:srgbClr val="FFFFFF"/>
                    </a:solidFill>
                  </a:tcPr>
                </a:tc>
                <a:tc>
                  <a:txBody>
                    <a:bodyPr/>
                    <a:lstStyle/>
                    <a:p>
                      <a:r>
                        <a:rPr lang="tr-TR" sz="1300" b="1">
                          <a:effectLst/>
                        </a:rPr>
                        <a:t>dize uzunluğu</a:t>
                      </a:r>
                    </a:p>
                  </a:txBody>
                  <a:tcPr marL="39921" marR="39921" marT="19960" marB="19960" anchor="ctr">
                    <a:lnL w="12700" cap="flat" cmpd="sng" algn="ctr">
                      <a:solidFill>
                        <a:srgbClr val="203AF2"/>
                      </a:solidFill>
                      <a:prstDash val="solid"/>
                      <a:round/>
                      <a:headEnd type="none" w="med" len="med"/>
                      <a:tailEnd type="none" w="med" len="med"/>
                    </a:lnL>
                    <a:lnR w="12700" cap="flat" cmpd="sng" algn="ctr">
                      <a:solidFill>
                        <a:srgbClr val="003CF2"/>
                      </a:solidFill>
                      <a:prstDash val="solid"/>
                      <a:round/>
                      <a:headEnd type="none" w="med" len="med"/>
                      <a:tailEnd type="none" w="med" len="med"/>
                    </a:lnR>
                    <a:lnT w="12700" cap="flat" cmpd="sng" algn="ctr">
                      <a:solidFill>
                        <a:srgbClr val="203AF2"/>
                      </a:solidFill>
                      <a:prstDash val="solid"/>
                      <a:round/>
                      <a:headEnd type="none" w="med" len="med"/>
                      <a:tailEnd type="none" w="med" len="med"/>
                    </a:lnT>
                    <a:lnB w="12700" cap="flat" cmpd="sng" algn="ctr">
                      <a:solidFill>
                        <a:srgbClr val="0837F2"/>
                      </a:solidFill>
                      <a:prstDash val="solid"/>
                      <a:round/>
                      <a:headEnd type="none" w="med" len="med"/>
                      <a:tailEnd type="none" w="med" len="med"/>
                    </a:lnB>
                    <a:solidFill>
                      <a:srgbClr val="FFFFFF"/>
                    </a:solidFill>
                  </a:tcPr>
                </a:tc>
                <a:tc>
                  <a:txBody>
                    <a:bodyPr/>
                    <a:lstStyle/>
                    <a:p>
                      <a:r>
                        <a:rPr lang="tr-TR" sz="1300" b="1" dirty="0">
                          <a:effectLst/>
                        </a:rPr>
                        <a:t>1 ila yaklaşık 65.400</a:t>
                      </a:r>
                    </a:p>
                  </a:txBody>
                  <a:tcPr marL="39921" marR="39921" marT="19960" marB="19960" anchor="ctr">
                    <a:lnL w="12700" cap="flat" cmpd="sng" algn="ctr">
                      <a:solidFill>
                        <a:srgbClr val="003CF2"/>
                      </a:solidFill>
                      <a:prstDash val="solid"/>
                      <a:round/>
                      <a:headEnd type="none" w="med" len="med"/>
                      <a:tailEnd type="none" w="med" len="med"/>
                    </a:lnL>
                    <a:lnR w="12700" cap="flat" cmpd="sng" algn="ctr">
                      <a:solidFill>
                        <a:srgbClr val="003CF2"/>
                      </a:solidFill>
                      <a:prstDash val="solid"/>
                      <a:round/>
                      <a:headEnd type="none" w="med" len="med"/>
                      <a:tailEnd type="none" w="med" len="med"/>
                    </a:lnR>
                    <a:lnT w="12700" cap="flat" cmpd="sng" algn="ctr">
                      <a:solidFill>
                        <a:srgbClr val="003CF2"/>
                      </a:solidFill>
                      <a:prstDash val="solid"/>
                      <a:round/>
                      <a:headEnd type="none" w="med" len="med"/>
                      <a:tailEnd type="none" w="med" len="med"/>
                    </a:lnT>
                    <a:lnB w="12700" cap="flat" cmpd="sng" algn="ctr">
                      <a:solidFill>
                        <a:srgbClr val="2832F2"/>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316936">
                <a:tc>
                  <a:txBody>
                    <a:bodyPr/>
                    <a:lstStyle/>
                    <a:p>
                      <a:r>
                        <a:rPr lang="tr-TR" sz="1300" b="1">
                          <a:effectLst/>
                        </a:rPr>
                        <a:t>Varyant (sayılarla birlikte)</a:t>
                      </a:r>
                    </a:p>
                  </a:txBody>
                  <a:tcPr marL="39921" marR="39921" marT="19960" marB="19960" anchor="ctr">
                    <a:lnL w="12700" cap="flat" cmpd="sng" algn="ctr">
                      <a:solidFill>
                        <a:srgbClr val="083DF2"/>
                      </a:solidFill>
                      <a:prstDash val="solid"/>
                      <a:round/>
                      <a:headEnd type="none" w="med" len="med"/>
                      <a:tailEnd type="none" w="med" len="med"/>
                    </a:lnL>
                    <a:lnR w="12700" cap="flat" cmpd="sng" algn="ctr">
                      <a:solidFill>
                        <a:srgbClr val="0837F2"/>
                      </a:solidFill>
                      <a:prstDash val="solid"/>
                      <a:round/>
                      <a:headEnd type="none" w="med" len="med"/>
                      <a:tailEnd type="none" w="med" len="med"/>
                    </a:lnR>
                    <a:lnT w="12700" cap="flat" cmpd="sng" algn="ctr">
                      <a:solidFill>
                        <a:srgbClr val="083DF2"/>
                      </a:solidFill>
                      <a:prstDash val="solid"/>
                      <a:round/>
                      <a:headEnd type="none" w="med" len="med"/>
                      <a:tailEnd type="none" w="med" len="med"/>
                    </a:lnT>
                    <a:lnB w="12700" cap="flat" cmpd="sng" algn="ctr">
                      <a:solidFill>
                        <a:srgbClr val="383AF2"/>
                      </a:solidFill>
                      <a:prstDash val="solid"/>
                      <a:round/>
                      <a:headEnd type="none" w="med" len="med"/>
                      <a:tailEnd type="none" w="med" len="med"/>
                    </a:lnB>
                    <a:solidFill>
                      <a:srgbClr val="FFFFFF"/>
                    </a:solidFill>
                  </a:tcPr>
                </a:tc>
                <a:tc>
                  <a:txBody>
                    <a:bodyPr/>
                    <a:lstStyle/>
                    <a:p>
                      <a:r>
                        <a:rPr lang="tr-TR" sz="1300" b="1">
                          <a:effectLst/>
                        </a:rPr>
                        <a:t>16 bayt</a:t>
                      </a:r>
                    </a:p>
                  </a:txBody>
                  <a:tcPr marL="39921" marR="39921" marT="19960" marB="19960" anchor="ctr">
                    <a:lnL w="12700" cap="flat" cmpd="sng" algn="ctr">
                      <a:solidFill>
                        <a:srgbClr val="0837F2"/>
                      </a:solidFill>
                      <a:prstDash val="solid"/>
                      <a:round/>
                      <a:headEnd type="none" w="med" len="med"/>
                      <a:tailEnd type="none" w="med" len="med"/>
                    </a:lnL>
                    <a:lnR w="12700" cap="flat" cmpd="sng" algn="ctr">
                      <a:solidFill>
                        <a:srgbClr val="2832F2"/>
                      </a:solidFill>
                      <a:prstDash val="solid"/>
                      <a:round/>
                      <a:headEnd type="none" w="med" len="med"/>
                      <a:tailEnd type="none" w="med" len="med"/>
                    </a:lnR>
                    <a:lnT w="12700" cap="flat" cmpd="sng" algn="ctr">
                      <a:solidFill>
                        <a:srgbClr val="0837F2"/>
                      </a:solidFill>
                      <a:prstDash val="solid"/>
                      <a:round/>
                      <a:headEnd type="none" w="med" len="med"/>
                      <a:tailEnd type="none" w="med" len="med"/>
                    </a:lnT>
                    <a:lnB w="12700" cap="flat" cmpd="sng" algn="ctr">
                      <a:solidFill>
                        <a:srgbClr val="783CF2"/>
                      </a:solidFill>
                      <a:prstDash val="solid"/>
                      <a:round/>
                      <a:headEnd type="none" w="med" len="med"/>
                      <a:tailEnd type="none" w="med" len="med"/>
                    </a:lnB>
                    <a:solidFill>
                      <a:srgbClr val="FFFFFF"/>
                    </a:solidFill>
                  </a:tcPr>
                </a:tc>
                <a:tc>
                  <a:txBody>
                    <a:bodyPr/>
                    <a:lstStyle/>
                    <a:p>
                      <a:r>
                        <a:rPr lang="tr-TR" sz="1300" b="1" dirty="0" err="1">
                          <a:effectLst/>
                        </a:rPr>
                        <a:t>Double</a:t>
                      </a:r>
                      <a:r>
                        <a:rPr lang="tr-TR" sz="1300" b="1" dirty="0">
                          <a:effectLst/>
                        </a:rPr>
                        <a:t> aralığına kadar herhangi bir sayısal değer</a:t>
                      </a:r>
                    </a:p>
                  </a:txBody>
                  <a:tcPr marL="39921" marR="39921" marT="19960" marB="19960" anchor="ctr">
                    <a:lnL w="12700" cap="flat" cmpd="sng" algn="ctr">
                      <a:solidFill>
                        <a:srgbClr val="2832F2"/>
                      </a:solidFill>
                      <a:prstDash val="solid"/>
                      <a:round/>
                      <a:headEnd type="none" w="med" len="med"/>
                      <a:tailEnd type="none" w="med" len="med"/>
                    </a:lnL>
                    <a:lnR w="12700" cap="flat" cmpd="sng" algn="ctr">
                      <a:solidFill>
                        <a:srgbClr val="2832F2"/>
                      </a:solidFill>
                      <a:prstDash val="solid"/>
                      <a:round/>
                      <a:headEnd type="none" w="med" len="med"/>
                      <a:tailEnd type="none" w="med" len="med"/>
                    </a:lnR>
                    <a:lnT w="12700" cap="flat" cmpd="sng" algn="ctr">
                      <a:solidFill>
                        <a:srgbClr val="2832F2"/>
                      </a:solidFill>
                      <a:prstDash val="solid"/>
                      <a:round/>
                      <a:headEnd type="none" w="med" len="med"/>
                      <a:tailEnd type="none" w="med" len="med"/>
                    </a:lnT>
                    <a:lnB w="12700" cap="flat" cmpd="sng" algn="ctr">
                      <a:solidFill>
                        <a:srgbClr val="F033F2"/>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316936">
                <a:tc>
                  <a:txBody>
                    <a:bodyPr/>
                    <a:lstStyle/>
                    <a:p>
                      <a:r>
                        <a:rPr lang="tr-TR" sz="1300" b="1">
                          <a:effectLst/>
                        </a:rPr>
                        <a:t>Varyant (karakterlerle birlikte)</a:t>
                      </a:r>
                    </a:p>
                  </a:txBody>
                  <a:tcPr marL="39921" marR="39921" marT="19960" marB="19960" anchor="ctr">
                    <a:lnL w="12700" cap="flat" cmpd="sng" algn="ctr">
                      <a:solidFill>
                        <a:srgbClr val="383AF2"/>
                      </a:solidFill>
                      <a:prstDash val="solid"/>
                      <a:round/>
                      <a:headEnd type="none" w="med" len="med"/>
                      <a:tailEnd type="none" w="med" len="med"/>
                    </a:lnL>
                    <a:lnR w="12700" cap="flat" cmpd="sng" algn="ctr">
                      <a:solidFill>
                        <a:srgbClr val="783CF2"/>
                      </a:solidFill>
                      <a:prstDash val="solid"/>
                      <a:round/>
                      <a:headEnd type="none" w="med" len="med"/>
                      <a:tailEnd type="none" w="med" len="med"/>
                    </a:lnR>
                    <a:lnT w="12700" cap="flat" cmpd="sng" algn="ctr">
                      <a:solidFill>
                        <a:srgbClr val="383AF2"/>
                      </a:solidFill>
                      <a:prstDash val="solid"/>
                      <a:round/>
                      <a:headEnd type="none" w="med" len="med"/>
                      <a:tailEnd type="none" w="med" len="med"/>
                    </a:lnT>
                    <a:lnB w="12700" cap="flat" cmpd="sng" algn="ctr">
                      <a:solidFill>
                        <a:srgbClr val="D035F2"/>
                      </a:solidFill>
                      <a:prstDash val="solid"/>
                      <a:round/>
                      <a:headEnd type="none" w="med" len="med"/>
                      <a:tailEnd type="none" w="med" len="med"/>
                    </a:lnB>
                    <a:solidFill>
                      <a:srgbClr val="FFFFFF"/>
                    </a:solidFill>
                  </a:tcPr>
                </a:tc>
                <a:tc>
                  <a:txBody>
                    <a:bodyPr/>
                    <a:lstStyle/>
                    <a:p>
                      <a:r>
                        <a:rPr lang="tr-TR" sz="1300" b="1">
                          <a:effectLst/>
                        </a:rPr>
                        <a:t>22 bayt + dize uzunluğu</a:t>
                      </a:r>
                    </a:p>
                  </a:txBody>
                  <a:tcPr marL="39921" marR="39921" marT="19960" marB="19960" anchor="ctr">
                    <a:lnL w="12700" cap="flat" cmpd="sng" algn="ctr">
                      <a:solidFill>
                        <a:srgbClr val="783CF2"/>
                      </a:solidFill>
                      <a:prstDash val="solid"/>
                      <a:round/>
                      <a:headEnd type="none" w="med" len="med"/>
                      <a:tailEnd type="none" w="med" len="med"/>
                    </a:lnL>
                    <a:lnR w="12700" cap="flat" cmpd="sng" algn="ctr">
                      <a:solidFill>
                        <a:srgbClr val="F033F2"/>
                      </a:solidFill>
                      <a:prstDash val="solid"/>
                      <a:round/>
                      <a:headEnd type="none" w="med" len="med"/>
                      <a:tailEnd type="none" w="med" len="med"/>
                    </a:lnR>
                    <a:lnT w="12700" cap="flat" cmpd="sng" algn="ctr">
                      <a:solidFill>
                        <a:srgbClr val="783CF2"/>
                      </a:solidFill>
                      <a:prstDash val="solid"/>
                      <a:round/>
                      <a:headEnd type="none" w="med" len="med"/>
                      <a:tailEnd type="none" w="med" len="med"/>
                    </a:lnT>
                    <a:lnB w="12700" cap="flat" cmpd="sng" algn="ctr">
                      <a:solidFill>
                        <a:srgbClr val="183CF2"/>
                      </a:solidFill>
                      <a:prstDash val="solid"/>
                      <a:round/>
                      <a:headEnd type="none" w="med" len="med"/>
                      <a:tailEnd type="none" w="med" len="med"/>
                    </a:lnB>
                    <a:solidFill>
                      <a:srgbClr val="FFFFFF"/>
                    </a:solidFill>
                  </a:tcPr>
                </a:tc>
                <a:tc>
                  <a:txBody>
                    <a:bodyPr/>
                    <a:lstStyle/>
                    <a:p>
                      <a:r>
                        <a:rPr lang="tr-TR" sz="1300" b="1" dirty="0">
                          <a:effectLst/>
                        </a:rPr>
                        <a:t>Değişken uzunluklu </a:t>
                      </a:r>
                      <a:r>
                        <a:rPr lang="tr-TR" sz="1300" b="1" dirty="0" err="1">
                          <a:effectLst/>
                        </a:rPr>
                        <a:t>String</a:t>
                      </a:r>
                      <a:r>
                        <a:rPr lang="tr-TR" sz="1300" b="1" dirty="0">
                          <a:effectLst/>
                        </a:rPr>
                        <a:t> ile aynı aralık</a:t>
                      </a:r>
                    </a:p>
                  </a:txBody>
                  <a:tcPr marL="39921" marR="39921" marT="19960" marB="19960" anchor="ctr">
                    <a:lnL w="12700" cap="flat" cmpd="sng" algn="ctr">
                      <a:solidFill>
                        <a:srgbClr val="F033F2"/>
                      </a:solidFill>
                      <a:prstDash val="solid"/>
                      <a:round/>
                      <a:headEnd type="none" w="med" len="med"/>
                      <a:tailEnd type="none" w="med" len="med"/>
                    </a:lnL>
                    <a:lnR w="12700" cap="flat" cmpd="sng" algn="ctr">
                      <a:solidFill>
                        <a:srgbClr val="F033F2"/>
                      </a:solidFill>
                      <a:prstDash val="solid"/>
                      <a:round/>
                      <a:headEnd type="none" w="med" len="med"/>
                      <a:tailEnd type="none" w="med" len="med"/>
                    </a:lnR>
                    <a:lnT w="12700" cap="flat" cmpd="sng" algn="ctr">
                      <a:solidFill>
                        <a:srgbClr val="F033F2"/>
                      </a:solidFill>
                      <a:prstDash val="solid"/>
                      <a:round/>
                      <a:headEnd type="none" w="med" len="med"/>
                      <a:tailEnd type="none" w="med" len="med"/>
                    </a:lnT>
                    <a:lnB w="12700" cap="flat" cmpd="sng" algn="ctr">
                      <a:solidFill>
                        <a:srgbClr val="0837F2"/>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316936">
                <a:tc>
                  <a:txBody>
                    <a:bodyPr/>
                    <a:lstStyle/>
                    <a:p>
                      <a:r>
                        <a:rPr lang="tr-TR" sz="1300" b="1">
                          <a:effectLst/>
                        </a:rPr>
                        <a:t>Kullanıcı tanımlı</a:t>
                      </a:r>
                    </a:p>
                  </a:txBody>
                  <a:tcPr marL="39921" marR="39921" marT="19960" marB="19960" anchor="ctr">
                    <a:lnL w="12700" cap="flat" cmpd="sng" algn="ctr">
                      <a:solidFill>
                        <a:srgbClr val="D035F2"/>
                      </a:solidFill>
                      <a:prstDash val="solid"/>
                      <a:round/>
                      <a:headEnd type="none" w="med" len="med"/>
                      <a:tailEnd type="none" w="med" len="med"/>
                    </a:lnL>
                    <a:lnR w="12700" cap="flat" cmpd="sng" algn="ctr">
                      <a:solidFill>
                        <a:srgbClr val="183CF2"/>
                      </a:solidFill>
                      <a:prstDash val="solid"/>
                      <a:round/>
                      <a:headEnd type="none" w="med" len="med"/>
                      <a:tailEnd type="none" w="med" len="med"/>
                    </a:lnR>
                    <a:lnT w="12700" cap="flat" cmpd="sng" algn="ctr">
                      <a:solidFill>
                        <a:srgbClr val="D035F2"/>
                      </a:solidFill>
                      <a:prstDash val="solid"/>
                      <a:round/>
                      <a:headEnd type="none" w="med" len="med"/>
                      <a:tailEnd type="none" w="med" len="med"/>
                    </a:lnT>
                    <a:lnB w="12700" cap="flat" cmpd="sng" algn="ctr">
                      <a:solidFill>
                        <a:srgbClr val="D035F2"/>
                      </a:solidFill>
                      <a:prstDash val="solid"/>
                      <a:round/>
                      <a:headEnd type="none" w="med" len="med"/>
                      <a:tailEnd type="none" w="med" len="med"/>
                    </a:lnB>
                    <a:solidFill>
                      <a:srgbClr val="FFFFFF"/>
                    </a:solidFill>
                  </a:tcPr>
                </a:tc>
                <a:tc>
                  <a:txBody>
                    <a:bodyPr/>
                    <a:lstStyle/>
                    <a:p>
                      <a:r>
                        <a:rPr lang="tr-TR" sz="1300" b="1">
                          <a:effectLst/>
                        </a:rPr>
                        <a:t>değişir</a:t>
                      </a:r>
                    </a:p>
                  </a:txBody>
                  <a:tcPr marL="39921" marR="39921" marT="19960" marB="19960" anchor="ctr">
                    <a:lnL w="12700" cap="flat" cmpd="sng" algn="ctr">
                      <a:solidFill>
                        <a:srgbClr val="183CF2"/>
                      </a:solidFill>
                      <a:prstDash val="solid"/>
                      <a:round/>
                      <a:headEnd type="none" w="med" len="med"/>
                      <a:tailEnd type="none" w="med" len="med"/>
                    </a:lnL>
                    <a:lnR w="12700" cap="flat" cmpd="sng" algn="ctr">
                      <a:solidFill>
                        <a:srgbClr val="0837F2"/>
                      </a:solidFill>
                      <a:prstDash val="solid"/>
                      <a:round/>
                      <a:headEnd type="none" w="med" len="med"/>
                      <a:tailEnd type="none" w="med" len="med"/>
                    </a:lnR>
                    <a:lnT w="12700" cap="flat" cmpd="sng" algn="ctr">
                      <a:solidFill>
                        <a:srgbClr val="183CF2"/>
                      </a:solidFill>
                      <a:prstDash val="solid"/>
                      <a:round/>
                      <a:headEnd type="none" w="med" len="med"/>
                      <a:tailEnd type="none" w="med" len="med"/>
                    </a:lnT>
                    <a:lnB w="12700" cap="flat" cmpd="sng" algn="ctr">
                      <a:solidFill>
                        <a:srgbClr val="183CF2"/>
                      </a:solidFill>
                      <a:prstDash val="solid"/>
                      <a:round/>
                      <a:headEnd type="none" w="med" len="med"/>
                      <a:tailEnd type="none" w="med" len="med"/>
                    </a:lnB>
                    <a:solidFill>
                      <a:srgbClr val="FFFFFF"/>
                    </a:solidFill>
                  </a:tcPr>
                </a:tc>
                <a:tc>
                  <a:txBody>
                    <a:bodyPr/>
                    <a:lstStyle/>
                    <a:p>
                      <a:r>
                        <a:rPr lang="tr-TR" sz="1300" b="1" dirty="0">
                          <a:effectLst/>
                        </a:rPr>
                        <a:t>Her öğenin aralığı, veri türünün aralığıyla aynıdır.</a:t>
                      </a:r>
                    </a:p>
                  </a:txBody>
                  <a:tcPr marL="39921" marR="39921" marT="19960" marB="19960" anchor="ctr">
                    <a:lnL w="12700" cap="flat" cmpd="sng" algn="ctr">
                      <a:solidFill>
                        <a:srgbClr val="0837F2"/>
                      </a:solidFill>
                      <a:prstDash val="solid"/>
                      <a:round/>
                      <a:headEnd type="none" w="med" len="med"/>
                      <a:tailEnd type="none" w="med" len="med"/>
                    </a:lnL>
                    <a:lnR w="12700" cap="flat" cmpd="sng" algn="ctr">
                      <a:solidFill>
                        <a:srgbClr val="0837F2"/>
                      </a:solidFill>
                      <a:prstDash val="solid"/>
                      <a:round/>
                      <a:headEnd type="none" w="med" len="med"/>
                      <a:tailEnd type="none" w="med" len="med"/>
                    </a:lnR>
                    <a:lnT w="12700" cap="flat" cmpd="sng" algn="ctr">
                      <a:solidFill>
                        <a:srgbClr val="0837F2"/>
                      </a:solidFill>
                      <a:prstDash val="solid"/>
                      <a:round/>
                      <a:headEnd type="none" w="med" len="med"/>
                      <a:tailEnd type="none" w="med" len="med"/>
                    </a:lnT>
                    <a:lnB w="12700" cap="flat" cmpd="sng" algn="ctr">
                      <a:solidFill>
                        <a:srgbClr val="0837F2"/>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
        <p:nvSpPr>
          <p:cNvPr id="6" name="Rectangle 1"/>
          <p:cNvSpPr>
            <a:spLocks noChangeArrowheads="1"/>
          </p:cNvSpPr>
          <p:nvPr/>
        </p:nvSpPr>
        <p:spPr bwMode="auto">
          <a:xfrm>
            <a:off x="403405" y="191197"/>
            <a:ext cx="110525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200" b="1" i="0" u="none" strike="noStrike" cap="none" normalizeH="0" baseline="0" dirty="0" smtClean="0">
                <a:ln>
                  <a:noFill/>
                </a:ln>
                <a:solidFill>
                  <a:srgbClr val="707A88"/>
                </a:solidFill>
                <a:effectLst/>
                <a:latin typeface="roboto"/>
              </a:rPr>
              <a:t>Kodunuzda bir değişken için bir </a:t>
            </a:r>
            <a:r>
              <a:rPr kumimoji="0" lang="tr-TR" sz="1400" b="1" i="0" u="none" strike="noStrike" cap="none" normalizeH="0" baseline="0" dirty="0" smtClean="0">
                <a:ln>
                  <a:noFill/>
                </a:ln>
                <a:solidFill>
                  <a:srgbClr val="0070C0"/>
                </a:solidFill>
                <a:effectLst>
                  <a:outerShdw blurRad="38100" dist="38100" dir="2700000" algn="tl">
                    <a:srgbClr val="000000">
                      <a:alpha val="43137"/>
                    </a:srgbClr>
                  </a:outerShdw>
                </a:effectLst>
                <a:latin typeface="roboto"/>
              </a:rPr>
              <a:t>veri türü </a:t>
            </a:r>
            <a:r>
              <a:rPr kumimoji="0" lang="tr-TR" sz="1200" b="1" i="0" u="none" strike="noStrike" cap="none" normalizeH="0" baseline="0" dirty="0" smtClean="0">
                <a:ln>
                  <a:noFill/>
                </a:ln>
                <a:solidFill>
                  <a:srgbClr val="707A88"/>
                </a:solidFill>
                <a:effectLst/>
                <a:latin typeface="roboto"/>
              </a:rPr>
              <a:t>belirlediğinizde, </a:t>
            </a:r>
            <a:r>
              <a:rPr kumimoji="0" lang="tr-TR" sz="1200" b="1" i="0" u="none" strike="noStrike" cap="none" normalizeH="0" baseline="0" dirty="0" err="1" smtClean="0">
                <a:ln>
                  <a:noFill/>
                </a:ln>
                <a:solidFill>
                  <a:srgbClr val="707A88"/>
                </a:solidFill>
                <a:effectLst/>
                <a:latin typeface="roboto"/>
              </a:rPr>
              <a:t>VBA'ya</a:t>
            </a:r>
            <a:r>
              <a:rPr kumimoji="0" lang="tr-TR" sz="1200" b="1" i="0" u="none" strike="noStrike" cap="none" normalizeH="0" baseline="0" dirty="0" smtClean="0">
                <a:ln>
                  <a:noFill/>
                </a:ln>
                <a:solidFill>
                  <a:srgbClr val="707A88"/>
                </a:solidFill>
                <a:effectLst/>
                <a:latin typeface="roboto"/>
              </a:rPr>
              <a:t> bu değişkeni nasıl depolayacağını ve bunun için ne kadar alan ayıracağını söyler.</a:t>
            </a:r>
            <a:endParaRPr kumimoji="0" lang="tr-TR"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1145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65693" y="286710"/>
            <a:ext cx="1030627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1" i="0" u="none" strike="noStrike" cap="none" normalizeH="0" baseline="0" dirty="0" smtClean="0">
                <a:ln>
                  <a:noFill/>
                </a:ln>
                <a:solidFill>
                  <a:srgbClr val="0070C0"/>
                </a:solidFill>
                <a:effectLst/>
                <a:latin typeface="Segoe UI" panose="020B0502040204020203" pitchFamily="34" charset="0"/>
                <a:cs typeface="Segoe UI" panose="020B0502040204020203" pitchFamily="34" charset="0"/>
              </a:rPr>
              <a:t>Eşittir işaretinin ( </a:t>
            </a:r>
            <a:r>
              <a:rPr kumimoji="0" lang="tr-TR" sz="1400" b="1" i="0" u="none" strike="noStrike" cap="none" normalizeH="0" baseline="0" dirty="0" smtClean="0">
                <a:ln>
                  <a:noFill/>
                </a:ln>
                <a:solidFill>
                  <a:srgbClr val="0070C0"/>
                </a:solidFill>
                <a:effectLst/>
                <a:latin typeface="SFMono-Regular"/>
              </a:rPr>
              <a:t>=</a:t>
            </a:r>
            <a:r>
              <a:rPr kumimoji="0" lang="tr-TR" sz="1400" b="1" i="0" u="none" strike="noStrike" cap="none" normalizeH="0" baseline="0" dirty="0" smtClean="0">
                <a:ln>
                  <a:noFill/>
                </a:ln>
                <a:solidFill>
                  <a:srgbClr val="0070C0"/>
                </a:solidFill>
                <a:effectLst/>
                <a:latin typeface="Segoe UI" panose="020B0502040204020203" pitchFamily="34" charset="0"/>
                <a:cs typeface="Segoe UI" panose="020B0502040204020203" pitchFamily="34" charset="0"/>
              </a:rPr>
              <a:t> ) sağ tarafındaki ifade genellikle bir sayı veya sabit dizedir</a:t>
            </a:r>
            <a:r>
              <a:rPr kumimoji="0" lang="tr-TR" sz="14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ancak aynı zamanda sayı veya dize ile sonuçlanan bir ifade da olabilir (Bu ifade işlevlere çağrılar içeremez). Sabitleri, daha önce tanımlanmış sabitler bakımından bile tanımlayabilirsiniz:</a:t>
            </a:r>
            <a:r>
              <a:rPr kumimoji="0" lang="tr-TR" sz="1400" b="0" i="0" u="none" strike="noStrike" cap="none" normalizeH="0" baseline="0" dirty="0" smtClean="0">
                <a:ln>
                  <a:noFill/>
                </a:ln>
                <a:solidFill>
                  <a:schemeClr val="tx1"/>
                </a:solidFill>
                <a:effectLst/>
              </a:rPr>
              <a:t> </a:t>
            </a:r>
          </a:p>
        </p:txBody>
      </p:sp>
      <p:sp>
        <p:nvSpPr>
          <p:cNvPr id="3" name="Dikdörtgen 2"/>
          <p:cNvSpPr/>
          <p:nvPr/>
        </p:nvSpPr>
        <p:spPr>
          <a:xfrm>
            <a:off x="265693" y="1114909"/>
            <a:ext cx="2467342" cy="369332"/>
          </a:xfrm>
          <a:prstGeom prst="rect">
            <a:avLst/>
          </a:prstGeom>
        </p:spPr>
        <p:txBody>
          <a:bodyPr wrap="none">
            <a:spAutoFit/>
          </a:bodyPr>
          <a:lstStyle/>
          <a:p>
            <a:r>
              <a:rPr lang="tr-TR" b="1" dirty="0" err="1">
                <a:solidFill>
                  <a:srgbClr val="FF0000"/>
                </a:solidFill>
                <a:effectLst>
                  <a:outerShdw blurRad="38100" dist="38100" dir="2700000" algn="tl">
                    <a:srgbClr val="000000">
                      <a:alpha val="43137"/>
                    </a:srgbClr>
                  </a:outerShdw>
                </a:effectLst>
              </a:rPr>
              <a:t>Const</a:t>
            </a:r>
            <a:r>
              <a:rPr lang="tr-TR" dirty="0">
                <a:solidFill>
                  <a:srgbClr val="FF0000"/>
                </a:solidFill>
                <a:effectLst>
                  <a:outerShdw blurRad="38100" dist="38100" dir="2700000" algn="tl">
                    <a:srgbClr val="000000">
                      <a:alpha val="43137"/>
                    </a:srgbClr>
                  </a:outerShdw>
                </a:effectLst>
              </a:rPr>
              <a:t> </a:t>
            </a:r>
            <a:r>
              <a:rPr lang="tr-TR" dirty="0"/>
              <a:t>conPi2 = </a:t>
            </a:r>
            <a:r>
              <a:rPr lang="tr-TR" dirty="0" err="1"/>
              <a:t>conPi</a:t>
            </a:r>
            <a:r>
              <a:rPr lang="tr-TR" dirty="0"/>
              <a:t> * 2</a:t>
            </a:r>
          </a:p>
        </p:txBody>
      </p:sp>
      <p:sp>
        <p:nvSpPr>
          <p:cNvPr id="4" name="Dikdörtgen 3"/>
          <p:cNvSpPr/>
          <p:nvPr/>
        </p:nvSpPr>
        <p:spPr>
          <a:xfrm>
            <a:off x="265693" y="1573776"/>
            <a:ext cx="3515001" cy="369332"/>
          </a:xfrm>
          <a:prstGeom prst="rect">
            <a:avLst/>
          </a:prstGeom>
        </p:spPr>
        <p:txBody>
          <a:bodyPr wrap="none">
            <a:spAutoFit/>
          </a:bodyPr>
          <a:lstStyle/>
          <a:p>
            <a:r>
              <a:rPr lang="tr-TR" b="1" dirty="0">
                <a:solidFill>
                  <a:srgbClr val="FF0000"/>
                </a:solidFill>
                <a:latin typeface="Segoe UI" panose="020B0502040204020203" pitchFamily="34" charset="0"/>
              </a:rPr>
              <a:t>User-</a:t>
            </a:r>
            <a:r>
              <a:rPr lang="tr-TR" b="1" dirty="0" err="1">
                <a:solidFill>
                  <a:srgbClr val="FF0000"/>
                </a:solidFill>
                <a:latin typeface="Segoe UI" panose="020B0502040204020203" pitchFamily="34" charset="0"/>
              </a:rPr>
              <a:t>Defined</a:t>
            </a:r>
            <a:r>
              <a:rPr lang="tr-TR" b="1" dirty="0">
                <a:solidFill>
                  <a:srgbClr val="FF0000"/>
                </a:solidFill>
                <a:latin typeface="Segoe UI" panose="020B0502040204020203" pitchFamily="34" charset="0"/>
              </a:rPr>
              <a:t> sabitleri kapsamı</a:t>
            </a:r>
            <a:endParaRPr lang="tr-TR" b="1" i="0" dirty="0">
              <a:solidFill>
                <a:srgbClr val="FF0000"/>
              </a:solidFill>
              <a:effectLst/>
              <a:latin typeface="Segoe UI" panose="020B0502040204020203" pitchFamily="34" charset="0"/>
            </a:endParaRPr>
          </a:p>
        </p:txBody>
      </p:sp>
      <p:sp>
        <p:nvSpPr>
          <p:cNvPr id="5" name="Rectangle 2"/>
          <p:cNvSpPr>
            <a:spLocks noChangeArrowheads="1"/>
          </p:cNvSpPr>
          <p:nvPr/>
        </p:nvSpPr>
        <p:spPr bwMode="auto">
          <a:xfrm>
            <a:off x="0" y="1573777"/>
            <a:ext cx="11892955" cy="2504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41205"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Bir </a:t>
            </a:r>
            <a:r>
              <a:rPr kumimoji="0" lang="tr-TR" sz="1600" b="0" i="0" u="none" strike="noStrike" cap="none" normalizeH="0" baseline="0" dirty="0" err="1" smtClean="0">
                <a:ln>
                  <a:noFill/>
                </a:ln>
                <a:solidFill>
                  <a:srgbClr val="171717"/>
                </a:solidFill>
                <a:effectLst/>
                <a:latin typeface="SFMono-Regular"/>
                <a:cs typeface="Segoe UI" panose="020B0502040204020203" pitchFamily="34" charset="0"/>
              </a:rPr>
              <a:t>Const</a:t>
            </a: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deyimin kapsamı aynı konumda bildirildiği bir değişkenle aynıdır. Kapsamı aşağıdaki yollarla belirtebilirsiniz:</a:t>
            </a:r>
            <a:endParaRPr kumimoji="0" lang="tr-TR"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Yalnızca bir yordamda var olan bir sabit oluşturmak için, bu yordamın içinde bildirin.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Bir sınıf içindeki tüm yordamlar için kullanılabilen, ancak bu modül dışındaki hiçbir koda yönelik bir sabit oluşturmak için, sınıfın </a:t>
            </a:r>
          </a:p>
          <a:p>
            <a:pPr marL="0" marR="0" lvl="0" indent="0" algn="l" defTabSz="914400" rtl="0" eaLnBrk="0" fontAlgn="base" latinLnBrk="0" hangingPunct="0">
              <a:lnSpc>
                <a:spcPct val="100000"/>
              </a:lnSpc>
              <a:spcBef>
                <a:spcPct val="0"/>
              </a:spcBef>
              <a:spcAft>
                <a:spcPct val="0"/>
              </a:spcAft>
              <a:buClrTx/>
              <a:buSzTx/>
              <a:tabLst/>
            </a:pP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Bildirimler bölümünde bildirin.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Bir derlemenin tüm üyeleri için kullanılabilen, ancak derlemenin dış istemcilerine yönelik bir sabit oluşturmak için, sınıfının </a:t>
            </a:r>
          </a:p>
          <a:p>
            <a:pPr marL="0" marR="0" lvl="0" indent="0" algn="l" defTabSz="914400" rtl="0" eaLnBrk="0" fontAlgn="base" latinLnBrk="0" hangingPunct="0">
              <a:lnSpc>
                <a:spcPct val="100000"/>
              </a:lnSpc>
              <a:spcBef>
                <a:spcPct val="0"/>
              </a:spcBef>
              <a:spcAft>
                <a:spcPct val="0"/>
              </a:spcAft>
              <a:buClrTx/>
              <a:buSzTx/>
              <a:tabLst/>
            </a:pP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bildirimler bölümündeki anahtar sözcüğünü kullanarak </a:t>
            </a:r>
            <a:r>
              <a:rPr kumimoji="0" lang="tr-TR" sz="1600" b="0" i="0" u="none" strike="noStrike" cap="none" normalizeH="0" baseline="0" dirty="0" err="1" smtClean="0">
                <a:ln>
                  <a:noFill/>
                </a:ln>
                <a:solidFill>
                  <a:srgbClr val="171717"/>
                </a:solidFill>
                <a:effectLst/>
                <a:latin typeface="SFMono-Regular"/>
                <a:cs typeface="Segoe UI" panose="020B0502040204020203" pitchFamily="34" charset="0"/>
              </a:rPr>
              <a:t>Friend</a:t>
            </a: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bildirin.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Uygulama genelinde kullanılabilir bir sabit oluşturmak için, sınıfının bildirimler bölümündeki anahtar sözcüğünü kullanarak </a:t>
            </a:r>
          </a:p>
          <a:p>
            <a:pPr marL="0" marR="0" lvl="0" indent="0" algn="l" defTabSz="914400" rtl="0" eaLnBrk="0" fontAlgn="base" latinLnBrk="0" hangingPunct="0">
              <a:lnSpc>
                <a:spcPct val="100000"/>
              </a:lnSpc>
              <a:spcBef>
                <a:spcPct val="0"/>
              </a:spcBef>
              <a:spcAft>
                <a:spcPct val="0"/>
              </a:spcAft>
              <a:buClrTx/>
              <a:buSzTx/>
              <a:tabLst/>
            </a:pPr>
            <a:r>
              <a:rPr kumimoji="0" lang="tr-TR" sz="1600" b="0" i="0" u="none" strike="noStrike" cap="none" normalizeH="0" baseline="0" dirty="0" err="1" smtClean="0">
                <a:ln>
                  <a:noFill/>
                </a:ln>
                <a:solidFill>
                  <a:srgbClr val="171717"/>
                </a:solidFill>
                <a:effectLst/>
                <a:latin typeface="SFMono-Regular"/>
                <a:cs typeface="Segoe UI" panose="020B0502040204020203" pitchFamily="34" charset="0"/>
              </a:rPr>
              <a:t>Public</a:t>
            </a:r>
            <a:r>
              <a:rPr kumimoji="0" lang="tr-TR" sz="16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bildirin.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dirty="0" smtClean="0">
              <a:ln>
                <a:noFill/>
              </a:ln>
              <a:solidFill>
                <a:schemeClr val="tx1"/>
              </a:solidFill>
              <a:effectLst/>
              <a:latin typeface="Arial" panose="020B0604020202020204" pitchFamily="34" charset="0"/>
            </a:endParaRPr>
          </a:p>
        </p:txBody>
      </p:sp>
      <p:sp>
        <p:nvSpPr>
          <p:cNvPr id="6" name="Dikdörtgen 5"/>
          <p:cNvSpPr/>
          <p:nvPr/>
        </p:nvSpPr>
        <p:spPr>
          <a:xfrm>
            <a:off x="265693" y="3339554"/>
            <a:ext cx="11763519" cy="1477328"/>
          </a:xfrm>
          <a:prstGeom prst="rect">
            <a:avLst/>
          </a:prstGeom>
        </p:spPr>
        <p:txBody>
          <a:bodyPr wrap="square">
            <a:spAutoFit/>
          </a:bodyPr>
          <a:lstStyle/>
          <a:p>
            <a:r>
              <a:rPr lang="tr-TR" b="1" dirty="0">
                <a:solidFill>
                  <a:srgbClr val="171717"/>
                </a:solidFill>
                <a:latin typeface="Segoe UI" panose="020B0502040204020203" pitchFamily="34" charset="0"/>
              </a:rPr>
              <a:t/>
            </a:r>
            <a:br>
              <a:rPr lang="tr-TR" b="1" dirty="0">
                <a:solidFill>
                  <a:srgbClr val="171717"/>
                </a:solidFill>
                <a:latin typeface="Segoe UI" panose="020B0502040204020203" pitchFamily="34" charset="0"/>
              </a:rPr>
            </a:br>
            <a:r>
              <a:rPr lang="tr-TR" b="1" dirty="0">
                <a:solidFill>
                  <a:srgbClr val="FF0000"/>
                </a:solidFill>
                <a:latin typeface="Segoe UI" panose="020B0502040204020203" pitchFamily="34" charset="0"/>
              </a:rPr>
              <a:t>Döngüsel başvuruların kaçınma</a:t>
            </a:r>
          </a:p>
          <a:p>
            <a:r>
              <a:rPr lang="tr-TR" dirty="0">
                <a:solidFill>
                  <a:srgbClr val="171717"/>
                </a:solidFill>
                <a:latin typeface="Segoe UI" panose="020B0502040204020203" pitchFamily="34" charset="0"/>
              </a:rPr>
              <a:t>Sabitler diğer sabitler açısından tanımlanabileceğinden, iki veya daha fazla sabitler arasında yanlışlıkla bir </a:t>
            </a:r>
            <a:r>
              <a:rPr lang="tr-TR" i="1" dirty="0" smtClean="0">
                <a:solidFill>
                  <a:srgbClr val="171717"/>
                </a:solidFill>
                <a:latin typeface="Segoe UI" panose="020B0502040204020203" pitchFamily="34" charset="0"/>
              </a:rPr>
              <a:t>döngü </a:t>
            </a:r>
            <a:r>
              <a:rPr lang="tr-TR" dirty="0" smtClean="0">
                <a:solidFill>
                  <a:srgbClr val="171717"/>
                </a:solidFill>
                <a:latin typeface="Segoe UI" panose="020B0502040204020203" pitchFamily="34" charset="0"/>
              </a:rPr>
              <a:t>veya </a:t>
            </a:r>
            <a:r>
              <a:rPr lang="tr-TR" dirty="0">
                <a:solidFill>
                  <a:srgbClr val="171717"/>
                </a:solidFill>
                <a:latin typeface="Segoe UI" panose="020B0502040204020203" pitchFamily="34" charset="0"/>
              </a:rPr>
              <a:t>döngüsel başvuru oluşturmak mümkündür. İki veya daha fazla ortak sabitiniz olduğunda, her biri diğeri farklı olduğunda, aşağıdaki örnekte olduğu gibi bir döngüden oluşur:</a:t>
            </a:r>
            <a:endParaRPr lang="tr-TR" b="0" i="0" dirty="0">
              <a:solidFill>
                <a:srgbClr val="171717"/>
              </a:solidFill>
              <a:effectLst/>
              <a:latin typeface="Segoe UI" panose="020B0502040204020203" pitchFamily="34" charset="0"/>
            </a:endParaRPr>
          </a:p>
        </p:txBody>
      </p:sp>
      <p:sp>
        <p:nvSpPr>
          <p:cNvPr id="7" name="Dikdörtgen 6"/>
          <p:cNvSpPr/>
          <p:nvPr/>
        </p:nvSpPr>
        <p:spPr>
          <a:xfrm>
            <a:off x="581131" y="4985452"/>
            <a:ext cx="2884123" cy="369332"/>
          </a:xfrm>
          <a:prstGeom prst="rect">
            <a:avLst/>
          </a:prstGeom>
        </p:spPr>
        <p:txBody>
          <a:bodyPr wrap="none">
            <a:spAutoFit/>
          </a:bodyPr>
          <a:lstStyle/>
          <a:p>
            <a:r>
              <a:rPr lang="tr-TR" dirty="0" err="1"/>
              <a:t>Public</a:t>
            </a:r>
            <a:r>
              <a:rPr lang="tr-TR" dirty="0"/>
              <a:t> </a:t>
            </a:r>
            <a:r>
              <a:rPr lang="tr-TR" dirty="0" err="1"/>
              <a:t>Const</a:t>
            </a:r>
            <a:r>
              <a:rPr lang="tr-TR" dirty="0"/>
              <a:t> </a:t>
            </a:r>
            <a:r>
              <a:rPr lang="tr-TR" dirty="0" err="1"/>
              <a:t>conA</a:t>
            </a:r>
            <a:r>
              <a:rPr lang="tr-TR" dirty="0"/>
              <a:t> = </a:t>
            </a:r>
            <a:r>
              <a:rPr lang="tr-TR" dirty="0" err="1"/>
              <a:t>conB</a:t>
            </a:r>
            <a:r>
              <a:rPr lang="tr-TR" dirty="0"/>
              <a:t> * 2</a:t>
            </a:r>
          </a:p>
        </p:txBody>
      </p:sp>
      <p:sp>
        <p:nvSpPr>
          <p:cNvPr id="8" name="Dikdörtgen 7"/>
          <p:cNvSpPr/>
          <p:nvPr/>
        </p:nvSpPr>
        <p:spPr>
          <a:xfrm>
            <a:off x="606779" y="5523354"/>
            <a:ext cx="2858475" cy="369332"/>
          </a:xfrm>
          <a:prstGeom prst="rect">
            <a:avLst/>
          </a:prstGeom>
        </p:spPr>
        <p:txBody>
          <a:bodyPr wrap="none">
            <a:spAutoFit/>
          </a:bodyPr>
          <a:lstStyle/>
          <a:p>
            <a:r>
              <a:rPr lang="tr-TR" dirty="0" err="1"/>
              <a:t>Public</a:t>
            </a:r>
            <a:r>
              <a:rPr lang="tr-TR" dirty="0"/>
              <a:t> </a:t>
            </a:r>
            <a:r>
              <a:rPr lang="tr-TR" dirty="0" err="1"/>
              <a:t>Const</a:t>
            </a:r>
            <a:r>
              <a:rPr lang="tr-TR" dirty="0"/>
              <a:t> </a:t>
            </a:r>
            <a:r>
              <a:rPr lang="tr-TR" dirty="0" err="1"/>
              <a:t>conB</a:t>
            </a:r>
            <a:r>
              <a:rPr lang="tr-TR" dirty="0"/>
              <a:t> = </a:t>
            </a:r>
            <a:r>
              <a:rPr lang="tr-TR" dirty="0" err="1"/>
              <a:t>conA</a:t>
            </a:r>
            <a:r>
              <a:rPr lang="tr-TR" dirty="0"/>
              <a:t> / 2</a:t>
            </a:r>
          </a:p>
        </p:txBody>
      </p:sp>
      <p:sp>
        <p:nvSpPr>
          <p:cNvPr id="9" name="Dikdörtgen 8"/>
          <p:cNvSpPr/>
          <p:nvPr/>
        </p:nvSpPr>
        <p:spPr>
          <a:xfrm>
            <a:off x="318158" y="5892686"/>
            <a:ext cx="9128828" cy="369332"/>
          </a:xfrm>
          <a:prstGeom prst="rect">
            <a:avLst/>
          </a:prstGeom>
        </p:spPr>
        <p:txBody>
          <a:bodyPr wrap="square">
            <a:spAutoFit/>
          </a:bodyPr>
          <a:lstStyle/>
          <a:p>
            <a:r>
              <a:rPr lang="tr-TR" dirty="0">
                <a:solidFill>
                  <a:srgbClr val="FF0000"/>
                </a:solidFill>
                <a:latin typeface="Segoe UI" panose="020B0502040204020203" pitchFamily="34" charset="0"/>
              </a:rPr>
              <a:t>bir döngüyle karşılaşırsanız Visual Basic bir derleyici hatası oluşturur.</a:t>
            </a:r>
            <a:endParaRPr lang="tr-TR" dirty="0">
              <a:solidFill>
                <a:srgbClr val="FF0000"/>
              </a:solidFill>
            </a:endParaRPr>
          </a:p>
        </p:txBody>
      </p:sp>
    </p:spTree>
    <p:extLst>
      <p:ext uri="{BB962C8B-B14F-4D97-AF65-F5344CB8AC3E}">
        <p14:creationId xmlns:p14="http://schemas.microsoft.com/office/powerpoint/2010/main" val="246992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ikdörtgen 1"/>
          <p:cNvSpPr/>
          <p:nvPr/>
        </p:nvSpPr>
        <p:spPr>
          <a:xfrm>
            <a:off x="378020" y="125353"/>
            <a:ext cx="3690754" cy="523220"/>
          </a:xfrm>
          <a:prstGeom prst="rect">
            <a:avLst/>
          </a:prstGeom>
        </p:spPr>
        <p:txBody>
          <a:bodyPr wrap="none">
            <a:spAutoFit/>
          </a:bodyPr>
          <a:lstStyle/>
          <a:p>
            <a:r>
              <a:rPr lang="tr-TR" sz="2800" b="1" dirty="0">
                <a:solidFill>
                  <a:srgbClr val="FF0000"/>
                </a:solidFill>
                <a:effectLst>
                  <a:outerShdw blurRad="38100" dist="38100" dir="2700000" algn="tl">
                    <a:srgbClr val="000000">
                      <a:alpha val="43137"/>
                    </a:srgbClr>
                  </a:outerShdw>
                </a:effectLst>
              </a:rPr>
              <a:t>Kapalı</a:t>
            </a:r>
            <a:r>
              <a:rPr lang="tr-TR" dirty="0"/>
              <a:t> </a:t>
            </a:r>
            <a:r>
              <a:rPr lang="tr-TR" sz="2800" b="1" dirty="0">
                <a:solidFill>
                  <a:srgbClr val="FF0000"/>
                </a:solidFill>
                <a:effectLst>
                  <a:outerShdw blurRad="38100" dist="38100" dir="2700000" algn="tl">
                    <a:srgbClr val="000000">
                      <a:alpha val="43137"/>
                    </a:srgbClr>
                  </a:outerShdw>
                </a:effectLst>
              </a:rPr>
              <a:t>-</a:t>
            </a:r>
            <a:r>
              <a:rPr lang="tr-TR" dirty="0"/>
              <a:t> </a:t>
            </a:r>
            <a:r>
              <a:rPr lang="tr-TR" sz="2800" b="1" dirty="0">
                <a:solidFill>
                  <a:srgbClr val="FF0000"/>
                </a:solidFill>
                <a:effectLst>
                  <a:outerShdw blurRad="38100" dist="38100" dir="2700000" algn="tl">
                    <a:srgbClr val="000000">
                      <a:alpha val="43137"/>
                    </a:srgbClr>
                  </a:outerShdw>
                </a:effectLst>
              </a:rPr>
              <a:t>Açık</a:t>
            </a:r>
            <a:r>
              <a:rPr lang="tr-TR" dirty="0"/>
              <a:t> </a:t>
            </a:r>
            <a:r>
              <a:rPr lang="tr-TR" sz="2800" b="1" dirty="0">
                <a:solidFill>
                  <a:srgbClr val="FF0000"/>
                </a:solidFill>
                <a:effectLst>
                  <a:outerShdw blurRad="38100" dist="38100" dir="2700000" algn="tl">
                    <a:srgbClr val="000000">
                      <a:alpha val="43137"/>
                    </a:srgbClr>
                  </a:outerShdw>
                </a:effectLst>
              </a:rPr>
              <a:t>Tanımlama</a:t>
            </a:r>
            <a:r>
              <a:rPr lang="tr-TR" dirty="0"/>
              <a:t> </a:t>
            </a:r>
          </a:p>
        </p:txBody>
      </p:sp>
      <p:sp>
        <p:nvSpPr>
          <p:cNvPr id="3" name="Rectangle 1"/>
          <p:cNvSpPr>
            <a:spLocks noChangeArrowheads="1"/>
          </p:cNvSpPr>
          <p:nvPr/>
        </p:nvSpPr>
        <p:spPr bwMode="auto">
          <a:xfrm>
            <a:off x="563672" y="827949"/>
            <a:ext cx="6012492"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err="1" smtClean="0">
                <a:ln>
                  <a:noFill/>
                </a:ln>
                <a:solidFill>
                  <a:srgbClr val="171717"/>
                </a:solidFill>
                <a:effectLst/>
                <a:latin typeface="SFMono-Regular"/>
                <a:cs typeface="Segoe UI" panose="020B0502040204020203" pitchFamily="34" charset="0"/>
              </a:rPr>
              <a:t>Off</a:t>
            </a:r>
            <a:r>
              <a:rPr kumimoji="0" lang="tr-TR" sz="2000" b="0" i="0" u="none" strike="noStrike" cap="none" normalizeH="0" baseline="0" dirty="0" smtClean="0">
                <a:ln>
                  <a:noFill/>
                </a:ln>
                <a:solidFill>
                  <a:srgbClr val="171717"/>
                </a:solidFill>
                <a:effectLst/>
                <a:latin typeface="SFMono-Regular"/>
                <a:cs typeface="Segoe UI" panose="020B0502040204020203" pitchFamily="34" charset="0"/>
              </a:rPr>
              <a:t> (Kapalı )</a:t>
            </a:r>
            <a:r>
              <a:rPr kumimoji="0" lang="tr-TR" sz="20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Anahtar sözcüğü şu bağlamlarda kullanılabilir:</a:t>
            </a:r>
            <a:endParaRPr kumimoji="0" lang="tr-TR"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hlinkClick r:id="rId2"/>
              </a:rPr>
              <a:t>Option </a:t>
            </a:r>
            <a:r>
              <a:rPr kumimoji="0" lang="tr-TR" sz="2000" b="0" i="0" u="none" strike="noStrike" cap="none" normalizeH="0" baseline="0" dirty="0" err="1" smtClean="0">
                <a:ln>
                  <a:noFill/>
                </a:ln>
                <a:solidFill>
                  <a:srgbClr val="171717"/>
                </a:solidFill>
                <a:effectLst/>
                <a:latin typeface="Segoe UI" panose="020B0502040204020203" pitchFamily="34" charset="0"/>
                <a:cs typeface="Segoe UI" panose="020B0502040204020203" pitchFamily="34" charset="0"/>
                <a:hlinkClick r:id="rId2"/>
              </a:rPr>
              <a:t>Explicit</a:t>
            </a:r>
            <a:r>
              <a:rPr kumimoji="0" lang="tr-TR" sz="20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hlinkClick r:id="rId2"/>
              </a:rPr>
              <a:t> Deyimi</a:t>
            </a:r>
            <a:endParaRPr kumimoji="0" lang="tr-TR"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hlinkClick r:id="rId3"/>
              </a:rPr>
              <a:t>Option </a:t>
            </a:r>
            <a:r>
              <a:rPr kumimoji="0" lang="tr-TR" sz="2000" b="0" i="0" u="none" strike="noStrike" cap="none" normalizeH="0" baseline="0" dirty="0" err="1" smtClean="0">
                <a:ln>
                  <a:noFill/>
                </a:ln>
                <a:solidFill>
                  <a:srgbClr val="171717"/>
                </a:solidFill>
                <a:effectLst/>
                <a:latin typeface="Segoe UI" panose="020B0502040204020203" pitchFamily="34" charset="0"/>
                <a:cs typeface="Segoe UI" panose="020B0502040204020203" pitchFamily="34" charset="0"/>
                <a:hlinkClick r:id="rId3"/>
              </a:rPr>
              <a:t>Strict</a:t>
            </a:r>
            <a:r>
              <a:rPr kumimoji="0" lang="tr-TR" sz="20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hlinkClick r:id="rId3"/>
              </a:rPr>
              <a:t> Deyimi</a:t>
            </a:r>
            <a:endParaRPr kumimoji="0" lang="tr-TR"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hlinkClick r:id="rId4"/>
              </a:rPr>
              <a:t>Option </a:t>
            </a:r>
            <a:r>
              <a:rPr kumimoji="0" lang="tr-TR" sz="2000" b="0" i="0" u="none" strike="noStrike" cap="none" normalizeH="0" baseline="0" dirty="0" err="1" smtClean="0">
                <a:ln>
                  <a:noFill/>
                </a:ln>
                <a:solidFill>
                  <a:srgbClr val="171717"/>
                </a:solidFill>
                <a:effectLst/>
                <a:latin typeface="Segoe UI" panose="020B0502040204020203" pitchFamily="34" charset="0"/>
                <a:cs typeface="Segoe UI" panose="020B0502040204020203" pitchFamily="34" charset="0"/>
                <a:hlinkClick r:id="rId4"/>
              </a:rPr>
              <a:t>Infer</a:t>
            </a:r>
            <a:r>
              <a:rPr kumimoji="0" lang="tr-TR" sz="20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hlinkClick r:id="rId4"/>
              </a:rPr>
              <a:t> Deyimi</a:t>
            </a:r>
            <a:endParaRPr kumimoji="0" lang="tr-TR" sz="2000" b="0" i="0" u="none" strike="noStrike" cap="none" normalizeH="0" baseline="0" dirty="0" smtClean="0">
              <a:ln>
                <a:noFill/>
              </a:ln>
              <a:solidFill>
                <a:schemeClr val="tx1"/>
              </a:solidFill>
              <a:effectLst/>
            </a:endParaRPr>
          </a:p>
        </p:txBody>
      </p:sp>
      <p:sp>
        <p:nvSpPr>
          <p:cNvPr id="4" name="Dikdörtgen 3"/>
          <p:cNvSpPr/>
          <p:nvPr/>
        </p:nvSpPr>
        <p:spPr>
          <a:xfrm>
            <a:off x="563672" y="3119074"/>
            <a:ext cx="4856201" cy="646331"/>
          </a:xfrm>
          <a:prstGeom prst="rect">
            <a:avLst/>
          </a:prstGeom>
        </p:spPr>
        <p:txBody>
          <a:bodyPr wrap="none">
            <a:spAutoFit/>
          </a:bodyPr>
          <a:lstStyle/>
          <a:p>
            <a:r>
              <a:rPr lang="tr-TR" b="1" cap="all" dirty="0"/>
              <a:t>VBA DEĞİŞKEN TİPLERİ</a:t>
            </a:r>
          </a:p>
          <a:p>
            <a:r>
              <a:rPr lang="tr-TR" dirty="0" smtClean="0"/>
              <a:t>http</a:t>
            </a:r>
            <a:r>
              <a:rPr lang="tr-TR" dirty="0"/>
              <a:t>://vbaogreniyorum.com/vba-degisken-tipleri/</a:t>
            </a:r>
          </a:p>
        </p:txBody>
      </p:sp>
      <p:sp>
        <p:nvSpPr>
          <p:cNvPr id="5" name="Dikdörtgen 4"/>
          <p:cNvSpPr/>
          <p:nvPr/>
        </p:nvSpPr>
        <p:spPr>
          <a:xfrm>
            <a:off x="563672" y="4102148"/>
            <a:ext cx="10584492" cy="1477328"/>
          </a:xfrm>
          <a:prstGeom prst="rect">
            <a:avLst/>
          </a:prstGeom>
        </p:spPr>
        <p:txBody>
          <a:bodyPr wrap="square">
            <a:spAutoFit/>
          </a:bodyPr>
          <a:lstStyle/>
          <a:p>
            <a:r>
              <a:rPr lang="tr-TR" b="1" cap="all" dirty="0"/>
              <a:t>Modül</a:t>
            </a:r>
            <a:r>
              <a:rPr lang="tr-TR" dirty="0" smtClean="0"/>
              <a:t> </a:t>
            </a:r>
            <a:r>
              <a:rPr lang="tr-TR" b="1" cap="all" dirty="0"/>
              <a:t>düzeyinde</a:t>
            </a:r>
            <a:r>
              <a:rPr lang="tr-TR" dirty="0" smtClean="0"/>
              <a:t> </a:t>
            </a:r>
            <a:r>
              <a:rPr lang="tr-TR" b="1" cap="all" dirty="0"/>
              <a:t>değişkenler</a:t>
            </a:r>
          </a:p>
          <a:p>
            <a:r>
              <a:rPr lang="tr-TR" dirty="0">
                <a:hlinkClick r:id="rId5"/>
              </a:rPr>
              <a:t>https://tr.excel-lib.net/11705442-understanding-excel-vba-data-types-variables-and-constants#menu-5</a:t>
            </a:r>
          </a:p>
          <a:p>
            <a:r>
              <a:rPr lang="tr-TR" dirty="0" smtClean="0">
                <a:hlinkClick r:id="rId5"/>
              </a:rPr>
              <a:t>https</a:t>
            </a:r>
            <a:r>
              <a:rPr lang="tr-TR" dirty="0">
                <a:hlinkClick r:id="rId5"/>
              </a:rPr>
              <a:t>://</a:t>
            </a:r>
            <a:r>
              <a:rPr lang="tr-TR" dirty="0" smtClean="0">
                <a:hlinkClick r:id="rId5"/>
              </a:rPr>
              <a:t>tr.excel-lib.net/11705442-understanding-excel-vba-data-types-variables-and-constants#menu-6</a:t>
            </a:r>
            <a:endParaRPr lang="tr-TR" dirty="0" smtClean="0"/>
          </a:p>
          <a:p>
            <a:r>
              <a:rPr lang="tr-TR" dirty="0">
                <a:hlinkClick r:id="rId6"/>
              </a:rPr>
              <a:t>https://</a:t>
            </a:r>
            <a:r>
              <a:rPr lang="tr-TR" dirty="0" smtClean="0">
                <a:hlinkClick r:id="rId6"/>
              </a:rPr>
              <a:t>tr.excel-lib.net/11705442-understanding-excel-vba-data-types-variables-and-constants#menu-7</a:t>
            </a:r>
            <a:endParaRPr lang="tr-TR" dirty="0" smtClean="0"/>
          </a:p>
          <a:p>
            <a:endParaRPr lang="tr-TR" dirty="0"/>
          </a:p>
        </p:txBody>
      </p:sp>
    </p:spTree>
    <p:extLst>
      <p:ext uri="{BB962C8B-B14F-4D97-AF65-F5344CB8AC3E}">
        <p14:creationId xmlns:p14="http://schemas.microsoft.com/office/powerpoint/2010/main" val="2710243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988904" y="548731"/>
            <a:ext cx="5429250" cy="3781425"/>
          </a:xfrm>
          <a:prstGeom prst="rect">
            <a:avLst/>
          </a:prstGeom>
        </p:spPr>
      </p:pic>
      <p:sp>
        <p:nvSpPr>
          <p:cNvPr id="3" name="Dikdörtgen 2"/>
          <p:cNvSpPr/>
          <p:nvPr/>
        </p:nvSpPr>
        <p:spPr>
          <a:xfrm>
            <a:off x="818367" y="4543476"/>
            <a:ext cx="10580318" cy="1200329"/>
          </a:xfrm>
          <a:prstGeom prst="rect">
            <a:avLst/>
          </a:prstGeom>
        </p:spPr>
        <p:txBody>
          <a:bodyPr wrap="square">
            <a:spAutoFit/>
          </a:bodyPr>
          <a:lstStyle/>
          <a:p>
            <a:r>
              <a:rPr lang="tr-TR" dirty="0"/>
              <a:t>Not: Veri türünü bildirmemeyi de seçebilirsiniz; bu durumda VBA, varyant veri türünün değişkenini otomatik olarak dikkate alır. Bir varyant veri türü, herhangi bir veri türünü barındırabilir. </a:t>
            </a:r>
            <a:r>
              <a:rPr lang="tr-TR" b="1" dirty="0">
                <a:solidFill>
                  <a:srgbClr val="C00000"/>
                </a:solidFill>
              </a:rPr>
              <a:t>Bu uygun görünse de, varyant veri türünü kullanmak en iyi uygulama değildir. Daha fazla bellek kullanma eğilimindedir ve VBA kodunuzun daha yavaş çalışmasına neden olabilir.</a:t>
            </a:r>
          </a:p>
        </p:txBody>
      </p:sp>
      <p:sp>
        <p:nvSpPr>
          <p:cNvPr id="5" name="Metin kutusu 4"/>
          <p:cNvSpPr txBox="1"/>
          <p:nvPr/>
        </p:nvSpPr>
        <p:spPr>
          <a:xfrm>
            <a:off x="1678488" y="2229633"/>
            <a:ext cx="1453019" cy="923330"/>
          </a:xfrm>
          <a:prstGeom prst="rect">
            <a:avLst/>
          </a:prstGeom>
          <a:noFill/>
        </p:spPr>
        <p:txBody>
          <a:bodyPr wrap="square" rtlCol="0">
            <a:spAutoFit/>
          </a:bodyPr>
          <a:lstStyle/>
          <a:p>
            <a:r>
              <a:rPr lang="tr-TR" dirty="0" smtClean="0"/>
              <a:t>Hata verir veri tipi doğru değil</a:t>
            </a:r>
            <a:endParaRPr lang="tr-TR" dirty="0"/>
          </a:p>
        </p:txBody>
      </p:sp>
      <p:sp>
        <p:nvSpPr>
          <p:cNvPr id="6" name="Dikdörtgen 5"/>
          <p:cNvSpPr/>
          <p:nvPr/>
        </p:nvSpPr>
        <p:spPr>
          <a:xfrm>
            <a:off x="7682630" y="608947"/>
            <a:ext cx="2864285" cy="2308324"/>
          </a:xfrm>
          <a:prstGeom prst="rect">
            <a:avLst/>
          </a:prstGeom>
        </p:spPr>
        <p:txBody>
          <a:bodyPr wrap="square">
            <a:spAutoFit/>
          </a:bodyPr>
          <a:lstStyle/>
          <a:p>
            <a:r>
              <a:rPr lang="tr-TR" dirty="0" err="1"/>
              <a:t>Sub</a:t>
            </a:r>
            <a:r>
              <a:rPr lang="tr-TR" dirty="0"/>
              <a:t> </a:t>
            </a:r>
            <a:r>
              <a:rPr lang="tr-TR" dirty="0" err="1"/>
              <a:t>veriables</a:t>
            </a:r>
            <a:r>
              <a:rPr lang="tr-TR" dirty="0"/>
              <a:t>()</a:t>
            </a:r>
          </a:p>
          <a:p>
            <a:r>
              <a:rPr lang="tr-TR" dirty="0"/>
              <a:t>Dim z As </a:t>
            </a:r>
            <a:r>
              <a:rPr lang="tr-TR" dirty="0" err="1"/>
              <a:t>Integer</a:t>
            </a:r>
            <a:endParaRPr lang="tr-TR" dirty="0"/>
          </a:p>
          <a:p>
            <a:r>
              <a:rPr lang="tr-TR" dirty="0"/>
              <a:t>Dim </a:t>
            </a:r>
            <a:r>
              <a:rPr lang="tr-TR" dirty="0" err="1"/>
              <a:t>email</a:t>
            </a:r>
            <a:r>
              <a:rPr lang="tr-TR" dirty="0"/>
              <a:t> As </a:t>
            </a:r>
            <a:r>
              <a:rPr lang="tr-TR" dirty="0" err="1"/>
              <a:t>String</a:t>
            </a:r>
            <a:endParaRPr lang="tr-TR" dirty="0"/>
          </a:p>
          <a:p>
            <a:r>
              <a:rPr lang="tr-TR" dirty="0"/>
              <a:t>Dim </a:t>
            </a:r>
            <a:r>
              <a:rPr lang="tr-TR" dirty="0" err="1"/>
              <a:t>fistname</a:t>
            </a:r>
            <a:r>
              <a:rPr lang="tr-TR" dirty="0"/>
              <a:t> As </a:t>
            </a:r>
            <a:r>
              <a:rPr lang="tr-TR" dirty="0" err="1"/>
              <a:t>String</a:t>
            </a:r>
            <a:endParaRPr lang="tr-TR" dirty="0"/>
          </a:p>
          <a:p>
            <a:r>
              <a:rPr lang="tr-TR" dirty="0"/>
              <a:t>Dim </a:t>
            </a:r>
            <a:r>
              <a:rPr lang="tr-TR" dirty="0" err="1"/>
              <a:t>rowcount</a:t>
            </a:r>
            <a:r>
              <a:rPr lang="tr-TR" dirty="0"/>
              <a:t> As </a:t>
            </a:r>
            <a:r>
              <a:rPr lang="tr-TR" dirty="0" err="1"/>
              <a:t>Long</a:t>
            </a:r>
            <a:endParaRPr lang="tr-TR" dirty="0"/>
          </a:p>
          <a:p>
            <a:r>
              <a:rPr lang="tr-TR" dirty="0"/>
              <a:t>Dim </a:t>
            </a:r>
            <a:r>
              <a:rPr lang="tr-TR" dirty="0" err="1"/>
              <a:t>yodayDate</a:t>
            </a:r>
            <a:r>
              <a:rPr lang="tr-TR" dirty="0"/>
              <a:t> As </a:t>
            </a:r>
            <a:r>
              <a:rPr lang="tr-TR" dirty="0" err="1"/>
              <a:t>Date</a:t>
            </a:r>
            <a:endParaRPr lang="tr-TR" dirty="0"/>
          </a:p>
          <a:p>
            <a:r>
              <a:rPr lang="tr-TR" dirty="0"/>
              <a:t>z = "</a:t>
            </a:r>
            <a:r>
              <a:rPr lang="tr-TR" dirty="0" err="1"/>
              <a:t>hello</a:t>
            </a:r>
            <a:r>
              <a:rPr lang="tr-TR" dirty="0"/>
              <a:t>"</a:t>
            </a:r>
          </a:p>
          <a:p>
            <a:r>
              <a:rPr lang="tr-TR" dirty="0" err="1"/>
              <a:t>End</a:t>
            </a:r>
            <a:r>
              <a:rPr lang="tr-TR" dirty="0"/>
              <a:t> </a:t>
            </a:r>
            <a:r>
              <a:rPr lang="tr-TR" dirty="0" err="1"/>
              <a:t>Sub</a:t>
            </a:r>
            <a:endParaRPr lang="tr-TR" dirty="0"/>
          </a:p>
        </p:txBody>
      </p:sp>
      <p:cxnSp>
        <p:nvCxnSpPr>
          <p:cNvPr id="8" name="Düz Ok Bağlayıcısı 7"/>
          <p:cNvCxnSpPr/>
          <p:nvPr/>
        </p:nvCxnSpPr>
        <p:spPr>
          <a:xfrm flipV="1">
            <a:off x="6288066" y="2439443"/>
            <a:ext cx="1390389" cy="591856"/>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9" name="Metin kutusu 8"/>
          <p:cNvSpPr txBox="1"/>
          <p:nvPr/>
        </p:nvSpPr>
        <p:spPr>
          <a:xfrm>
            <a:off x="6826685" y="3031299"/>
            <a:ext cx="1453019" cy="923330"/>
          </a:xfrm>
          <a:prstGeom prst="rect">
            <a:avLst/>
          </a:prstGeom>
          <a:noFill/>
        </p:spPr>
        <p:txBody>
          <a:bodyPr wrap="square" rtlCol="0">
            <a:spAutoFit/>
          </a:bodyPr>
          <a:lstStyle/>
          <a:p>
            <a:r>
              <a:rPr lang="tr-TR" dirty="0" smtClean="0"/>
              <a:t>Hata verir veri tipi doğru değil</a:t>
            </a:r>
            <a:endParaRPr lang="tr-TR" dirty="0"/>
          </a:p>
        </p:txBody>
      </p:sp>
    </p:spTree>
    <p:extLst>
      <p:ext uri="{BB962C8B-B14F-4D97-AF65-F5344CB8AC3E}">
        <p14:creationId xmlns:p14="http://schemas.microsoft.com/office/powerpoint/2010/main" val="129171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ikdörtgen 1"/>
          <p:cNvSpPr/>
          <p:nvPr/>
        </p:nvSpPr>
        <p:spPr>
          <a:xfrm>
            <a:off x="390482" y="249901"/>
            <a:ext cx="9653392" cy="369332"/>
          </a:xfrm>
          <a:prstGeom prst="rect">
            <a:avLst/>
          </a:prstGeom>
        </p:spPr>
        <p:txBody>
          <a:bodyPr wrap="square">
            <a:spAutoFit/>
          </a:bodyPr>
          <a:lstStyle/>
          <a:p>
            <a:r>
              <a:rPr lang="tr-TR" b="1" dirty="0">
                <a:solidFill>
                  <a:srgbClr val="203656"/>
                </a:solidFill>
                <a:latin typeface="poppins"/>
              </a:rPr>
              <a:t>Değişken Bildirimini Zorunlu Hale Getirme (Opsiyon Açık)</a:t>
            </a:r>
            <a:endParaRPr lang="tr-TR" b="1" i="0" dirty="0">
              <a:solidFill>
                <a:srgbClr val="203656"/>
              </a:solidFill>
              <a:effectLst/>
              <a:latin typeface="poppins"/>
            </a:endParaRPr>
          </a:p>
        </p:txBody>
      </p:sp>
      <p:sp>
        <p:nvSpPr>
          <p:cNvPr id="3" name="Rectangle 1"/>
          <p:cNvSpPr>
            <a:spLocks noChangeArrowheads="1"/>
          </p:cNvSpPr>
          <p:nvPr/>
        </p:nvSpPr>
        <p:spPr bwMode="auto">
          <a:xfrm>
            <a:off x="390482" y="819795"/>
            <a:ext cx="10509161" cy="47551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tr-TR" dirty="0"/>
              <a:t>Değişken bildirmeden kod yazabilseniz de, bunu yapmak iyi bir uygulamadır.</a:t>
            </a:r>
          </a:p>
          <a:p>
            <a:pPr marL="0" marR="0" lvl="0" indent="0" algn="l" defTabSz="914400" rtl="0" eaLnBrk="0" fontAlgn="base" latinLnBrk="0" hangingPunct="0">
              <a:lnSpc>
                <a:spcPct val="100000"/>
              </a:lnSpc>
              <a:spcBef>
                <a:spcPct val="0"/>
              </a:spcBef>
              <a:spcAft>
                <a:spcPct val="0"/>
              </a:spcAft>
              <a:buClrTx/>
              <a:buSzTx/>
              <a:buFontTx/>
              <a:buNone/>
              <a:tabLst/>
            </a:pPr>
            <a:r>
              <a:rPr lang="tr-TR" dirty="0">
                <a:solidFill>
                  <a:srgbClr val="C00000"/>
                </a:solidFill>
              </a:rPr>
              <a:t>Değişkenleri bildirmenin bellekten tasarruf etme ve kodunuzu daha verimli hale getirmenin yanı sıra başka bir önemli faydası daha </a:t>
            </a:r>
            <a:r>
              <a:rPr lang="tr-TR" dirty="0" smtClean="0">
                <a:solidFill>
                  <a:srgbClr val="C00000"/>
                </a:solidFill>
              </a:rPr>
              <a:t>vardır örneğin </a:t>
            </a:r>
            <a:r>
              <a:rPr lang="tr-TR" dirty="0">
                <a:solidFill>
                  <a:srgbClr val="C00000"/>
                </a:solidFill>
              </a:rPr>
              <a:t>yanlış yazılmış değişken adlarının neden olduğu hataları yakalamaya yardımcı olur.</a:t>
            </a:r>
          </a:p>
          <a:p>
            <a:pPr marL="0" marR="0" lvl="0" indent="0" algn="l" defTabSz="914400" rtl="0" eaLnBrk="0" fontAlgn="base" latinLnBrk="0" hangingPunct="0">
              <a:lnSpc>
                <a:spcPct val="100000"/>
              </a:lnSpc>
              <a:spcBef>
                <a:spcPct val="0"/>
              </a:spcBef>
              <a:spcAft>
                <a:spcPct val="0"/>
              </a:spcAft>
              <a:buClrTx/>
              <a:buSzTx/>
              <a:buFontTx/>
              <a:buNone/>
              <a:tabLst/>
            </a:pPr>
            <a:r>
              <a:rPr lang="tr-TR" dirty="0"/>
              <a:t>Değişkenleri bildirmeye zorlandığınızdan emin olmak için modülünüzün en üstüne aşağıdaki satırı ekleyin.</a:t>
            </a:r>
          </a:p>
          <a:p>
            <a:pPr marL="0" marR="0" lvl="0" indent="0" algn="l" defTabSz="914400" rtl="0" eaLnBrk="0" fontAlgn="base" latinLnBrk="0" hangingPunct="0">
              <a:lnSpc>
                <a:spcPct val="100000"/>
              </a:lnSpc>
              <a:spcBef>
                <a:spcPct val="0"/>
              </a:spcBef>
              <a:spcAft>
                <a:spcPct val="0"/>
              </a:spcAft>
              <a:buClrTx/>
              <a:buSzTx/>
              <a:buFontTx/>
              <a:buNone/>
              <a:tabLst/>
            </a:pPr>
            <a:r>
              <a:rPr lang="tr-TR" dirty="0"/>
              <a:t>Seçenek Açık</a:t>
            </a:r>
          </a:p>
          <a:p>
            <a:pPr marL="0" marR="0" lvl="0" indent="0" algn="l" defTabSz="914400" rtl="0" eaLnBrk="0" fontAlgn="base" latinLnBrk="0" hangingPunct="0">
              <a:lnSpc>
                <a:spcPct val="100000"/>
              </a:lnSpc>
              <a:spcBef>
                <a:spcPct val="0"/>
              </a:spcBef>
              <a:spcAft>
                <a:spcPct val="0"/>
              </a:spcAft>
              <a:buClrTx/>
              <a:buSzTx/>
              <a:buFontTx/>
              <a:buNone/>
              <a:tabLst/>
            </a:pPr>
            <a:r>
              <a:rPr lang="tr-TR" b="1" dirty="0">
                <a:solidFill>
                  <a:srgbClr val="C00000"/>
                </a:solidFill>
              </a:rPr>
              <a:t>'Option </a:t>
            </a:r>
            <a:r>
              <a:rPr lang="tr-TR" b="1" dirty="0" err="1">
                <a:solidFill>
                  <a:srgbClr val="C00000"/>
                </a:solidFill>
              </a:rPr>
              <a:t>Explicit</a:t>
            </a:r>
            <a:r>
              <a:rPr lang="tr-TR" b="1" dirty="0">
                <a:solidFill>
                  <a:srgbClr val="C00000"/>
                </a:solidFill>
              </a:rPr>
              <a:t>' eklediğinizde, kodu çalıştırmadan önce tüm değişkenleri bildirmeniz istenecektir. Bildirilmemiş herhangi bir değişken varsa, VBA bir hata gösterecektir.</a:t>
            </a:r>
          </a:p>
          <a:p>
            <a:pPr marL="0" marR="0" lvl="0" indent="0" algn="l" defTabSz="914400" rtl="0" eaLnBrk="0" fontAlgn="base" latinLnBrk="0" hangingPunct="0">
              <a:lnSpc>
                <a:spcPct val="100000"/>
              </a:lnSpc>
              <a:spcBef>
                <a:spcPct val="0"/>
              </a:spcBef>
              <a:spcAft>
                <a:spcPct val="0"/>
              </a:spcAft>
              <a:buClrTx/>
              <a:buSzTx/>
              <a:buFontTx/>
              <a:buNone/>
              <a:tabLst/>
            </a:pPr>
            <a:r>
              <a:rPr lang="tr-TR" dirty="0"/>
              <a:t>Option </a:t>
            </a:r>
            <a:r>
              <a:rPr lang="tr-TR" dirty="0" err="1"/>
              <a:t>Explicit'i</a:t>
            </a:r>
            <a:r>
              <a:rPr lang="tr-TR" dirty="0"/>
              <a:t> kullanmanın büyük bir faydası vardır.</a:t>
            </a:r>
          </a:p>
          <a:p>
            <a:pPr marL="0" marR="0" lvl="0" indent="0" algn="l" defTabSz="914400" rtl="0" eaLnBrk="0" fontAlgn="base" latinLnBrk="0" hangingPunct="0">
              <a:lnSpc>
                <a:spcPct val="100000"/>
              </a:lnSpc>
              <a:spcBef>
                <a:spcPct val="0"/>
              </a:spcBef>
              <a:spcAft>
                <a:spcPct val="0"/>
              </a:spcAft>
              <a:buClrTx/>
              <a:buSzTx/>
              <a:buFontTx/>
              <a:buNone/>
              <a:tabLst/>
            </a:pPr>
            <a:r>
              <a:rPr lang="tr-TR" dirty="0"/>
              <a:t>Bazen bir yazım hatası yapabilir ve yanlış olan bir değişken adı girebilirsiniz.</a:t>
            </a:r>
          </a:p>
          <a:p>
            <a:pPr marL="0" marR="0" lvl="0" indent="0" algn="l" defTabSz="914400" rtl="0" eaLnBrk="0" fontAlgn="base" latinLnBrk="0" hangingPunct="0">
              <a:lnSpc>
                <a:spcPct val="100000"/>
              </a:lnSpc>
              <a:spcBef>
                <a:spcPct val="0"/>
              </a:spcBef>
              <a:spcAft>
                <a:spcPct val="0"/>
              </a:spcAft>
              <a:buClrTx/>
              <a:buSzTx/>
              <a:buFontTx/>
              <a:buNone/>
              <a:tabLst/>
            </a:pPr>
            <a:r>
              <a:rPr lang="tr-TR" dirty="0"/>
              <a:t>Normalde, </a:t>
            </a:r>
            <a:r>
              <a:rPr lang="tr-TR" dirty="0" err="1"/>
              <a:t>VBA'nın</a:t>
            </a:r>
            <a:r>
              <a:rPr lang="tr-TR" dirty="0"/>
              <a:t> bunun bir hata mı yoksa kasıtlı mı olduğunu bilmesinin bir yolu yoktur. Ancak, 'Option </a:t>
            </a:r>
            <a:r>
              <a:rPr lang="tr-TR" dirty="0" err="1"/>
              <a:t>Explicit</a:t>
            </a:r>
            <a:r>
              <a:rPr lang="tr-TR" dirty="0"/>
              <a:t>' kullandığınızda, VBA yanlış yazılmış değişken adını bildirilmemiş yeni bir değişken olarak görür ve size bir hata gösterir. </a:t>
            </a:r>
            <a:r>
              <a:rPr lang="tr-TR" b="1" dirty="0">
                <a:solidFill>
                  <a:srgbClr val="C00000"/>
                </a:solidFill>
              </a:rPr>
              <a:t>Bu, uzun bir kodda tespit edilmesi oldukça zor olabilen bu yanlış yazılmış değişken adlarını belirlemenize yardımcı olacaktır.</a:t>
            </a:r>
          </a:p>
          <a:p>
            <a:pPr marL="0" marR="0" lvl="0" indent="0" algn="l" defTabSz="914400" rtl="0" eaLnBrk="0" fontAlgn="base" latinLnBrk="0" hangingPunct="0">
              <a:lnSpc>
                <a:spcPct val="100000"/>
              </a:lnSpc>
              <a:spcBef>
                <a:spcPct val="0"/>
              </a:spcBef>
              <a:spcAft>
                <a:spcPct val="0"/>
              </a:spcAft>
              <a:buClrTx/>
              <a:buSzTx/>
              <a:buFontTx/>
              <a:buNone/>
              <a:tabLst/>
            </a:pPr>
            <a:r>
              <a:rPr lang="tr-TR" dirty="0"/>
              <a:t>Aşağıda, 'Açık Seçenek' kullanmanın hatayı tanımladığı bir örnek verilmiştir ('Seçenek Açık'ı kullanmamış olsaydım kapana kısılamazdı)</a:t>
            </a:r>
          </a:p>
        </p:txBody>
      </p:sp>
    </p:spTree>
    <p:extLst>
      <p:ext uri="{BB962C8B-B14F-4D97-AF65-F5344CB8AC3E}">
        <p14:creationId xmlns:p14="http://schemas.microsoft.com/office/powerpoint/2010/main" val="1319321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15326" y="944563"/>
            <a:ext cx="7338077" cy="22621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sz="2400" dirty="0" err="1"/>
              <a:t>Sub</a:t>
            </a:r>
            <a:r>
              <a:rPr lang="tr-TR" sz="2400" dirty="0"/>
              <a:t> </a:t>
            </a:r>
            <a:r>
              <a:rPr lang="tr-TR" sz="2400" dirty="0" err="1"/>
              <a:t>CommissionCalc</a:t>
            </a:r>
            <a:r>
              <a:rPr lang="tr-TR" sz="2400" dirty="0"/>
              <a:t>() </a:t>
            </a:r>
            <a:endParaRPr lang="tr-TR" sz="2400" dirty="0" smtClean="0"/>
          </a:p>
          <a:p>
            <a:pPr marL="0" marR="0" lvl="0" indent="0" algn="l" defTabSz="914400" rtl="0" eaLnBrk="0" fontAlgn="base" latinLnBrk="0" hangingPunct="0">
              <a:lnSpc>
                <a:spcPct val="100000"/>
              </a:lnSpc>
              <a:spcBef>
                <a:spcPct val="0"/>
              </a:spcBef>
              <a:spcAft>
                <a:spcPct val="0"/>
              </a:spcAft>
              <a:buClrTx/>
              <a:buSzTx/>
              <a:buFontTx/>
              <a:buNone/>
              <a:tabLst/>
            </a:pPr>
            <a:r>
              <a:rPr lang="tr-TR" sz="2400" dirty="0" smtClean="0"/>
              <a:t>Dim </a:t>
            </a:r>
            <a:r>
              <a:rPr lang="tr-TR" sz="2400" dirty="0" err="1"/>
              <a:t>CommissionRate</a:t>
            </a:r>
            <a:r>
              <a:rPr lang="tr-TR" sz="2400" dirty="0"/>
              <a:t> As </a:t>
            </a:r>
            <a:r>
              <a:rPr lang="tr-TR" sz="2400" dirty="0" err="1"/>
              <a:t>Double</a:t>
            </a:r>
            <a:r>
              <a:rPr lang="tr-TR" sz="2400" dirty="0"/>
              <a:t> </a:t>
            </a:r>
            <a:endParaRPr lang="tr-TR" sz="2400" dirty="0" smtClean="0"/>
          </a:p>
          <a:p>
            <a:pPr marL="0" marR="0" lvl="0" indent="0" algn="l" defTabSz="914400" rtl="0" eaLnBrk="0" fontAlgn="base" latinLnBrk="0" hangingPunct="0">
              <a:lnSpc>
                <a:spcPct val="100000"/>
              </a:lnSpc>
              <a:spcBef>
                <a:spcPct val="0"/>
              </a:spcBef>
              <a:spcAft>
                <a:spcPct val="0"/>
              </a:spcAft>
              <a:buClrTx/>
              <a:buSzTx/>
              <a:buFontTx/>
              <a:buNone/>
              <a:tabLst/>
            </a:pPr>
            <a:r>
              <a:rPr lang="tr-TR" sz="2400" dirty="0" err="1" smtClean="0"/>
              <a:t>If</a:t>
            </a:r>
            <a:r>
              <a:rPr lang="tr-TR" sz="2400" dirty="0" smtClean="0"/>
              <a:t> </a:t>
            </a:r>
            <a:r>
              <a:rPr lang="tr-TR" sz="2400" dirty="0" err="1"/>
              <a:t>Range</a:t>
            </a:r>
            <a:r>
              <a:rPr lang="tr-TR" sz="2400" dirty="0"/>
              <a:t>("A1").Value &gt; 10000 </a:t>
            </a:r>
            <a:r>
              <a:rPr lang="tr-TR" sz="2400" dirty="0" err="1"/>
              <a:t>Then</a:t>
            </a:r>
            <a:r>
              <a:rPr lang="tr-TR" sz="2400" dirty="0"/>
              <a:t> </a:t>
            </a:r>
            <a:endParaRPr lang="tr-TR" sz="2400" dirty="0" smtClean="0"/>
          </a:p>
          <a:p>
            <a:pPr marL="0" marR="0" lvl="0" indent="0" algn="l" defTabSz="914400" rtl="0" eaLnBrk="0" fontAlgn="base" latinLnBrk="0" hangingPunct="0">
              <a:lnSpc>
                <a:spcPct val="100000"/>
              </a:lnSpc>
              <a:spcBef>
                <a:spcPct val="0"/>
              </a:spcBef>
              <a:spcAft>
                <a:spcPct val="0"/>
              </a:spcAft>
              <a:buClrTx/>
              <a:buSzTx/>
              <a:buFontTx/>
              <a:buNone/>
              <a:tabLst/>
            </a:pPr>
            <a:r>
              <a:rPr lang="tr-TR" sz="2400" dirty="0" err="1" smtClean="0"/>
              <a:t>CommissionRate</a:t>
            </a:r>
            <a:r>
              <a:rPr lang="tr-TR" sz="2400" dirty="0" smtClean="0"/>
              <a:t> </a:t>
            </a:r>
            <a:r>
              <a:rPr lang="tr-TR" sz="2400" dirty="0"/>
              <a:t>= 0.1 Aksi </a:t>
            </a:r>
            <a:r>
              <a:rPr lang="tr-TR" sz="2400" dirty="0" err="1"/>
              <a:t>CommissionRtae</a:t>
            </a:r>
            <a:r>
              <a:rPr lang="tr-TR" sz="2400" dirty="0"/>
              <a:t> = 0.05 </a:t>
            </a:r>
            <a:r>
              <a:rPr lang="tr-TR" sz="2400" dirty="0" err="1"/>
              <a:t>End</a:t>
            </a:r>
            <a:r>
              <a:rPr lang="tr-TR" sz="2400" dirty="0"/>
              <a:t> </a:t>
            </a:r>
            <a:r>
              <a:rPr lang="tr-TR" sz="2400" dirty="0" err="1"/>
              <a:t>If</a:t>
            </a:r>
            <a:r>
              <a:rPr lang="tr-TR" sz="2400" dirty="0"/>
              <a:t> </a:t>
            </a:r>
            <a:r>
              <a:rPr lang="tr-TR" sz="2400" dirty="0" err="1"/>
              <a:t>MsgBox</a:t>
            </a:r>
            <a:r>
              <a:rPr lang="tr-TR" sz="2400" dirty="0"/>
              <a:t> "Total </a:t>
            </a:r>
            <a:r>
              <a:rPr lang="tr-TR" sz="2400" dirty="0" err="1"/>
              <a:t>Commission</a:t>
            </a:r>
            <a:r>
              <a:rPr lang="tr-TR" sz="2400" dirty="0"/>
              <a:t>: " &amp; </a:t>
            </a:r>
            <a:r>
              <a:rPr lang="tr-TR" sz="2400" dirty="0" err="1"/>
              <a:t>Range</a:t>
            </a:r>
            <a:r>
              <a:rPr lang="tr-TR" sz="2400" dirty="0"/>
              <a:t>("A1").Value * </a:t>
            </a:r>
            <a:r>
              <a:rPr lang="tr-TR" sz="2400" dirty="0" err="1"/>
              <a:t>CommissionRate</a:t>
            </a:r>
            <a:r>
              <a:rPr lang="tr-TR" sz="2400" dirty="0"/>
              <a:t> </a:t>
            </a:r>
            <a:r>
              <a:rPr lang="tr-TR" sz="2400" dirty="0" err="1"/>
              <a:t>End</a:t>
            </a:r>
            <a:r>
              <a:rPr lang="tr-TR" sz="2400" dirty="0"/>
              <a:t> </a:t>
            </a:r>
            <a:r>
              <a:rPr lang="tr-TR" sz="2400" dirty="0" err="1"/>
              <a:t>Sub</a:t>
            </a:r>
            <a:r>
              <a:rPr lang="tr-TR" sz="2400" dirty="0"/>
              <a:t> </a:t>
            </a:r>
          </a:p>
        </p:txBody>
      </p:sp>
      <p:sp>
        <p:nvSpPr>
          <p:cNvPr id="3" name="Metin kutusu 2"/>
          <p:cNvSpPr txBox="1"/>
          <p:nvPr/>
        </p:nvSpPr>
        <p:spPr>
          <a:xfrm>
            <a:off x="7653403" y="1059979"/>
            <a:ext cx="3256767" cy="2031325"/>
          </a:xfrm>
          <a:prstGeom prst="rect">
            <a:avLst/>
          </a:prstGeom>
          <a:noFill/>
        </p:spPr>
        <p:txBody>
          <a:bodyPr wrap="square" rtlCol="0">
            <a:spAutoFit/>
          </a:bodyPr>
          <a:lstStyle/>
          <a:p>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1957789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400963" y="120367"/>
            <a:ext cx="2571750" cy="1857375"/>
          </a:xfrm>
          <a:prstGeom prst="rect">
            <a:avLst/>
          </a:prstGeom>
        </p:spPr>
      </p:pic>
      <p:pic>
        <p:nvPicPr>
          <p:cNvPr id="3" name="Resim 2"/>
          <p:cNvPicPr>
            <a:picLocks noChangeAspect="1"/>
          </p:cNvPicPr>
          <p:nvPr/>
        </p:nvPicPr>
        <p:blipFill>
          <a:blip r:embed="rId3"/>
          <a:stretch>
            <a:fillRect/>
          </a:stretch>
        </p:blipFill>
        <p:spPr>
          <a:xfrm>
            <a:off x="3217427" y="-125848"/>
            <a:ext cx="4905375" cy="2600325"/>
          </a:xfrm>
          <a:prstGeom prst="rect">
            <a:avLst/>
          </a:prstGeom>
        </p:spPr>
      </p:pic>
    </p:spTree>
    <p:extLst>
      <p:ext uri="{BB962C8B-B14F-4D97-AF65-F5344CB8AC3E}">
        <p14:creationId xmlns:p14="http://schemas.microsoft.com/office/powerpoint/2010/main" val="936403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ikdörtgen 1"/>
          <p:cNvSpPr/>
          <p:nvPr/>
        </p:nvSpPr>
        <p:spPr>
          <a:xfrm>
            <a:off x="793315" y="242769"/>
            <a:ext cx="6096000" cy="3416320"/>
          </a:xfrm>
          <a:prstGeom prst="rect">
            <a:avLst/>
          </a:prstGeom>
        </p:spPr>
        <p:txBody>
          <a:bodyPr>
            <a:spAutoFit/>
          </a:bodyPr>
          <a:lstStyle/>
          <a:p>
            <a:r>
              <a:rPr lang="tr-TR" dirty="0"/>
              <a:t>Tek Bir Alt Program İçinde (Yerel Değişkenler)</a:t>
            </a:r>
          </a:p>
          <a:p>
            <a:r>
              <a:rPr lang="tr-TR" dirty="0"/>
              <a:t>Bir alt program/prosedür içinde bir değişken tanımladığınızda, bu değişken yalnızca o alt program için kullanılabilir.</a:t>
            </a:r>
          </a:p>
          <a:p>
            <a:endParaRPr lang="tr-TR" dirty="0"/>
          </a:p>
          <a:p>
            <a:r>
              <a:rPr lang="tr-TR" dirty="0"/>
              <a:t>Modüldeki diğer alt programlarda kullanamazsınız.</a:t>
            </a:r>
          </a:p>
          <a:p>
            <a:endParaRPr lang="tr-TR" dirty="0"/>
          </a:p>
          <a:p>
            <a:r>
              <a:rPr lang="tr-TR" dirty="0"/>
              <a:t>Alt program biter bitmez değişken silinir ve kullandığı bellek serbest bırakılır.</a:t>
            </a:r>
          </a:p>
          <a:p>
            <a:endParaRPr lang="tr-TR" dirty="0"/>
          </a:p>
          <a:p>
            <a:r>
              <a:rPr lang="tr-TR" dirty="0"/>
              <a:t>Aşağıdaki örnekte, değişkenler alt yordam içinde bildirilmiştir ve bu alt yordam sona erdiğinde silinecektir.</a:t>
            </a:r>
          </a:p>
          <a:p>
            <a:endParaRPr lang="tr-TR" dirty="0"/>
          </a:p>
        </p:txBody>
      </p:sp>
      <p:pic>
        <p:nvPicPr>
          <p:cNvPr id="3" name="Resim 2"/>
          <p:cNvPicPr>
            <a:picLocks noChangeAspect="1"/>
          </p:cNvPicPr>
          <p:nvPr/>
        </p:nvPicPr>
        <p:blipFill>
          <a:blip r:embed="rId2"/>
          <a:stretch>
            <a:fillRect/>
          </a:stretch>
        </p:blipFill>
        <p:spPr>
          <a:xfrm>
            <a:off x="1021915" y="3659089"/>
            <a:ext cx="2819400" cy="2781300"/>
          </a:xfrm>
          <a:prstGeom prst="rect">
            <a:avLst/>
          </a:prstGeom>
        </p:spPr>
      </p:pic>
      <p:sp>
        <p:nvSpPr>
          <p:cNvPr id="4" name="Dikdörtgen 3"/>
          <p:cNvSpPr/>
          <p:nvPr/>
        </p:nvSpPr>
        <p:spPr>
          <a:xfrm>
            <a:off x="7498975" y="427154"/>
            <a:ext cx="2475978" cy="2862322"/>
          </a:xfrm>
          <a:prstGeom prst="rect">
            <a:avLst/>
          </a:prstGeom>
        </p:spPr>
        <p:txBody>
          <a:bodyPr wrap="square">
            <a:spAutoFit/>
          </a:bodyPr>
          <a:lstStyle/>
          <a:p>
            <a:r>
              <a:rPr lang="tr-TR" sz="2000" b="1" dirty="0"/>
              <a:t>Option </a:t>
            </a:r>
            <a:r>
              <a:rPr lang="tr-TR" sz="2000" b="1" dirty="0" err="1"/>
              <a:t>Explicit</a:t>
            </a:r>
            <a:endParaRPr lang="tr-TR" sz="2000" b="1" dirty="0"/>
          </a:p>
          <a:p>
            <a:r>
              <a:rPr lang="tr-TR" sz="2000" b="1" dirty="0" err="1"/>
              <a:t>Sub</a:t>
            </a:r>
            <a:r>
              <a:rPr lang="tr-TR" sz="2000" b="1" dirty="0"/>
              <a:t> </a:t>
            </a:r>
            <a:r>
              <a:rPr lang="tr-TR" sz="2000" b="1" dirty="0" err="1"/>
              <a:t>numbers</a:t>
            </a:r>
            <a:r>
              <a:rPr lang="tr-TR" sz="2000" b="1" dirty="0"/>
              <a:t>()</a:t>
            </a:r>
          </a:p>
          <a:p>
            <a:r>
              <a:rPr lang="tr-TR" sz="2000" b="1" dirty="0"/>
              <a:t>Dim var As </a:t>
            </a:r>
            <a:r>
              <a:rPr lang="tr-TR" sz="2000" b="1" dirty="0" err="1"/>
              <a:t>Integer</a:t>
            </a:r>
            <a:endParaRPr lang="tr-TR" sz="2000" b="1" dirty="0"/>
          </a:p>
          <a:p>
            <a:r>
              <a:rPr lang="tr-TR" sz="2000" b="1" dirty="0"/>
              <a:t>Dim i As </a:t>
            </a:r>
            <a:r>
              <a:rPr lang="tr-TR" sz="2000" b="1" dirty="0" err="1"/>
              <a:t>Integer</a:t>
            </a:r>
            <a:endParaRPr lang="tr-TR" sz="2000" b="1" dirty="0"/>
          </a:p>
          <a:p>
            <a:r>
              <a:rPr lang="tr-TR" sz="2000" b="1" dirty="0"/>
              <a:t>Dim k As </a:t>
            </a:r>
            <a:r>
              <a:rPr lang="tr-TR" sz="2000" b="1" dirty="0" err="1"/>
              <a:t>Integer</a:t>
            </a:r>
            <a:endParaRPr lang="tr-TR" sz="2000" b="1" dirty="0"/>
          </a:p>
          <a:p>
            <a:r>
              <a:rPr lang="tr-TR" sz="2000" b="1" dirty="0"/>
              <a:t>i = 5</a:t>
            </a:r>
          </a:p>
          <a:p>
            <a:r>
              <a:rPr lang="tr-TR" sz="2000" b="1" dirty="0"/>
              <a:t>k = k + i</a:t>
            </a:r>
          </a:p>
          <a:p>
            <a:r>
              <a:rPr lang="tr-TR" sz="2000" b="1" dirty="0" err="1"/>
              <a:t>MsgBox</a:t>
            </a:r>
            <a:r>
              <a:rPr lang="tr-TR" sz="2000" b="1" dirty="0"/>
              <a:t> k</a:t>
            </a:r>
          </a:p>
          <a:p>
            <a:r>
              <a:rPr lang="tr-TR" sz="2000" b="1" dirty="0" err="1"/>
              <a:t>End</a:t>
            </a:r>
            <a:r>
              <a:rPr lang="tr-TR" sz="2000" b="1" dirty="0"/>
              <a:t> </a:t>
            </a:r>
            <a:r>
              <a:rPr lang="tr-TR" sz="2000" b="1" dirty="0" err="1"/>
              <a:t>Sub</a:t>
            </a:r>
            <a:endParaRPr lang="tr-TR" sz="2000" b="1" dirty="0"/>
          </a:p>
        </p:txBody>
      </p:sp>
    </p:spTree>
    <p:extLst>
      <p:ext uri="{BB962C8B-B14F-4D97-AF65-F5344CB8AC3E}">
        <p14:creationId xmlns:p14="http://schemas.microsoft.com/office/powerpoint/2010/main" val="606558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0208" y="155957"/>
            <a:ext cx="1044023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Üye Erişim İşleçleri</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Bir türün üyesine erişmek için, tür adı ile üye adı arasında nokta (</a:t>
            </a:r>
            <a:r>
              <a:rPr kumimoji="0" lang="tr-TR" b="0" i="0" u="none" strike="noStrike" cap="none" normalizeH="0" baseline="0" dirty="0" smtClean="0">
                <a:ln>
                  <a:noFill/>
                </a:ln>
                <a:solidFill>
                  <a:srgbClr val="171717"/>
                </a:solidFill>
                <a:effectLst/>
                <a:latin typeface="SFMono-Regular"/>
                <a:cs typeface="Segoe UI" panose="020B0502040204020203" pitchFamily="34" charset="0"/>
              </a:rPr>
              <a:t>.</a:t>
            </a:r>
            <a:r>
              <a:rPr kumimoji="0" lang="tr-TR"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veya ünlem işareti (</a:t>
            </a:r>
            <a:r>
              <a:rPr kumimoji="0" lang="tr-TR" b="0" i="0" u="none" strike="noStrike" cap="none" normalizeH="0" baseline="0" dirty="0" smtClean="0">
                <a:ln>
                  <a:noFill/>
                </a:ln>
                <a:solidFill>
                  <a:srgbClr val="171717"/>
                </a:solidFill>
                <a:effectLst/>
                <a:latin typeface="SFMono-Regular"/>
                <a:cs typeface="Segoe UI" panose="020B0502040204020203" pitchFamily="34" charset="0"/>
              </a:rPr>
              <a:t>!</a:t>
            </a:r>
            <a:r>
              <a:rPr kumimoji="0" lang="tr-TR"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işleci kullanın.</a:t>
            </a:r>
            <a:endParaRPr kumimoji="0" lang="tr-TR" b="0" i="0" u="none" strike="noStrike" cap="none" normalizeH="0" baseline="0" dirty="0" smtClean="0">
              <a:ln>
                <a:noFill/>
              </a:ln>
              <a:solidFill>
                <a:schemeClr val="tx1"/>
              </a:solidFill>
              <a:effectLst/>
            </a:endParaRPr>
          </a:p>
        </p:txBody>
      </p:sp>
      <p:sp>
        <p:nvSpPr>
          <p:cNvPr id="3" name="Rectangle 2"/>
          <p:cNvSpPr>
            <a:spLocks noChangeArrowheads="1"/>
          </p:cNvSpPr>
          <p:nvPr/>
        </p:nvSpPr>
        <p:spPr bwMode="auto">
          <a:xfrm>
            <a:off x="100208" y="802288"/>
            <a:ext cx="1144878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a:r>
            <a:br>
              <a:rPr kumimoji="0" lang="tr-TR"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br>
            <a:r>
              <a:rPr kumimoji="0" lang="tr-TR"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Nokta (.) Operatör</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Sınıf, </a:t>
            </a:r>
            <a:r>
              <a:rPr kumimoji="0" lang="tr-TR" b="0" i="0" u="none" strike="noStrike" cap="none" normalizeH="0" baseline="0" dirty="0" smtClean="0">
                <a:ln>
                  <a:noFill/>
                </a:ln>
                <a:solidFill>
                  <a:srgbClr val="171717"/>
                </a:solidFill>
                <a:effectLst/>
                <a:latin typeface="SFMono-Regular"/>
                <a:cs typeface="Segoe UI" panose="020B0502040204020203" pitchFamily="34" charset="0"/>
              </a:rPr>
              <a:t>.</a:t>
            </a:r>
            <a:r>
              <a:rPr kumimoji="0" lang="tr-TR"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yapı, arabirim veya numaralama üzerinde işleci üye erişim işleci olarak kullanın. Üye bir alan, özellik, olay veya yöntem olabilir.</a:t>
            </a:r>
            <a:endParaRPr kumimoji="0" lang="tr-TR" b="0" i="0" u="none" strike="noStrike" cap="none" normalizeH="0" baseline="0" dirty="0" smtClean="0">
              <a:ln>
                <a:noFill/>
              </a:ln>
              <a:solidFill>
                <a:schemeClr val="tx1"/>
              </a:solidFill>
              <a:effectLst/>
            </a:endParaRPr>
          </a:p>
        </p:txBody>
      </p:sp>
      <p:sp>
        <p:nvSpPr>
          <p:cNvPr id="4" name="Dikdörtgen 3"/>
          <p:cNvSpPr/>
          <p:nvPr/>
        </p:nvSpPr>
        <p:spPr>
          <a:xfrm>
            <a:off x="242169" y="2002617"/>
            <a:ext cx="9302663" cy="1785104"/>
          </a:xfrm>
          <a:prstGeom prst="rect">
            <a:avLst/>
          </a:prstGeom>
        </p:spPr>
        <p:txBody>
          <a:bodyPr wrap="square">
            <a:spAutoFit/>
          </a:bodyPr>
          <a:lstStyle/>
          <a:p>
            <a:r>
              <a:rPr lang="tr-TR" dirty="0"/>
              <a:t>Dim </a:t>
            </a:r>
            <a:r>
              <a:rPr lang="tr-TR" dirty="0" err="1"/>
              <a:t>nextForm</a:t>
            </a:r>
            <a:r>
              <a:rPr lang="tr-TR" dirty="0"/>
              <a:t> As New </a:t>
            </a:r>
            <a:r>
              <a:rPr lang="tr-TR" dirty="0" err="1"/>
              <a:t>System.Windows.Forms.Form</a:t>
            </a:r>
            <a:endParaRPr lang="tr-TR" dirty="0"/>
          </a:p>
          <a:p>
            <a:r>
              <a:rPr lang="tr-TR" dirty="0"/>
              <a:t>' Access </a:t>
            </a:r>
            <a:r>
              <a:rPr lang="tr-TR" dirty="0" err="1"/>
              <a:t>Text</a:t>
            </a:r>
            <a:r>
              <a:rPr lang="tr-TR" dirty="0"/>
              <a:t> </a:t>
            </a:r>
            <a:r>
              <a:rPr lang="tr-TR" dirty="0" err="1"/>
              <a:t>member</a:t>
            </a:r>
            <a:r>
              <a:rPr lang="tr-TR" dirty="0"/>
              <a:t> (</a:t>
            </a:r>
            <a:r>
              <a:rPr lang="tr-TR" dirty="0" err="1"/>
              <a:t>property</a:t>
            </a:r>
            <a:r>
              <a:rPr lang="tr-TR" dirty="0"/>
              <a:t>) of Form </a:t>
            </a:r>
            <a:r>
              <a:rPr lang="tr-TR" dirty="0" err="1"/>
              <a:t>class</a:t>
            </a:r>
            <a:r>
              <a:rPr lang="tr-TR" dirty="0"/>
              <a:t> (on </a:t>
            </a:r>
            <a:r>
              <a:rPr lang="tr-TR" dirty="0" err="1"/>
              <a:t>nextForm</a:t>
            </a:r>
            <a:r>
              <a:rPr lang="tr-TR" dirty="0"/>
              <a:t> </a:t>
            </a:r>
            <a:r>
              <a:rPr lang="tr-TR" dirty="0" err="1"/>
              <a:t>object</a:t>
            </a:r>
            <a:r>
              <a:rPr lang="tr-TR" dirty="0"/>
              <a:t>).</a:t>
            </a:r>
          </a:p>
          <a:p>
            <a:r>
              <a:rPr lang="tr-TR" dirty="0" err="1"/>
              <a:t>nextForm</a:t>
            </a:r>
            <a:r>
              <a:rPr lang="tr-TR" sz="2800" b="1" dirty="0" err="1">
                <a:solidFill>
                  <a:srgbClr val="FF0000"/>
                </a:solidFill>
                <a:effectLst>
                  <a:outerShdw blurRad="38100" dist="38100" dir="2700000" algn="tl">
                    <a:srgbClr val="000000">
                      <a:alpha val="43137"/>
                    </a:srgbClr>
                  </a:outerShdw>
                </a:effectLst>
              </a:rPr>
              <a:t>.</a:t>
            </a:r>
            <a:r>
              <a:rPr lang="tr-TR" dirty="0" err="1"/>
              <a:t>Text</a:t>
            </a:r>
            <a:r>
              <a:rPr lang="tr-TR" dirty="0"/>
              <a:t> = "</a:t>
            </a:r>
            <a:r>
              <a:rPr lang="tr-TR" dirty="0" err="1"/>
              <a:t>This</a:t>
            </a:r>
            <a:r>
              <a:rPr lang="tr-TR" dirty="0"/>
              <a:t> is </a:t>
            </a:r>
            <a:r>
              <a:rPr lang="tr-TR" dirty="0" err="1"/>
              <a:t>the</a:t>
            </a:r>
            <a:r>
              <a:rPr lang="tr-TR" dirty="0"/>
              <a:t> </a:t>
            </a:r>
            <a:r>
              <a:rPr lang="tr-TR" dirty="0" err="1"/>
              <a:t>next</a:t>
            </a:r>
            <a:r>
              <a:rPr lang="tr-TR" dirty="0"/>
              <a:t> form"</a:t>
            </a:r>
          </a:p>
          <a:p>
            <a:r>
              <a:rPr lang="tr-TR" dirty="0"/>
              <a:t>' Access Close </a:t>
            </a:r>
            <a:r>
              <a:rPr lang="tr-TR" dirty="0" err="1"/>
              <a:t>member</a:t>
            </a:r>
            <a:r>
              <a:rPr lang="tr-TR" dirty="0"/>
              <a:t> (</a:t>
            </a:r>
            <a:r>
              <a:rPr lang="tr-TR" dirty="0" err="1"/>
              <a:t>method</a:t>
            </a:r>
            <a:r>
              <a:rPr lang="tr-TR" dirty="0"/>
              <a:t>) on </a:t>
            </a:r>
            <a:r>
              <a:rPr lang="tr-TR" dirty="0" err="1"/>
              <a:t>nextForm</a:t>
            </a:r>
            <a:r>
              <a:rPr lang="tr-TR" dirty="0"/>
              <a:t>.</a:t>
            </a:r>
          </a:p>
          <a:p>
            <a:r>
              <a:rPr lang="tr-TR" dirty="0" err="1"/>
              <a:t>nextForm</a:t>
            </a:r>
            <a:r>
              <a:rPr lang="tr-TR" sz="2800" b="1" dirty="0" err="1">
                <a:solidFill>
                  <a:srgbClr val="FF0000"/>
                </a:solidFill>
                <a:effectLst>
                  <a:outerShdw blurRad="38100" dist="38100" dir="2700000" algn="tl">
                    <a:srgbClr val="000000">
                      <a:alpha val="43137"/>
                    </a:srgbClr>
                  </a:outerShdw>
                </a:effectLst>
              </a:rPr>
              <a:t>.</a:t>
            </a:r>
            <a:r>
              <a:rPr lang="tr-TR" dirty="0" err="1"/>
              <a:t>Close</a:t>
            </a:r>
            <a:r>
              <a:rPr lang="tr-TR" dirty="0"/>
              <a:t>()</a:t>
            </a:r>
          </a:p>
        </p:txBody>
      </p:sp>
      <p:sp>
        <p:nvSpPr>
          <p:cNvPr id="5" name="Rectangle 3"/>
          <p:cNvSpPr>
            <a:spLocks noChangeArrowheads="1"/>
          </p:cNvSpPr>
          <p:nvPr/>
        </p:nvSpPr>
        <p:spPr bwMode="auto">
          <a:xfrm>
            <a:off x="100208" y="3453283"/>
            <a:ext cx="11027138"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Ünlem </a:t>
            </a:r>
            <a:r>
              <a:rPr kumimoji="0" lang="tr-TR" b="1" i="0" u="none" strike="noStrike" cap="none" normalizeH="0" baseline="0" dirty="0" err="1" smtClean="0">
                <a:ln>
                  <a:noFill/>
                </a:ln>
                <a:solidFill>
                  <a:srgbClr val="171717"/>
                </a:solidFill>
                <a:effectLst/>
                <a:latin typeface="Segoe UI" panose="020B0502040204020203" pitchFamily="34" charset="0"/>
                <a:cs typeface="Segoe UI" panose="020B0502040204020203" pitchFamily="34" charset="0"/>
              </a:rPr>
              <a:t>Işareti</a:t>
            </a:r>
            <a:r>
              <a:rPr kumimoji="0" lang="tr-TR"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 </a:t>
            </a:r>
            <a:r>
              <a:rPr kumimoji="0" lang="tr-TR" b="1" i="0" u="none" strike="noStrike" cap="none" normalizeH="0" baseline="0" dirty="0" err="1" smtClean="0">
                <a:ln>
                  <a:noFill/>
                </a:ln>
                <a:solidFill>
                  <a:srgbClr val="171717"/>
                </a:solidFill>
                <a:effectLst/>
                <a:latin typeface="Segoe UI" panose="020B0502040204020203" pitchFamily="34" charset="0"/>
                <a:cs typeface="Segoe UI" panose="020B0502040204020203" pitchFamily="34" charset="0"/>
              </a:rPr>
              <a:t>Işleç</a:t>
            </a:r>
            <a:endParaRPr kumimoji="0" lang="tr-TR"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İşleci </a:t>
            </a:r>
            <a:r>
              <a:rPr kumimoji="0" lang="tr-TR" b="0" i="0" u="none" strike="noStrike" cap="none" normalizeH="0" baseline="0" dirty="0" smtClean="0">
                <a:ln>
                  <a:noFill/>
                </a:ln>
                <a:solidFill>
                  <a:srgbClr val="171717"/>
                </a:solidFill>
                <a:effectLst/>
                <a:latin typeface="SFMono-Regular"/>
                <a:cs typeface="Segoe UI" panose="020B0502040204020203" pitchFamily="34" charset="0"/>
              </a:rPr>
              <a:t>!</a:t>
            </a:r>
            <a:r>
              <a:rPr kumimoji="0" lang="tr-TR"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yalnızca bir sınıfta veya arabirimde sözlük erişim işleci olarak kullanın. Sınıf veya arabirim, tek bir bağımsız değişken kabul eden bir varsayılan </a:t>
            </a:r>
            <a:r>
              <a:rPr kumimoji="0" lang="tr-TR" b="0" i="0" u="none" strike="noStrike" cap="none" normalizeH="0" baseline="0" dirty="0" err="1" smtClean="0">
                <a:ln>
                  <a:noFill/>
                </a:ln>
                <a:solidFill>
                  <a:srgbClr val="171717"/>
                </a:solidFill>
                <a:effectLst/>
                <a:latin typeface="Segoe UI" panose="020B0502040204020203" pitchFamily="34" charset="0"/>
                <a:cs typeface="Segoe UI" panose="020B0502040204020203" pitchFamily="34" charset="0"/>
              </a:rPr>
              <a:t>özelli</a:t>
            </a:r>
            <a:r>
              <a:rPr kumimoji="0" lang="tr-TR"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sahip </a:t>
            </a:r>
            <a:r>
              <a:rPr kumimoji="0" lang="tr-TR" b="0" i="0" u="none" strike="noStrike" cap="none" normalizeH="0" baseline="0" dirty="0" err="1" smtClean="0">
                <a:ln>
                  <a:noFill/>
                </a:ln>
                <a:solidFill>
                  <a:srgbClr val="171717"/>
                </a:solidFill>
                <a:effectLst/>
                <a:latin typeface="SFMono-Regular"/>
                <a:cs typeface="Segoe UI" panose="020B0502040204020203" pitchFamily="34" charset="0"/>
              </a:rPr>
              <a:t>String</a:t>
            </a:r>
            <a:r>
              <a:rPr kumimoji="0" lang="tr-TR"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olması gerekir. İşleci hemen takip eden </a:t>
            </a:r>
            <a:r>
              <a:rPr kumimoji="0" lang="tr-TR" b="0" i="0" u="none" strike="noStrike" cap="none" normalizeH="0" baseline="0" dirty="0" smtClean="0">
                <a:ln>
                  <a:noFill/>
                </a:ln>
                <a:solidFill>
                  <a:srgbClr val="171717"/>
                </a:solidFill>
                <a:effectLst/>
                <a:latin typeface="SFMono-Regular"/>
                <a:cs typeface="Segoe UI" panose="020B0502040204020203" pitchFamily="34" charset="0"/>
              </a:rPr>
              <a:t>!</a:t>
            </a:r>
            <a:r>
              <a:rPr kumimoji="0" lang="tr-TR"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tanımlayıcı, varsayılan özelliğe dize olarak geçirilen bağımsız değişken değeri olur. Aşağıdaki örnek bunu gösteriyor.</a:t>
            </a:r>
            <a:endParaRPr kumimoji="0" lang="tr-TR" b="0" i="0" u="none" strike="noStrike" cap="none" normalizeH="0" baseline="0" dirty="0" smtClean="0">
              <a:ln>
                <a:noFill/>
              </a:ln>
              <a:solidFill>
                <a:schemeClr val="tx1"/>
              </a:solidFill>
              <a:effectLst/>
            </a:endParaRPr>
          </a:p>
        </p:txBody>
      </p:sp>
      <p:sp>
        <p:nvSpPr>
          <p:cNvPr id="6" name="Dikdörtgen 5"/>
          <p:cNvSpPr/>
          <p:nvPr/>
        </p:nvSpPr>
        <p:spPr>
          <a:xfrm>
            <a:off x="100208" y="4930611"/>
            <a:ext cx="6901841" cy="1785104"/>
          </a:xfrm>
          <a:prstGeom prst="rect">
            <a:avLst/>
          </a:prstGeom>
        </p:spPr>
        <p:txBody>
          <a:bodyPr wrap="square">
            <a:spAutoFit/>
          </a:bodyPr>
          <a:lstStyle/>
          <a:p>
            <a:r>
              <a:rPr lang="tr-TR" dirty="0" err="1">
                <a:solidFill>
                  <a:srgbClr val="0101FD"/>
                </a:solidFill>
                <a:latin typeface="SFMono-Regular"/>
              </a:rPr>
              <a:t>Public</a:t>
            </a:r>
            <a:r>
              <a:rPr lang="tr-TR" dirty="0">
                <a:solidFill>
                  <a:srgbClr val="171717"/>
                </a:solidFill>
                <a:latin typeface="SFMono-Regular"/>
              </a:rPr>
              <a:t> </a:t>
            </a:r>
            <a:r>
              <a:rPr lang="tr-TR" dirty="0">
                <a:solidFill>
                  <a:srgbClr val="0101FD"/>
                </a:solidFill>
                <a:latin typeface="SFMono-Regular"/>
              </a:rPr>
              <a:t>Class</a:t>
            </a:r>
            <a:r>
              <a:rPr lang="tr-TR" dirty="0">
                <a:solidFill>
                  <a:srgbClr val="171717"/>
                </a:solidFill>
                <a:latin typeface="SFMono-Regular"/>
              </a:rPr>
              <a:t> </a:t>
            </a:r>
            <a:r>
              <a:rPr lang="tr-TR" dirty="0" err="1">
                <a:solidFill>
                  <a:srgbClr val="171717"/>
                </a:solidFill>
                <a:latin typeface="SFMono-Regular"/>
              </a:rPr>
              <a:t>testHasDefault</a:t>
            </a:r>
            <a:r>
              <a:rPr lang="tr-TR" dirty="0">
                <a:solidFill>
                  <a:srgbClr val="171717"/>
                </a:solidFill>
                <a:latin typeface="SFMono-Regular"/>
              </a:rPr>
              <a:t> </a:t>
            </a:r>
            <a:r>
              <a:rPr lang="tr-TR" dirty="0" err="1">
                <a:solidFill>
                  <a:srgbClr val="0101FD"/>
                </a:solidFill>
                <a:latin typeface="SFMono-Regular"/>
              </a:rPr>
              <a:t>Public</a:t>
            </a:r>
            <a:r>
              <a:rPr lang="tr-TR" dirty="0">
                <a:solidFill>
                  <a:srgbClr val="171717"/>
                </a:solidFill>
                <a:latin typeface="SFMono-Regular"/>
              </a:rPr>
              <a:t> </a:t>
            </a:r>
            <a:r>
              <a:rPr lang="tr-TR" dirty="0" err="1">
                <a:solidFill>
                  <a:srgbClr val="0101FD"/>
                </a:solidFill>
                <a:latin typeface="SFMono-Regular"/>
              </a:rPr>
              <a:t>Sub</a:t>
            </a:r>
            <a:r>
              <a:rPr lang="tr-TR" dirty="0">
                <a:solidFill>
                  <a:srgbClr val="171717"/>
                </a:solidFill>
                <a:latin typeface="SFMono-Regular"/>
              </a:rPr>
              <a:t> </a:t>
            </a:r>
            <a:r>
              <a:rPr lang="tr-TR" dirty="0" err="1">
                <a:solidFill>
                  <a:srgbClr val="171717"/>
                </a:solidFill>
                <a:latin typeface="SFMono-Regular"/>
              </a:rPr>
              <a:t>compareAccess</a:t>
            </a:r>
            <a:r>
              <a:rPr lang="tr-TR" dirty="0">
                <a:solidFill>
                  <a:srgbClr val="171717"/>
                </a:solidFill>
                <a:latin typeface="SFMono-Regular"/>
              </a:rPr>
              <a:t>() </a:t>
            </a:r>
            <a:endParaRPr lang="tr-TR" dirty="0" smtClean="0">
              <a:solidFill>
                <a:srgbClr val="171717"/>
              </a:solidFill>
              <a:latin typeface="SFMono-Regular"/>
            </a:endParaRPr>
          </a:p>
          <a:p>
            <a:r>
              <a:rPr lang="tr-TR" dirty="0" smtClean="0">
                <a:solidFill>
                  <a:srgbClr val="0101FD"/>
                </a:solidFill>
                <a:latin typeface="SFMono-Regular"/>
              </a:rPr>
              <a:t>Dim</a:t>
            </a:r>
            <a:r>
              <a:rPr lang="tr-TR" dirty="0" smtClean="0">
                <a:solidFill>
                  <a:srgbClr val="171717"/>
                </a:solidFill>
                <a:latin typeface="SFMono-Regular"/>
              </a:rPr>
              <a:t> </a:t>
            </a:r>
            <a:r>
              <a:rPr lang="tr-TR" dirty="0" err="1">
                <a:solidFill>
                  <a:srgbClr val="171717"/>
                </a:solidFill>
                <a:latin typeface="SFMono-Regular"/>
              </a:rPr>
              <a:t>hD</a:t>
            </a:r>
            <a:r>
              <a:rPr lang="tr-TR" dirty="0">
                <a:solidFill>
                  <a:srgbClr val="171717"/>
                </a:solidFill>
                <a:latin typeface="SFMono-Regular"/>
              </a:rPr>
              <a:t> </a:t>
            </a:r>
            <a:r>
              <a:rPr lang="tr-TR" dirty="0">
                <a:solidFill>
                  <a:srgbClr val="0101FD"/>
                </a:solidFill>
                <a:latin typeface="SFMono-Regular"/>
              </a:rPr>
              <a:t>As</a:t>
            </a:r>
            <a:r>
              <a:rPr lang="tr-TR" dirty="0">
                <a:solidFill>
                  <a:srgbClr val="171717"/>
                </a:solidFill>
                <a:latin typeface="SFMono-Regular"/>
              </a:rPr>
              <a:t> </a:t>
            </a:r>
            <a:r>
              <a:rPr lang="tr-TR" dirty="0" err="1">
                <a:solidFill>
                  <a:srgbClr val="171717"/>
                </a:solidFill>
                <a:latin typeface="SFMono-Regular"/>
              </a:rPr>
              <a:t>hasDefault</a:t>
            </a:r>
            <a:r>
              <a:rPr lang="tr-TR" dirty="0">
                <a:solidFill>
                  <a:srgbClr val="171717"/>
                </a:solidFill>
                <a:latin typeface="SFMono-Regular"/>
              </a:rPr>
              <a:t> = </a:t>
            </a:r>
            <a:r>
              <a:rPr lang="tr-TR" dirty="0">
                <a:solidFill>
                  <a:srgbClr val="0101FD"/>
                </a:solidFill>
                <a:latin typeface="SFMono-Regular"/>
              </a:rPr>
              <a:t>New</a:t>
            </a:r>
            <a:r>
              <a:rPr lang="tr-TR" dirty="0">
                <a:solidFill>
                  <a:srgbClr val="171717"/>
                </a:solidFill>
                <a:latin typeface="SFMono-Regular"/>
              </a:rPr>
              <a:t> </a:t>
            </a:r>
            <a:r>
              <a:rPr lang="tr-TR" dirty="0" err="1">
                <a:solidFill>
                  <a:srgbClr val="171717"/>
                </a:solidFill>
                <a:latin typeface="SFMono-Regular"/>
              </a:rPr>
              <a:t>hasDefault</a:t>
            </a:r>
            <a:r>
              <a:rPr lang="tr-TR" dirty="0">
                <a:solidFill>
                  <a:srgbClr val="171717"/>
                </a:solidFill>
                <a:latin typeface="SFMono-Regular"/>
              </a:rPr>
              <a:t>() </a:t>
            </a:r>
            <a:endParaRPr lang="tr-TR" dirty="0" smtClean="0">
              <a:solidFill>
                <a:srgbClr val="171717"/>
              </a:solidFill>
              <a:latin typeface="SFMono-Regular"/>
            </a:endParaRPr>
          </a:p>
          <a:p>
            <a:r>
              <a:rPr lang="tr-TR" dirty="0" err="1" smtClean="0">
                <a:solidFill>
                  <a:srgbClr val="171717"/>
                </a:solidFill>
                <a:latin typeface="SFMono-Regular"/>
              </a:rPr>
              <a:t>MsgBox</a:t>
            </a:r>
            <a:r>
              <a:rPr lang="tr-TR" dirty="0">
                <a:solidFill>
                  <a:srgbClr val="171717"/>
                </a:solidFill>
                <a:latin typeface="SFMono-Regular"/>
              </a:rPr>
              <a:t>(</a:t>
            </a:r>
            <a:r>
              <a:rPr lang="tr-TR" dirty="0">
                <a:solidFill>
                  <a:srgbClr val="A31515"/>
                </a:solidFill>
                <a:latin typeface="SFMono-Regular"/>
              </a:rPr>
              <a:t>"</a:t>
            </a:r>
            <a:r>
              <a:rPr lang="tr-TR" dirty="0" err="1">
                <a:solidFill>
                  <a:srgbClr val="A31515"/>
                </a:solidFill>
                <a:latin typeface="SFMono-Regular"/>
              </a:rPr>
              <a:t>Traditional</a:t>
            </a:r>
            <a:r>
              <a:rPr lang="tr-TR" dirty="0">
                <a:solidFill>
                  <a:srgbClr val="A31515"/>
                </a:solidFill>
                <a:latin typeface="SFMono-Regular"/>
              </a:rPr>
              <a:t> </a:t>
            </a:r>
            <a:r>
              <a:rPr lang="tr-TR" dirty="0" err="1">
                <a:solidFill>
                  <a:srgbClr val="A31515"/>
                </a:solidFill>
                <a:latin typeface="SFMono-Regular"/>
              </a:rPr>
              <a:t>access</a:t>
            </a:r>
            <a:r>
              <a:rPr lang="tr-TR" dirty="0">
                <a:solidFill>
                  <a:srgbClr val="A31515"/>
                </a:solidFill>
                <a:latin typeface="SFMono-Regular"/>
              </a:rPr>
              <a:t> </a:t>
            </a:r>
            <a:r>
              <a:rPr lang="tr-TR" dirty="0" err="1">
                <a:solidFill>
                  <a:srgbClr val="A31515"/>
                </a:solidFill>
                <a:latin typeface="SFMono-Regular"/>
              </a:rPr>
              <a:t>returns</a:t>
            </a:r>
            <a:r>
              <a:rPr lang="tr-TR" dirty="0">
                <a:solidFill>
                  <a:srgbClr val="A31515"/>
                </a:solidFill>
                <a:latin typeface="SFMono-Regular"/>
              </a:rPr>
              <a:t> "</a:t>
            </a:r>
            <a:r>
              <a:rPr lang="tr-TR" dirty="0">
                <a:solidFill>
                  <a:srgbClr val="171717"/>
                </a:solidFill>
                <a:latin typeface="SFMono-Regular"/>
              </a:rPr>
              <a:t> &amp; </a:t>
            </a:r>
            <a:r>
              <a:rPr lang="tr-TR" dirty="0" err="1">
                <a:solidFill>
                  <a:srgbClr val="171717"/>
                </a:solidFill>
                <a:latin typeface="SFMono-Regular"/>
              </a:rPr>
              <a:t>hD.index</a:t>
            </a:r>
            <a:r>
              <a:rPr lang="tr-TR" dirty="0">
                <a:solidFill>
                  <a:srgbClr val="171717"/>
                </a:solidFill>
                <a:latin typeface="SFMono-Regular"/>
              </a:rPr>
              <a:t>(</a:t>
            </a:r>
            <a:r>
              <a:rPr lang="tr-TR" dirty="0">
                <a:solidFill>
                  <a:srgbClr val="A31515"/>
                </a:solidFill>
                <a:latin typeface="SFMono-Regular"/>
              </a:rPr>
              <a:t>"X"</a:t>
            </a:r>
            <a:r>
              <a:rPr lang="tr-TR" dirty="0">
                <a:solidFill>
                  <a:srgbClr val="171717"/>
                </a:solidFill>
                <a:latin typeface="SFMono-Regular"/>
              </a:rPr>
              <a:t>) &amp; </a:t>
            </a:r>
            <a:r>
              <a:rPr lang="tr-TR" dirty="0" err="1">
                <a:solidFill>
                  <a:srgbClr val="171717"/>
                </a:solidFill>
                <a:latin typeface="SFMono-Regular"/>
              </a:rPr>
              <a:t>vbCrLf</a:t>
            </a:r>
            <a:r>
              <a:rPr lang="tr-TR" dirty="0">
                <a:solidFill>
                  <a:srgbClr val="171717"/>
                </a:solidFill>
                <a:latin typeface="SFMono-Regular"/>
              </a:rPr>
              <a:t> &amp; </a:t>
            </a:r>
            <a:endParaRPr lang="tr-TR" dirty="0" smtClean="0">
              <a:solidFill>
                <a:srgbClr val="171717"/>
              </a:solidFill>
              <a:latin typeface="SFMono-Regular"/>
            </a:endParaRPr>
          </a:p>
          <a:p>
            <a:r>
              <a:rPr lang="tr-TR" dirty="0" smtClean="0">
                <a:solidFill>
                  <a:srgbClr val="A31515"/>
                </a:solidFill>
                <a:latin typeface="SFMono-Regular"/>
              </a:rPr>
              <a:t>"</a:t>
            </a:r>
            <a:r>
              <a:rPr lang="tr-TR" dirty="0" err="1">
                <a:solidFill>
                  <a:srgbClr val="A31515"/>
                </a:solidFill>
                <a:latin typeface="SFMono-Regular"/>
              </a:rPr>
              <a:t>Default</a:t>
            </a:r>
            <a:r>
              <a:rPr lang="tr-TR" dirty="0">
                <a:solidFill>
                  <a:srgbClr val="A31515"/>
                </a:solidFill>
                <a:latin typeface="SFMono-Regular"/>
              </a:rPr>
              <a:t> </a:t>
            </a:r>
            <a:r>
              <a:rPr lang="tr-TR" dirty="0" err="1">
                <a:solidFill>
                  <a:srgbClr val="A31515"/>
                </a:solidFill>
                <a:latin typeface="SFMono-Regular"/>
              </a:rPr>
              <a:t>property</a:t>
            </a:r>
            <a:r>
              <a:rPr lang="tr-TR" dirty="0">
                <a:solidFill>
                  <a:srgbClr val="A31515"/>
                </a:solidFill>
                <a:latin typeface="SFMono-Regular"/>
              </a:rPr>
              <a:t> </a:t>
            </a:r>
            <a:r>
              <a:rPr lang="tr-TR" dirty="0" err="1">
                <a:solidFill>
                  <a:srgbClr val="A31515"/>
                </a:solidFill>
                <a:latin typeface="SFMono-Regular"/>
              </a:rPr>
              <a:t>access</a:t>
            </a:r>
            <a:r>
              <a:rPr lang="tr-TR" dirty="0">
                <a:solidFill>
                  <a:srgbClr val="A31515"/>
                </a:solidFill>
                <a:latin typeface="SFMono-Regular"/>
              </a:rPr>
              <a:t> </a:t>
            </a:r>
            <a:r>
              <a:rPr lang="tr-TR" dirty="0" err="1">
                <a:solidFill>
                  <a:srgbClr val="A31515"/>
                </a:solidFill>
                <a:latin typeface="SFMono-Regular"/>
              </a:rPr>
              <a:t>returns</a:t>
            </a:r>
            <a:r>
              <a:rPr lang="tr-TR" dirty="0">
                <a:solidFill>
                  <a:srgbClr val="A31515"/>
                </a:solidFill>
                <a:latin typeface="SFMono-Regular"/>
              </a:rPr>
              <a:t> "</a:t>
            </a:r>
            <a:r>
              <a:rPr lang="tr-TR" dirty="0">
                <a:solidFill>
                  <a:srgbClr val="171717"/>
                </a:solidFill>
                <a:latin typeface="SFMono-Regular"/>
              </a:rPr>
              <a:t> &amp; </a:t>
            </a:r>
            <a:r>
              <a:rPr lang="tr-TR" dirty="0" err="1">
                <a:solidFill>
                  <a:srgbClr val="171717"/>
                </a:solidFill>
                <a:latin typeface="SFMono-Regular"/>
              </a:rPr>
              <a:t>hD</a:t>
            </a:r>
            <a:r>
              <a:rPr lang="tr-TR" dirty="0">
                <a:solidFill>
                  <a:srgbClr val="171717"/>
                </a:solidFill>
                <a:latin typeface="SFMono-Regular"/>
              </a:rPr>
              <a:t>(</a:t>
            </a:r>
            <a:r>
              <a:rPr lang="tr-TR" dirty="0">
                <a:solidFill>
                  <a:srgbClr val="A31515"/>
                </a:solidFill>
                <a:latin typeface="SFMono-Regular"/>
              </a:rPr>
              <a:t>"X"</a:t>
            </a:r>
            <a:r>
              <a:rPr lang="tr-TR" dirty="0">
                <a:solidFill>
                  <a:srgbClr val="171717"/>
                </a:solidFill>
                <a:latin typeface="SFMono-Regular"/>
              </a:rPr>
              <a:t>) &amp; </a:t>
            </a:r>
            <a:r>
              <a:rPr lang="tr-TR" dirty="0" err="1">
                <a:solidFill>
                  <a:srgbClr val="171717"/>
                </a:solidFill>
                <a:latin typeface="SFMono-Regular"/>
              </a:rPr>
              <a:t>vbCrLf</a:t>
            </a:r>
            <a:r>
              <a:rPr lang="tr-TR" dirty="0">
                <a:solidFill>
                  <a:srgbClr val="171717"/>
                </a:solidFill>
                <a:latin typeface="SFMono-Regular"/>
              </a:rPr>
              <a:t> &amp; </a:t>
            </a:r>
            <a:endParaRPr lang="tr-TR" dirty="0" smtClean="0">
              <a:solidFill>
                <a:srgbClr val="171717"/>
              </a:solidFill>
              <a:latin typeface="SFMono-Regular"/>
            </a:endParaRPr>
          </a:p>
          <a:p>
            <a:r>
              <a:rPr lang="tr-TR" dirty="0" smtClean="0">
                <a:solidFill>
                  <a:srgbClr val="A31515"/>
                </a:solidFill>
                <a:latin typeface="SFMono-Regular"/>
              </a:rPr>
              <a:t>"</a:t>
            </a:r>
            <a:r>
              <a:rPr lang="tr-TR" dirty="0">
                <a:solidFill>
                  <a:srgbClr val="A31515"/>
                </a:solidFill>
                <a:latin typeface="SFMono-Regular"/>
              </a:rPr>
              <a:t>Dictionary </a:t>
            </a:r>
            <a:r>
              <a:rPr lang="tr-TR" dirty="0" err="1">
                <a:solidFill>
                  <a:srgbClr val="A31515"/>
                </a:solidFill>
                <a:latin typeface="SFMono-Regular"/>
              </a:rPr>
              <a:t>access</a:t>
            </a:r>
            <a:r>
              <a:rPr lang="tr-TR" dirty="0">
                <a:solidFill>
                  <a:srgbClr val="A31515"/>
                </a:solidFill>
                <a:latin typeface="SFMono-Regular"/>
              </a:rPr>
              <a:t> </a:t>
            </a:r>
            <a:r>
              <a:rPr lang="tr-TR" dirty="0" err="1">
                <a:solidFill>
                  <a:srgbClr val="A31515"/>
                </a:solidFill>
                <a:latin typeface="SFMono-Regular"/>
              </a:rPr>
              <a:t>returns</a:t>
            </a:r>
            <a:r>
              <a:rPr lang="tr-TR" dirty="0">
                <a:solidFill>
                  <a:srgbClr val="A31515"/>
                </a:solidFill>
                <a:latin typeface="SFMono-Regular"/>
              </a:rPr>
              <a:t> "</a:t>
            </a:r>
            <a:r>
              <a:rPr lang="tr-TR" dirty="0">
                <a:solidFill>
                  <a:srgbClr val="171717"/>
                </a:solidFill>
                <a:latin typeface="SFMono-Regular"/>
              </a:rPr>
              <a:t> &amp; </a:t>
            </a:r>
            <a:r>
              <a:rPr lang="tr-TR" dirty="0" err="1">
                <a:solidFill>
                  <a:srgbClr val="171717"/>
                </a:solidFill>
                <a:latin typeface="SFMono-Regular"/>
              </a:rPr>
              <a:t>hD</a:t>
            </a:r>
            <a:r>
              <a:rPr lang="tr-TR" sz="2000" dirty="0" err="1">
                <a:solidFill>
                  <a:srgbClr val="0070C0"/>
                </a:solidFill>
                <a:effectLst>
                  <a:outerShdw blurRad="38100" dist="38100" dir="2700000" algn="tl">
                    <a:srgbClr val="000000">
                      <a:alpha val="43137"/>
                    </a:srgbClr>
                  </a:outerShdw>
                </a:effectLst>
                <a:latin typeface="SFMono-Regular"/>
              </a:rPr>
              <a:t>!</a:t>
            </a:r>
            <a:r>
              <a:rPr lang="tr-TR" dirty="0" err="1">
                <a:solidFill>
                  <a:srgbClr val="171717"/>
                </a:solidFill>
                <a:latin typeface="SFMono-Regular"/>
              </a:rPr>
              <a:t>X</a:t>
            </a:r>
            <a:r>
              <a:rPr lang="tr-TR" dirty="0">
                <a:solidFill>
                  <a:srgbClr val="171717"/>
                </a:solidFill>
                <a:latin typeface="SFMono-Regular"/>
              </a:rPr>
              <a:t>) </a:t>
            </a:r>
            <a:endParaRPr lang="tr-TR" dirty="0" smtClean="0">
              <a:solidFill>
                <a:srgbClr val="171717"/>
              </a:solidFill>
              <a:latin typeface="SFMono-Regular"/>
            </a:endParaRPr>
          </a:p>
          <a:p>
            <a:r>
              <a:rPr lang="tr-TR" dirty="0" err="1" smtClean="0">
                <a:solidFill>
                  <a:srgbClr val="0101FD"/>
                </a:solidFill>
                <a:latin typeface="SFMono-Regular"/>
              </a:rPr>
              <a:t>End</a:t>
            </a:r>
            <a:r>
              <a:rPr lang="tr-TR" dirty="0" smtClean="0">
                <a:solidFill>
                  <a:srgbClr val="171717"/>
                </a:solidFill>
                <a:latin typeface="SFMono-Regular"/>
              </a:rPr>
              <a:t> </a:t>
            </a:r>
            <a:r>
              <a:rPr lang="tr-TR" dirty="0" err="1">
                <a:solidFill>
                  <a:srgbClr val="0101FD"/>
                </a:solidFill>
                <a:latin typeface="SFMono-Regular"/>
              </a:rPr>
              <a:t>Sub</a:t>
            </a:r>
            <a:endParaRPr lang="tr-TR" dirty="0"/>
          </a:p>
        </p:txBody>
      </p:sp>
      <p:sp>
        <p:nvSpPr>
          <p:cNvPr id="7" name="Metin kutusu 6"/>
          <p:cNvSpPr txBox="1"/>
          <p:nvPr/>
        </p:nvSpPr>
        <p:spPr>
          <a:xfrm>
            <a:off x="7465512" y="4930611"/>
            <a:ext cx="1164921" cy="1754326"/>
          </a:xfrm>
          <a:prstGeom prst="rect">
            <a:avLst/>
          </a:prstGeom>
          <a:noFill/>
        </p:spPr>
        <p:txBody>
          <a:bodyPr wrap="square" rtlCol="0">
            <a:spAutoFit/>
          </a:bodyPr>
          <a:lstStyle/>
          <a:p>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9621469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ikdörtgen 2"/>
          <p:cNvSpPr/>
          <p:nvPr/>
        </p:nvSpPr>
        <p:spPr>
          <a:xfrm>
            <a:off x="192066" y="230242"/>
            <a:ext cx="11494718" cy="1477328"/>
          </a:xfrm>
          <a:prstGeom prst="rect">
            <a:avLst/>
          </a:prstGeom>
        </p:spPr>
        <p:txBody>
          <a:bodyPr wrap="square">
            <a:spAutoFit/>
          </a:bodyPr>
          <a:lstStyle/>
          <a:p>
            <a:r>
              <a:rPr lang="tr-TR" dirty="0"/>
              <a:t>Modülün en üstünde tanımladığınızda, bu değişkeni o modüldeki tüm prosedürlerde kullanabilirsiniz.</a:t>
            </a:r>
          </a:p>
          <a:p>
            <a:r>
              <a:rPr lang="tr-TR" b="1" dirty="0" smtClean="0">
                <a:solidFill>
                  <a:srgbClr val="C00000"/>
                </a:solidFill>
              </a:rPr>
              <a:t>Yukarıdaki </a:t>
            </a:r>
            <a:r>
              <a:rPr lang="tr-TR" b="1" dirty="0">
                <a:solidFill>
                  <a:srgbClr val="C00000"/>
                </a:solidFill>
              </a:rPr>
              <a:t>örnekte, 'i' değişkeni modülün en üstünde bildirilmiştir ve tüm modüller tarafından kullanılabilir.</a:t>
            </a:r>
          </a:p>
          <a:p>
            <a:r>
              <a:rPr lang="tr-TR" b="1" u="sng" dirty="0" smtClean="0">
                <a:solidFill>
                  <a:srgbClr val="C00000"/>
                </a:solidFill>
              </a:rPr>
              <a:t>Alt </a:t>
            </a:r>
            <a:r>
              <a:rPr lang="tr-TR" b="1" u="sng" dirty="0">
                <a:solidFill>
                  <a:srgbClr val="C00000"/>
                </a:solidFill>
              </a:rPr>
              <a:t>program sona erdiğinde, modül düzeyindeki değişkenlerin silinmediğini (değerini koruduğunu) </a:t>
            </a:r>
            <a:r>
              <a:rPr lang="tr-TR" b="1" u="sng" dirty="0" smtClean="0">
                <a:solidFill>
                  <a:srgbClr val="C00000"/>
                </a:solidFill>
              </a:rPr>
              <a:t>unutmayalım.</a:t>
            </a:r>
            <a:endParaRPr lang="tr-TR" b="1" u="sng" dirty="0">
              <a:solidFill>
                <a:srgbClr val="C00000"/>
              </a:solidFill>
            </a:endParaRPr>
          </a:p>
          <a:p>
            <a:r>
              <a:rPr lang="tr-TR" dirty="0" smtClean="0"/>
              <a:t>Aşağıda </a:t>
            </a:r>
            <a:r>
              <a:rPr lang="tr-TR" dirty="0" err="1" smtClean="0"/>
              <a:t>örnekde</a:t>
            </a:r>
            <a:r>
              <a:rPr lang="tr-TR" dirty="0" smtClean="0"/>
              <a:t>  </a:t>
            </a:r>
            <a:r>
              <a:rPr lang="tr-TR" dirty="0"/>
              <a:t>İlk prosedürü çalıştırıp ikincisini çalıştırdığımda, 'i' değeri 30 oluyor (birinci prosedürden 10 değerini </a:t>
            </a:r>
            <a:r>
              <a:rPr lang="tr-TR" dirty="0" smtClean="0"/>
              <a:t>taşıdığı </a:t>
            </a:r>
            <a:r>
              <a:rPr lang="tr-TR" dirty="0"/>
              <a:t>için)</a:t>
            </a:r>
          </a:p>
        </p:txBody>
      </p:sp>
      <p:pic>
        <p:nvPicPr>
          <p:cNvPr id="4" name="Resim 3"/>
          <p:cNvPicPr>
            <a:picLocks noChangeAspect="1"/>
          </p:cNvPicPr>
          <p:nvPr/>
        </p:nvPicPr>
        <p:blipFill>
          <a:blip r:embed="rId2"/>
          <a:stretch>
            <a:fillRect/>
          </a:stretch>
        </p:blipFill>
        <p:spPr>
          <a:xfrm>
            <a:off x="281966" y="1597039"/>
            <a:ext cx="1847850" cy="1981200"/>
          </a:xfrm>
          <a:prstGeom prst="rect">
            <a:avLst/>
          </a:prstGeom>
        </p:spPr>
      </p:pic>
      <p:sp>
        <p:nvSpPr>
          <p:cNvPr id="5" name="Rectangle 1"/>
          <p:cNvSpPr>
            <a:spLocks noChangeArrowheads="1"/>
          </p:cNvSpPr>
          <p:nvPr/>
        </p:nvSpPr>
        <p:spPr bwMode="auto">
          <a:xfrm>
            <a:off x="192066" y="3424322"/>
            <a:ext cx="11494718" cy="14429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tr-TR" sz="1600" b="1" dirty="0">
                <a:solidFill>
                  <a:srgbClr val="C00000"/>
                </a:solidFill>
              </a:rPr>
              <a:t>Tüm Modüllerde (Genel Değişkenler)</a:t>
            </a:r>
          </a:p>
          <a:p>
            <a:pPr marL="0" marR="0" lvl="0" indent="0" algn="l" defTabSz="914400" rtl="0" eaLnBrk="0" fontAlgn="base" latinLnBrk="0" hangingPunct="0">
              <a:lnSpc>
                <a:spcPct val="100000"/>
              </a:lnSpc>
              <a:spcBef>
                <a:spcPct val="0"/>
              </a:spcBef>
              <a:spcAft>
                <a:spcPct val="0"/>
              </a:spcAft>
              <a:buClrTx/>
              <a:buSzTx/>
              <a:buFontTx/>
              <a:buNone/>
              <a:tabLst/>
            </a:pPr>
            <a:r>
              <a:rPr lang="tr-TR" sz="1600" i="1" dirty="0">
                <a:solidFill>
                  <a:srgbClr val="C00000"/>
                </a:solidFill>
              </a:rPr>
              <a:t>Çalışma kitabındaki tüm prosedürlerde bir değişkenin kullanılabilir olmasını istiyorsanız, bunu </a:t>
            </a:r>
            <a:r>
              <a:rPr lang="tr-TR" b="1" i="1" dirty="0" err="1">
                <a:solidFill>
                  <a:srgbClr val="0070C0"/>
                </a:solidFill>
              </a:rPr>
              <a:t>Public</a:t>
            </a:r>
            <a:r>
              <a:rPr lang="tr-TR" i="1" dirty="0">
                <a:solidFill>
                  <a:srgbClr val="0070C0"/>
                </a:solidFill>
              </a:rPr>
              <a:t> </a:t>
            </a:r>
            <a:r>
              <a:rPr lang="tr-TR" sz="1600" i="1" dirty="0">
                <a:solidFill>
                  <a:srgbClr val="C00000"/>
                </a:solidFill>
              </a:rPr>
              <a:t>anahtar sözcüğüyle (DIM yerine) bildirmeniz gerekir.</a:t>
            </a:r>
          </a:p>
          <a:p>
            <a:pPr marL="0" marR="0" lvl="0" indent="0" algn="l" defTabSz="914400" rtl="0" eaLnBrk="0" fontAlgn="base" latinLnBrk="0" hangingPunct="0">
              <a:lnSpc>
                <a:spcPct val="100000"/>
              </a:lnSpc>
              <a:spcBef>
                <a:spcPct val="0"/>
              </a:spcBef>
              <a:spcAft>
                <a:spcPct val="0"/>
              </a:spcAft>
              <a:buClrTx/>
              <a:buSzTx/>
              <a:buFontTx/>
              <a:buNone/>
              <a:tabLst/>
            </a:pPr>
            <a:r>
              <a:rPr lang="tr-TR" sz="1600" dirty="0"/>
              <a:t>Modülün en üstündeki aşağıdaki kod satırı, çalışma kitabındaki tüm modüllerde '</a:t>
            </a:r>
            <a:r>
              <a:rPr lang="tr-TR" sz="1600" dirty="0" err="1"/>
              <a:t>CommissionRate</a:t>
            </a:r>
            <a:r>
              <a:rPr lang="tr-TR" sz="1600" dirty="0"/>
              <a:t>' değişkenini kullanılabilir hale getirecektir</a:t>
            </a:r>
            <a:r>
              <a:rPr lang="tr-TR" sz="1600" dirty="0" smtClean="0"/>
              <a:t>.</a:t>
            </a:r>
            <a:endParaRPr lang="tr-TR" sz="1600" dirty="0"/>
          </a:p>
        </p:txBody>
      </p:sp>
      <p:pic>
        <p:nvPicPr>
          <p:cNvPr id="6" name="Resim 5"/>
          <p:cNvPicPr>
            <a:picLocks noChangeAspect="1"/>
          </p:cNvPicPr>
          <p:nvPr/>
        </p:nvPicPr>
        <p:blipFill>
          <a:blip r:embed="rId3"/>
          <a:stretch>
            <a:fillRect/>
          </a:stretch>
        </p:blipFill>
        <p:spPr>
          <a:xfrm>
            <a:off x="281966" y="5039405"/>
            <a:ext cx="3486150" cy="1333500"/>
          </a:xfrm>
          <a:prstGeom prst="rect">
            <a:avLst/>
          </a:prstGeom>
        </p:spPr>
      </p:pic>
      <p:sp>
        <p:nvSpPr>
          <p:cNvPr id="8" name="Dikdörtgen 7"/>
          <p:cNvSpPr/>
          <p:nvPr/>
        </p:nvSpPr>
        <p:spPr>
          <a:xfrm>
            <a:off x="5678466" y="4400558"/>
            <a:ext cx="2316844" cy="2308324"/>
          </a:xfrm>
          <a:prstGeom prst="rect">
            <a:avLst/>
          </a:prstGeom>
        </p:spPr>
        <p:txBody>
          <a:bodyPr wrap="square">
            <a:spAutoFit/>
          </a:bodyPr>
          <a:lstStyle/>
          <a:p>
            <a:r>
              <a:rPr lang="tr-TR" b="1" dirty="0">
                <a:solidFill>
                  <a:srgbClr val="C00000"/>
                </a:solidFill>
              </a:rPr>
              <a:t>Option </a:t>
            </a:r>
            <a:r>
              <a:rPr lang="tr-TR" b="1" dirty="0" err="1">
                <a:solidFill>
                  <a:srgbClr val="C00000"/>
                </a:solidFill>
              </a:rPr>
              <a:t>Explicit</a:t>
            </a:r>
            <a:endParaRPr lang="tr-TR" b="1" dirty="0">
              <a:solidFill>
                <a:srgbClr val="C00000"/>
              </a:solidFill>
            </a:endParaRPr>
          </a:p>
          <a:p>
            <a:r>
              <a:rPr lang="tr-TR" b="1" dirty="0" err="1">
                <a:solidFill>
                  <a:srgbClr val="C00000"/>
                </a:solidFill>
              </a:rPr>
              <a:t>Public</a:t>
            </a:r>
            <a:r>
              <a:rPr lang="tr-TR" b="1" dirty="0">
                <a:solidFill>
                  <a:srgbClr val="C00000"/>
                </a:solidFill>
              </a:rPr>
              <a:t> i As </a:t>
            </a:r>
            <a:r>
              <a:rPr lang="tr-TR" b="1" dirty="0" err="1">
                <a:solidFill>
                  <a:srgbClr val="C00000"/>
                </a:solidFill>
              </a:rPr>
              <a:t>Integer</a:t>
            </a:r>
            <a:endParaRPr lang="tr-TR" b="1" dirty="0">
              <a:solidFill>
                <a:srgbClr val="C00000"/>
              </a:solidFill>
            </a:endParaRPr>
          </a:p>
          <a:p>
            <a:r>
              <a:rPr lang="tr-TR" b="1" dirty="0" err="1">
                <a:solidFill>
                  <a:srgbClr val="00B0F0"/>
                </a:solidFill>
              </a:rPr>
              <a:t>Sub</a:t>
            </a:r>
            <a:r>
              <a:rPr lang="tr-TR" b="1" dirty="0">
                <a:solidFill>
                  <a:srgbClr val="00B0F0"/>
                </a:solidFill>
              </a:rPr>
              <a:t> prosedur1()</a:t>
            </a:r>
          </a:p>
          <a:p>
            <a:r>
              <a:rPr lang="tr-TR" b="1" dirty="0">
                <a:solidFill>
                  <a:srgbClr val="00B0F0"/>
                </a:solidFill>
              </a:rPr>
              <a:t>i = 10: </a:t>
            </a:r>
            <a:r>
              <a:rPr lang="tr-TR" b="1" dirty="0" err="1">
                <a:solidFill>
                  <a:srgbClr val="00B0F0"/>
                </a:solidFill>
              </a:rPr>
              <a:t>MsgBox</a:t>
            </a:r>
            <a:r>
              <a:rPr lang="tr-TR" b="1" dirty="0">
                <a:solidFill>
                  <a:srgbClr val="00B0F0"/>
                </a:solidFill>
              </a:rPr>
              <a:t> i</a:t>
            </a:r>
          </a:p>
          <a:p>
            <a:r>
              <a:rPr lang="tr-TR" b="1" dirty="0" err="1">
                <a:solidFill>
                  <a:srgbClr val="00B0F0"/>
                </a:solidFill>
              </a:rPr>
              <a:t>End</a:t>
            </a:r>
            <a:r>
              <a:rPr lang="tr-TR" b="1" dirty="0">
                <a:solidFill>
                  <a:srgbClr val="00B0F0"/>
                </a:solidFill>
              </a:rPr>
              <a:t> </a:t>
            </a:r>
            <a:r>
              <a:rPr lang="tr-TR" b="1" dirty="0" err="1">
                <a:solidFill>
                  <a:srgbClr val="00B0F0"/>
                </a:solidFill>
              </a:rPr>
              <a:t>Sub</a:t>
            </a:r>
            <a:endParaRPr lang="tr-TR" b="1" dirty="0">
              <a:solidFill>
                <a:srgbClr val="00B0F0"/>
              </a:solidFill>
            </a:endParaRPr>
          </a:p>
          <a:p>
            <a:r>
              <a:rPr lang="tr-TR" b="1" dirty="0" err="1">
                <a:solidFill>
                  <a:srgbClr val="0070C0"/>
                </a:solidFill>
              </a:rPr>
              <a:t>Sub</a:t>
            </a:r>
            <a:r>
              <a:rPr lang="tr-TR" b="1" dirty="0">
                <a:solidFill>
                  <a:srgbClr val="0070C0"/>
                </a:solidFill>
              </a:rPr>
              <a:t> prosedur2()</a:t>
            </a:r>
          </a:p>
          <a:p>
            <a:r>
              <a:rPr lang="tr-TR" b="1" dirty="0">
                <a:solidFill>
                  <a:srgbClr val="0070C0"/>
                </a:solidFill>
              </a:rPr>
              <a:t>i = i + 20: </a:t>
            </a:r>
            <a:r>
              <a:rPr lang="tr-TR" b="1" dirty="0" err="1">
                <a:solidFill>
                  <a:srgbClr val="0070C0"/>
                </a:solidFill>
              </a:rPr>
              <a:t>MsgBox</a:t>
            </a:r>
            <a:r>
              <a:rPr lang="tr-TR" b="1" dirty="0">
                <a:solidFill>
                  <a:srgbClr val="0070C0"/>
                </a:solidFill>
              </a:rPr>
              <a:t> i</a:t>
            </a:r>
          </a:p>
          <a:p>
            <a:r>
              <a:rPr lang="tr-TR" b="1" dirty="0" err="1">
                <a:solidFill>
                  <a:srgbClr val="0070C0"/>
                </a:solidFill>
              </a:rPr>
              <a:t>End</a:t>
            </a:r>
            <a:r>
              <a:rPr lang="tr-TR" b="1" dirty="0">
                <a:solidFill>
                  <a:srgbClr val="0070C0"/>
                </a:solidFill>
              </a:rPr>
              <a:t> </a:t>
            </a:r>
            <a:r>
              <a:rPr lang="tr-TR" b="1" dirty="0" err="1">
                <a:solidFill>
                  <a:srgbClr val="0070C0"/>
                </a:solidFill>
              </a:rPr>
              <a:t>Sub</a:t>
            </a:r>
            <a:endParaRPr lang="tr-TR" b="1" dirty="0">
              <a:solidFill>
                <a:srgbClr val="0070C0"/>
              </a:solidFill>
            </a:endParaRPr>
          </a:p>
        </p:txBody>
      </p:sp>
    </p:spTree>
    <p:extLst>
      <p:ext uri="{BB962C8B-B14F-4D97-AF65-F5344CB8AC3E}">
        <p14:creationId xmlns:p14="http://schemas.microsoft.com/office/powerpoint/2010/main" val="1338927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ikdörtgen 1"/>
          <p:cNvSpPr/>
          <p:nvPr/>
        </p:nvSpPr>
        <p:spPr>
          <a:xfrm>
            <a:off x="45929" y="424582"/>
            <a:ext cx="12100142" cy="1508105"/>
          </a:xfrm>
          <a:prstGeom prst="rect">
            <a:avLst/>
          </a:prstGeom>
        </p:spPr>
        <p:txBody>
          <a:bodyPr wrap="square">
            <a:spAutoFit/>
          </a:bodyPr>
          <a:lstStyle/>
          <a:p>
            <a:r>
              <a:rPr lang="tr-TR" sz="2000" b="1" dirty="0">
                <a:solidFill>
                  <a:srgbClr val="FF0000"/>
                </a:solidFill>
              </a:rPr>
              <a:t>Statik</a:t>
            </a:r>
            <a:r>
              <a:rPr lang="tr-TR" sz="2000" b="1" dirty="0">
                <a:solidFill>
                  <a:srgbClr val="203656"/>
                </a:solidFill>
                <a:latin typeface="poppins"/>
              </a:rPr>
              <a:t> </a:t>
            </a:r>
            <a:r>
              <a:rPr lang="tr-TR" sz="2000" b="1" dirty="0">
                <a:solidFill>
                  <a:srgbClr val="FF0000"/>
                </a:solidFill>
              </a:rPr>
              <a:t>Değişkenler</a:t>
            </a:r>
            <a:r>
              <a:rPr lang="tr-TR" sz="2000" b="1" dirty="0">
                <a:solidFill>
                  <a:srgbClr val="203656"/>
                </a:solidFill>
                <a:latin typeface="poppins"/>
              </a:rPr>
              <a:t> </a:t>
            </a:r>
            <a:r>
              <a:rPr lang="tr-TR" sz="2000" b="1" dirty="0" smtClean="0">
                <a:solidFill>
                  <a:srgbClr val="203656"/>
                </a:solidFill>
                <a:latin typeface="poppins"/>
              </a:rPr>
              <a:t>(</a:t>
            </a:r>
            <a:r>
              <a:rPr lang="tr-TR" sz="2000" b="1" dirty="0">
                <a:solidFill>
                  <a:srgbClr val="FF0000"/>
                </a:solidFill>
              </a:rPr>
              <a:t>D</a:t>
            </a:r>
            <a:r>
              <a:rPr lang="tr-TR" sz="2000" b="1" dirty="0" smtClean="0">
                <a:solidFill>
                  <a:srgbClr val="FF0000"/>
                </a:solidFill>
              </a:rPr>
              <a:t>eğeri Koruyan</a:t>
            </a:r>
            <a:r>
              <a:rPr lang="tr-TR" sz="2000" b="1" dirty="0">
                <a:solidFill>
                  <a:srgbClr val="203656"/>
                </a:solidFill>
                <a:latin typeface="poppins"/>
              </a:rPr>
              <a:t>)</a:t>
            </a:r>
          </a:p>
          <a:p>
            <a:r>
              <a:rPr lang="tr-TR" dirty="0"/>
              <a:t>Yerel değişkenlerle çalıştığınızda, prosedür biter bitmez değişken değerini kaybeder ve </a:t>
            </a:r>
            <a:r>
              <a:rPr lang="tr-TR" dirty="0" err="1"/>
              <a:t>VBA'nın</a:t>
            </a:r>
            <a:r>
              <a:rPr lang="tr-TR" dirty="0"/>
              <a:t> belleğinden silinir.</a:t>
            </a:r>
          </a:p>
          <a:p>
            <a:r>
              <a:rPr lang="tr-TR" dirty="0"/>
              <a:t>Değişkenin değeri korumasını istiyorsanız, Statik anahtar kelime.</a:t>
            </a:r>
          </a:p>
          <a:p>
            <a:r>
              <a:rPr lang="tr-TR" dirty="0"/>
              <a:t>Önce size normal bir durumda ne olduğunu göstereyim.</a:t>
            </a:r>
          </a:p>
          <a:p>
            <a:r>
              <a:rPr lang="tr-TR" dirty="0"/>
              <a:t>Aşağıdaki kodda, prosedürü birden çok kez çalıştırdığımda, her seferinde 10 değerini gösterecek.</a:t>
            </a:r>
          </a:p>
        </p:txBody>
      </p:sp>
      <p:sp>
        <p:nvSpPr>
          <p:cNvPr id="3" name="Dikdörtgen 2"/>
          <p:cNvSpPr/>
          <p:nvPr/>
        </p:nvSpPr>
        <p:spPr>
          <a:xfrm>
            <a:off x="154486" y="1901910"/>
            <a:ext cx="11178922" cy="646331"/>
          </a:xfrm>
          <a:prstGeom prst="rect">
            <a:avLst/>
          </a:prstGeom>
        </p:spPr>
        <p:txBody>
          <a:bodyPr wrap="square">
            <a:spAutoFit/>
          </a:bodyPr>
          <a:lstStyle/>
          <a:p>
            <a:r>
              <a:rPr lang="tr-TR" dirty="0"/>
              <a:t>Şimdi, DIM yerine Statik anahtar sözcüğünü kullanırsam ve prosedürü birden çok kez çalıştırırsam, değerleri 10'luk artışlarla göstermeye devam edecek. Bu, 'i' değişkeni değerini koruduğu ve hesaplamada kullandığı için olur.</a:t>
            </a:r>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rgbClr val="707A88"/>
                </a:solidFill>
                <a:effectLst/>
                <a:latin typeface="var(--bs-font-monospace)"/>
              </a:rPr>
              <a:t>Alt Yordam1() Statik i As </a:t>
            </a:r>
            <a:r>
              <a:rPr kumimoji="0" lang="tr-TR" b="0" i="0" u="none" strike="noStrike" cap="none" normalizeH="0" baseline="0" dirty="0" err="1" smtClean="0">
                <a:ln>
                  <a:noFill/>
                </a:ln>
                <a:solidFill>
                  <a:srgbClr val="707A88"/>
                </a:solidFill>
                <a:effectLst/>
                <a:latin typeface="var(--bs-font-monospace)"/>
              </a:rPr>
              <a:t>Integer</a:t>
            </a:r>
            <a:r>
              <a:rPr kumimoji="0" lang="tr-TR" b="0" i="0" u="none" strike="noStrike" cap="none" normalizeH="0" baseline="0" dirty="0" smtClean="0">
                <a:ln>
                  <a:noFill/>
                </a:ln>
                <a:solidFill>
                  <a:srgbClr val="707A88"/>
                </a:solidFill>
                <a:effectLst/>
                <a:latin typeface="var(--bs-font-monospace)"/>
              </a:rPr>
              <a:t> i = i + 10 </a:t>
            </a:r>
            <a:r>
              <a:rPr kumimoji="0" lang="tr-TR" b="0" i="0" u="none" strike="noStrike" cap="none" normalizeH="0" baseline="0" dirty="0" err="1" smtClean="0">
                <a:ln>
                  <a:noFill/>
                </a:ln>
                <a:solidFill>
                  <a:srgbClr val="707A88"/>
                </a:solidFill>
                <a:effectLst/>
                <a:latin typeface="var(--bs-font-monospace)"/>
              </a:rPr>
              <a:t>MsgBox</a:t>
            </a:r>
            <a:r>
              <a:rPr kumimoji="0" lang="tr-TR" b="0" i="0" u="none" strike="noStrike" cap="none" normalizeH="0" baseline="0" dirty="0" smtClean="0">
                <a:ln>
                  <a:noFill/>
                </a:ln>
                <a:solidFill>
                  <a:srgbClr val="707A88"/>
                </a:solidFill>
                <a:effectLst/>
                <a:latin typeface="var(--bs-font-monospace)"/>
              </a:rPr>
              <a:t> i </a:t>
            </a:r>
            <a:r>
              <a:rPr kumimoji="0" lang="tr-TR" b="0" i="0" u="none" strike="noStrike" cap="none" normalizeH="0" baseline="0" dirty="0" err="1" smtClean="0">
                <a:ln>
                  <a:noFill/>
                </a:ln>
                <a:solidFill>
                  <a:srgbClr val="707A88"/>
                </a:solidFill>
                <a:effectLst/>
                <a:latin typeface="var(--bs-font-monospace)"/>
              </a:rPr>
              <a:t>End</a:t>
            </a:r>
            <a:r>
              <a:rPr kumimoji="0" lang="tr-TR" b="0" i="0" u="none" strike="noStrike" cap="none" normalizeH="0" baseline="0" dirty="0" smtClean="0">
                <a:ln>
                  <a:noFill/>
                </a:ln>
                <a:solidFill>
                  <a:srgbClr val="707A88"/>
                </a:solidFill>
                <a:effectLst/>
                <a:latin typeface="var(--bs-font-monospace)"/>
              </a:rPr>
              <a:t> </a:t>
            </a:r>
            <a:r>
              <a:rPr kumimoji="0" lang="tr-TR" b="0" i="0" u="none" strike="noStrike" cap="none" normalizeH="0" baseline="0" dirty="0" err="1" smtClean="0">
                <a:ln>
                  <a:noFill/>
                </a:ln>
                <a:solidFill>
                  <a:srgbClr val="707A88"/>
                </a:solidFill>
                <a:effectLst/>
                <a:latin typeface="var(--bs-font-monospace)"/>
              </a:rPr>
              <a:t>Sub</a:t>
            </a:r>
            <a:r>
              <a:rPr kumimoji="0" lang="tr-TR" sz="1100" b="0" i="0" u="none" strike="noStrike" cap="none" normalizeH="0" baseline="0" dirty="0" smtClean="0">
                <a:ln>
                  <a:noFill/>
                </a:ln>
                <a:solidFill>
                  <a:schemeClr val="tx1"/>
                </a:solidFill>
                <a:effectLst/>
              </a:rPr>
              <a:t> </a:t>
            </a:r>
            <a:endParaRPr kumimoji="0" lang="tr-TR" sz="1800" b="0" i="0" u="none" strike="noStrike" cap="none" normalizeH="0" baseline="0" dirty="0" smtClean="0">
              <a:ln>
                <a:noFill/>
              </a:ln>
              <a:solidFill>
                <a:schemeClr val="tx1"/>
              </a:solidFill>
              <a:effectLst/>
              <a:latin typeface="Arial" panose="020B0604020202020204" pitchFamily="34" charset="0"/>
            </a:endParaRPr>
          </a:p>
        </p:txBody>
      </p:sp>
      <p:sp>
        <p:nvSpPr>
          <p:cNvPr id="6" name="Dikdörtgen 5"/>
          <p:cNvSpPr/>
          <p:nvPr/>
        </p:nvSpPr>
        <p:spPr>
          <a:xfrm>
            <a:off x="186963" y="3507717"/>
            <a:ext cx="12055801" cy="984885"/>
          </a:xfrm>
          <a:prstGeom prst="rect">
            <a:avLst/>
          </a:prstGeom>
        </p:spPr>
        <p:txBody>
          <a:bodyPr wrap="square">
            <a:spAutoFit/>
          </a:bodyPr>
          <a:lstStyle/>
          <a:p>
            <a:r>
              <a:rPr lang="tr-TR" b="1" dirty="0">
                <a:solidFill>
                  <a:srgbClr val="203656"/>
                </a:solidFill>
                <a:latin typeface="poppins"/>
              </a:rPr>
              <a:t>Excel </a:t>
            </a:r>
            <a:r>
              <a:rPr lang="tr-TR" b="1" dirty="0" err="1">
                <a:solidFill>
                  <a:srgbClr val="203656"/>
                </a:solidFill>
                <a:latin typeface="poppins"/>
              </a:rPr>
              <a:t>VBA'da</a:t>
            </a:r>
            <a:r>
              <a:rPr lang="tr-TR" b="1" dirty="0">
                <a:solidFill>
                  <a:srgbClr val="203656"/>
                </a:solidFill>
                <a:latin typeface="poppins"/>
              </a:rPr>
              <a:t> Sabitleri Bildirmek</a:t>
            </a:r>
          </a:p>
          <a:p>
            <a:r>
              <a:rPr lang="tr-TR" sz="2000" dirty="0"/>
              <a:t>Değişkenler kod yürütme sırasında değişebilirken, sabit değerlere sahip olmak istiyorsanız sabitleri kullanabilirsiniz.</a:t>
            </a:r>
          </a:p>
          <a:p>
            <a:r>
              <a:rPr lang="tr-TR" sz="2000" dirty="0"/>
              <a:t>Sabit, kodunuzda kullanabileceğiniz adlandırılmış bir dizeye bir değer atamanıza olanak tanır.</a:t>
            </a:r>
          </a:p>
        </p:txBody>
      </p:sp>
      <p:sp>
        <p:nvSpPr>
          <p:cNvPr id="7" name="Dikdörtgen 6"/>
          <p:cNvSpPr/>
          <p:nvPr/>
        </p:nvSpPr>
        <p:spPr>
          <a:xfrm>
            <a:off x="154486" y="4538312"/>
            <a:ext cx="12234990" cy="1754326"/>
          </a:xfrm>
          <a:prstGeom prst="rect">
            <a:avLst/>
          </a:prstGeom>
        </p:spPr>
        <p:txBody>
          <a:bodyPr wrap="square">
            <a:spAutoFit/>
          </a:bodyPr>
          <a:lstStyle/>
          <a:p>
            <a:r>
              <a:rPr lang="tr-TR" dirty="0"/>
              <a:t>Sabit kullanmanın yararı, kod yazmayı ve anlamayı kolaylaştırması ve tüm sabit değerleri tek bir yerden kontrol etmenize olanak sağlamasıdır.</a:t>
            </a:r>
          </a:p>
          <a:p>
            <a:r>
              <a:rPr lang="tr-TR" b="1" dirty="0">
                <a:solidFill>
                  <a:srgbClr val="FF0000"/>
                </a:solidFill>
              </a:rPr>
              <a:t>Örneğin komisyon hesabı yapıyorsanız ve komisyon oranı %10 ise bir sabit (Komisyon Oranı) oluşturup ona 0,1 değerini atayabilirsiniz.</a:t>
            </a:r>
          </a:p>
          <a:p>
            <a:r>
              <a:rPr lang="tr-TR" b="1" dirty="0">
                <a:solidFill>
                  <a:srgbClr val="FF0000"/>
                </a:solidFill>
              </a:rPr>
              <a:t>Gelecekte, komisyon oranı değişirse, değişikliği her yerde kodda manuel olarak değiştirmek yerine tek bir yerde yapmanız yeterlidir</a:t>
            </a:r>
            <a:r>
              <a:rPr lang="tr-TR" b="1" dirty="0">
                <a:solidFill>
                  <a:srgbClr val="FF0000"/>
                </a:solidFill>
                <a:latin typeface="roboto"/>
              </a:rPr>
              <a:t>.</a:t>
            </a:r>
            <a:endParaRPr lang="tr-TR" b="1" i="0" dirty="0">
              <a:solidFill>
                <a:srgbClr val="FF0000"/>
              </a:solidFill>
              <a:effectLst/>
              <a:latin typeface="roboto"/>
            </a:endParaRPr>
          </a:p>
        </p:txBody>
      </p:sp>
      <p:sp>
        <p:nvSpPr>
          <p:cNvPr id="9" name="Dikdörtgen 8"/>
          <p:cNvSpPr/>
          <p:nvPr/>
        </p:nvSpPr>
        <p:spPr>
          <a:xfrm>
            <a:off x="4353560" y="2493438"/>
            <a:ext cx="2013397" cy="1200329"/>
          </a:xfrm>
          <a:prstGeom prst="rect">
            <a:avLst/>
          </a:prstGeom>
        </p:spPr>
        <p:txBody>
          <a:bodyPr wrap="square">
            <a:spAutoFit/>
          </a:bodyPr>
          <a:lstStyle/>
          <a:p>
            <a:r>
              <a:rPr lang="tr-TR" b="1" dirty="0" err="1"/>
              <a:t>Sub</a:t>
            </a:r>
            <a:r>
              <a:rPr lang="tr-TR" b="1" dirty="0"/>
              <a:t> Yordam1()</a:t>
            </a:r>
          </a:p>
          <a:p>
            <a:r>
              <a:rPr lang="tr-TR" b="1" dirty="0" smtClean="0">
                <a:solidFill>
                  <a:srgbClr val="FF0000"/>
                </a:solidFill>
              </a:rPr>
              <a:t>Dim </a:t>
            </a:r>
            <a:r>
              <a:rPr lang="tr-TR" b="1" dirty="0"/>
              <a:t>i As </a:t>
            </a:r>
            <a:r>
              <a:rPr lang="tr-TR" b="1" dirty="0" err="1"/>
              <a:t>Integer</a:t>
            </a:r>
            <a:endParaRPr lang="tr-TR" b="1" dirty="0"/>
          </a:p>
          <a:p>
            <a:r>
              <a:rPr lang="tr-TR" b="1" dirty="0"/>
              <a:t>i = i + 10: </a:t>
            </a:r>
            <a:r>
              <a:rPr lang="tr-TR" b="1" dirty="0" err="1"/>
              <a:t>MsgBox</a:t>
            </a:r>
            <a:r>
              <a:rPr lang="tr-TR" b="1" dirty="0"/>
              <a:t> i</a:t>
            </a:r>
          </a:p>
          <a:p>
            <a:r>
              <a:rPr lang="tr-TR" b="1" dirty="0" err="1"/>
              <a:t>End</a:t>
            </a:r>
            <a:r>
              <a:rPr lang="tr-TR" b="1" dirty="0"/>
              <a:t> </a:t>
            </a:r>
            <a:r>
              <a:rPr lang="tr-TR" b="1" dirty="0" err="1"/>
              <a:t>Sub</a:t>
            </a:r>
            <a:endParaRPr lang="tr-TR" b="1" dirty="0"/>
          </a:p>
        </p:txBody>
      </p:sp>
      <p:sp>
        <p:nvSpPr>
          <p:cNvPr id="10" name="Metin kutusu 9"/>
          <p:cNvSpPr txBox="1"/>
          <p:nvPr/>
        </p:nvSpPr>
        <p:spPr>
          <a:xfrm>
            <a:off x="9543243" y="2746455"/>
            <a:ext cx="1365163" cy="646331"/>
          </a:xfrm>
          <a:prstGeom prst="rect">
            <a:avLst/>
          </a:prstGeom>
          <a:noFill/>
        </p:spPr>
        <p:txBody>
          <a:bodyPr wrap="square" rtlCol="0">
            <a:spAutoFit/>
          </a:bodyPr>
          <a:lstStyle/>
          <a:p>
            <a:r>
              <a:rPr lang="tr-TR" dirty="0" smtClean="0"/>
              <a:t>10, 20,30,…..</a:t>
            </a:r>
            <a:endParaRPr lang="tr-TR" dirty="0"/>
          </a:p>
        </p:txBody>
      </p:sp>
      <p:sp>
        <p:nvSpPr>
          <p:cNvPr id="11" name="Dikdörtgen 10"/>
          <p:cNvSpPr/>
          <p:nvPr/>
        </p:nvSpPr>
        <p:spPr>
          <a:xfrm>
            <a:off x="7427934" y="2548241"/>
            <a:ext cx="2013397" cy="1200329"/>
          </a:xfrm>
          <a:prstGeom prst="rect">
            <a:avLst/>
          </a:prstGeom>
        </p:spPr>
        <p:txBody>
          <a:bodyPr wrap="square">
            <a:spAutoFit/>
          </a:bodyPr>
          <a:lstStyle/>
          <a:p>
            <a:r>
              <a:rPr lang="tr-TR" b="1" dirty="0" err="1"/>
              <a:t>Sub</a:t>
            </a:r>
            <a:r>
              <a:rPr lang="tr-TR" b="1" dirty="0"/>
              <a:t> Yordam1()</a:t>
            </a:r>
          </a:p>
          <a:p>
            <a:r>
              <a:rPr lang="tr-TR" b="1" dirty="0" err="1">
                <a:solidFill>
                  <a:srgbClr val="FF0000"/>
                </a:solidFill>
              </a:rPr>
              <a:t>Static</a:t>
            </a:r>
            <a:r>
              <a:rPr lang="tr-TR" b="1" dirty="0">
                <a:solidFill>
                  <a:srgbClr val="FF0000"/>
                </a:solidFill>
              </a:rPr>
              <a:t> </a:t>
            </a:r>
            <a:r>
              <a:rPr lang="tr-TR" b="1" dirty="0"/>
              <a:t>i As </a:t>
            </a:r>
            <a:r>
              <a:rPr lang="tr-TR" b="1" dirty="0" err="1"/>
              <a:t>Integer</a:t>
            </a:r>
            <a:endParaRPr lang="tr-TR" b="1" dirty="0"/>
          </a:p>
          <a:p>
            <a:r>
              <a:rPr lang="tr-TR" b="1" dirty="0"/>
              <a:t>i = i + 10: </a:t>
            </a:r>
            <a:r>
              <a:rPr lang="tr-TR" b="1" dirty="0" err="1"/>
              <a:t>MsgBox</a:t>
            </a:r>
            <a:r>
              <a:rPr lang="tr-TR" b="1" dirty="0"/>
              <a:t> i</a:t>
            </a:r>
          </a:p>
          <a:p>
            <a:r>
              <a:rPr lang="tr-TR" b="1" dirty="0" err="1"/>
              <a:t>End</a:t>
            </a:r>
            <a:r>
              <a:rPr lang="tr-TR" b="1" dirty="0"/>
              <a:t> </a:t>
            </a:r>
            <a:r>
              <a:rPr lang="tr-TR" b="1" dirty="0" err="1"/>
              <a:t>Sub</a:t>
            </a:r>
            <a:endParaRPr lang="tr-TR" b="1" dirty="0"/>
          </a:p>
        </p:txBody>
      </p:sp>
      <p:sp>
        <p:nvSpPr>
          <p:cNvPr id="12" name="Metin kutusu 11"/>
          <p:cNvSpPr txBox="1"/>
          <p:nvPr/>
        </p:nvSpPr>
        <p:spPr>
          <a:xfrm>
            <a:off x="6214864" y="2786283"/>
            <a:ext cx="1365163" cy="369332"/>
          </a:xfrm>
          <a:prstGeom prst="rect">
            <a:avLst/>
          </a:prstGeom>
          <a:noFill/>
        </p:spPr>
        <p:txBody>
          <a:bodyPr wrap="square" rtlCol="0">
            <a:spAutoFit/>
          </a:bodyPr>
          <a:lstStyle/>
          <a:p>
            <a:r>
              <a:rPr lang="tr-TR" dirty="0" smtClean="0"/>
              <a:t>10, 10,…..</a:t>
            </a:r>
            <a:endParaRPr lang="tr-TR" dirty="0"/>
          </a:p>
        </p:txBody>
      </p:sp>
    </p:spTree>
    <p:extLst>
      <p:ext uri="{BB962C8B-B14F-4D97-AF65-F5344CB8AC3E}">
        <p14:creationId xmlns:p14="http://schemas.microsoft.com/office/powerpoint/2010/main" val="2986496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ikdörtgen 2"/>
          <p:cNvSpPr/>
          <p:nvPr/>
        </p:nvSpPr>
        <p:spPr>
          <a:xfrm>
            <a:off x="321208" y="3726675"/>
            <a:ext cx="11720186" cy="1477328"/>
          </a:xfrm>
          <a:prstGeom prst="rect">
            <a:avLst/>
          </a:prstGeom>
        </p:spPr>
        <p:txBody>
          <a:bodyPr wrap="square">
            <a:spAutoFit/>
          </a:bodyPr>
          <a:lstStyle/>
          <a:p>
            <a:r>
              <a:rPr lang="tr-TR" dirty="0"/>
              <a:t>Sabiti bildirmek için aşağıdaki satır kullanılır:</a:t>
            </a:r>
          </a:p>
          <a:p>
            <a:r>
              <a:rPr lang="tr-TR" dirty="0" smtClean="0"/>
              <a:t>Çift </a:t>
            </a:r>
            <a:r>
              <a:rPr lang="tr-TR" dirty="0"/>
              <a:t>Olarak </a:t>
            </a:r>
            <a:r>
              <a:rPr lang="tr-TR" dirty="0" err="1"/>
              <a:t>Const</a:t>
            </a:r>
            <a:r>
              <a:rPr lang="tr-TR" dirty="0"/>
              <a:t> Komisyon Oranı = 0.1</a:t>
            </a:r>
          </a:p>
          <a:p>
            <a:r>
              <a:rPr lang="tr-TR" b="1" dirty="0">
                <a:solidFill>
                  <a:srgbClr val="FF0000"/>
                </a:solidFill>
              </a:rPr>
              <a:t>Sabitleri bildirirken, ' anahtar kelimesiyle başlamanız gerekir</a:t>
            </a:r>
            <a:r>
              <a:rPr lang="tr-TR" b="1" dirty="0" smtClean="0">
                <a:solidFill>
                  <a:srgbClr val="FF0000"/>
                </a:solidFill>
              </a:rPr>
              <a:t>. Sabit</a:t>
            </a:r>
            <a:r>
              <a:rPr lang="tr-TR" b="1" dirty="0">
                <a:solidFill>
                  <a:srgbClr val="FF0000"/>
                </a:solidFill>
              </a:rPr>
              <a:t>', ardından sabitin adı.</a:t>
            </a:r>
          </a:p>
          <a:p>
            <a:r>
              <a:rPr lang="tr-TR" b="1" dirty="0" smtClean="0"/>
              <a:t>Bu </a:t>
            </a:r>
            <a:r>
              <a:rPr lang="tr-TR" b="1" dirty="0"/>
              <a:t>örnekte sabitin veri türünü </a:t>
            </a:r>
            <a:r>
              <a:rPr lang="tr-TR" b="1" dirty="0" err="1">
                <a:solidFill>
                  <a:srgbClr val="FF0000"/>
                </a:solidFill>
              </a:rPr>
              <a:t>Double</a:t>
            </a:r>
            <a:r>
              <a:rPr lang="tr-TR" b="1" dirty="0">
                <a:solidFill>
                  <a:srgbClr val="FF0000"/>
                </a:solidFill>
              </a:rPr>
              <a:t> </a:t>
            </a:r>
            <a:r>
              <a:rPr lang="tr-TR" b="1" dirty="0"/>
              <a:t>olarak </a:t>
            </a:r>
            <a:r>
              <a:rPr lang="tr-TR" b="1" dirty="0" smtClean="0"/>
              <a:t>belirlendi. </a:t>
            </a:r>
            <a:r>
              <a:rPr lang="tr-TR" b="1" dirty="0"/>
              <a:t>Yine, kodunuzun daha hızlı çalışmasını ve daha verimli olmasını sağlamak için veri türünü </a:t>
            </a:r>
            <a:r>
              <a:rPr lang="tr-TR" b="1" dirty="0" smtClean="0"/>
              <a:t>belirtmek gerekir. </a:t>
            </a:r>
            <a:endParaRPr lang="tr-TR" b="1" dirty="0"/>
          </a:p>
        </p:txBody>
      </p:sp>
      <p:sp>
        <p:nvSpPr>
          <p:cNvPr id="5" name="Dikdörtgen 4"/>
          <p:cNvSpPr/>
          <p:nvPr/>
        </p:nvSpPr>
        <p:spPr>
          <a:xfrm>
            <a:off x="321208" y="436943"/>
            <a:ext cx="7341722" cy="2677656"/>
          </a:xfrm>
          <a:prstGeom prst="rect">
            <a:avLst/>
          </a:prstGeom>
        </p:spPr>
        <p:txBody>
          <a:bodyPr wrap="square">
            <a:spAutoFit/>
          </a:bodyPr>
          <a:lstStyle/>
          <a:p>
            <a:r>
              <a:rPr lang="tr-TR" sz="2400" b="1" dirty="0" err="1"/>
              <a:t>Sub</a:t>
            </a:r>
            <a:r>
              <a:rPr lang="tr-TR" sz="2400" b="1" dirty="0"/>
              <a:t> </a:t>
            </a:r>
            <a:r>
              <a:rPr lang="tr-TR" sz="2400" b="1" dirty="0" err="1"/>
              <a:t>CalculateCommission</a:t>
            </a:r>
            <a:r>
              <a:rPr lang="tr-TR" sz="2400" b="1" dirty="0"/>
              <a:t>()</a:t>
            </a:r>
          </a:p>
          <a:p>
            <a:r>
              <a:rPr lang="tr-TR" sz="2400" b="1" dirty="0"/>
              <a:t>Dim </a:t>
            </a:r>
            <a:r>
              <a:rPr lang="tr-TR" sz="2400" b="1" dirty="0" err="1">
                <a:solidFill>
                  <a:srgbClr val="FF0000"/>
                </a:solidFill>
              </a:rPr>
              <a:t>CommissionValue</a:t>
            </a:r>
            <a:r>
              <a:rPr lang="tr-TR" sz="2400" b="1" dirty="0">
                <a:solidFill>
                  <a:srgbClr val="FF0000"/>
                </a:solidFill>
              </a:rPr>
              <a:t> </a:t>
            </a:r>
            <a:r>
              <a:rPr lang="tr-TR" sz="2400" b="1" dirty="0"/>
              <a:t>As </a:t>
            </a:r>
            <a:r>
              <a:rPr lang="tr-TR" sz="2400" b="1" dirty="0" err="1"/>
              <a:t>Double</a:t>
            </a:r>
            <a:endParaRPr lang="tr-TR" sz="2400" b="1" dirty="0"/>
          </a:p>
          <a:p>
            <a:r>
              <a:rPr lang="tr-TR" sz="2400" b="1" dirty="0" smtClean="0">
                <a:solidFill>
                  <a:schemeClr val="bg1">
                    <a:lumMod val="65000"/>
                  </a:schemeClr>
                </a:solidFill>
              </a:rPr>
              <a:t>‘</a:t>
            </a:r>
            <a:r>
              <a:rPr lang="tr-TR" sz="2400" b="1" dirty="0" err="1" smtClean="0">
                <a:solidFill>
                  <a:schemeClr val="bg1">
                    <a:lumMod val="65000"/>
                  </a:schemeClr>
                </a:solidFill>
              </a:rPr>
              <a:t>Const</a:t>
            </a:r>
            <a:r>
              <a:rPr lang="tr-TR" sz="2400" b="1" dirty="0" smtClean="0">
                <a:solidFill>
                  <a:schemeClr val="bg1">
                    <a:lumMod val="65000"/>
                  </a:schemeClr>
                </a:solidFill>
              </a:rPr>
              <a:t> </a:t>
            </a:r>
            <a:r>
              <a:rPr lang="tr-TR" sz="2400" b="1" dirty="0" err="1">
                <a:solidFill>
                  <a:schemeClr val="bg1">
                    <a:lumMod val="65000"/>
                  </a:schemeClr>
                </a:solidFill>
              </a:rPr>
              <a:t>CommissionRate</a:t>
            </a:r>
            <a:r>
              <a:rPr lang="tr-TR" sz="2400" b="1" dirty="0">
                <a:solidFill>
                  <a:schemeClr val="bg1">
                    <a:lumMod val="65000"/>
                  </a:schemeClr>
                </a:solidFill>
              </a:rPr>
              <a:t> As </a:t>
            </a:r>
            <a:r>
              <a:rPr lang="tr-TR" sz="2400" b="1" dirty="0" err="1">
                <a:solidFill>
                  <a:schemeClr val="bg1">
                    <a:lumMod val="65000"/>
                  </a:schemeClr>
                </a:solidFill>
              </a:rPr>
              <a:t>Double</a:t>
            </a:r>
            <a:r>
              <a:rPr lang="tr-TR" sz="2400" b="1" dirty="0">
                <a:solidFill>
                  <a:schemeClr val="bg1">
                    <a:lumMod val="65000"/>
                  </a:schemeClr>
                </a:solidFill>
              </a:rPr>
              <a:t> = </a:t>
            </a:r>
            <a:r>
              <a:rPr lang="tr-TR" sz="2400" b="1" dirty="0" smtClean="0">
                <a:solidFill>
                  <a:schemeClr val="bg1">
                    <a:lumMod val="65000"/>
                  </a:schemeClr>
                </a:solidFill>
              </a:rPr>
              <a:t>0.1</a:t>
            </a:r>
          </a:p>
          <a:p>
            <a:r>
              <a:rPr lang="tr-TR" sz="2400" b="1" dirty="0" err="1"/>
              <a:t>Const</a:t>
            </a:r>
            <a:r>
              <a:rPr lang="tr-TR" sz="2400" b="1" dirty="0"/>
              <a:t> </a:t>
            </a:r>
            <a:r>
              <a:rPr lang="tr-TR" sz="2400" b="1" dirty="0" err="1">
                <a:solidFill>
                  <a:srgbClr val="FF0000"/>
                </a:solidFill>
              </a:rPr>
              <a:t>CommissionRate</a:t>
            </a:r>
            <a:r>
              <a:rPr lang="tr-TR" sz="2400" b="1" dirty="0">
                <a:solidFill>
                  <a:srgbClr val="FF0000"/>
                </a:solidFill>
              </a:rPr>
              <a:t> </a:t>
            </a:r>
            <a:r>
              <a:rPr lang="tr-TR" sz="2400" b="1" dirty="0"/>
              <a:t>= 0.1</a:t>
            </a:r>
          </a:p>
          <a:p>
            <a:r>
              <a:rPr lang="tr-TR" sz="2400" b="1" dirty="0" err="1"/>
              <a:t>CommissionValue</a:t>
            </a:r>
            <a:r>
              <a:rPr lang="tr-TR" sz="2400" b="1" dirty="0"/>
              <a:t> = </a:t>
            </a:r>
            <a:r>
              <a:rPr lang="tr-TR" sz="2400" b="1" dirty="0" err="1"/>
              <a:t>Range</a:t>
            </a:r>
            <a:r>
              <a:rPr lang="tr-TR" sz="2400" b="1" dirty="0"/>
              <a:t>("A1") * </a:t>
            </a:r>
            <a:r>
              <a:rPr lang="tr-TR" sz="2400" b="1" dirty="0" err="1"/>
              <a:t>CommissionRate</a:t>
            </a:r>
            <a:endParaRPr lang="tr-TR" sz="2400" b="1" dirty="0"/>
          </a:p>
          <a:p>
            <a:r>
              <a:rPr lang="tr-TR" sz="2400" b="1" dirty="0" err="1"/>
              <a:t>MsgBox</a:t>
            </a:r>
            <a:r>
              <a:rPr lang="tr-TR" sz="2400" b="1" dirty="0"/>
              <a:t> </a:t>
            </a:r>
            <a:r>
              <a:rPr lang="tr-TR" sz="2400" b="1" dirty="0" err="1"/>
              <a:t>CommissionValue</a:t>
            </a:r>
            <a:endParaRPr lang="tr-TR" sz="2400" b="1" dirty="0"/>
          </a:p>
          <a:p>
            <a:r>
              <a:rPr lang="tr-TR" sz="2400" b="1" dirty="0" err="1"/>
              <a:t>End</a:t>
            </a:r>
            <a:r>
              <a:rPr lang="tr-TR" sz="2400" b="1" dirty="0"/>
              <a:t> </a:t>
            </a:r>
            <a:r>
              <a:rPr lang="tr-TR" sz="2400" b="1" dirty="0" err="1"/>
              <a:t>Sub</a:t>
            </a:r>
            <a:endParaRPr lang="tr-TR" sz="2400" b="1" dirty="0"/>
          </a:p>
        </p:txBody>
      </p:sp>
      <p:sp>
        <p:nvSpPr>
          <p:cNvPr id="8" name="Serbest Form 7"/>
          <p:cNvSpPr/>
          <p:nvPr/>
        </p:nvSpPr>
        <p:spPr>
          <a:xfrm>
            <a:off x="3992069" y="1275008"/>
            <a:ext cx="5401710" cy="3090930"/>
          </a:xfrm>
          <a:custGeom>
            <a:avLst/>
            <a:gdLst>
              <a:gd name="connsiteX0" fmla="*/ 4989586 w 5297208"/>
              <a:gd name="connsiteY0" fmla="*/ 3164664 h 3164664"/>
              <a:gd name="connsiteX1" fmla="*/ 4822160 w 5297208"/>
              <a:gd name="connsiteY1" fmla="*/ 189644 h 3164664"/>
              <a:gd name="connsiteX2" fmla="*/ 494859 w 5297208"/>
              <a:gd name="connsiteY2" fmla="*/ 305554 h 3164664"/>
              <a:gd name="connsiteX3" fmla="*/ 275918 w 5297208"/>
              <a:gd name="connsiteY3" fmla="*/ 331312 h 3164664"/>
            </a:gdLst>
            <a:ahLst/>
            <a:cxnLst>
              <a:cxn ang="0">
                <a:pos x="connsiteX0" y="connsiteY0"/>
              </a:cxn>
              <a:cxn ang="0">
                <a:pos x="connsiteX1" y="connsiteY1"/>
              </a:cxn>
              <a:cxn ang="0">
                <a:pos x="connsiteX2" y="connsiteY2"/>
              </a:cxn>
              <a:cxn ang="0">
                <a:pos x="connsiteX3" y="connsiteY3"/>
              </a:cxn>
            </a:cxnLst>
            <a:rect l="l" t="t" r="r" b="b"/>
            <a:pathLst>
              <a:path w="5297208" h="3164664">
                <a:moveTo>
                  <a:pt x="4989586" y="3164664"/>
                </a:moveTo>
                <a:cubicBezTo>
                  <a:pt x="5280433" y="1915413"/>
                  <a:pt x="5571281" y="666162"/>
                  <a:pt x="4822160" y="189644"/>
                </a:cubicBezTo>
                <a:cubicBezTo>
                  <a:pt x="4073039" y="-286874"/>
                  <a:pt x="1252566" y="281943"/>
                  <a:pt x="494859" y="305554"/>
                </a:cubicBezTo>
                <a:cubicBezTo>
                  <a:pt x="-262848" y="329165"/>
                  <a:pt x="6535" y="330238"/>
                  <a:pt x="275918" y="331312"/>
                </a:cubicBezTo>
              </a:path>
            </a:pathLst>
          </a:custGeom>
          <a:ln w="38100">
            <a:headEnd type="arrow" w="med" len="med"/>
            <a:tailEnd type="arrow"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837211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 9"/>
          <p:cNvGrpSpPr/>
          <p:nvPr/>
        </p:nvGrpSpPr>
        <p:grpSpPr>
          <a:xfrm>
            <a:off x="1058304" y="826640"/>
            <a:ext cx="9518867" cy="5474220"/>
            <a:chOff x="1058304" y="826640"/>
            <a:chExt cx="9518867" cy="5474220"/>
          </a:xfrm>
        </p:grpSpPr>
        <p:pic>
          <p:nvPicPr>
            <p:cNvPr id="2" name="Resim 1"/>
            <p:cNvPicPr>
              <a:picLocks noChangeAspect="1"/>
            </p:cNvPicPr>
            <p:nvPr/>
          </p:nvPicPr>
          <p:blipFill>
            <a:blip r:embed="rId2"/>
            <a:stretch>
              <a:fillRect/>
            </a:stretch>
          </p:blipFill>
          <p:spPr>
            <a:xfrm>
              <a:off x="1058304" y="826640"/>
              <a:ext cx="9518867" cy="5474220"/>
            </a:xfrm>
            <a:prstGeom prst="rect">
              <a:avLst/>
            </a:prstGeom>
          </p:spPr>
        </p:pic>
        <p:sp>
          <p:nvSpPr>
            <p:cNvPr id="4" name="Dikdörtgen 3"/>
            <p:cNvSpPr/>
            <p:nvPr/>
          </p:nvSpPr>
          <p:spPr>
            <a:xfrm>
              <a:off x="2042383" y="1904049"/>
              <a:ext cx="1364696" cy="646331"/>
            </a:xfrm>
            <a:prstGeom prst="rect">
              <a:avLst/>
            </a:prstGeom>
          </p:spPr>
          <p:txBody>
            <a:bodyPr wrap="square">
              <a:spAutoFit/>
            </a:bodyPr>
            <a:lstStyle/>
            <a:p>
              <a:r>
                <a:rPr lang="tr-TR" b="1" dirty="0">
                  <a:solidFill>
                    <a:schemeClr val="bg1"/>
                  </a:solidFill>
                </a:rPr>
                <a:t>Aritmetiksel Operatörler </a:t>
              </a:r>
            </a:p>
          </p:txBody>
        </p:sp>
        <p:sp>
          <p:nvSpPr>
            <p:cNvPr id="5" name="Dikdörtgen 4"/>
            <p:cNvSpPr/>
            <p:nvPr/>
          </p:nvSpPr>
          <p:spPr>
            <a:xfrm>
              <a:off x="4405746" y="1886593"/>
              <a:ext cx="1544118" cy="646331"/>
            </a:xfrm>
            <a:prstGeom prst="rect">
              <a:avLst/>
            </a:prstGeom>
          </p:spPr>
          <p:txBody>
            <a:bodyPr wrap="square">
              <a:spAutoFit/>
            </a:bodyPr>
            <a:lstStyle/>
            <a:p>
              <a:r>
                <a:rPr lang="tr-TR" b="1" dirty="0" smtClean="0">
                  <a:solidFill>
                    <a:schemeClr val="bg1"/>
                  </a:solidFill>
                </a:rPr>
                <a:t>Karşılaştırma</a:t>
              </a:r>
              <a:endParaRPr lang="tr-TR" dirty="0" smtClean="0"/>
            </a:p>
            <a:p>
              <a:r>
                <a:rPr lang="tr-TR" b="1" dirty="0" smtClean="0">
                  <a:solidFill>
                    <a:schemeClr val="bg1"/>
                  </a:solidFill>
                </a:rPr>
                <a:t>Operatörleri</a:t>
              </a:r>
              <a:r>
                <a:rPr lang="tr-TR" dirty="0" smtClean="0"/>
                <a:t> </a:t>
              </a:r>
              <a:endParaRPr lang="tr-TR" dirty="0"/>
            </a:p>
          </p:txBody>
        </p:sp>
        <p:sp>
          <p:nvSpPr>
            <p:cNvPr id="7" name="Dikdörtgen 6"/>
            <p:cNvSpPr/>
            <p:nvPr/>
          </p:nvSpPr>
          <p:spPr>
            <a:xfrm>
              <a:off x="6725292" y="2189636"/>
              <a:ext cx="1364696" cy="646331"/>
            </a:xfrm>
            <a:prstGeom prst="rect">
              <a:avLst/>
            </a:prstGeom>
          </p:spPr>
          <p:txBody>
            <a:bodyPr wrap="square">
              <a:spAutoFit/>
            </a:bodyPr>
            <a:lstStyle/>
            <a:p>
              <a:pPr algn="ctr"/>
              <a:r>
                <a:rPr lang="tr-TR" b="1" dirty="0" smtClean="0">
                  <a:solidFill>
                    <a:schemeClr val="bg1"/>
                  </a:solidFill>
                </a:rPr>
                <a:t>Mantıksal İlişkiler </a:t>
              </a:r>
              <a:endParaRPr lang="tr-TR" b="1" dirty="0">
                <a:solidFill>
                  <a:schemeClr val="bg1"/>
                </a:solidFill>
              </a:endParaRPr>
            </a:p>
          </p:txBody>
        </p:sp>
        <p:sp>
          <p:nvSpPr>
            <p:cNvPr id="8" name="Dikdörtgen 7"/>
            <p:cNvSpPr/>
            <p:nvPr/>
          </p:nvSpPr>
          <p:spPr>
            <a:xfrm>
              <a:off x="8904821" y="2014272"/>
              <a:ext cx="1364696" cy="646331"/>
            </a:xfrm>
            <a:prstGeom prst="rect">
              <a:avLst/>
            </a:prstGeom>
          </p:spPr>
          <p:txBody>
            <a:bodyPr wrap="square">
              <a:spAutoFit/>
            </a:bodyPr>
            <a:lstStyle/>
            <a:p>
              <a:pPr algn="ctr"/>
              <a:r>
                <a:rPr lang="tr-TR" b="1" dirty="0" smtClean="0">
                  <a:solidFill>
                    <a:schemeClr val="bg1"/>
                  </a:solidFill>
                </a:rPr>
                <a:t>Birleştirme Operatörleri</a:t>
              </a:r>
              <a:endParaRPr lang="tr-TR" b="1" dirty="0">
                <a:solidFill>
                  <a:schemeClr val="bg1"/>
                </a:solidFill>
              </a:endParaRPr>
            </a:p>
          </p:txBody>
        </p:sp>
      </p:grpSp>
      <p:sp>
        <p:nvSpPr>
          <p:cNvPr id="11" name="Dikdörtgen 10"/>
          <p:cNvSpPr/>
          <p:nvPr/>
        </p:nvSpPr>
        <p:spPr>
          <a:xfrm>
            <a:off x="3544866" y="0"/>
            <a:ext cx="4008856" cy="707886"/>
          </a:xfrm>
          <a:prstGeom prst="rect">
            <a:avLst/>
          </a:prstGeom>
        </p:spPr>
        <p:txBody>
          <a:bodyPr wrap="square">
            <a:spAutoFit/>
          </a:bodyPr>
          <a:lstStyle/>
          <a:p>
            <a:pPr algn="ctr"/>
            <a:r>
              <a:rPr lang="tr-TR" sz="4000" b="1" u="sng" dirty="0" smtClean="0">
                <a:solidFill>
                  <a:srgbClr val="FF0000"/>
                </a:solidFill>
              </a:rPr>
              <a:t>OPERATÖRLER</a:t>
            </a:r>
            <a:endParaRPr lang="tr-TR" sz="4000" b="1" u="sng" dirty="0">
              <a:solidFill>
                <a:srgbClr val="FF0000"/>
              </a:solidFill>
            </a:endParaRPr>
          </a:p>
        </p:txBody>
      </p:sp>
    </p:spTree>
    <p:extLst>
      <p:ext uri="{BB962C8B-B14F-4D97-AF65-F5344CB8AC3E}">
        <p14:creationId xmlns:p14="http://schemas.microsoft.com/office/powerpoint/2010/main" val="19059850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63254" y="488516"/>
            <a:ext cx="4334006" cy="5509200"/>
          </a:xfrm>
          <a:prstGeom prst="rect">
            <a:avLst/>
          </a:prstGeom>
          <a:noFill/>
        </p:spPr>
        <p:txBody>
          <a:bodyPr wrap="square" rtlCol="0">
            <a:spAutoFit/>
          </a:bodyPr>
          <a:lstStyle/>
          <a:p>
            <a:pPr>
              <a:lnSpc>
                <a:spcPct val="200000"/>
              </a:lnSpc>
            </a:pPr>
            <a:r>
              <a:rPr lang="tr-TR" sz="3200" b="1" u="sng" dirty="0" smtClean="0">
                <a:solidFill>
                  <a:srgbClr val="FF0000"/>
                </a:solidFill>
              </a:rPr>
              <a:t>Aritmetik</a:t>
            </a:r>
            <a:r>
              <a:rPr lang="tr-TR" sz="3200" b="1" dirty="0" smtClean="0">
                <a:solidFill>
                  <a:srgbClr val="FF0000"/>
                </a:solidFill>
              </a:rPr>
              <a:t> </a:t>
            </a:r>
            <a:r>
              <a:rPr lang="tr-TR" sz="3200" b="1" u="sng" dirty="0" smtClean="0">
                <a:solidFill>
                  <a:srgbClr val="FF0000"/>
                </a:solidFill>
              </a:rPr>
              <a:t>Operatörler</a:t>
            </a:r>
          </a:p>
          <a:p>
            <a:pPr>
              <a:lnSpc>
                <a:spcPct val="150000"/>
              </a:lnSpc>
            </a:pPr>
            <a:r>
              <a:rPr lang="tr-TR" sz="3200" b="1" dirty="0" smtClean="0">
                <a:solidFill>
                  <a:srgbClr val="0070C0"/>
                </a:solidFill>
              </a:rPr>
              <a:t>Toplama(+) </a:t>
            </a:r>
            <a:r>
              <a:rPr lang="tr-TR" sz="3200" b="1" dirty="0">
                <a:solidFill>
                  <a:srgbClr val="0070C0"/>
                </a:solidFill>
              </a:rPr>
              <a:t>operatörler</a:t>
            </a:r>
            <a:endParaRPr lang="tr-TR" sz="3200" b="1" dirty="0" smtClean="0">
              <a:solidFill>
                <a:srgbClr val="0070C0"/>
              </a:solidFill>
            </a:endParaRPr>
          </a:p>
          <a:p>
            <a:pPr>
              <a:lnSpc>
                <a:spcPct val="150000"/>
              </a:lnSpc>
            </a:pPr>
            <a:r>
              <a:rPr lang="tr-TR" sz="3200" b="1" dirty="0" smtClean="0">
                <a:solidFill>
                  <a:srgbClr val="0070C0"/>
                </a:solidFill>
              </a:rPr>
              <a:t>Çıkarma(-) </a:t>
            </a:r>
            <a:r>
              <a:rPr lang="tr-TR" sz="3200" b="1" dirty="0">
                <a:solidFill>
                  <a:srgbClr val="0070C0"/>
                </a:solidFill>
              </a:rPr>
              <a:t>operatörler</a:t>
            </a:r>
            <a:endParaRPr lang="tr-TR" sz="3200" b="1" dirty="0" smtClean="0">
              <a:solidFill>
                <a:srgbClr val="0070C0"/>
              </a:solidFill>
            </a:endParaRPr>
          </a:p>
          <a:p>
            <a:pPr>
              <a:lnSpc>
                <a:spcPct val="150000"/>
              </a:lnSpc>
            </a:pPr>
            <a:r>
              <a:rPr lang="tr-TR" sz="3200" b="1" dirty="0" smtClean="0">
                <a:solidFill>
                  <a:srgbClr val="0070C0"/>
                </a:solidFill>
              </a:rPr>
              <a:t>Çarpma(*) </a:t>
            </a:r>
            <a:r>
              <a:rPr lang="tr-TR" sz="3200" b="1" dirty="0">
                <a:solidFill>
                  <a:srgbClr val="0070C0"/>
                </a:solidFill>
              </a:rPr>
              <a:t>operatörler</a:t>
            </a:r>
            <a:endParaRPr lang="tr-TR" sz="3200" b="1" dirty="0" smtClean="0">
              <a:solidFill>
                <a:srgbClr val="0070C0"/>
              </a:solidFill>
            </a:endParaRPr>
          </a:p>
          <a:p>
            <a:pPr>
              <a:lnSpc>
                <a:spcPct val="150000"/>
              </a:lnSpc>
            </a:pPr>
            <a:r>
              <a:rPr lang="tr-TR" sz="3200" b="1" dirty="0" smtClean="0">
                <a:solidFill>
                  <a:srgbClr val="0070C0"/>
                </a:solidFill>
              </a:rPr>
              <a:t>Bölme(/) </a:t>
            </a:r>
            <a:r>
              <a:rPr lang="tr-TR" sz="3200" b="1" dirty="0">
                <a:solidFill>
                  <a:srgbClr val="0070C0"/>
                </a:solidFill>
              </a:rPr>
              <a:t>operatörler</a:t>
            </a:r>
            <a:endParaRPr lang="tr-TR" sz="3200" b="1" dirty="0" smtClean="0">
              <a:solidFill>
                <a:srgbClr val="0070C0"/>
              </a:solidFill>
            </a:endParaRPr>
          </a:p>
          <a:p>
            <a:pPr>
              <a:lnSpc>
                <a:spcPct val="150000"/>
              </a:lnSpc>
            </a:pPr>
            <a:r>
              <a:rPr lang="tr-TR" sz="3200" b="1" dirty="0" err="1" smtClean="0">
                <a:solidFill>
                  <a:srgbClr val="0070C0"/>
                </a:solidFill>
              </a:rPr>
              <a:t>Üss</a:t>
            </a:r>
            <a:r>
              <a:rPr lang="tr-TR" sz="3200" b="1" dirty="0">
                <a:solidFill>
                  <a:srgbClr val="0070C0"/>
                </a:solidFill>
              </a:rPr>
              <a:t>-</a:t>
            </a:r>
            <a:r>
              <a:rPr lang="tr-TR" sz="3200" b="1" dirty="0" smtClean="0">
                <a:solidFill>
                  <a:srgbClr val="0070C0"/>
                </a:solidFill>
              </a:rPr>
              <a:t>Kuvvet() </a:t>
            </a:r>
            <a:r>
              <a:rPr lang="tr-TR" sz="3200" b="1" dirty="0">
                <a:solidFill>
                  <a:srgbClr val="0070C0"/>
                </a:solidFill>
              </a:rPr>
              <a:t>operatörler</a:t>
            </a:r>
            <a:endParaRPr lang="tr-TR" sz="3200" b="1" dirty="0" smtClean="0">
              <a:solidFill>
                <a:srgbClr val="0070C0"/>
              </a:solidFill>
            </a:endParaRPr>
          </a:p>
          <a:p>
            <a:pPr>
              <a:lnSpc>
                <a:spcPct val="150000"/>
              </a:lnSpc>
            </a:pPr>
            <a:r>
              <a:rPr lang="tr-TR" sz="3200" b="1" dirty="0" err="1" smtClean="0">
                <a:solidFill>
                  <a:srgbClr val="0070C0"/>
                </a:solidFill>
              </a:rPr>
              <a:t>Mod</a:t>
            </a:r>
            <a:r>
              <a:rPr lang="tr-TR" sz="3200" b="1" dirty="0" smtClean="0">
                <a:solidFill>
                  <a:srgbClr val="0070C0"/>
                </a:solidFill>
              </a:rPr>
              <a:t>(^) </a:t>
            </a:r>
            <a:r>
              <a:rPr lang="tr-TR" sz="3200" b="1" dirty="0">
                <a:solidFill>
                  <a:srgbClr val="0070C0"/>
                </a:solidFill>
              </a:rPr>
              <a:t>operatörler</a:t>
            </a:r>
          </a:p>
        </p:txBody>
      </p:sp>
      <p:sp>
        <p:nvSpPr>
          <p:cNvPr id="3" name="Dikdörtgen 2"/>
          <p:cNvSpPr/>
          <p:nvPr/>
        </p:nvSpPr>
        <p:spPr>
          <a:xfrm>
            <a:off x="5452997" y="962642"/>
            <a:ext cx="3164910" cy="4832092"/>
          </a:xfrm>
          <a:prstGeom prst="rect">
            <a:avLst/>
          </a:prstGeom>
        </p:spPr>
        <p:txBody>
          <a:bodyPr wrap="square">
            <a:spAutoFit/>
          </a:bodyPr>
          <a:lstStyle/>
          <a:p>
            <a:r>
              <a:rPr lang="tr-TR" sz="2800" b="1" dirty="0"/>
              <a:t>Option </a:t>
            </a:r>
            <a:r>
              <a:rPr lang="tr-TR" sz="2800" b="1" dirty="0" err="1"/>
              <a:t>Explicit</a:t>
            </a:r>
            <a:endParaRPr lang="tr-TR" sz="2800" b="1" dirty="0"/>
          </a:p>
          <a:p>
            <a:r>
              <a:rPr lang="tr-TR" sz="2800" b="1" dirty="0"/>
              <a:t>Global a</a:t>
            </a:r>
          </a:p>
          <a:p>
            <a:r>
              <a:rPr lang="tr-TR" sz="2800" b="1" dirty="0" err="1">
                <a:solidFill>
                  <a:srgbClr val="FF0000"/>
                </a:solidFill>
              </a:rPr>
              <a:t>Sub</a:t>
            </a:r>
            <a:r>
              <a:rPr lang="tr-TR" sz="2800" b="1" dirty="0">
                <a:solidFill>
                  <a:srgbClr val="FF0000"/>
                </a:solidFill>
              </a:rPr>
              <a:t> tanımlama()</a:t>
            </a:r>
          </a:p>
          <a:p>
            <a:r>
              <a:rPr lang="tr-TR" sz="2800" b="1" dirty="0">
                <a:solidFill>
                  <a:srgbClr val="FF0000"/>
                </a:solidFill>
              </a:rPr>
              <a:t>a = 5</a:t>
            </a:r>
          </a:p>
          <a:p>
            <a:r>
              <a:rPr lang="tr-TR" sz="2800" b="1" dirty="0" err="1">
                <a:solidFill>
                  <a:srgbClr val="FF0000"/>
                </a:solidFill>
              </a:rPr>
              <a:t>End</a:t>
            </a:r>
            <a:r>
              <a:rPr lang="tr-TR" sz="2800" b="1" dirty="0">
                <a:solidFill>
                  <a:srgbClr val="FF0000"/>
                </a:solidFill>
              </a:rPr>
              <a:t> </a:t>
            </a:r>
            <a:r>
              <a:rPr lang="tr-TR" sz="2800" b="1" dirty="0" err="1">
                <a:solidFill>
                  <a:srgbClr val="FF0000"/>
                </a:solidFill>
              </a:rPr>
              <a:t>Sub</a:t>
            </a:r>
            <a:endParaRPr lang="tr-TR" sz="2800" b="1" dirty="0">
              <a:solidFill>
                <a:srgbClr val="FF0000"/>
              </a:solidFill>
            </a:endParaRPr>
          </a:p>
          <a:p>
            <a:r>
              <a:rPr lang="tr-TR" sz="2800" b="1" dirty="0" err="1">
                <a:solidFill>
                  <a:srgbClr val="0070C0"/>
                </a:solidFill>
              </a:rPr>
              <a:t>Sub</a:t>
            </a:r>
            <a:r>
              <a:rPr lang="tr-TR" sz="2800" b="1" dirty="0">
                <a:solidFill>
                  <a:srgbClr val="0070C0"/>
                </a:solidFill>
              </a:rPr>
              <a:t> toplama()</a:t>
            </a:r>
          </a:p>
          <a:p>
            <a:r>
              <a:rPr lang="tr-TR" sz="2800" b="1" dirty="0" err="1">
                <a:solidFill>
                  <a:srgbClr val="0070C0"/>
                </a:solidFill>
              </a:rPr>
              <a:t>MsgBox</a:t>
            </a:r>
            <a:r>
              <a:rPr lang="tr-TR" sz="2800" b="1" dirty="0">
                <a:solidFill>
                  <a:srgbClr val="0070C0"/>
                </a:solidFill>
              </a:rPr>
              <a:t> a + 2 / 5</a:t>
            </a:r>
          </a:p>
          <a:p>
            <a:r>
              <a:rPr lang="tr-TR" sz="2800" b="1" dirty="0" err="1">
                <a:solidFill>
                  <a:srgbClr val="0070C0"/>
                </a:solidFill>
              </a:rPr>
              <a:t>End</a:t>
            </a:r>
            <a:r>
              <a:rPr lang="tr-TR" sz="2800" b="1" dirty="0">
                <a:solidFill>
                  <a:srgbClr val="0070C0"/>
                </a:solidFill>
              </a:rPr>
              <a:t> </a:t>
            </a:r>
            <a:r>
              <a:rPr lang="tr-TR" sz="2800" b="1" dirty="0" err="1">
                <a:solidFill>
                  <a:srgbClr val="0070C0"/>
                </a:solidFill>
              </a:rPr>
              <a:t>Sub</a:t>
            </a:r>
            <a:endParaRPr lang="tr-TR" sz="2800" b="1" dirty="0">
              <a:solidFill>
                <a:srgbClr val="0070C0"/>
              </a:solidFill>
            </a:endParaRPr>
          </a:p>
          <a:p>
            <a:r>
              <a:rPr lang="tr-TR" sz="2800" b="1" dirty="0" err="1">
                <a:solidFill>
                  <a:srgbClr val="FF0000"/>
                </a:solidFill>
              </a:rPr>
              <a:t>Sub</a:t>
            </a:r>
            <a:r>
              <a:rPr lang="tr-TR" sz="2800" b="1" dirty="0">
                <a:solidFill>
                  <a:srgbClr val="FF0000"/>
                </a:solidFill>
              </a:rPr>
              <a:t> çıkarma()</a:t>
            </a:r>
          </a:p>
          <a:p>
            <a:r>
              <a:rPr lang="tr-TR" sz="2800" b="1" dirty="0" err="1">
                <a:solidFill>
                  <a:srgbClr val="FF0000"/>
                </a:solidFill>
              </a:rPr>
              <a:t>MsgBox</a:t>
            </a:r>
            <a:r>
              <a:rPr lang="tr-TR" sz="2800" b="1" dirty="0">
                <a:solidFill>
                  <a:srgbClr val="FF0000"/>
                </a:solidFill>
              </a:rPr>
              <a:t> a - 1 / 2</a:t>
            </a:r>
          </a:p>
          <a:p>
            <a:r>
              <a:rPr lang="tr-TR" sz="2800" b="1" dirty="0" err="1">
                <a:solidFill>
                  <a:srgbClr val="FF0000"/>
                </a:solidFill>
              </a:rPr>
              <a:t>End</a:t>
            </a:r>
            <a:r>
              <a:rPr lang="tr-TR" sz="2800" b="1" dirty="0">
                <a:solidFill>
                  <a:srgbClr val="FF0000"/>
                </a:solidFill>
              </a:rPr>
              <a:t> </a:t>
            </a:r>
            <a:r>
              <a:rPr lang="tr-TR" sz="2800" b="1" dirty="0" err="1">
                <a:solidFill>
                  <a:srgbClr val="FF0000"/>
                </a:solidFill>
              </a:rPr>
              <a:t>Sub</a:t>
            </a:r>
            <a:endParaRPr lang="tr-TR" sz="2800" b="1" dirty="0">
              <a:solidFill>
                <a:srgbClr val="FF0000"/>
              </a:solidFill>
            </a:endParaRPr>
          </a:p>
        </p:txBody>
      </p:sp>
      <p:sp>
        <p:nvSpPr>
          <p:cNvPr id="4" name="Dikdörtgen 3"/>
          <p:cNvSpPr/>
          <p:nvPr/>
        </p:nvSpPr>
        <p:spPr>
          <a:xfrm>
            <a:off x="8617907" y="962642"/>
            <a:ext cx="2981194" cy="3970318"/>
          </a:xfrm>
          <a:prstGeom prst="rect">
            <a:avLst/>
          </a:prstGeom>
        </p:spPr>
        <p:txBody>
          <a:bodyPr wrap="square">
            <a:spAutoFit/>
          </a:bodyPr>
          <a:lstStyle/>
          <a:p>
            <a:r>
              <a:rPr lang="tr-TR" sz="2800" b="1" dirty="0" err="1">
                <a:solidFill>
                  <a:srgbClr val="FF0000"/>
                </a:solidFill>
              </a:rPr>
              <a:t>Sub</a:t>
            </a:r>
            <a:r>
              <a:rPr lang="tr-TR" sz="2800" b="1" dirty="0">
                <a:solidFill>
                  <a:srgbClr val="FF0000"/>
                </a:solidFill>
              </a:rPr>
              <a:t> bol()</a:t>
            </a:r>
          </a:p>
          <a:p>
            <a:r>
              <a:rPr lang="tr-TR" sz="2800" b="1" dirty="0" err="1">
                <a:solidFill>
                  <a:srgbClr val="FF0000"/>
                </a:solidFill>
              </a:rPr>
              <a:t>MsgBox</a:t>
            </a:r>
            <a:r>
              <a:rPr lang="tr-TR" sz="2800" b="1" dirty="0">
                <a:solidFill>
                  <a:srgbClr val="FF0000"/>
                </a:solidFill>
              </a:rPr>
              <a:t> a / 3 + 3</a:t>
            </a:r>
          </a:p>
          <a:p>
            <a:r>
              <a:rPr lang="tr-TR" sz="2800" b="1" dirty="0" err="1">
                <a:solidFill>
                  <a:srgbClr val="FF0000"/>
                </a:solidFill>
              </a:rPr>
              <a:t>End</a:t>
            </a:r>
            <a:r>
              <a:rPr lang="tr-TR" sz="2800" b="1" dirty="0">
                <a:solidFill>
                  <a:srgbClr val="FF0000"/>
                </a:solidFill>
              </a:rPr>
              <a:t> </a:t>
            </a:r>
            <a:r>
              <a:rPr lang="tr-TR" sz="2800" b="1" dirty="0" err="1">
                <a:solidFill>
                  <a:srgbClr val="FF0000"/>
                </a:solidFill>
              </a:rPr>
              <a:t>Sub</a:t>
            </a:r>
            <a:endParaRPr lang="tr-TR" sz="2800" b="1" dirty="0">
              <a:solidFill>
                <a:srgbClr val="FF0000"/>
              </a:solidFill>
            </a:endParaRPr>
          </a:p>
          <a:p>
            <a:r>
              <a:rPr lang="tr-TR" sz="2800" b="1" dirty="0" err="1">
                <a:solidFill>
                  <a:srgbClr val="0070C0"/>
                </a:solidFill>
              </a:rPr>
              <a:t>Sub</a:t>
            </a:r>
            <a:r>
              <a:rPr lang="tr-TR" sz="2800" b="1" dirty="0">
                <a:solidFill>
                  <a:srgbClr val="0070C0"/>
                </a:solidFill>
              </a:rPr>
              <a:t> </a:t>
            </a:r>
            <a:r>
              <a:rPr lang="tr-TR" sz="2800" b="1" dirty="0" err="1">
                <a:solidFill>
                  <a:srgbClr val="0070C0"/>
                </a:solidFill>
              </a:rPr>
              <a:t>uss</a:t>
            </a:r>
            <a:r>
              <a:rPr lang="tr-TR" sz="2800" b="1" dirty="0">
                <a:solidFill>
                  <a:srgbClr val="0070C0"/>
                </a:solidFill>
              </a:rPr>
              <a:t>()</a:t>
            </a:r>
          </a:p>
          <a:p>
            <a:r>
              <a:rPr lang="tr-TR" sz="2800" b="1" dirty="0" err="1">
                <a:solidFill>
                  <a:srgbClr val="0070C0"/>
                </a:solidFill>
              </a:rPr>
              <a:t>MsgBox</a:t>
            </a:r>
            <a:r>
              <a:rPr lang="tr-TR" sz="2800" b="1" dirty="0">
                <a:solidFill>
                  <a:srgbClr val="0070C0"/>
                </a:solidFill>
              </a:rPr>
              <a:t> a ^ 3</a:t>
            </a:r>
          </a:p>
          <a:p>
            <a:r>
              <a:rPr lang="tr-TR" sz="2800" b="1" dirty="0" err="1">
                <a:solidFill>
                  <a:srgbClr val="0070C0"/>
                </a:solidFill>
              </a:rPr>
              <a:t>End</a:t>
            </a:r>
            <a:r>
              <a:rPr lang="tr-TR" sz="2800" b="1" dirty="0">
                <a:solidFill>
                  <a:srgbClr val="0070C0"/>
                </a:solidFill>
              </a:rPr>
              <a:t> </a:t>
            </a:r>
            <a:r>
              <a:rPr lang="tr-TR" sz="2800" b="1" dirty="0" err="1">
                <a:solidFill>
                  <a:srgbClr val="0070C0"/>
                </a:solidFill>
              </a:rPr>
              <a:t>Sub</a:t>
            </a:r>
            <a:endParaRPr lang="tr-TR" sz="2800" b="1" dirty="0">
              <a:solidFill>
                <a:srgbClr val="0070C0"/>
              </a:solidFill>
            </a:endParaRPr>
          </a:p>
          <a:p>
            <a:r>
              <a:rPr lang="tr-TR" sz="2800" b="1" dirty="0" err="1">
                <a:solidFill>
                  <a:srgbClr val="FF0000"/>
                </a:solidFill>
              </a:rPr>
              <a:t>Sub</a:t>
            </a:r>
            <a:r>
              <a:rPr lang="tr-TR" sz="2800" b="1" dirty="0">
                <a:solidFill>
                  <a:srgbClr val="FF0000"/>
                </a:solidFill>
              </a:rPr>
              <a:t> </a:t>
            </a:r>
            <a:r>
              <a:rPr lang="tr-TR" sz="2800" b="1" dirty="0" err="1">
                <a:solidFill>
                  <a:srgbClr val="FF0000"/>
                </a:solidFill>
              </a:rPr>
              <a:t>modİslem</a:t>
            </a:r>
            <a:r>
              <a:rPr lang="tr-TR" sz="2800" b="1" dirty="0">
                <a:solidFill>
                  <a:srgbClr val="FF0000"/>
                </a:solidFill>
              </a:rPr>
              <a:t>()</a:t>
            </a:r>
          </a:p>
          <a:p>
            <a:r>
              <a:rPr lang="tr-TR" sz="2800" b="1" dirty="0" err="1">
                <a:solidFill>
                  <a:srgbClr val="FF0000"/>
                </a:solidFill>
              </a:rPr>
              <a:t>MsgBox</a:t>
            </a:r>
            <a:r>
              <a:rPr lang="tr-TR" sz="2800" b="1" dirty="0">
                <a:solidFill>
                  <a:srgbClr val="FF0000"/>
                </a:solidFill>
              </a:rPr>
              <a:t> a </a:t>
            </a:r>
            <a:r>
              <a:rPr lang="tr-TR" sz="2800" b="1" dirty="0" err="1">
                <a:solidFill>
                  <a:srgbClr val="FF0000"/>
                </a:solidFill>
              </a:rPr>
              <a:t>Mod</a:t>
            </a:r>
            <a:r>
              <a:rPr lang="tr-TR" sz="2800" b="1" dirty="0">
                <a:solidFill>
                  <a:srgbClr val="FF0000"/>
                </a:solidFill>
              </a:rPr>
              <a:t> 2</a:t>
            </a:r>
          </a:p>
          <a:p>
            <a:r>
              <a:rPr lang="tr-TR" sz="2800" b="1" dirty="0" err="1">
                <a:solidFill>
                  <a:srgbClr val="FF0000"/>
                </a:solidFill>
              </a:rPr>
              <a:t>End</a:t>
            </a:r>
            <a:r>
              <a:rPr lang="tr-TR" sz="2800" b="1" dirty="0">
                <a:solidFill>
                  <a:srgbClr val="FF0000"/>
                </a:solidFill>
              </a:rPr>
              <a:t> </a:t>
            </a:r>
            <a:r>
              <a:rPr lang="tr-TR" sz="2800" b="1" dirty="0" err="1">
                <a:solidFill>
                  <a:srgbClr val="FF0000"/>
                </a:solidFill>
              </a:rPr>
              <a:t>Sub</a:t>
            </a:r>
            <a:endParaRPr lang="tr-TR" sz="2800" b="1" dirty="0">
              <a:solidFill>
                <a:srgbClr val="FF0000"/>
              </a:solidFill>
            </a:endParaRPr>
          </a:p>
        </p:txBody>
      </p:sp>
    </p:spTree>
    <p:extLst>
      <p:ext uri="{BB962C8B-B14F-4D97-AF65-F5344CB8AC3E}">
        <p14:creationId xmlns:p14="http://schemas.microsoft.com/office/powerpoint/2010/main" val="20797183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9852" y="457852"/>
            <a:ext cx="3365326" cy="4524315"/>
          </a:xfrm>
          <a:prstGeom prst="rect">
            <a:avLst/>
          </a:prstGeom>
        </p:spPr>
        <p:txBody>
          <a:bodyPr wrap="square">
            <a:spAutoFit/>
          </a:bodyPr>
          <a:lstStyle/>
          <a:p>
            <a:r>
              <a:rPr lang="tr-TR" sz="3200" dirty="0" err="1">
                <a:solidFill>
                  <a:srgbClr val="00B0F0"/>
                </a:solidFill>
              </a:rPr>
              <a:t>Sub</a:t>
            </a:r>
            <a:r>
              <a:rPr lang="tr-TR" sz="3200" dirty="0">
                <a:solidFill>
                  <a:srgbClr val="00B0F0"/>
                </a:solidFill>
              </a:rPr>
              <a:t> bol()</a:t>
            </a:r>
          </a:p>
          <a:p>
            <a:r>
              <a:rPr lang="tr-TR" sz="3200" dirty="0" err="1">
                <a:solidFill>
                  <a:srgbClr val="00B0F0"/>
                </a:solidFill>
              </a:rPr>
              <a:t>MsgBox</a:t>
            </a:r>
            <a:r>
              <a:rPr lang="tr-TR" sz="3200" dirty="0">
                <a:solidFill>
                  <a:srgbClr val="00B0F0"/>
                </a:solidFill>
              </a:rPr>
              <a:t> a / 3 + 3</a:t>
            </a:r>
          </a:p>
          <a:p>
            <a:r>
              <a:rPr lang="tr-TR" sz="3200" dirty="0" err="1">
                <a:solidFill>
                  <a:srgbClr val="00B0F0"/>
                </a:solidFill>
              </a:rPr>
              <a:t>End</a:t>
            </a:r>
            <a:r>
              <a:rPr lang="tr-TR" sz="3200" dirty="0">
                <a:solidFill>
                  <a:srgbClr val="00B0F0"/>
                </a:solidFill>
              </a:rPr>
              <a:t> </a:t>
            </a:r>
            <a:r>
              <a:rPr lang="tr-TR" sz="3200" dirty="0" err="1">
                <a:solidFill>
                  <a:srgbClr val="00B0F0"/>
                </a:solidFill>
              </a:rPr>
              <a:t>Sub</a:t>
            </a:r>
            <a:endParaRPr lang="tr-TR" sz="3200" dirty="0">
              <a:solidFill>
                <a:srgbClr val="00B0F0"/>
              </a:solidFill>
            </a:endParaRPr>
          </a:p>
          <a:p>
            <a:r>
              <a:rPr lang="tr-TR" sz="3200" b="1" dirty="0" err="1">
                <a:solidFill>
                  <a:srgbClr val="FF0000"/>
                </a:solidFill>
              </a:rPr>
              <a:t>Sub</a:t>
            </a:r>
            <a:r>
              <a:rPr lang="tr-TR" sz="3200" b="1" dirty="0">
                <a:solidFill>
                  <a:srgbClr val="FF0000"/>
                </a:solidFill>
              </a:rPr>
              <a:t> </a:t>
            </a:r>
            <a:r>
              <a:rPr lang="tr-TR" sz="3200" b="1" dirty="0" err="1">
                <a:solidFill>
                  <a:srgbClr val="FF0000"/>
                </a:solidFill>
              </a:rPr>
              <a:t>uss</a:t>
            </a:r>
            <a:r>
              <a:rPr lang="tr-TR" sz="3200" b="1" dirty="0">
                <a:solidFill>
                  <a:srgbClr val="FF0000"/>
                </a:solidFill>
              </a:rPr>
              <a:t>()</a:t>
            </a:r>
          </a:p>
          <a:p>
            <a:r>
              <a:rPr lang="tr-TR" sz="3200" b="1" dirty="0" err="1">
                <a:solidFill>
                  <a:srgbClr val="FF0000"/>
                </a:solidFill>
              </a:rPr>
              <a:t>MsgBox</a:t>
            </a:r>
            <a:r>
              <a:rPr lang="tr-TR" sz="3200" b="1" dirty="0">
                <a:solidFill>
                  <a:srgbClr val="FF0000"/>
                </a:solidFill>
              </a:rPr>
              <a:t> a ^ 3</a:t>
            </a:r>
          </a:p>
          <a:p>
            <a:r>
              <a:rPr lang="tr-TR" sz="3200" b="1" dirty="0" err="1">
                <a:solidFill>
                  <a:srgbClr val="FF0000"/>
                </a:solidFill>
              </a:rPr>
              <a:t>End</a:t>
            </a:r>
            <a:r>
              <a:rPr lang="tr-TR" sz="3200" b="1" dirty="0">
                <a:solidFill>
                  <a:srgbClr val="FF0000"/>
                </a:solidFill>
              </a:rPr>
              <a:t> </a:t>
            </a:r>
            <a:r>
              <a:rPr lang="tr-TR" sz="3200" b="1" dirty="0" err="1">
                <a:solidFill>
                  <a:srgbClr val="FF0000"/>
                </a:solidFill>
              </a:rPr>
              <a:t>Sub</a:t>
            </a:r>
            <a:endParaRPr lang="tr-TR" sz="3200" b="1" dirty="0">
              <a:solidFill>
                <a:srgbClr val="FF0000"/>
              </a:solidFill>
            </a:endParaRPr>
          </a:p>
          <a:p>
            <a:r>
              <a:rPr lang="tr-TR" sz="3200" dirty="0" err="1">
                <a:solidFill>
                  <a:srgbClr val="00B0F0"/>
                </a:solidFill>
              </a:rPr>
              <a:t>Sub</a:t>
            </a:r>
            <a:r>
              <a:rPr lang="tr-TR" sz="3200" dirty="0">
                <a:solidFill>
                  <a:srgbClr val="00B0F0"/>
                </a:solidFill>
              </a:rPr>
              <a:t> </a:t>
            </a:r>
            <a:r>
              <a:rPr lang="tr-TR" sz="3200" dirty="0" err="1">
                <a:solidFill>
                  <a:srgbClr val="00B0F0"/>
                </a:solidFill>
              </a:rPr>
              <a:t>modİslem</a:t>
            </a:r>
            <a:r>
              <a:rPr lang="tr-TR" sz="3200" dirty="0">
                <a:solidFill>
                  <a:srgbClr val="00B0F0"/>
                </a:solidFill>
              </a:rPr>
              <a:t>()</a:t>
            </a:r>
          </a:p>
          <a:p>
            <a:r>
              <a:rPr lang="tr-TR" sz="3200" dirty="0" err="1">
                <a:solidFill>
                  <a:srgbClr val="00B0F0"/>
                </a:solidFill>
              </a:rPr>
              <a:t>MsgBox</a:t>
            </a:r>
            <a:r>
              <a:rPr lang="tr-TR" sz="3200" dirty="0">
                <a:solidFill>
                  <a:srgbClr val="00B0F0"/>
                </a:solidFill>
              </a:rPr>
              <a:t> a </a:t>
            </a:r>
            <a:r>
              <a:rPr lang="tr-TR" sz="3200" dirty="0" err="1">
                <a:solidFill>
                  <a:srgbClr val="00B0F0"/>
                </a:solidFill>
              </a:rPr>
              <a:t>Mod</a:t>
            </a:r>
            <a:r>
              <a:rPr lang="tr-TR" sz="3200" dirty="0">
                <a:solidFill>
                  <a:srgbClr val="00B0F0"/>
                </a:solidFill>
              </a:rPr>
              <a:t> 2</a:t>
            </a:r>
          </a:p>
          <a:p>
            <a:r>
              <a:rPr lang="tr-TR" sz="3200" dirty="0" err="1">
                <a:solidFill>
                  <a:srgbClr val="00B0F0"/>
                </a:solidFill>
              </a:rPr>
              <a:t>End</a:t>
            </a:r>
            <a:r>
              <a:rPr lang="tr-TR" sz="3200" dirty="0">
                <a:solidFill>
                  <a:srgbClr val="00B0F0"/>
                </a:solidFill>
              </a:rPr>
              <a:t> </a:t>
            </a:r>
            <a:r>
              <a:rPr lang="tr-TR" sz="3200" dirty="0" err="1">
                <a:solidFill>
                  <a:srgbClr val="00B0F0"/>
                </a:solidFill>
              </a:rPr>
              <a:t>Sub</a:t>
            </a:r>
            <a:endParaRPr lang="tr-TR" sz="3200" dirty="0">
              <a:solidFill>
                <a:srgbClr val="00B0F0"/>
              </a:solidFill>
            </a:endParaRPr>
          </a:p>
        </p:txBody>
      </p:sp>
      <p:sp>
        <p:nvSpPr>
          <p:cNvPr id="3" name="Dikdörtgen 2"/>
          <p:cNvSpPr/>
          <p:nvPr/>
        </p:nvSpPr>
        <p:spPr>
          <a:xfrm>
            <a:off x="3899770" y="-20806"/>
            <a:ext cx="3979101" cy="6878806"/>
          </a:xfrm>
          <a:prstGeom prst="rect">
            <a:avLst/>
          </a:prstGeom>
        </p:spPr>
        <p:txBody>
          <a:bodyPr wrap="square">
            <a:spAutoFit/>
          </a:bodyPr>
          <a:lstStyle/>
          <a:p>
            <a:r>
              <a:rPr lang="tr-TR" sz="2100" b="1" dirty="0">
                <a:solidFill>
                  <a:srgbClr val="FF0000"/>
                </a:solidFill>
              </a:rPr>
              <a:t>Option </a:t>
            </a:r>
            <a:r>
              <a:rPr lang="tr-TR" sz="2100" b="1" dirty="0" err="1">
                <a:solidFill>
                  <a:srgbClr val="FF0000"/>
                </a:solidFill>
              </a:rPr>
              <a:t>Explicit</a:t>
            </a:r>
            <a:endParaRPr lang="tr-TR" sz="2100" b="1" dirty="0">
              <a:solidFill>
                <a:srgbClr val="FF0000"/>
              </a:solidFill>
            </a:endParaRPr>
          </a:p>
          <a:p>
            <a:r>
              <a:rPr lang="tr-TR" sz="2100" b="1" dirty="0" err="1">
                <a:solidFill>
                  <a:srgbClr val="FF0000"/>
                </a:solidFill>
              </a:rPr>
              <a:t>Private</a:t>
            </a:r>
            <a:r>
              <a:rPr lang="tr-TR" sz="2100" b="1" dirty="0">
                <a:solidFill>
                  <a:srgbClr val="FF0000"/>
                </a:solidFill>
              </a:rPr>
              <a:t> sayı As </a:t>
            </a:r>
            <a:r>
              <a:rPr lang="tr-TR" sz="2100" b="1" dirty="0" err="1">
                <a:solidFill>
                  <a:srgbClr val="FF0000"/>
                </a:solidFill>
              </a:rPr>
              <a:t>Integer</a:t>
            </a:r>
            <a:endParaRPr lang="tr-TR" sz="2100" b="1" dirty="0">
              <a:solidFill>
                <a:srgbClr val="FF0000"/>
              </a:solidFill>
            </a:endParaRPr>
          </a:p>
          <a:p>
            <a:r>
              <a:rPr lang="tr-TR" sz="2100" b="1" dirty="0" err="1">
                <a:solidFill>
                  <a:srgbClr val="00B0F0"/>
                </a:solidFill>
              </a:rPr>
              <a:t>Sub</a:t>
            </a:r>
            <a:r>
              <a:rPr lang="tr-TR" sz="2100" b="1" dirty="0">
                <a:solidFill>
                  <a:srgbClr val="00B0F0"/>
                </a:solidFill>
              </a:rPr>
              <a:t> tanımla()</a:t>
            </a:r>
          </a:p>
          <a:p>
            <a:r>
              <a:rPr lang="tr-TR" sz="2100" b="1" dirty="0">
                <a:solidFill>
                  <a:srgbClr val="00B0F0"/>
                </a:solidFill>
              </a:rPr>
              <a:t>sayı = 5</a:t>
            </a:r>
          </a:p>
          <a:p>
            <a:r>
              <a:rPr lang="tr-TR" sz="2100" b="1" dirty="0" err="1">
                <a:solidFill>
                  <a:srgbClr val="00B0F0"/>
                </a:solidFill>
              </a:rPr>
              <a:t>MsgBox</a:t>
            </a:r>
            <a:r>
              <a:rPr lang="tr-TR" sz="2100" b="1" dirty="0">
                <a:solidFill>
                  <a:srgbClr val="00B0F0"/>
                </a:solidFill>
              </a:rPr>
              <a:t> sayı + 10</a:t>
            </a:r>
          </a:p>
          <a:p>
            <a:r>
              <a:rPr lang="tr-TR" sz="2100" b="1" dirty="0" err="1">
                <a:solidFill>
                  <a:srgbClr val="00B0F0"/>
                </a:solidFill>
              </a:rPr>
              <a:t>End</a:t>
            </a:r>
            <a:r>
              <a:rPr lang="tr-TR" sz="2100" b="1" dirty="0">
                <a:solidFill>
                  <a:srgbClr val="00B0F0"/>
                </a:solidFill>
              </a:rPr>
              <a:t> </a:t>
            </a:r>
            <a:r>
              <a:rPr lang="tr-TR" sz="2100" b="1" dirty="0" err="1">
                <a:solidFill>
                  <a:srgbClr val="00B0F0"/>
                </a:solidFill>
              </a:rPr>
              <a:t>Sub</a:t>
            </a:r>
            <a:endParaRPr lang="tr-TR" sz="2100" b="1" dirty="0">
              <a:solidFill>
                <a:srgbClr val="00B0F0"/>
              </a:solidFill>
            </a:endParaRPr>
          </a:p>
          <a:p>
            <a:r>
              <a:rPr lang="tr-TR" sz="2100" b="1" dirty="0" err="1">
                <a:solidFill>
                  <a:srgbClr val="FF0000"/>
                </a:solidFill>
              </a:rPr>
              <a:t>Sub</a:t>
            </a:r>
            <a:r>
              <a:rPr lang="tr-TR" sz="2100" b="1" dirty="0">
                <a:solidFill>
                  <a:srgbClr val="FF0000"/>
                </a:solidFill>
              </a:rPr>
              <a:t> çıkar()</a:t>
            </a:r>
          </a:p>
          <a:p>
            <a:r>
              <a:rPr lang="tr-TR" sz="2100" b="1" dirty="0" err="1">
                <a:solidFill>
                  <a:srgbClr val="FF0000"/>
                </a:solidFill>
              </a:rPr>
              <a:t>MsgBox</a:t>
            </a:r>
            <a:r>
              <a:rPr lang="tr-TR" sz="2100" b="1" dirty="0">
                <a:solidFill>
                  <a:srgbClr val="FF0000"/>
                </a:solidFill>
              </a:rPr>
              <a:t> sayı - 10</a:t>
            </a:r>
          </a:p>
          <a:p>
            <a:r>
              <a:rPr lang="tr-TR" sz="2100" b="1" dirty="0" err="1">
                <a:solidFill>
                  <a:srgbClr val="FF0000"/>
                </a:solidFill>
              </a:rPr>
              <a:t>End</a:t>
            </a:r>
            <a:r>
              <a:rPr lang="tr-TR" sz="2100" b="1" dirty="0">
                <a:solidFill>
                  <a:srgbClr val="FF0000"/>
                </a:solidFill>
              </a:rPr>
              <a:t> </a:t>
            </a:r>
            <a:r>
              <a:rPr lang="tr-TR" sz="2100" b="1" dirty="0" err="1">
                <a:solidFill>
                  <a:srgbClr val="FF0000"/>
                </a:solidFill>
              </a:rPr>
              <a:t>Sub</a:t>
            </a:r>
            <a:endParaRPr lang="tr-TR" sz="2100" b="1" dirty="0">
              <a:solidFill>
                <a:srgbClr val="FF0000"/>
              </a:solidFill>
            </a:endParaRPr>
          </a:p>
          <a:p>
            <a:r>
              <a:rPr lang="tr-TR" sz="2100" b="1" dirty="0" err="1">
                <a:solidFill>
                  <a:srgbClr val="00B0F0"/>
                </a:solidFill>
              </a:rPr>
              <a:t>Sub</a:t>
            </a:r>
            <a:r>
              <a:rPr lang="tr-TR" sz="2100" b="1" dirty="0">
                <a:solidFill>
                  <a:srgbClr val="00B0F0"/>
                </a:solidFill>
              </a:rPr>
              <a:t> çarpma()</a:t>
            </a:r>
          </a:p>
          <a:p>
            <a:r>
              <a:rPr lang="tr-TR" sz="2100" b="1" dirty="0" err="1">
                <a:solidFill>
                  <a:srgbClr val="00B0F0"/>
                </a:solidFill>
              </a:rPr>
              <a:t>MsgBox</a:t>
            </a:r>
            <a:r>
              <a:rPr lang="tr-TR" sz="2100" b="1" dirty="0">
                <a:solidFill>
                  <a:srgbClr val="00B0F0"/>
                </a:solidFill>
              </a:rPr>
              <a:t> sayı * 3 + 5 / 2</a:t>
            </a:r>
          </a:p>
          <a:p>
            <a:r>
              <a:rPr lang="tr-TR" sz="2100" b="1" dirty="0" err="1">
                <a:solidFill>
                  <a:srgbClr val="00B0F0"/>
                </a:solidFill>
              </a:rPr>
              <a:t>End</a:t>
            </a:r>
            <a:r>
              <a:rPr lang="tr-TR" sz="2100" b="1" dirty="0">
                <a:solidFill>
                  <a:srgbClr val="00B0F0"/>
                </a:solidFill>
              </a:rPr>
              <a:t> </a:t>
            </a:r>
            <a:r>
              <a:rPr lang="tr-TR" sz="2100" b="1" dirty="0" err="1">
                <a:solidFill>
                  <a:srgbClr val="00B0F0"/>
                </a:solidFill>
              </a:rPr>
              <a:t>Sub</a:t>
            </a:r>
            <a:endParaRPr lang="tr-TR" sz="2100" b="1" dirty="0">
              <a:solidFill>
                <a:srgbClr val="00B0F0"/>
              </a:solidFill>
            </a:endParaRPr>
          </a:p>
          <a:p>
            <a:r>
              <a:rPr lang="tr-TR" sz="2100" b="1" dirty="0" err="1">
                <a:solidFill>
                  <a:srgbClr val="FF0000"/>
                </a:solidFill>
              </a:rPr>
              <a:t>Sub</a:t>
            </a:r>
            <a:r>
              <a:rPr lang="tr-TR" sz="2100" b="1" dirty="0">
                <a:solidFill>
                  <a:srgbClr val="FF0000"/>
                </a:solidFill>
              </a:rPr>
              <a:t> </a:t>
            </a:r>
            <a:r>
              <a:rPr lang="tr-TR" sz="2100" b="1" dirty="0" err="1">
                <a:solidFill>
                  <a:srgbClr val="FF0000"/>
                </a:solidFill>
              </a:rPr>
              <a:t>bolme</a:t>
            </a:r>
            <a:r>
              <a:rPr lang="tr-TR" sz="2100" b="1" dirty="0">
                <a:solidFill>
                  <a:srgbClr val="FF0000"/>
                </a:solidFill>
              </a:rPr>
              <a:t>()</a:t>
            </a:r>
          </a:p>
          <a:p>
            <a:r>
              <a:rPr lang="tr-TR" sz="2100" b="1" dirty="0" err="1">
                <a:solidFill>
                  <a:srgbClr val="FF0000"/>
                </a:solidFill>
              </a:rPr>
              <a:t>MsgBox</a:t>
            </a:r>
            <a:r>
              <a:rPr lang="tr-TR" sz="2100" b="1" dirty="0">
                <a:solidFill>
                  <a:srgbClr val="FF0000"/>
                </a:solidFill>
              </a:rPr>
              <a:t> (sayı + 10) / 2</a:t>
            </a:r>
          </a:p>
          <a:p>
            <a:r>
              <a:rPr lang="tr-TR" sz="2100" b="1" dirty="0" err="1">
                <a:solidFill>
                  <a:srgbClr val="FF0000"/>
                </a:solidFill>
              </a:rPr>
              <a:t>End</a:t>
            </a:r>
            <a:r>
              <a:rPr lang="tr-TR" sz="2100" b="1" dirty="0">
                <a:solidFill>
                  <a:srgbClr val="FF0000"/>
                </a:solidFill>
              </a:rPr>
              <a:t> </a:t>
            </a:r>
            <a:r>
              <a:rPr lang="tr-TR" sz="2100" b="1" dirty="0" err="1">
                <a:solidFill>
                  <a:srgbClr val="FF0000"/>
                </a:solidFill>
              </a:rPr>
              <a:t>Sub</a:t>
            </a:r>
            <a:endParaRPr lang="tr-TR" sz="2100" b="1" dirty="0">
              <a:solidFill>
                <a:srgbClr val="FF0000"/>
              </a:solidFill>
            </a:endParaRPr>
          </a:p>
          <a:p>
            <a:r>
              <a:rPr lang="tr-TR" sz="2100" b="1" dirty="0" err="1">
                <a:solidFill>
                  <a:srgbClr val="00B0F0"/>
                </a:solidFill>
              </a:rPr>
              <a:t>Sub</a:t>
            </a:r>
            <a:r>
              <a:rPr lang="tr-TR" sz="2100" b="1" dirty="0">
                <a:solidFill>
                  <a:srgbClr val="00B0F0"/>
                </a:solidFill>
              </a:rPr>
              <a:t> </a:t>
            </a:r>
            <a:r>
              <a:rPr lang="tr-TR" sz="2100" b="1" dirty="0" err="1">
                <a:solidFill>
                  <a:srgbClr val="00B0F0"/>
                </a:solidFill>
              </a:rPr>
              <a:t>modKalan</a:t>
            </a:r>
            <a:r>
              <a:rPr lang="tr-TR" sz="2100" b="1" dirty="0">
                <a:solidFill>
                  <a:srgbClr val="00B0F0"/>
                </a:solidFill>
              </a:rPr>
              <a:t>()</a:t>
            </a:r>
          </a:p>
          <a:p>
            <a:r>
              <a:rPr lang="tr-TR" sz="2100" b="1" dirty="0" err="1">
                <a:solidFill>
                  <a:srgbClr val="00B0F0"/>
                </a:solidFill>
              </a:rPr>
              <a:t>MsgBox</a:t>
            </a:r>
            <a:r>
              <a:rPr lang="tr-TR" sz="2100" b="1" dirty="0">
                <a:solidFill>
                  <a:srgbClr val="00B0F0"/>
                </a:solidFill>
              </a:rPr>
              <a:t> sayı &amp; " " &amp; sayı </a:t>
            </a:r>
            <a:r>
              <a:rPr lang="tr-TR" sz="2100" b="1" dirty="0" err="1">
                <a:solidFill>
                  <a:srgbClr val="00B0F0"/>
                </a:solidFill>
              </a:rPr>
              <a:t>Mod</a:t>
            </a:r>
            <a:r>
              <a:rPr lang="tr-TR" sz="2100" b="1" dirty="0">
                <a:solidFill>
                  <a:srgbClr val="00B0F0"/>
                </a:solidFill>
              </a:rPr>
              <a:t> 2</a:t>
            </a:r>
          </a:p>
          <a:p>
            <a:r>
              <a:rPr lang="tr-TR" sz="2100" b="1" dirty="0" err="1">
                <a:solidFill>
                  <a:srgbClr val="00B0F0"/>
                </a:solidFill>
              </a:rPr>
              <a:t>End</a:t>
            </a:r>
            <a:r>
              <a:rPr lang="tr-TR" sz="2100" b="1" dirty="0">
                <a:solidFill>
                  <a:srgbClr val="00B0F0"/>
                </a:solidFill>
              </a:rPr>
              <a:t> </a:t>
            </a:r>
            <a:r>
              <a:rPr lang="tr-TR" sz="2100" b="1" dirty="0" err="1">
                <a:solidFill>
                  <a:srgbClr val="00B0F0"/>
                </a:solidFill>
              </a:rPr>
              <a:t>Sub</a:t>
            </a:r>
            <a:endParaRPr lang="tr-TR" sz="2100" b="1" dirty="0">
              <a:solidFill>
                <a:srgbClr val="00B0F0"/>
              </a:solidFill>
            </a:endParaRPr>
          </a:p>
          <a:p>
            <a:r>
              <a:rPr lang="tr-TR" sz="2100" b="1" dirty="0" err="1">
                <a:solidFill>
                  <a:srgbClr val="FF0000"/>
                </a:solidFill>
              </a:rPr>
              <a:t>Sub</a:t>
            </a:r>
            <a:r>
              <a:rPr lang="tr-TR" sz="2100" b="1" dirty="0">
                <a:solidFill>
                  <a:srgbClr val="FF0000"/>
                </a:solidFill>
              </a:rPr>
              <a:t> </a:t>
            </a:r>
            <a:r>
              <a:rPr lang="tr-TR" sz="2100" b="1" dirty="0" err="1">
                <a:solidFill>
                  <a:srgbClr val="FF0000"/>
                </a:solidFill>
              </a:rPr>
              <a:t>uss</a:t>
            </a:r>
            <a:r>
              <a:rPr lang="tr-TR" sz="2100" b="1" dirty="0">
                <a:solidFill>
                  <a:srgbClr val="FF0000"/>
                </a:solidFill>
              </a:rPr>
              <a:t>()</a:t>
            </a:r>
          </a:p>
          <a:p>
            <a:r>
              <a:rPr lang="tr-TR" sz="2100" b="1" dirty="0" err="1">
                <a:solidFill>
                  <a:srgbClr val="FF0000"/>
                </a:solidFill>
              </a:rPr>
              <a:t>MsgBox</a:t>
            </a:r>
            <a:r>
              <a:rPr lang="tr-TR" sz="2100" b="1" dirty="0">
                <a:solidFill>
                  <a:srgbClr val="FF0000"/>
                </a:solidFill>
              </a:rPr>
              <a:t> sayı &amp; " " &amp; sayı ^ 2</a:t>
            </a:r>
          </a:p>
          <a:p>
            <a:r>
              <a:rPr lang="tr-TR" sz="2100" b="1" dirty="0" err="1">
                <a:solidFill>
                  <a:srgbClr val="FF0000"/>
                </a:solidFill>
              </a:rPr>
              <a:t>End</a:t>
            </a:r>
            <a:r>
              <a:rPr lang="tr-TR" sz="2100" b="1" dirty="0">
                <a:solidFill>
                  <a:srgbClr val="FF0000"/>
                </a:solidFill>
              </a:rPr>
              <a:t> </a:t>
            </a:r>
            <a:r>
              <a:rPr lang="tr-TR" sz="2100" b="1" dirty="0" err="1">
                <a:solidFill>
                  <a:srgbClr val="FF0000"/>
                </a:solidFill>
              </a:rPr>
              <a:t>Sub</a:t>
            </a:r>
            <a:endParaRPr lang="tr-TR" sz="2100" b="1" dirty="0">
              <a:solidFill>
                <a:srgbClr val="FF0000"/>
              </a:solidFill>
            </a:endParaRPr>
          </a:p>
        </p:txBody>
      </p:sp>
    </p:spTree>
    <p:extLst>
      <p:ext uri="{BB962C8B-B14F-4D97-AF65-F5344CB8AC3E}">
        <p14:creationId xmlns:p14="http://schemas.microsoft.com/office/powerpoint/2010/main" val="33351349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 8"/>
          <p:cNvGrpSpPr/>
          <p:nvPr/>
        </p:nvGrpSpPr>
        <p:grpSpPr>
          <a:xfrm>
            <a:off x="0" y="588723"/>
            <a:ext cx="2229634" cy="5022936"/>
            <a:chOff x="152137" y="588723"/>
            <a:chExt cx="2229634" cy="5022936"/>
          </a:xfrm>
        </p:grpSpPr>
        <p:pic>
          <p:nvPicPr>
            <p:cNvPr id="3" name="Resim 2"/>
            <p:cNvPicPr>
              <a:picLocks noChangeAspect="1"/>
            </p:cNvPicPr>
            <p:nvPr/>
          </p:nvPicPr>
          <p:blipFill rotWithShape="1">
            <a:blip r:embed="rId2"/>
            <a:srcRect l="54206" t="9756" r="22371" b="-1512"/>
            <a:stretch/>
          </p:blipFill>
          <p:spPr>
            <a:xfrm>
              <a:off x="152137" y="588723"/>
              <a:ext cx="2229634" cy="5022936"/>
            </a:xfrm>
            <a:prstGeom prst="rect">
              <a:avLst/>
            </a:prstGeom>
          </p:spPr>
        </p:pic>
        <p:sp>
          <p:nvSpPr>
            <p:cNvPr id="8" name="Dikdörtgen 7"/>
            <p:cNvSpPr/>
            <p:nvPr/>
          </p:nvSpPr>
          <p:spPr>
            <a:xfrm>
              <a:off x="584606" y="1543305"/>
              <a:ext cx="1364696" cy="646331"/>
            </a:xfrm>
            <a:prstGeom prst="rect">
              <a:avLst/>
            </a:prstGeom>
          </p:spPr>
          <p:txBody>
            <a:bodyPr wrap="square">
              <a:spAutoFit/>
            </a:bodyPr>
            <a:lstStyle/>
            <a:p>
              <a:pPr algn="ctr"/>
              <a:r>
                <a:rPr lang="tr-TR" b="1" dirty="0" smtClean="0">
                  <a:solidFill>
                    <a:schemeClr val="bg1"/>
                  </a:solidFill>
                </a:rPr>
                <a:t>Mantıksal İlişkiler </a:t>
              </a:r>
              <a:endParaRPr lang="tr-TR" b="1" dirty="0">
                <a:solidFill>
                  <a:schemeClr val="bg1"/>
                </a:solidFill>
              </a:endParaRPr>
            </a:p>
          </p:txBody>
        </p:sp>
      </p:grpSp>
      <p:sp>
        <p:nvSpPr>
          <p:cNvPr id="10" name="Metin kutusu 9"/>
          <p:cNvSpPr txBox="1"/>
          <p:nvPr/>
        </p:nvSpPr>
        <p:spPr>
          <a:xfrm>
            <a:off x="2532607" y="588723"/>
            <a:ext cx="8732466" cy="5324535"/>
          </a:xfrm>
          <a:prstGeom prst="rect">
            <a:avLst/>
          </a:prstGeom>
          <a:noFill/>
        </p:spPr>
        <p:txBody>
          <a:bodyPr wrap="square" rtlCol="0">
            <a:spAutoFit/>
          </a:bodyPr>
          <a:lstStyle/>
          <a:p>
            <a:pPr algn="just"/>
            <a:r>
              <a:rPr lang="tr-TR" sz="2000" b="1" dirty="0" smtClean="0"/>
              <a:t>Mantıksal operatörler mantıksal iki ifadenin durumuna göre işlem yapar  sonucu hesaplamak için ikili(</a:t>
            </a:r>
            <a:r>
              <a:rPr lang="tr-TR" sz="2000" b="1" dirty="0" err="1" smtClean="0"/>
              <a:t>binary</a:t>
            </a:r>
            <a:r>
              <a:rPr lang="tr-TR" sz="2000" b="1" dirty="0" smtClean="0"/>
              <a:t>) matematiğini kullanır.</a:t>
            </a:r>
          </a:p>
          <a:p>
            <a:pPr algn="just"/>
            <a:r>
              <a:rPr lang="tr-TR" sz="2000" b="1" u="sng" dirty="0" err="1" smtClean="0">
                <a:solidFill>
                  <a:srgbClr val="00B0F0"/>
                </a:solidFill>
              </a:rPr>
              <a:t>And</a:t>
            </a:r>
            <a:r>
              <a:rPr lang="tr-TR" sz="2000" b="1" u="sng" dirty="0" smtClean="0">
                <a:solidFill>
                  <a:srgbClr val="00B0F0"/>
                </a:solidFill>
              </a:rPr>
              <a:t>(ve) operatörü  </a:t>
            </a:r>
            <a:r>
              <a:rPr lang="tr-TR" sz="2000" b="1" dirty="0" smtClean="0"/>
              <a:t>iki değer yada ifadenin True(doğru) olması halinde True Değilse  </a:t>
            </a:r>
            <a:r>
              <a:rPr lang="tr-TR" sz="2000" b="1" dirty="0" err="1" smtClean="0"/>
              <a:t>False</a:t>
            </a:r>
            <a:r>
              <a:rPr lang="tr-TR" sz="2000" b="1" dirty="0" smtClean="0"/>
              <a:t>(yanlış) değeri verir.</a:t>
            </a:r>
          </a:p>
          <a:p>
            <a:pPr algn="just"/>
            <a:r>
              <a:rPr lang="tr-TR" sz="2000" b="1" u="sng" dirty="0" err="1" smtClean="0">
                <a:solidFill>
                  <a:srgbClr val="00B0F0"/>
                </a:solidFill>
              </a:rPr>
              <a:t>Or</a:t>
            </a:r>
            <a:r>
              <a:rPr lang="tr-TR" sz="2000" b="1" u="sng" dirty="0" smtClean="0">
                <a:solidFill>
                  <a:srgbClr val="00B0F0"/>
                </a:solidFill>
              </a:rPr>
              <a:t>(yada) operatörü  </a:t>
            </a:r>
            <a:r>
              <a:rPr lang="tr-TR" sz="2000" b="1" dirty="0"/>
              <a:t>iki </a:t>
            </a:r>
            <a:r>
              <a:rPr lang="tr-TR" sz="2000" b="1" dirty="0" smtClean="0"/>
              <a:t>değerden birinin  </a:t>
            </a:r>
            <a:r>
              <a:rPr lang="tr-TR" sz="2000" b="1" dirty="0"/>
              <a:t>True(doğru) olması halinde True </a:t>
            </a:r>
            <a:r>
              <a:rPr lang="tr-TR" sz="2000" b="1" dirty="0" smtClean="0"/>
              <a:t>her iki ifade yanlış ise </a:t>
            </a:r>
            <a:r>
              <a:rPr lang="tr-TR" sz="2000" b="1" dirty="0" err="1" smtClean="0"/>
              <a:t>False</a:t>
            </a:r>
            <a:r>
              <a:rPr lang="tr-TR" sz="2000" b="1" dirty="0" smtClean="0"/>
              <a:t>(yanlış</a:t>
            </a:r>
            <a:r>
              <a:rPr lang="tr-TR" sz="2000" b="1" dirty="0"/>
              <a:t>) değeri verir.</a:t>
            </a:r>
          </a:p>
          <a:p>
            <a:pPr algn="just"/>
            <a:r>
              <a:rPr lang="tr-TR" sz="2000" b="1" u="sng" dirty="0">
                <a:solidFill>
                  <a:srgbClr val="00B0F0"/>
                </a:solidFill>
              </a:rPr>
              <a:t>Not operatörü  </a:t>
            </a:r>
            <a:r>
              <a:rPr lang="tr-TR" sz="2000" b="1" dirty="0" smtClean="0"/>
              <a:t>sonucu True(doğru</a:t>
            </a:r>
            <a:r>
              <a:rPr lang="tr-TR" sz="2000" b="1" dirty="0"/>
              <a:t>) olması halinde </a:t>
            </a:r>
            <a:r>
              <a:rPr lang="tr-TR" sz="2000" b="1" dirty="0" err="1" smtClean="0"/>
              <a:t>False</a:t>
            </a:r>
            <a:r>
              <a:rPr lang="tr-TR" sz="2000" b="1" dirty="0" smtClean="0"/>
              <a:t>,  </a:t>
            </a:r>
            <a:r>
              <a:rPr lang="tr-TR" sz="2000" b="1" dirty="0"/>
              <a:t>ifade yanlış ise True(doğru</a:t>
            </a:r>
            <a:r>
              <a:rPr lang="tr-TR" sz="2000" b="1" dirty="0" smtClean="0"/>
              <a:t>) </a:t>
            </a:r>
            <a:r>
              <a:rPr lang="tr-TR" sz="2000" b="1" dirty="0"/>
              <a:t>değeri verir.</a:t>
            </a:r>
          </a:p>
          <a:p>
            <a:pPr algn="just"/>
            <a:r>
              <a:rPr lang="tr-TR" sz="2000" b="1" u="sng" dirty="0" err="1">
                <a:solidFill>
                  <a:srgbClr val="00B0F0"/>
                </a:solidFill>
              </a:rPr>
              <a:t>Xor</a:t>
            </a:r>
            <a:r>
              <a:rPr lang="tr-TR" sz="2000" b="1" u="sng" dirty="0">
                <a:solidFill>
                  <a:srgbClr val="00B0F0"/>
                </a:solidFill>
              </a:rPr>
              <a:t> operatörü </a:t>
            </a:r>
            <a:r>
              <a:rPr lang="tr-TR" sz="2000" b="1" dirty="0" smtClean="0"/>
              <a:t>iki </a:t>
            </a:r>
            <a:r>
              <a:rPr lang="tr-TR" sz="2000" b="1" dirty="0" err="1" smtClean="0"/>
              <a:t>fade</a:t>
            </a:r>
            <a:r>
              <a:rPr lang="tr-TR" sz="2000" b="1" dirty="0" smtClean="0"/>
              <a:t> aynı anda True ve aynı anda </a:t>
            </a:r>
            <a:r>
              <a:rPr lang="tr-TR" sz="2000" b="1" dirty="0" err="1" smtClean="0"/>
              <a:t>False</a:t>
            </a:r>
            <a:r>
              <a:rPr lang="tr-TR" sz="2000" b="1" dirty="0" smtClean="0"/>
              <a:t> olamaz biri True diğeri </a:t>
            </a:r>
            <a:r>
              <a:rPr lang="tr-TR" sz="2000" b="1" dirty="0" err="1" smtClean="0"/>
              <a:t>False</a:t>
            </a:r>
            <a:r>
              <a:rPr lang="tr-TR" sz="2000" b="1" dirty="0" smtClean="0"/>
              <a:t> ise True değerini verecektir</a:t>
            </a:r>
          </a:p>
          <a:p>
            <a:pPr algn="just"/>
            <a:r>
              <a:rPr lang="tr-TR" sz="2000" b="1" u="sng" dirty="0">
                <a:solidFill>
                  <a:srgbClr val="00B0F0"/>
                </a:solidFill>
              </a:rPr>
              <a:t>Is operatörü </a:t>
            </a:r>
            <a:r>
              <a:rPr lang="tr-TR" sz="2000" b="1" dirty="0"/>
              <a:t>iki nesne kaynak değerlerinin aynı olup olmadığını karşılaştırır. İki çalışma sayfasını karşılaştırmada kullanılabilir</a:t>
            </a:r>
            <a:r>
              <a:rPr lang="tr-TR" sz="2000" b="1" dirty="0" smtClean="0"/>
              <a:t>.</a:t>
            </a:r>
          </a:p>
          <a:p>
            <a:pPr algn="just"/>
            <a:r>
              <a:rPr lang="tr-TR" sz="2000" b="1" u="sng" dirty="0" err="1" smtClean="0">
                <a:solidFill>
                  <a:srgbClr val="00B0F0"/>
                </a:solidFill>
              </a:rPr>
              <a:t>Like</a:t>
            </a:r>
            <a:r>
              <a:rPr lang="tr-TR" sz="2000" b="1" u="sng" dirty="0" smtClean="0">
                <a:solidFill>
                  <a:srgbClr val="00B0F0"/>
                </a:solidFill>
              </a:rPr>
              <a:t> </a:t>
            </a:r>
            <a:r>
              <a:rPr lang="tr-TR" sz="2000" b="1" u="sng" dirty="0">
                <a:solidFill>
                  <a:srgbClr val="00B0F0"/>
                </a:solidFill>
              </a:rPr>
              <a:t>operatörü </a:t>
            </a:r>
            <a:r>
              <a:rPr lang="tr-TR" sz="2000" b="1" dirty="0"/>
              <a:t>iki </a:t>
            </a:r>
            <a:r>
              <a:rPr lang="tr-TR" sz="2000" b="1" dirty="0" smtClean="0"/>
              <a:t>metin ifadesinin yapılarının eşleşip eşleşmediğini yapılarındaki benzerlikleri belirlemek için karşılaştırılır. </a:t>
            </a:r>
            <a:r>
              <a:rPr lang="tr-TR" sz="2000" b="1" dirty="0" err="1" smtClean="0"/>
              <a:t>Like</a:t>
            </a:r>
            <a:r>
              <a:rPr lang="tr-TR" sz="2000" b="1" dirty="0" smtClean="0"/>
              <a:t> operatöründe joker karakterlerde kullanılır örneğin ? : tek karakter, * : bir yada birden fazla karakteri temsil eder </a:t>
            </a:r>
          </a:p>
          <a:p>
            <a:pPr algn="just"/>
            <a:r>
              <a:rPr lang="tr-TR" sz="2000" b="1" dirty="0" smtClean="0"/>
              <a:t># : 0-9 arasında tek tam sayıyı ifade eder.</a:t>
            </a:r>
            <a:endParaRPr lang="tr-TR" sz="2000" b="1" dirty="0"/>
          </a:p>
          <a:p>
            <a:pPr algn="just"/>
            <a:endParaRPr lang="tr-TR" sz="2000" b="1" dirty="0"/>
          </a:p>
        </p:txBody>
      </p:sp>
    </p:spTree>
    <p:extLst>
      <p:ext uri="{BB962C8B-B14F-4D97-AF65-F5344CB8AC3E}">
        <p14:creationId xmlns:p14="http://schemas.microsoft.com/office/powerpoint/2010/main" val="3037589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63047" y="104672"/>
            <a:ext cx="4534421" cy="6524863"/>
          </a:xfrm>
          <a:prstGeom prst="rect">
            <a:avLst/>
          </a:prstGeom>
        </p:spPr>
        <p:txBody>
          <a:bodyPr wrap="square">
            <a:spAutoFit/>
          </a:bodyPr>
          <a:lstStyle/>
          <a:p>
            <a:r>
              <a:rPr lang="tr-TR" sz="2200" b="1" dirty="0">
                <a:solidFill>
                  <a:srgbClr val="0070C0"/>
                </a:solidFill>
              </a:rPr>
              <a:t>Option </a:t>
            </a:r>
            <a:r>
              <a:rPr lang="tr-TR" sz="2200" b="1" dirty="0" err="1">
                <a:solidFill>
                  <a:srgbClr val="0070C0"/>
                </a:solidFill>
              </a:rPr>
              <a:t>Explicit</a:t>
            </a:r>
            <a:endParaRPr lang="tr-TR" sz="2200" b="1" dirty="0">
              <a:solidFill>
                <a:srgbClr val="0070C0"/>
              </a:solidFill>
            </a:endParaRPr>
          </a:p>
          <a:p>
            <a:r>
              <a:rPr lang="tr-TR" sz="2200" b="1" dirty="0">
                <a:solidFill>
                  <a:srgbClr val="0070C0"/>
                </a:solidFill>
              </a:rPr>
              <a:t>Dim a As </a:t>
            </a:r>
            <a:r>
              <a:rPr lang="tr-TR" sz="2200" b="1" dirty="0" err="1">
                <a:solidFill>
                  <a:srgbClr val="0070C0"/>
                </a:solidFill>
              </a:rPr>
              <a:t>Integer</a:t>
            </a:r>
            <a:endParaRPr lang="tr-TR" sz="2200" b="1" dirty="0">
              <a:solidFill>
                <a:srgbClr val="0070C0"/>
              </a:solidFill>
            </a:endParaRPr>
          </a:p>
          <a:p>
            <a:r>
              <a:rPr lang="tr-TR" sz="2200" b="1" dirty="0">
                <a:solidFill>
                  <a:srgbClr val="0070C0"/>
                </a:solidFill>
              </a:rPr>
              <a:t>Dim b As </a:t>
            </a:r>
            <a:r>
              <a:rPr lang="tr-TR" sz="2200" b="1" dirty="0" err="1">
                <a:solidFill>
                  <a:srgbClr val="0070C0"/>
                </a:solidFill>
              </a:rPr>
              <a:t>Integer</a:t>
            </a:r>
            <a:endParaRPr lang="tr-TR" sz="2200" b="1" dirty="0">
              <a:solidFill>
                <a:srgbClr val="0070C0"/>
              </a:solidFill>
            </a:endParaRPr>
          </a:p>
          <a:p>
            <a:r>
              <a:rPr lang="tr-TR" sz="2200" b="1" dirty="0">
                <a:solidFill>
                  <a:srgbClr val="0070C0"/>
                </a:solidFill>
              </a:rPr>
              <a:t>Dim c As </a:t>
            </a:r>
            <a:r>
              <a:rPr lang="tr-TR" sz="2200" b="1" dirty="0" err="1">
                <a:solidFill>
                  <a:srgbClr val="0070C0"/>
                </a:solidFill>
              </a:rPr>
              <a:t>Integer</a:t>
            </a:r>
            <a:endParaRPr lang="tr-TR" sz="2200" b="1" dirty="0">
              <a:solidFill>
                <a:srgbClr val="0070C0"/>
              </a:solidFill>
            </a:endParaRPr>
          </a:p>
          <a:p>
            <a:r>
              <a:rPr lang="tr-TR" sz="2200" b="1" dirty="0" err="1">
                <a:solidFill>
                  <a:srgbClr val="FF0000"/>
                </a:solidFill>
              </a:rPr>
              <a:t>Sub</a:t>
            </a:r>
            <a:r>
              <a:rPr lang="tr-TR" sz="2200" b="1" dirty="0">
                <a:solidFill>
                  <a:srgbClr val="FF0000"/>
                </a:solidFill>
              </a:rPr>
              <a:t> </a:t>
            </a:r>
            <a:r>
              <a:rPr lang="tr-TR" sz="2200" b="1" dirty="0" err="1">
                <a:solidFill>
                  <a:srgbClr val="FF0000"/>
                </a:solidFill>
              </a:rPr>
              <a:t>karşılaştırAndOr</a:t>
            </a:r>
            <a:r>
              <a:rPr lang="tr-TR" sz="2200" b="1" dirty="0">
                <a:solidFill>
                  <a:srgbClr val="FF0000"/>
                </a:solidFill>
              </a:rPr>
              <a:t>()</a:t>
            </a:r>
          </a:p>
          <a:p>
            <a:r>
              <a:rPr lang="tr-TR" sz="2200" b="1" dirty="0" err="1">
                <a:solidFill>
                  <a:srgbClr val="FF0000"/>
                </a:solidFill>
              </a:rPr>
              <a:t>MsgBox</a:t>
            </a:r>
            <a:r>
              <a:rPr lang="tr-TR" sz="2200" b="1" dirty="0">
                <a:solidFill>
                  <a:srgbClr val="FF0000"/>
                </a:solidFill>
              </a:rPr>
              <a:t> True </a:t>
            </a:r>
            <a:r>
              <a:rPr lang="tr-TR" sz="2200" b="1" dirty="0" err="1">
                <a:solidFill>
                  <a:srgbClr val="FF0000"/>
                </a:solidFill>
              </a:rPr>
              <a:t>And</a:t>
            </a:r>
            <a:r>
              <a:rPr lang="tr-TR" sz="2200" b="1" dirty="0">
                <a:solidFill>
                  <a:srgbClr val="FF0000"/>
                </a:solidFill>
              </a:rPr>
              <a:t> 2 &gt; 3</a:t>
            </a:r>
          </a:p>
          <a:p>
            <a:r>
              <a:rPr lang="tr-TR" sz="2200" b="1" dirty="0">
                <a:solidFill>
                  <a:srgbClr val="FF0000"/>
                </a:solidFill>
              </a:rPr>
              <a:t>a = 2: b = 3</a:t>
            </a:r>
          </a:p>
          <a:p>
            <a:r>
              <a:rPr lang="tr-TR" sz="2200" b="1" dirty="0" err="1">
                <a:solidFill>
                  <a:srgbClr val="FF0000"/>
                </a:solidFill>
              </a:rPr>
              <a:t>MsgBox</a:t>
            </a:r>
            <a:r>
              <a:rPr lang="tr-TR" sz="2200" b="1" dirty="0">
                <a:solidFill>
                  <a:srgbClr val="FF0000"/>
                </a:solidFill>
              </a:rPr>
              <a:t> </a:t>
            </a:r>
            <a:r>
              <a:rPr lang="tr-TR" sz="2200" b="1" dirty="0" smtClean="0">
                <a:solidFill>
                  <a:srgbClr val="FF0000"/>
                </a:solidFill>
              </a:rPr>
              <a:t> </a:t>
            </a:r>
            <a:r>
              <a:rPr lang="en-US" sz="2200" b="1" dirty="0">
                <a:solidFill>
                  <a:srgbClr val="FF0000"/>
                </a:solidFill>
              </a:rPr>
              <a:t>a &gt; </a:t>
            </a:r>
            <a:r>
              <a:rPr lang="en-US" sz="2200" b="1" dirty="0" smtClean="0">
                <a:solidFill>
                  <a:srgbClr val="FF0000"/>
                </a:solidFill>
              </a:rPr>
              <a:t>0</a:t>
            </a:r>
            <a:r>
              <a:rPr lang="tr-TR" sz="2200" b="1" dirty="0" smtClean="0">
                <a:solidFill>
                  <a:srgbClr val="FF0000"/>
                </a:solidFill>
              </a:rPr>
              <a:t> </a:t>
            </a:r>
            <a:r>
              <a:rPr lang="en-US" sz="2200" b="1" dirty="0" smtClean="0">
                <a:solidFill>
                  <a:srgbClr val="FF0000"/>
                </a:solidFill>
              </a:rPr>
              <a:t> Or</a:t>
            </a:r>
            <a:r>
              <a:rPr lang="tr-TR" sz="2200" b="1" dirty="0" smtClean="0">
                <a:solidFill>
                  <a:srgbClr val="FF0000"/>
                </a:solidFill>
              </a:rPr>
              <a:t> </a:t>
            </a:r>
            <a:r>
              <a:rPr lang="en-US" sz="2200" b="1" dirty="0" smtClean="0">
                <a:solidFill>
                  <a:srgbClr val="FF0000"/>
                </a:solidFill>
              </a:rPr>
              <a:t> </a:t>
            </a:r>
            <a:r>
              <a:rPr lang="en-US" sz="2200" b="1" dirty="0">
                <a:solidFill>
                  <a:srgbClr val="FF0000"/>
                </a:solidFill>
              </a:rPr>
              <a:t>a &lt; 0</a:t>
            </a:r>
            <a:endParaRPr lang="tr-TR" sz="2200" b="1" dirty="0">
              <a:solidFill>
                <a:srgbClr val="FF0000"/>
              </a:solidFill>
            </a:endParaRPr>
          </a:p>
          <a:p>
            <a:r>
              <a:rPr lang="tr-TR" sz="2200" b="1" dirty="0" err="1">
                <a:solidFill>
                  <a:srgbClr val="FF0000"/>
                </a:solidFill>
              </a:rPr>
              <a:t>End</a:t>
            </a:r>
            <a:r>
              <a:rPr lang="tr-TR" sz="2200" b="1" dirty="0">
                <a:solidFill>
                  <a:srgbClr val="FF0000"/>
                </a:solidFill>
              </a:rPr>
              <a:t> </a:t>
            </a:r>
            <a:r>
              <a:rPr lang="tr-TR" sz="2200" b="1" dirty="0" err="1">
                <a:solidFill>
                  <a:srgbClr val="FF0000"/>
                </a:solidFill>
              </a:rPr>
              <a:t>Sub</a:t>
            </a:r>
            <a:endParaRPr lang="tr-TR" sz="2200" b="1" dirty="0">
              <a:solidFill>
                <a:srgbClr val="FF0000"/>
              </a:solidFill>
            </a:endParaRPr>
          </a:p>
          <a:p>
            <a:r>
              <a:rPr lang="tr-TR" sz="2200" b="1" dirty="0" err="1">
                <a:solidFill>
                  <a:srgbClr val="00B0F0"/>
                </a:solidFill>
              </a:rPr>
              <a:t>Sub</a:t>
            </a:r>
            <a:r>
              <a:rPr lang="tr-TR" sz="2200" b="1" dirty="0">
                <a:solidFill>
                  <a:srgbClr val="00B0F0"/>
                </a:solidFill>
              </a:rPr>
              <a:t> </a:t>
            </a:r>
            <a:r>
              <a:rPr lang="tr-TR" sz="2200" b="1" dirty="0" err="1">
                <a:solidFill>
                  <a:srgbClr val="00B0F0"/>
                </a:solidFill>
              </a:rPr>
              <a:t>karşılaştırAnd</a:t>
            </a:r>
            <a:r>
              <a:rPr lang="tr-TR" sz="2200" b="1" dirty="0">
                <a:solidFill>
                  <a:srgbClr val="00B0F0"/>
                </a:solidFill>
              </a:rPr>
              <a:t>()</a:t>
            </a:r>
          </a:p>
          <a:p>
            <a:r>
              <a:rPr lang="tr-TR" sz="2200" b="1" dirty="0" err="1">
                <a:solidFill>
                  <a:srgbClr val="00B0F0"/>
                </a:solidFill>
              </a:rPr>
              <a:t>MsgBox</a:t>
            </a:r>
            <a:r>
              <a:rPr lang="tr-TR" sz="2200" b="1" dirty="0">
                <a:solidFill>
                  <a:srgbClr val="00B0F0"/>
                </a:solidFill>
              </a:rPr>
              <a:t> True </a:t>
            </a:r>
            <a:r>
              <a:rPr lang="tr-TR" sz="2200" b="1" dirty="0" err="1">
                <a:solidFill>
                  <a:srgbClr val="00B0F0"/>
                </a:solidFill>
              </a:rPr>
              <a:t>And</a:t>
            </a:r>
            <a:r>
              <a:rPr lang="tr-TR" sz="2200" b="1" dirty="0">
                <a:solidFill>
                  <a:srgbClr val="00B0F0"/>
                </a:solidFill>
              </a:rPr>
              <a:t> 2 &lt; 3</a:t>
            </a:r>
          </a:p>
          <a:p>
            <a:r>
              <a:rPr lang="tr-TR" sz="2200" b="1" dirty="0">
                <a:solidFill>
                  <a:srgbClr val="00B0F0"/>
                </a:solidFill>
              </a:rPr>
              <a:t>a = 2: b = 3</a:t>
            </a:r>
          </a:p>
          <a:p>
            <a:r>
              <a:rPr lang="tr-TR" sz="2200" b="1" dirty="0" err="1">
                <a:solidFill>
                  <a:srgbClr val="00B0F0"/>
                </a:solidFill>
              </a:rPr>
              <a:t>MsgBox</a:t>
            </a:r>
            <a:r>
              <a:rPr lang="tr-TR" sz="2200" b="1" dirty="0">
                <a:solidFill>
                  <a:srgbClr val="00B0F0"/>
                </a:solidFill>
              </a:rPr>
              <a:t> True </a:t>
            </a:r>
            <a:r>
              <a:rPr lang="tr-TR" sz="2200" b="1" dirty="0" err="1">
                <a:solidFill>
                  <a:srgbClr val="00B0F0"/>
                </a:solidFill>
              </a:rPr>
              <a:t>And</a:t>
            </a:r>
            <a:r>
              <a:rPr lang="tr-TR" sz="2200" b="1" dirty="0">
                <a:solidFill>
                  <a:srgbClr val="00B0F0"/>
                </a:solidFill>
              </a:rPr>
              <a:t> a &gt; b </a:t>
            </a:r>
            <a:r>
              <a:rPr lang="tr-TR" sz="2200" b="1" dirty="0" err="1">
                <a:solidFill>
                  <a:srgbClr val="00B0F0"/>
                </a:solidFill>
              </a:rPr>
              <a:t>And</a:t>
            </a:r>
            <a:r>
              <a:rPr lang="tr-TR" sz="2200" b="1" dirty="0">
                <a:solidFill>
                  <a:srgbClr val="00B0F0"/>
                </a:solidFill>
              </a:rPr>
              <a:t> a &lt; 0</a:t>
            </a:r>
          </a:p>
          <a:p>
            <a:r>
              <a:rPr lang="tr-TR" sz="2200" b="1" dirty="0" err="1">
                <a:solidFill>
                  <a:srgbClr val="00B0F0"/>
                </a:solidFill>
              </a:rPr>
              <a:t>End</a:t>
            </a:r>
            <a:r>
              <a:rPr lang="tr-TR" sz="2200" b="1" dirty="0">
                <a:solidFill>
                  <a:srgbClr val="00B0F0"/>
                </a:solidFill>
              </a:rPr>
              <a:t> </a:t>
            </a:r>
            <a:r>
              <a:rPr lang="tr-TR" sz="2200" b="1" dirty="0" err="1">
                <a:solidFill>
                  <a:srgbClr val="00B0F0"/>
                </a:solidFill>
              </a:rPr>
              <a:t>Sub</a:t>
            </a:r>
            <a:endParaRPr lang="tr-TR" sz="2200" b="1" dirty="0">
              <a:solidFill>
                <a:srgbClr val="00B0F0"/>
              </a:solidFill>
            </a:endParaRPr>
          </a:p>
          <a:p>
            <a:r>
              <a:rPr lang="tr-TR" sz="2200" b="1" dirty="0" err="1">
                <a:solidFill>
                  <a:srgbClr val="FF0000"/>
                </a:solidFill>
              </a:rPr>
              <a:t>Sub</a:t>
            </a:r>
            <a:r>
              <a:rPr lang="tr-TR" sz="2200" b="1" dirty="0">
                <a:solidFill>
                  <a:srgbClr val="FF0000"/>
                </a:solidFill>
              </a:rPr>
              <a:t> </a:t>
            </a:r>
            <a:r>
              <a:rPr lang="tr-TR" sz="2200" b="1" dirty="0" err="1">
                <a:solidFill>
                  <a:srgbClr val="FF0000"/>
                </a:solidFill>
              </a:rPr>
              <a:t>karşılaştırOr</a:t>
            </a:r>
            <a:r>
              <a:rPr lang="tr-TR" sz="2200" b="1" dirty="0">
                <a:solidFill>
                  <a:srgbClr val="FF0000"/>
                </a:solidFill>
              </a:rPr>
              <a:t>()</a:t>
            </a:r>
          </a:p>
          <a:p>
            <a:r>
              <a:rPr lang="tr-TR" sz="2200" b="1" dirty="0" err="1">
                <a:solidFill>
                  <a:srgbClr val="FF0000"/>
                </a:solidFill>
              </a:rPr>
              <a:t>MsgBox</a:t>
            </a:r>
            <a:r>
              <a:rPr lang="tr-TR" sz="2200" b="1" dirty="0">
                <a:solidFill>
                  <a:srgbClr val="FF0000"/>
                </a:solidFill>
              </a:rPr>
              <a:t> True </a:t>
            </a:r>
            <a:r>
              <a:rPr lang="tr-TR" sz="2200" b="1" dirty="0" err="1">
                <a:solidFill>
                  <a:srgbClr val="FF0000"/>
                </a:solidFill>
              </a:rPr>
              <a:t>And</a:t>
            </a:r>
            <a:r>
              <a:rPr lang="tr-TR" sz="2200" b="1" dirty="0">
                <a:solidFill>
                  <a:srgbClr val="FF0000"/>
                </a:solidFill>
              </a:rPr>
              <a:t> 2 &gt; 3</a:t>
            </a:r>
          </a:p>
          <a:p>
            <a:r>
              <a:rPr lang="tr-TR" sz="2200" b="1" dirty="0">
                <a:solidFill>
                  <a:srgbClr val="FF0000"/>
                </a:solidFill>
              </a:rPr>
              <a:t>a = 2: b = 3</a:t>
            </a:r>
          </a:p>
          <a:p>
            <a:r>
              <a:rPr lang="tr-TR" sz="2200" b="1" dirty="0" err="1">
                <a:solidFill>
                  <a:srgbClr val="FF0000"/>
                </a:solidFill>
              </a:rPr>
              <a:t>MsgBox</a:t>
            </a:r>
            <a:r>
              <a:rPr lang="tr-TR" sz="2200" b="1" dirty="0">
                <a:solidFill>
                  <a:srgbClr val="FF0000"/>
                </a:solidFill>
              </a:rPr>
              <a:t> True </a:t>
            </a:r>
            <a:r>
              <a:rPr lang="tr-TR" sz="2200" b="1" dirty="0" err="1">
                <a:solidFill>
                  <a:srgbClr val="FF0000"/>
                </a:solidFill>
              </a:rPr>
              <a:t>Or</a:t>
            </a:r>
            <a:r>
              <a:rPr lang="tr-TR" sz="2200" b="1" dirty="0">
                <a:solidFill>
                  <a:srgbClr val="FF0000"/>
                </a:solidFill>
              </a:rPr>
              <a:t> (a &gt; b) </a:t>
            </a:r>
            <a:r>
              <a:rPr lang="tr-TR" sz="2200" b="1" dirty="0" err="1">
                <a:solidFill>
                  <a:srgbClr val="FF0000"/>
                </a:solidFill>
              </a:rPr>
              <a:t>Or</a:t>
            </a:r>
            <a:r>
              <a:rPr lang="tr-TR" sz="2200" b="1" dirty="0">
                <a:solidFill>
                  <a:srgbClr val="FF0000"/>
                </a:solidFill>
              </a:rPr>
              <a:t> (b &gt; 0)</a:t>
            </a:r>
          </a:p>
          <a:p>
            <a:r>
              <a:rPr lang="tr-TR" sz="2200" b="1" dirty="0" err="1">
                <a:solidFill>
                  <a:srgbClr val="FF0000"/>
                </a:solidFill>
              </a:rPr>
              <a:t>End</a:t>
            </a:r>
            <a:r>
              <a:rPr lang="tr-TR" sz="2200" b="1" dirty="0">
                <a:solidFill>
                  <a:srgbClr val="FF0000"/>
                </a:solidFill>
              </a:rPr>
              <a:t> </a:t>
            </a:r>
            <a:r>
              <a:rPr lang="tr-TR" sz="2200" b="1" dirty="0" err="1" smtClean="0">
                <a:solidFill>
                  <a:srgbClr val="FF0000"/>
                </a:solidFill>
              </a:rPr>
              <a:t>Sub</a:t>
            </a:r>
            <a:endParaRPr lang="tr-TR" sz="2200" b="1" dirty="0">
              <a:solidFill>
                <a:srgbClr val="FF0000"/>
              </a:solidFill>
            </a:endParaRPr>
          </a:p>
        </p:txBody>
      </p:sp>
      <p:sp>
        <p:nvSpPr>
          <p:cNvPr id="3" name="Dikdörtgen 2"/>
          <p:cNvSpPr/>
          <p:nvPr/>
        </p:nvSpPr>
        <p:spPr>
          <a:xfrm>
            <a:off x="4972833" y="594211"/>
            <a:ext cx="6826685" cy="4154984"/>
          </a:xfrm>
          <a:prstGeom prst="rect">
            <a:avLst/>
          </a:prstGeom>
        </p:spPr>
        <p:txBody>
          <a:bodyPr wrap="square">
            <a:spAutoFit/>
          </a:bodyPr>
          <a:lstStyle/>
          <a:p>
            <a:r>
              <a:rPr lang="tr-TR" sz="2400" b="1" dirty="0" err="1"/>
              <a:t>Sub</a:t>
            </a:r>
            <a:r>
              <a:rPr lang="tr-TR" sz="2400" b="1" dirty="0"/>
              <a:t> </a:t>
            </a:r>
            <a:r>
              <a:rPr lang="tr-TR" sz="2400" b="1" dirty="0" err="1"/>
              <a:t>karşılaştırXor</a:t>
            </a:r>
            <a:r>
              <a:rPr lang="tr-TR" sz="2400" b="1" dirty="0"/>
              <a:t>()</a:t>
            </a:r>
          </a:p>
          <a:p>
            <a:r>
              <a:rPr lang="tr-TR" sz="2400" b="1" dirty="0">
                <a:solidFill>
                  <a:srgbClr val="00B0F0"/>
                </a:solidFill>
              </a:rPr>
              <a:t>'</a:t>
            </a:r>
            <a:r>
              <a:rPr lang="tr-TR" sz="2400" b="1" dirty="0" err="1">
                <a:solidFill>
                  <a:srgbClr val="00B0F0"/>
                </a:solidFill>
              </a:rPr>
              <a:t>MsgBox</a:t>
            </a:r>
            <a:r>
              <a:rPr lang="tr-TR" sz="2400" b="1" dirty="0">
                <a:solidFill>
                  <a:srgbClr val="00B0F0"/>
                </a:solidFill>
              </a:rPr>
              <a:t> </a:t>
            </a:r>
            <a:r>
              <a:rPr lang="tr-TR" sz="2400" b="1" dirty="0" err="1">
                <a:solidFill>
                  <a:srgbClr val="00B0F0"/>
                </a:solidFill>
              </a:rPr>
              <a:t>False</a:t>
            </a:r>
            <a:r>
              <a:rPr lang="tr-TR" sz="2400" b="1" dirty="0">
                <a:solidFill>
                  <a:srgbClr val="00B0F0"/>
                </a:solidFill>
              </a:rPr>
              <a:t> </a:t>
            </a:r>
            <a:r>
              <a:rPr lang="tr-TR" sz="2400" b="1" dirty="0" err="1">
                <a:solidFill>
                  <a:srgbClr val="00B0F0"/>
                </a:solidFill>
              </a:rPr>
              <a:t>Xor</a:t>
            </a:r>
            <a:r>
              <a:rPr lang="tr-TR" sz="2400" b="1" dirty="0">
                <a:solidFill>
                  <a:srgbClr val="00B0F0"/>
                </a:solidFill>
              </a:rPr>
              <a:t> </a:t>
            </a:r>
            <a:r>
              <a:rPr lang="tr-TR" sz="2400" b="1" dirty="0" err="1">
                <a:solidFill>
                  <a:srgbClr val="00B0F0"/>
                </a:solidFill>
              </a:rPr>
              <a:t>False</a:t>
            </a:r>
            <a:r>
              <a:rPr lang="tr-TR" sz="2400" b="1" dirty="0">
                <a:solidFill>
                  <a:srgbClr val="00B0F0"/>
                </a:solidFill>
              </a:rPr>
              <a:t> '</a:t>
            </a:r>
            <a:r>
              <a:rPr lang="tr-TR" sz="2400" b="1" dirty="0" err="1">
                <a:solidFill>
                  <a:srgbClr val="00B0F0"/>
                </a:solidFill>
              </a:rPr>
              <a:t>False</a:t>
            </a:r>
            <a:endParaRPr lang="tr-TR" sz="2400" b="1" dirty="0">
              <a:solidFill>
                <a:srgbClr val="00B0F0"/>
              </a:solidFill>
            </a:endParaRPr>
          </a:p>
          <a:p>
            <a:r>
              <a:rPr lang="tr-TR" sz="2400" b="1" dirty="0">
                <a:solidFill>
                  <a:srgbClr val="00B0F0"/>
                </a:solidFill>
              </a:rPr>
              <a:t>'</a:t>
            </a:r>
            <a:r>
              <a:rPr lang="tr-TR" sz="2400" b="1" dirty="0" err="1">
                <a:solidFill>
                  <a:srgbClr val="00B0F0"/>
                </a:solidFill>
              </a:rPr>
              <a:t>MsgBox</a:t>
            </a:r>
            <a:r>
              <a:rPr lang="tr-TR" sz="2400" b="1" dirty="0">
                <a:solidFill>
                  <a:srgbClr val="00B0F0"/>
                </a:solidFill>
              </a:rPr>
              <a:t> True </a:t>
            </a:r>
            <a:r>
              <a:rPr lang="tr-TR" sz="2400" b="1" dirty="0" err="1">
                <a:solidFill>
                  <a:srgbClr val="00B0F0"/>
                </a:solidFill>
              </a:rPr>
              <a:t>Xor</a:t>
            </a:r>
            <a:r>
              <a:rPr lang="tr-TR" sz="2400" b="1" dirty="0">
                <a:solidFill>
                  <a:srgbClr val="00B0F0"/>
                </a:solidFill>
              </a:rPr>
              <a:t> </a:t>
            </a:r>
            <a:r>
              <a:rPr lang="tr-TR" sz="2400" b="1" dirty="0" err="1">
                <a:solidFill>
                  <a:srgbClr val="00B0F0"/>
                </a:solidFill>
              </a:rPr>
              <a:t>False</a:t>
            </a:r>
            <a:r>
              <a:rPr lang="tr-TR" sz="2400" b="1" dirty="0">
                <a:solidFill>
                  <a:srgbClr val="00B0F0"/>
                </a:solidFill>
              </a:rPr>
              <a:t> 'True</a:t>
            </a:r>
          </a:p>
          <a:p>
            <a:r>
              <a:rPr lang="tr-TR" sz="2400" b="1" dirty="0">
                <a:solidFill>
                  <a:srgbClr val="00B0F0"/>
                </a:solidFill>
              </a:rPr>
              <a:t>'</a:t>
            </a:r>
            <a:r>
              <a:rPr lang="tr-TR" sz="2400" b="1" dirty="0" err="1">
                <a:solidFill>
                  <a:srgbClr val="00B0F0"/>
                </a:solidFill>
              </a:rPr>
              <a:t>MsgBox</a:t>
            </a:r>
            <a:r>
              <a:rPr lang="tr-TR" sz="2400" b="1" dirty="0">
                <a:solidFill>
                  <a:srgbClr val="00B0F0"/>
                </a:solidFill>
              </a:rPr>
              <a:t> </a:t>
            </a:r>
            <a:r>
              <a:rPr lang="tr-TR" sz="2400" b="1" dirty="0" err="1">
                <a:solidFill>
                  <a:srgbClr val="00B0F0"/>
                </a:solidFill>
              </a:rPr>
              <a:t>False</a:t>
            </a:r>
            <a:r>
              <a:rPr lang="tr-TR" sz="2400" b="1" dirty="0">
                <a:solidFill>
                  <a:srgbClr val="00B0F0"/>
                </a:solidFill>
              </a:rPr>
              <a:t> </a:t>
            </a:r>
            <a:r>
              <a:rPr lang="tr-TR" sz="2400" b="1" dirty="0" err="1">
                <a:solidFill>
                  <a:srgbClr val="00B0F0"/>
                </a:solidFill>
              </a:rPr>
              <a:t>Xor</a:t>
            </a:r>
            <a:r>
              <a:rPr lang="tr-TR" sz="2400" b="1" dirty="0">
                <a:solidFill>
                  <a:srgbClr val="00B0F0"/>
                </a:solidFill>
              </a:rPr>
              <a:t> True 'True</a:t>
            </a:r>
          </a:p>
          <a:p>
            <a:r>
              <a:rPr lang="tr-TR" sz="2400" b="1" dirty="0">
                <a:solidFill>
                  <a:srgbClr val="00B0F0"/>
                </a:solidFill>
              </a:rPr>
              <a:t>'</a:t>
            </a:r>
            <a:r>
              <a:rPr lang="tr-TR" sz="2400" b="1" dirty="0" err="1">
                <a:solidFill>
                  <a:srgbClr val="00B0F0"/>
                </a:solidFill>
              </a:rPr>
              <a:t>MsgBox</a:t>
            </a:r>
            <a:r>
              <a:rPr lang="tr-TR" sz="2400" b="1" dirty="0">
                <a:solidFill>
                  <a:srgbClr val="00B0F0"/>
                </a:solidFill>
              </a:rPr>
              <a:t> True </a:t>
            </a:r>
            <a:r>
              <a:rPr lang="tr-TR" sz="2400" b="1" dirty="0" err="1">
                <a:solidFill>
                  <a:srgbClr val="00B0F0"/>
                </a:solidFill>
              </a:rPr>
              <a:t>Xor</a:t>
            </a:r>
            <a:r>
              <a:rPr lang="tr-TR" sz="2400" b="1" dirty="0">
                <a:solidFill>
                  <a:srgbClr val="00B0F0"/>
                </a:solidFill>
              </a:rPr>
              <a:t> True '</a:t>
            </a:r>
            <a:r>
              <a:rPr lang="tr-TR" sz="2400" b="1" dirty="0" err="1">
                <a:solidFill>
                  <a:srgbClr val="00B0F0"/>
                </a:solidFill>
              </a:rPr>
              <a:t>False</a:t>
            </a:r>
            <a:endParaRPr lang="tr-TR" sz="2400" b="1" dirty="0">
              <a:solidFill>
                <a:srgbClr val="00B0F0"/>
              </a:solidFill>
            </a:endParaRPr>
          </a:p>
          <a:p>
            <a:r>
              <a:rPr lang="tr-TR" sz="2400" b="1" dirty="0">
                <a:solidFill>
                  <a:srgbClr val="FF0000"/>
                </a:solidFill>
              </a:rPr>
              <a:t>'</a:t>
            </a:r>
            <a:r>
              <a:rPr lang="tr-TR" sz="2400" b="1" dirty="0" err="1">
                <a:solidFill>
                  <a:srgbClr val="FF0000"/>
                </a:solidFill>
              </a:rPr>
              <a:t>sonuc</a:t>
            </a:r>
            <a:r>
              <a:rPr lang="tr-TR" sz="2400" b="1" dirty="0">
                <a:solidFill>
                  <a:srgbClr val="FF0000"/>
                </a:solidFill>
              </a:rPr>
              <a:t> </a:t>
            </a:r>
            <a:r>
              <a:rPr lang="tr-TR" sz="2400" b="1" dirty="0">
                <a:solidFill>
                  <a:srgbClr val="00B0F0"/>
                </a:solidFill>
              </a:rPr>
              <a:t>aynı olunca </a:t>
            </a:r>
            <a:r>
              <a:rPr lang="tr-TR" sz="2400" b="1" dirty="0" err="1">
                <a:solidFill>
                  <a:srgbClr val="FF0000"/>
                </a:solidFill>
              </a:rPr>
              <a:t>false</a:t>
            </a:r>
            <a:r>
              <a:rPr lang="tr-TR" sz="2400" b="1" dirty="0">
                <a:solidFill>
                  <a:srgbClr val="FF0000"/>
                </a:solidFill>
              </a:rPr>
              <a:t> </a:t>
            </a:r>
            <a:r>
              <a:rPr lang="tr-TR" sz="2400" b="1" dirty="0">
                <a:solidFill>
                  <a:srgbClr val="00B0F0"/>
                </a:solidFill>
              </a:rPr>
              <a:t>farklı olursa hep </a:t>
            </a:r>
            <a:r>
              <a:rPr lang="tr-TR" sz="2400" b="1" dirty="0" smtClean="0">
                <a:solidFill>
                  <a:srgbClr val="FF0000"/>
                </a:solidFill>
              </a:rPr>
              <a:t>True</a:t>
            </a:r>
            <a:r>
              <a:rPr lang="tr-TR" sz="2400" b="1" dirty="0" smtClean="0">
                <a:solidFill>
                  <a:srgbClr val="00B0F0"/>
                </a:solidFill>
              </a:rPr>
              <a:t> </a:t>
            </a:r>
            <a:r>
              <a:rPr lang="tr-TR" sz="2400" b="1" dirty="0">
                <a:solidFill>
                  <a:srgbClr val="00B0F0"/>
                </a:solidFill>
              </a:rPr>
              <a:t>olur</a:t>
            </a:r>
          </a:p>
          <a:p>
            <a:r>
              <a:rPr lang="tr-TR" sz="2400" b="1" dirty="0">
                <a:solidFill>
                  <a:srgbClr val="FF0000"/>
                </a:solidFill>
              </a:rPr>
              <a:t>a = -2: b = -1: c = 3</a:t>
            </a:r>
          </a:p>
          <a:p>
            <a:r>
              <a:rPr lang="tr-TR" sz="2400" b="1" dirty="0" err="1">
                <a:solidFill>
                  <a:srgbClr val="FF0000"/>
                </a:solidFill>
              </a:rPr>
              <a:t>MsgBox</a:t>
            </a:r>
            <a:r>
              <a:rPr lang="tr-TR" sz="2400" b="1" dirty="0">
                <a:solidFill>
                  <a:srgbClr val="FF0000"/>
                </a:solidFill>
              </a:rPr>
              <a:t> (a &gt; 0) </a:t>
            </a:r>
            <a:r>
              <a:rPr lang="tr-TR" sz="2400" b="1" dirty="0" err="1">
                <a:solidFill>
                  <a:srgbClr val="FF0000"/>
                </a:solidFill>
              </a:rPr>
              <a:t>Xor</a:t>
            </a:r>
            <a:r>
              <a:rPr lang="tr-TR" sz="2400" b="1" dirty="0">
                <a:solidFill>
                  <a:srgbClr val="FF0000"/>
                </a:solidFill>
              </a:rPr>
              <a:t> (b &gt; 0) 'iki ifade yanlış </a:t>
            </a:r>
            <a:r>
              <a:rPr lang="tr-TR" sz="2400" b="1" dirty="0" err="1">
                <a:solidFill>
                  <a:srgbClr val="FF0000"/>
                </a:solidFill>
              </a:rPr>
              <a:t>False</a:t>
            </a:r>
            <a:r>
              <a:rPr lang="tr-TR" sz="2400" b="1" dirty="0">
                <a:solidFill>
                  <a:srgbClr val="FF0000"/>
                </a:solidFill>
              </a:rPr>
              <a:t> olur</a:t>
            </a:r>
          </a:p>
          <a:p>
            <a:r>
              <a:rPr lang="tr-TR" sz="2400" b="1" dirty="0" err="1">
                <a:solidFill>
                  <a:srgbClr val="FF0000"/>
                </a:solidFill>
              </a:rPr>
              <a:t>MsgBox</a:t>
            </a:r>
            <a:r>
              <a:rPr lang="tr-TR" sz="2400" b="1" dirty="0">
                <a:solidFill>
                  <a:srgbClr val="FF0000"/>
                </a:solidFill>
              </a:rPr>
              <a:t> (a &lt; 0) </a:t>
            </a:r>
            <a:r>
              <a:rPr lang="tr-TR" sz="2400" b="1" dirty="0" err="1">
                <a:solidFill>
                  <a:srgbClr val="FF0000"/>
                </a:solidFill>
              </a:rPr>
              <a:t>Xor</a:t>
            </a:r>
            <a:r>
              <a:rPr lang="tr-TR" sz="2400" b="1" dirty="0">
                <a:solidFill>
                  <a:srgbClr val="FF0000"/>
                </a:solidFill>
              </a:rPr>
              <a:t> (c &gt; 0) '</a:t>
            </a:r>
            <a:r>
              <a:rPr lang="tr-TR" sz="2400" b="1" dirty="0" err="1">
                <a:solidFill>
                  <a:srgbClr val="FF0000"/>
                </a:solidFill>
              </a:rPr>
              <a:t>ikside</a:t>
            </a:r>
            <a:r>
              <a:rPr lang="tr-TR" sz="2400" b="1" dirty="0">
                <a:solidFill>
                  <a:srgbClr val="FF0000"/>
                </a:solidFill>
              </a:rPr>
              <a:t> doğru </a:t>
            </a:r>
            <a:r>
              <a:rPr lang="tr-TR" sz="2400" b="1" dirty="0" err="1">
                <a:solidFill>
                  <a:srgbClr val="FF0000"/>
                </a:solidFill>
              </a:rPr>
              <a:t>False</a:t>
            </a:r>
            <a:r>
              <a:rPr lang="tr-TR" sz="2400" b="1" dirty="0">
                <a:solidFill>
                  <a:srgbClr val="FF0000"/>
                </a:solidFill>
              </a:rPr>
              <a:t> olur</a:t>
            </a:r>
          </a:p>
          <a:p>
            <a:r>
              <a:rPr lang="tr-TR" sz="2400" b="1" dirty="0" err="1">
                <a:solidFill>
                  <a:srgbClr val="FF0000"/>
                </a:solidFill>
              </a:rPr>
              <a:t>MsgBox</a:t>
            </a:r>
            <a:r>
              <a:rPr lang="tr-TR" sz="2400" b="1" dirty="0">
                <a:solidFill>
                  <a:srgbClr val="FF0000"/>
                </a:solidFill>
              </a:rPr>
              <a:t> (a &gt; 0) </a:t>
            </a:r>
            <a:r>
              <a:rPr lang="tr-TR" sz="2400" b="1" dirty="0" err="1">
                <a:solidFill>
                  <a:srgbClr val="FF0000"/>
                </a:solidFill>
              </a:rPr>
              <a:t>Xor</a:t>
            </a:r>
            <a:r>
              <a:rPr lang="tr-TR" sz="2400" b="1" dirty="0">
                <a:solidFill>
                  <a:srgbClr val="FF0000"/>
                </a:solidFill>
              </a:rPr>
              <a:t> (c &gt; 0) 'bir ifade doğru True olur</a:t>
            </a:r>
          </a:p>
          <a:p>
            <a:r>
              <a:rPr lang="tr-TR" sz="2400" b="1" dirty="0" err="1"/>
              <a:t>End</a:t>
            </a:r>
            <a:r>
              <a:rPr lang="tr-TR" sz="2400" b="1" dirty="0"/>
              <a:t> </a:t>
            </a:r>
            <a:r>
              <a:rPr lang="tr-TR" sz="2400" b="1" dirty="0" err="1"/>
              <a:t>Sub</a:t>
            </a:r>
            <a:endParaRPr lang="tr-TR" sz="2400" b="1" dirty="0"/>
          </a:p>
        </p:txBody>
      </p:sp>
      <p:sp>
        <p:nvSpPr>
          <p:cNvPr id="4" name="Yuvarlatılmış Dikdörtgen 3"/>
          <p:cNvSpPr/>
          <p:nvPr/>
        </p:nvSpPr>
        <p:spPr>
          <a:xfrm>
            <a:off x="5686097" y="4855779"/>
            <a:ext cx="3321269" cy="125073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mtClean="0"/>
              <a:t>Buradan devam</a:t>
            </a:r>
            <a:endParaRPr lang="tr-TR" dirty="0"/>
          </a:p>
        </p:txBody>
      </p:sp>
    </p:spTree>
    <p:extLst>
      <p:ext uri="{BB962C8B-B14F-4D97-AF65-F5344CB8AC3E}">
        <p14:creationId xmlns:p14="http://schemas.microsoft.com/office/powerpoint/2010/main" val="12171622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55736" y="694419"/>
            <a:ext cx="8676363" cy="4832092"/>
          </a:xfrm>
          <a:prstGeom prst="rect">
            <a:avLst/>
          </a:prstGeom>
        </p:spPr>
        <p:txBody>
          <a:bodyPr wrap="square">
            <a:spAutoFit/>
          </a:bodyPr>
          <a:lstStyle/>
          <a:p>
            <a:r>
              <a:rPr lang="tr-TR" sz="2800" b="1" dirty="0">
                <a:solidFill>
                  <a:srgbClr val="FF0000"/>
                </a:solidFill>
              </a:rPr>
              <a:t>Option </a:t>
            </a:r>
            <a:r>
              <a:rPr lang="tr-TR" sz="2800" b="1" dirty="0" err="1">
                <a:solidFill>
                  <a:srgbClr val="FF0000"/>
                </a:solidFill>
              </a:rPr>
              <a:t>Explicit</a:t>
            </a:r>
            <a:endParaRPr lang="tr-TR" sz="2800" b="1" dirty="0">
              <a:solidFill>
                <a:srgbClr val="FF0000"/>
              </a:solidFill>
            </a:endParaRPr>
          </a:p>
          <a:p>
            <a:r>
              <a:rPr lang="tr-TR" sz="2800" b="1" dirty="0">
                <a:solidFill>
                  <a:srgbClr val="FF0000"/>
                </a:solidFill>
              </a:rPr>
              <a:t>Option </a:t>
            </a:r>
            <a:r>
              <a:rPr lang="tr-TR" sz="2800" b="1" dirty="0" err="1">
                <a:solidFill>
                  <a:srgbClr val="FF0000"/>
                </a:solidFill>
              </a:rPr>
              <a:t>Compare</a:t>
            </a:r>
            <a:r>
              <a:rPr lang="tr-TR" sz="2800" b="1" dirty="0">
                <a:solidFill>
                  <a:srgbClr val="FF0000"/>
                </a:solidFill>
              </a:rPr>
              <a:t> </a:t>
            </a:r>
            <a:r>
              <a:rPr lang="tr-TR" sz="2800" b="1" dirty="0" err="1">
                <a:solidFill>
                  <a:srgbClr val="FF0000"/>
                </a:solidFill>
              </a:rPr>
              <a:t>Text</a:t>
            </a:r>
            <a:endParaRPr lang="tr-TR" sz="2800" b="1" dirty="0">
              <a:solidFill>
                <a:srgbClr val="FF0000"/>
              </a:solidFill>
            </a:endParaRPr>
          </a:p>
          <a:p>
            <a:r>
              <a:rPr lang="tr-TR" sz="2800" b="1" dirty="0" err="1"/>
              <a:t>Sub</a:t>
            </a:r>
            <a:r>
              <a:rPr lang="tr-TR" sz="2800" b="1" dirty="0"/>
              <a:t> </a:t>
            </a:r>
            <a:r>
              <a:rPr lang="tr-TR" sz="2800" b="1" dirty="0" err="1"/>
              <a:t>Likeoperator</a:t>
            </a:r>
            <a:r>
              <a:rPr lang="tr-TR" sz="2800" b="1" dirty="0"/>
              <a:t>()</a:t>
            </a:r>
          </a:p>
          <a:p>
            <a:r>
              <a:rPr lang="tr-TR" sz="2800" b="1" dirty="0" err="1">
                <a:solidFill>
                  <a:srgbClr val="0070C0"/>
                </a:solidFill>
              </a:rPr>
              <a:t>MsgBox</a:t>
            </a:r>
            <a:r>
              <a:rPr lang="tr-TR" sz="2800" b="1" dirty="0">
                <a:solidFill>
                  <a:srgbClr val="0070C0"/>
                </a:solidFill>
              </a:rPr>
              <a:t> "Excel" </a:t>
            </a:r>
            <a:r>
              <a:rPr lang="tr-TR" sz="2800" b="1" dirty="0" err="1">
                <a:solidFill>
                  <a:srgbClr val="0070C0"/>
                </a:solidFill>
              </a:rPr>
              <a:t>Like</a:t>
            </a:r>
            <a:r>
              <a:rPr lang="tr-TR" sz="2800" b="1" dirty="0">
                <a:solidFill>
                  <a:srgbClr val="0070C0"/>
                </a:solidFill>
              </a:rPr>
              <a:t> "</a:t>
            </a:r>
            <a:r>
              <a:rPr lang="tr-TR" sz="2800" b="1" dirty="0" err="1">
                <a:solidFill>
                  <a:srgbClr val="0070C0"/>
                </a:solidFill>
              </a:rPr>
              <a:t>excel</a:t>
            </a:r>
            <a:r>
              <a:rPr lang="tr-TR" sz="2800" b="1" dirty="0">
                <a:solidFill>
                  <a:srgbClr val="0070C0"/>
                </a:solidFill>
              </a:rPr>
              <a:t>" 'True</a:t>
            </a:r>
          </a:p>
          <a:p>
            <a:r>
              <a:rPr lang="tr-TR" sz="2800" b="1" dirty="0" err="1">
                <a:solidFill>
                  <a:srgbClr val="0070C0"/>
                </a:solidFill>
              </a:rPr>
              <a:t>MsgBox</a:t>
            </a:r>
            <a:r>
              <a:rPr lang="tr-TR" sz="2800" b="1" dirty="0">
                <a:solidFill>
                  <a:srgbClr val="0070C0"/>
                </a:solidFill>
              </a:rPr>
              <a:t> "Excel" </a:t>
            </a:r>
            <a:r>
              <a:rPr lang="tr-TR" sz="2800" b="1" dirty="0" err="1">
                <a:solidFill>
                  <a:srgbClr val="0070C0"/>
                </a:solidFill>
              </a:rPr>
              <a:t>Like</a:t>
            </a:r>
            <a:r>
              <a:rPr lang="tr-TR" sz="2800" b="1" dirty="0">
                <a:solidFill>
                  <a:srgbClr val="0070C0"/>
                </a:solidFill>
              </a:rPr>
              <a:t> "</a:t>
            </a:r>
            <a:r>
              <a:rPr lang="tr-TR" sz="2800" b="1" dirty="0" err="1">
                <a:solidFill>
                  <a:srgbClr val="0070C0"/>
                </a:solidFill>
              </a:rPr>
              <a:t>eXcel</a:t>
            </a:r>
            <a:r>
              <a:rPr lang="tr-TR" sz="2800" b="1" dirty="0">
                <a:solidFill>
                  <a:srgbClr val="0070C0"/>
                </a:solidFill>
              </a:rPr>
              <a:t>" 'True</a:t>
            </a:r>
          </a:p>
          <a:p>
            <a:r>
              <a:rPr lang="tr-TR" sz="2800" b="1" dirty="0" err="1">
                <a:solidFill>
                  <a:srgbClr val="0070C0"/>
                </a:solidFill>
              </a:rPr>
              <a:t>MsgBox</a:t>
            </a:r>
            <a:r>
              <a:rPr lang="tr-TR" sz="2800" b="1" dirty="0">
                <a:solidFill>
                  <a:srgbClr val="0070C0"/>
                </a:solidFill>
              </a:rPr>
              <a:t> "Excel" </a:t>
            </a:r>
            <a:r>
              <a:rPr lang="tr-TR" sz="2800" b="1" dirty="0" err="1">
                <a:solidFill>
                  <a:srgbClr val="0070C0"/>
                </a:solidFill>
              </a:rPr>
              <a:t>Like</a:t>
            </a:r>
            <a:r>
              <a:rPr lang="tr-TR" sz="2800" b="1" dirty="0">
                <a:solidFill>
                  <a:srgbClr val="0070C0"/>
                </a:solidFill>
              </a:rPr>
              <a:t> "</a:t>
            </a:r>
            <a:r>
              <a:rPr lang="tr-TR" sz="2800" b="1" dirty="0" err="1">
                <a:solidFill>
                  <a:srgbClr val="0070C0"/>
                </a:solidFill>
              </a:rPr>
              <a:t>exCEL</a:t>
            </a:r>
            <a:r>
              <a:rPr lang="tr-TR" sz="2800" b="1" dirty="0">
                <a:solidFill>
                  <a:srgbClr val="0070C0"/>
                </a:solidFill>
              </a:rPr>
              <a:t>" 'True</a:t>
            </a:r>
          </a:p>
          <a:p>
            <a:r>
              <a:rPr lang="tr-TR" sz="2800" b="1" dirty="0" err="1">
                <a:solidFill>
                  <a:srgbClr val="0070C0"/>
                </a:solidFill>
              </a:rPr>
              <a:t>MsgBox</a:t>
            </a:r>
            <a:r>
              <a:rPr lang="tr-TR" sz="2800" b="1" dirty="0">
                <a:solidFill>
                  <a:srgbClr val="0070C0"/>
                </a:solidFill>
              </a:rPr>
              <a:t> "Excel" </a:t>
            </a:r>
            <a:r>
              <a:rPr lang="tr-TR" sz="2800" b="1" dirty="0" err="1">
                <a:solidFill>
                  <a:srgbClr val="0070C0"/>
                </a:solidFill>
              </a:rPr>
              <a:t>Like</a:t>
            </a:r>
            <a:r>
              <a:rPr lang="tr-TR" sz="2800" b="1" dirty="0">
                <a:solidFill>
                  <a:srgbClr val="0070C0"/>
                </a:solidFill>
              </a:rPr>
              <a:t> "e??CEL" '</a:t>
            </a:r>
            <a:r>
              <a:rPr lang="tr-TR" sz="2800" b="1" dirty="0" err="1">
                <a:solidFill>
                  <a:srgbClr val="0070C0"/>
                </a:solidFill>
              </a:rPr>
              <a:t>False</a:t>
            </a:r>
            <a:r>
              <a:rPr lang="tr-TR" sz="2800" b="1" dirty="0">
                <a:solidFill>
                  <a:srgbClr val="0070C0"/>
                </a:solidFill>
              </a:rPr>
              <a:t> +1 fazla</a:t>
            </a:r>
          </a:p>
          <a:p>
            <a:r>
              <a:rPr lang="tr-TR" sz="2800" b="1" dirty="0" err="1">
                <a:solidFill>
                  <a:srgbClr val="0070C0"/>
                </a:solidFill>
              </a:rPr>
              <a:t>MsgBox</a:t>
            </a:r>
            <a:r>
              <a:rPr lang="tr-TR" sz="2800" b="1" dirty="0">
                <a:solidFill>
                  <a:srgbClr val="0070C0"/>
                </a:solidFill>
              </a:rPr>
              <a:t> "Excel" </a:t>
            </a:r>
            <a:r>
              <a:rPr lang="tr-TR" sz="2800" b="1" dirty="0" err="1">
                <a:solidFill>
                  <a:srgbClr val="0070C0"/>
                </a:solidFill>
              </a:rPr>
              <a:t>Like</a:t>
            </a:r>
            <a:r>
              <a:rPr lang="tr-TR" sz="2800" b="1" dirty="0">
                <a:solidFill>
                  <a:srgbClr val="0070C0"/>
                </a:solidFill>
              </a:rPr>
              <a:t> "</a:t>
            </a:r>
            <a:r>
              <a:rPr lang="tr-TR" sz="2800" b="1" dirty="0" err="1">
                <a:solidFill>
                  <a:srgbClr val="0070C0"/>
                </a:solidFill>
              </a:rPr>
              <a:t>ex</a:t>
            </a:r>
            <a:r>
              <a:rPr lang="tr-TR" sz="2800" b="1" dirty="0">
                <a:solidFill>
                  <a:srgbClr val="0070C0"/>
                </a:solidFill>
              </a:rPr>
              <a:t>*" 'True</a:t>
            </a:r>
          </a:p>
          <a:p>
            <a:r>
              <a:rPr lang="tr-TR" sz="2800" b="1" dirty="0" err="1">
                <a:solidFill>
                  <a:srgbClr val="0070C0"/>
                </a:solidFill>
              </a:rPr>
              <a:t>MsgBox</a:t>
            </a:r>
            <a:r>
              <a:rPr lang="tr-TR" sz="2800" b="1" dirty="0">
                <a:solidFill>
                  <a:srgbClr val="0070C0"/>
                </a:solidFill>
              </a:rPr>
              <a:t> "Excel" </a:t>
            </a:r>
            <a:r>
              <a:rPr lang="tr-TR" sz="2800" b="1" dirty="0" err="1">
                <a:solidFill>
                  <a:srgbClr val="0070C0"/>
                </a:solidFill>
              </a:rPr>
              <a:t>Like</a:t>
            </a:r>
            <a:r>
              <a:rPr lang="tr-TR" sz="2800" b="1" dirty="0">
                <a:solidFill>
                  <a:srgbClr val="0070C0"/>
                </a:solidFill>
              </a:rPr>
              <a:t> "b*" '</a:t>
            </a:r>
            <a:r>
              <a:rPr lang="tr-TR" sz="2800" b="1" dirty="0" err="1">
                <a:solidFill>
                  <a:srgbClr val="0070C0"/>
                </a:solidFill>
              </a:rPr>
              <a:t>False</a:t>
            </a:r>
            <a:endParaRPr lang="tr-TR" sz="2800" b="1" dirty="0">
              <a:solidFill>
                <a:srgbClr val="0070C0"/>
              </a:solidFill>
            </a:endParaRPr>
          </a:p>
          <a:p>
            <a:r>
              <a:rPr lang="tr-TR" sz="2800" b="1" dirty="0" err="1">
                <a:solidFill>
                  <a:srgbClr val="0070C0"/>
                </a:solidFill>
              </a:rPr>
              <a:t>MsgBox</a:t>
            </a:r>
            <a:r>
              <a:rPr lang="tr-TR" sz="2800" b="1" dirty="0">
                <a:solidFill>
                  <a:srgbClr val="0070C0"/>
                </a:solidFill>
              </a:rPr>
              <a:t> "</a:t>
            </a:r>
            <a:r>
              <a:rPr lang="tr-TR" sz="2800" b="1" dirty="0" err="1">
                <a:solidFill>
                  <a:srgbClr val="0070C0"/>
                </a:solidFill>
              </a:rPr>
              <a:t>vba</a:t>
            </a:r>
            <a:r>
              <a:rPr lang="tr-TR" sz="2800" b="1" dirty="0">
                <a:solidFill>
                  <a:srgbClr val="0070C0"/>
                </a:solidFill>
              </a:rPr>
              <a:t>" </a:t>
            </a:r>
            <a:r>
              <a:rPr lang="tr-TR" sz="2800" b="1" dirty="0" err="1">
                <a:solidFill>
                  <a:srgbClr val="0070C0"/>
                </a:solidFill>
              </a:rPr>
              <a:t>Like</a:t>
            </a:r>
            <a:r>
              <a:rPr lang="tr-TR" sz="2800" b="1" dirty="0">
                <a:solidFill>
                  <a:srgbClr val="0070C0"/>
                </a:solidFill>
              </a:rPr>
              <a:t> "??e" '</a:t>
            </a:r>
            <a:r>
              <a:rPr lang="tr-TR" sz="2800" b="1" dirty="0" err="1">
                <a:solidFill>
                  <a:srgbClr val="0070C0"/>
                </a:solidFill>
              </a:rPr>
              <a:t>False</a:t>
            </a:r>
            <a:r>
              <a:rPr lang="tr-TR" sz="2800" b="1" dirty="0">
                <a:solidFill>
                  <a:srgbClr val="0070C0"/>
                </a:solidFill>
              </a:rPr>
              <a:t> </a:t>
            </a:r>
            <a:r>
              <a:rPr lang="tr-TR" sz="2800" b="1" dirty="0" smtClean="0">
                <a:solidFill>
                  <a:srgbClr val="0070C0"/>
                </a:solidFill>
              </a:rPr>
              <a:t> çünkü e </a:t>
            </a:r>
            <a:r>
              <a:rPr lang="tr-TR" sz="2800" b="1" dirty="0">
                <a:solidFill>
                  <a:srgbClr val="0070C0"/>
                </a:solidFill>
              </a:rPr>
              <a:t>ile bitmiyor</a:t>
            </a:r>
          </a:p>
          <a:p>
            <a:r>
              <a:rPr lang="tr-TR" sz="2800" b="1" dirty="0" err="1"/>
              <a:t>End</a:t>
            </a:r>
            <a:r>
              <a:rPr lang="tr-TR" sz="2800" b="1" dirty="0"/>
              <a:t> </a:t>
            </a:r>
            <a:r>
              <a:rPr lang="tr-TR" sz="2800" b="1" dirty="0" err="1"/>
              <a:t>Sub</a:t>
            </a:r>
            <a:endParaRPr lang="tr-TR" sz="2800" b="1" dirty="0"/>
          </a:p>
        </p:txBody>
      </p:sp>
    </p:spTree>
    <p:extLst>
      <p:ext uri="{BB962C8B-B14F-4D97-AF65-F5344CB8AC3E}">
        <p14:creationId xmlns:p14="http://schemas.microsoft.com/office/powerpoint/2010/main" val="22700313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38721" y="3903547"/>
            <a:ext cx="4630455" cy="2612254"/>
          </a:xfrm>
          <a:prstGeom prst="rect">
            <a:avLst/>
          </a:prstGeom>
        </p:spPr>
        <p:txBody>
          <a:bodyPr wrap="square">
            <a:spAutoFit/>
          </a:bodyPr>
          <a:lstStyle/>
          <a:p>
            <a:pPr algn="ctr">
              <a:lnSpc>
                <a:spcPct val="107000"/>
              </a:lnSpc>
              <a:spcBef>
                <a:spcPts val="200"/>
              </a:spcBef>
              <a:spcAft>
                <a:spcPts val="0"/>
              </a:spcAft>
            </a:pPr>
            <a:r>
              <a:rPr lang="tr-TR" sz="2200" b="1" dirty="0" err="1">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If</a:t>
            </a:r>
            <a:r>
              <a:rPr lang="tr-TR" sz="22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 Deyimi</a:t>
            </a:r>
          </a:p>
          <a:p>
            <a:pPr algn="ctr">
              <a:lnSpc>
                <a:spcPct val="107000"/>
              </a:lnSpc>
              <a:spcAft>
                <a:spcPts val="800"/>
              </a:spcAft>
            </a:pPr>
            <a:r>
              <a:rPr lang="tr-TR" sz="2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Visual </a:t>
            </a:r>
            <a:r>
              <a:rPr lang="tr-TR" sz="2200" b="1"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Basic'de</a:t>
            </a:r>
            <a:r>
              <a:rPr lang="tr-TR" sz="2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karşılaştırma işlemleri sonucunda bir eylemin yapılması durumunda </a:t>
            </a:r>
            <a:r>
              <a:rPr lang="tr-TR" sz="2200" b="1"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if</a:t>
            </a:r>
            <a:r>
              <a:rPr lang="tr-TR" sz="2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deyimine başvurmak gerekmektedir. </a:t>
            </a:r>
            <a:r>
              <a:rPr lang="tr-TR" sz="2200" b="1"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If</a:t>
            </a:r>
            <a:r>
              <a:rPr lang="tr-TR" sz="2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deyimini iki yoldan kullanmak mümkündür. En basit biçimi </a:t>
            </a:r>
            <a:r>
              <a:rPr lang="tr-TR" sz="2200" b="1"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yanda gösterildiği </a:t>
            </a:r>
            <a:r>
              <a:rPr lang="tr-TR" sz="2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gibidir.</a:t>
            </a:r>
            <a:endParaRPr lang="tr-TR" sz="2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ikdörtgen 2"/>
          <p:cNvSpPr/>
          <p:nvPr/>
        </p:nvSpPr>
        <p:spPr>
          <a:xfrm>
            <a:off x="6222616" y="4146256"/>
            <a:ext cx="3853841" cy="2149306"/>
          </a:xfrm>
          <a:prstGeom prst="rect">
            <a:avLst/>
          </a:prstGeom>
        </p:spPr>
        <p:txBody>
          <a:bodyPr wrap="square">
            <a:spAutoFit/>
          </a:bodyPr>
          <a:lstStyle/>
          <a:p>
            <a:pPr>
              <a:lnSpc>
                <a:spcPct val="107000"/>
              </a:lnSpc>
              <a:spcAft>
                <a:spcPts val="800"/>
              </a:spcAft>
            </a:pPr>
            <a:r>
              <a:rPr lang="tr-TR" sz="2000" b="1" dirty="0" err="1">
                <a:solidFill>
                  <a:srgbClr val="FF0000"/>
                </a:solidFill>
                <a:latin typeface="Calibri" panose="020F0502020204030204" pitchFamily="34" charset="0"/>
                <a:ea typeface="Times New Roman" panose="02020603050405020304" pitchFamily="18" charset="0"/>
                <a:cs typeface="Times New Roman" panose="02020603050405020304" pitchFamily="18" charset="0"/>
              </a:rPr>
              <a:t>If</a:t>
            </a:r>
            <a:r>
              <a:rPr lang="tr-TR" sz="20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Koşul  </a:t>
            </a:r>
            <a:r>
              <a:rPr lang="tr-TR" sz="2000" b="1"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Then</a:t>
            </a:r>
            <a:endParaRPr lang="tr-TR"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0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[etiket ya da deyimler]</a:t>
            </a:r>
            <a:endParaRPr lang="tr-TR"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0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Else</a:t>
            </a:r>
            <a:endParaRPr lang="tr-TR"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0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[etiket ya da deyimler]</a:t>
            </a:r>
            <a:endParaRPr lang="tr-TR"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000" b="1" dirty="0" err="1">
                <a:solidFill>
                  <a:srgbClr val="FF0000"/>
                </a:solidFill>
                <a:latin typeface="Calibri" panose="020F0502020204030204" pitchFamily="34" charset="0"/>
                <a:ea typeface="Times New Roman" panose="02020603050405020304" pitchFamily="18" charset="0"/>
                <a:cs typeface="Times New Roman" panose="02020603050405020304" pitchFamily="18" charset="0"/>
              </a:rPr>
              <a:t>End</a:t>
            </a:r>
            <a:r>
              <a:rPr lang="tr-TR" sz="20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tr-TR" sz="2000" b="1" dirty="0" err="1">
                <a:solidFill>
                  <a:srgbClr val="FF0000"/>
                </a:solidFill>
                <a:latin typeface="Calibri" panose="020F0502020204030204" pitchFamily="34" charset="0"/>
                <a:ea typeface="Times New Roman" panose="02020603050405020304" pitchFamily="18" charset="0"/>
                <a:cs typeface="Times New Roman" panose="02020603050405020304" pitchFamily="18" charset="0"/>
              </a:rPr>
              <a:t>If</a:t>
            </a:r>
            <a:endParaRPr lang="tr-TR"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p:cNvPicPr/>
          <p:nvPr/>
        </p:nvPicPr>
        <p:blipFill>
          <a:blip r:embed="rId2">
            <a:extLst>
              <a:ext uri="{28A0092B-C50C-407E-A947-70E740481C1C}">
                <a14:useLocalDpi xmlns:a14="http://schemas.microsoft.com/office/drawing/2010/main" val="0"/>
              </a:ext>
            </a:extLst>
          </a:blip>
          <a:stretch>
            <a:fillRect/>
          </a:stretch>
        </p:blipFill>
        <p:spPr>
          <a:xfrm>
            <a:off x="5269176" y="1225891"/>
            <a:ext cx="5760720" cy="2920365"/>
          </a:xfrm>
          <a:prstGeom prst="rect">
            <a:avLst/>
          </a:prstGeom>
        </p:spPr>
      </p:pic>
      <p:sp>
        <p:nvSpPr>
          <p:cNvPr id="5" name="Metin kutusu 4"/>
          <p:cNvSpPr txBox="1"/>
          <p:nvPr/>
        </p:nvSpPr>
        <p:spPr>
          <a:xfrm>
            <a:off x="805839" y="1225891"/>
            <a:ext cx="3841315" cy="2677656"/>
          </a:xfrm>
          <a:prstGeom prst="rect">
            <a:avLst/>
          </a:prstGeom>
          <a:noFill/>
        </p:spPr>
        <p:txBody>
          <a:bodyPr wrap="square" rtlCol="0">
            <a:spAutoFit/>
          </a:bodyPr>
          <a:lstStyle/>
          <a:p>
            <a:r>
              <a:rPr lang="tr-TR" sz="2800" b="1" dirty="0" smtClean="0">
                <a:solidFill>
                  <a:srgbClr val="C00000"/>
                </a:solidFill>
              </a:rPr>
              <a:t>Karar yapıları</a:t>
            </a:r>
          </a:p>
          <a:p>
            <a:r>
              <a:rPr lang="tr-TR" sz="2800" b="1" dirty="0" err="1">
                <a:solidFill>
                  <a:srgbClr val="0070C0"/>
                </a:solidFill>
              </a:rPr>
              <a:t>I</a:t>
            </a:r>
            <a:r>
              <a:rPr lang="tr-TR" sz="2800" b="1" dirty="0" err="1" smtClean="0">
                <a:solidFill>
                  <a:srgbClr val="0070C0"/>
                </a:solidFill>
              </a:rPr>
              <a:t>f</a:t>
            </a:r>
            <a:r>
              <a:rPr lang="tr-TR" sz="2800" b="1" dirty="0" smtClean="0">
                <a:solidFill>
                  <a:srgbClr val="0070C0"/>
                </a:solidFill>
              </a:rPr>
              <a:t> </a:t>
            </a:r>
            <a:r>
              <a:rPr lang="tr-TR" sz="2800" b="1" dirty="0" err="1" smtClean="0">
                <a:solidFill>
                  <a:srgbClr val="0070C0"/>
                </a:solidFill>
              </a:rPr>
              <a:t>Then</a:t>
            </a:r>
            <a:endParaRPr lang="tr-TR" sz="2800" b="1" dirty="0" smtClean="0">
              <a:solidFill>
                <a:srgbClr val="0070C0"/>
              </a:solidFill>
            </a:endParaRPr>
          </a:p>
          <a:p>
            <a:r>
              <a:rPr lang="tr-TR" sz="2800" b="1" dirty="0" smtClean="0">
                <a:solidFill>
                  <a:srgbClr val="0070C0"/>
                </a:solidFill>
              </a:rPr>
              <a:t>Çok koşullu </a:t>
            </a:r>
            <a:r>
              <a:rPr lang="tr-TR" sz="2800" b="1" dirty="0" err="1">
                <a:solidFill>
                  <a:srgbClr val="0070C0"/>
                </a:solidFill>
              </a:rPr>
              <a:t>If</a:t>
            </a:r>
            <a:r>
              <a:rPr lang="tr-TR" sz="2800" b="1" dirty="0">
                <a:solidFill>
                  <a:srgbClr val="0070C0"/>
                </a:solidFill>
              </a:rPr>
              <a:t> </a:t>
            </a:r>
            <a:r>
              <a:rPr lang="tr-TR" sz="2800" b="1" dirty="0" err="1">
                <a:solidFill>
                  <a:srgbClr val="0070C0"/>
                </a:solidFill>
              </a:rPr>
              <a:t>Then</a:t>
            </a:r>
            <a:endParaRPr lang="tr-TR" sz="2800" b="1" dirty="0">
              <a:solidFill>
                <a:srgbClr val="0070C0"/>
              </a:solidFill>
            </a:endParaRPr>
          </a:p>
          <a:p>
            <a:r>
              <a:rPr lang="tr-TR" sz="2800" b="1" dirty="0" err="1" smtClean="0">
                <a:solidFill>
                  <a:srgbClr val="0070C0"/>
                </a:solidFill>
              </a:rPr>
              <a:t>İf</a:t>
            </a:r>
            <a:r>
              <a:rPr lang="tr-TR" sz="2800" b="1" dirty="0" smtClean="0">
                <a:solidFill>
                  <a:srgbClr val="0070C0"/>
                </a:solidFill>
              </a:rPr>
              <a:t>  </a:t>
            </a:r>
            <a:r>
              <a:rPr lang="tr-TR" sz="2800" b="1" dirty="0" err="1">
                <a:solidFill>
                  <a:srgbClr val="0070C0"/>
                </a:solidFill>
              </a:rPr>
              <a:t>T</a:t>
            </a:r>
            <a:r>
              <a:rPr lang="tr-TR" sz="2800" b="1" dirty="0" err="1" smtClean="0">
                <a:solidFill>
                  <a:srgbClr val="0070C0"/>
                </a:solidFill>
              </a:rPr>
              <a:t>hen</a:t>
            </a:r>
            <a:r>
              <a:rPr lang="tr-TR" sz="2800" b="1" dirty="0" smtClean="0">
                <a:solidFill>
                  <a:srgbClr val="0070C0"/>
                </a:solidFill>
              </a:rPr>
              <a:t> Else </a:t>
            </a:r>
          </a:p>
          <a:p>
            <a:r>
              <a:rPr lang="tr-TR" sz="2800" b="1" dirty="0" smtClean="0">
                <a:solidFill>
                  <a:srgbClr val="0070C0"/>
                </a:solidFill>
              </a:rPr>
              <a:t>İç içe </a:t>
            </a:r>
            <a:r>
              <a:rPr lang="tr-TR" sz="2800" b="1" dirty="0" err="1" smtClean="0">
                <a:solidFill>
                  <a:srgbClr val="0070C0"/>
                </a:solidFill>
              </a:rPr>
              <a:t>If</a:t>
            </a:r>
            <a:r>
              <a:rPr lang="tr-TR" sz="2800" b="1" dirty="0" smtClean="0">
                <a:solidFill>
                  <a:srgbClr val="0070C0"/>
                </a:solidFill>
              </a:rPr>
              <a:t> </a:t>
            </a:r>
            <a:r>
              <a:rPr lang="tr-TR" sz="2800" b="1" dirty="0" err="1" smtClean="0">
                <a:solidFill>
                  <a:srgbClr val="0070C0"/>
                </a:solidFill>
              </a:rPr>
              <a:t>Then</a:t>
            </a:r>
            <a:r>
              <a:rPr lang="tr-TR" sz="2800" b="1" dirty="0" smtClean="0">
                <a:solidFill>
                  <a:srgbClr val="0070C0"/>
                </a:solidFill>
              </a:rPr>
              <a:t> Else</a:t>
            </a:r>
          </a:p>
          <a:p>
            <a:r>
              <a:rPr lang="tr-TR" sz="2800" b="1" dirty="0" smtClean="0">
                <a:solidFill>
                  <a:srgbClr val="0070C0"/>
                </a:solidFill>
              </a:rPr>
              <a:t>Select </a:t>
            </a:r>
            <a:r>
              <a:rPr lang="tr-TR" sz="2800" b="1" dirty="0">
                <a:solidFill>
                  <a:srgbClr val="0070C0"/>
                </a:solidFill>
              </a:rPr>
              <a:t>C</a:t>
            </a:r>
            <a:r>
              <a:rPr lang="tr-TR" sz="2800" b="1" dirty="0" smtClean="0">
                <a:solidFill>
                  <a:srgbClr val="0070C0"/>
                </a:solidFill>
              </a:rPr>
              <a:t>ase</a:t>
            </a:r>
            <a:endParaRPr lang="tr-TR" sz="2800" b="1" dirty="0">
              <a:solidFill>
                <a:srgbClr val="0070C0"/>
              </a:solidFill>
            </a:endParaRPr>
          </a:p>
        </p:txBody>
      </p:sp>
      <p:sp>
        <p:nvSpPr>
          <p:cNvPr id="6" name="Metin kutusu 5"/>
          <p:cNvSpPr txBox="1"/>
          <p:nvPr/>
        </p:nvSpPr>
        <p:spPr>
          <a:xfrm>
            <a:off x="943628" y="0"/>
            <a:ext cx="4459265" cy="954107"/>
          </a:xfrm>
          <a:prstGeom prst="rect">
            <a:avLst/>
          </a:prstGeom>
          <a:noFill/>
        </p:spPr>
        <p:txBody>
          <a:bodyPr wrap="square" rtlCol="0">
            <a:spAutoFit/>
          </a:bodyPr>
          <a:lstStyle/>
          <a:p>
            <a:r>
              <a:rPr lang="tr-TR" sz="2800" b="1" u="sng" spc="300" dirty="0" err="1"/>
              <a:t>I</a:t>
            </a:r>
            <a:r>
              <a:rPr lang="tr-TR" sz="2800" b="1" u="sng" spc="300" dirty="0" err="1" smtClean="0"/>
              <a:t>f-Then</a:t>
            </a:r>
            <a:r>
              <a:rPr lang="tr-TR" sz="2800" b="1" u="sng" spc="300" dirty="0" smtClean="0"/>
              <a:t> yapısı</a:t>
            </a:r>
          </a:p>
          <a:p>
            <a:r>
              <a:rPr lang="tr-TR" sz="2800" b="1" spc="300" dirty="0" err="1" smtClean="0">
                <a:solidFill>
                  <a:srgbClr val="0070C0"/>
                </a:solidFill>
              </a:rPr>
              <a:t>If</a:t>
            </a:r>
            <a:r>
              <a:rPr lang="tr-TR" sz="2800" b="1" spc="300" dirty="0" smtClean="0">
                <a:solidFill>
                  <a:srgbClr val="0070C0"/>
                </a:solidFill>
              </a:rPr>
              <a:t> </a:t>
            </a:r>
            <a:r>
              <a:rPr lang="tr-TR" sz="2800" b="1" spc="300" dirty="0" smtClean="0">
                <a:solidFill>
                  <a:srgbClr val="FF0000"/>
                </a:solidFill>
              </a:rPr>
              <a:t>koşul</a:t>
            </a:r>
            <a:r>
              <a:rPr lang="tr-TR" sz="2800" b="1" spc="300" dirty="0" smtClean="0"/>
              <a:t> </a:t>
            </a:r>
            <a:r>
              <a:rPr lang="tr-TR" sz="2800" b="1" spc="300" dirty="0" err="1" smtClean="0">
                <a:solidFill>
                  <a:srgbClr val="0070C0"/>
                </a:solidFill>
              </a:rPr>
              <a:t>Then</a:t>
            </a:r>
            <a:r>
              <a:rPr lang="tr-TR" sz="2800" b="1" spc="300" dirty="0" smtClean="0">
                <a:solidFill>
                  <a:srgbClr val="0070C0"/>
                </a:solidFill>
              </a:rPr>
              <a:t> </a:t>
            </a:r>
            <a:r>
              <a:rPr lang="tr-TR" sz="2800" b="1" spc="300" dirty="0" smtClean="0">
                <a:solidFill>
                  <a:srgbClr val="FF0000"/>
                </a:solidFill>
              </a:rPr>
              <a:t>Eylem</a:t>
            </a:r>
            <a:endParaRPr lang="tr-TR" sz="2800" b="1" spc="300" dirty="0">
              <a:solidFill>
                <a:srgbClr val="FF0000"/>
              </a:solidFill>
            </a:endParaRPr>
          </a:p>
        </p:txBody>
      </p:sp>
    </p:spTree>
    <p:extLst>
      <p:ext uri="{BB962C8B-B14F-4D97-AF65-F5344CB8AC3E}">
        <p14:creationId xmlns:p14="http://schemas.microsoft.com/office/powerpoint/2010/main" val="2468252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99143" y="877887"/>
            <a:ext cx="5025252" cy="2862322"/>
          </a:xfrm>
          <a:prstGeom prst="rect">
            <a:avLst/>
          </a:prstGeom>
        </p:spPr>
        <p:txBody>
          <a:bodyPr wrap="square">
            <a:spAutoFit/>
          </a:bodyPr>
          <a:lstStyle/>
          <a:p>
            <a:r>
              <a:rPr lang="tr-TR" sz="2000" dirty="0" err="1">
                <a:solidFill>
                  <a:schemeClr val="accent1">
                    <a:lumMod val="50000"/>
                  </a:schemeClr>
                </a:solidFill>
              </a:rPr>
              <a:t>Sub</a:t>
            </a:r>
            <a:r>
              <a:rPr lang="tr-TR" sz="2000" dirty="0">
                <a:solidFill>
                  <a:schemeClr val="accent1">
                    <a:lumMod val="50000"/>
                  </a:schemeClr>
                </a:solidFill>
              </a:rPr>
              <a:t> standart()</a:t>
            </a:r>
          </a:p>
          <a:p>
            <a:r>
              <a:rPr lang="tr-TR" sz="2000" dirty="0">
                <a:solidFill>
                  <a:schemeClr val="accent1">
                    <a:lumMod val="50000"/>
                  </a:schemeClr>
                </a:solidFill>
              </a:rPr>
              <a:t>    </a:t>
            </a:r>
            <a:r>
              <a:rPr lang="tr-TR" sz="2000" dirty="0" err="1">
                <a:solidFill>
                  <a:schemeClr val="accent1">
                    <a:lumMod val="50000"/>
                  </a:schemeClr>
                </a:solidFill>
              </a:rPr>
              <a:t>Range</a:t>
            </a:r>
            <a:r>
              <a:rPr lang="tr-TR" sz="2000" dirty="0">
                <a:solidFill>
                  <a:schemeClr val="accent1">
                    <a:lumMod val="50000"/>
                  </a:schemeClr>
                </a:solidFill>
              </a:rPr>
              <a:t>("B1").Select</a:t>
            </a:r>
          </a:p>
          <a:p>
            <a:r>
              <a:rPr lang="tr-TR" sz="2000" dirty="0">
                <a:solidFill>
                  <a:schemeClr val="accent1">
                    <a:lumMod val="50000"/>
                  </a:schemeClr>
                </a:solidFill>
              </a:rPr>
              <a:t>    ActiveCell.FormulaR1C1 = "Excel'de"</a:t>
            </a:r>
          </a:p>
          <a:p>
            <a:r>
              <a:rPr lang="tr-TR" sz="2000" dirty="0">
                <a:solidFill>
                  <a:schemeClr val="accent1">
                    <a:lumMod val="50000"/>
                  </a:schemeClr>
                </a:solidFill>
              </a:rPr>
              <a:t>    </a:t>
            </a:r>
            <a:r>
              <a:rPr lang="tr-TR" sz="2000" dirty="0" err="1">
                <a:solidFill>
                  <a:schemeClr val="accent1">
                    <a:lumMod val="50000"/>
                  </a:schemeClr>
                </a:solidFill>
              </a:rPr>
              <a:t>Range</a:t>
            </a:r>
            <a:r>
              <a:rPr lang="tr-TR" sz="2000" dirty="0">
                <a:solidFill>
                  <a:schemeClr val="accent1">
                    <a:lumMod val="50000"/>
                  </a:schemeClr>
                </a:solidFill>
              </a:rPr>
              <a:t>("C1").Select</a:t>
            </a:r>
          </a:p>
          <a:p>
            <a:r>
              <a:rPr lang="tr-TR" sz="2000" dirty="0">
                <a:solidFill>
                  <a:schemeClr val="accent1">
                    <a:lumMod val="50000"/>
                  </a:schemeClr>
                </a:solidFill>
              </a:rPr>
              <a:t>    ActiveCell.FormulaR1C1 = "Makrolar"</a:t>
            </a:r>
          </a:p>
          <a:p>
            <a:r>
              <a:rPr lang="tr-TR" sz="2000" dirty="0">
                <a:solidFill>
                  <a:schemeClr val="accent1">
                    <a:lumMod val="50000"/>
                  </a:schemeClr>
                </a:solidFill>
              </a:rPr>
              <a:t>    </a:t>
            </a:r>
            <a:r>
              <a:rPr lang="tr-TR" sz="2000" dirty="0" err="1">
                <a:solidFill>
                  <a:schemeClr val="accent1">
                    <a:lumMod val="50000"/>
                  </a:schemeClr>
                </a:solidFill>
              </a:rPr>
              <a:t>Range</a:t>
            </a:r>
            <a:r>
              <a:rPr lang="tr-TR" sz="2000" dirty="0">
                <a:solidFill>
                  <a:schemeClr val="accent1">
                    <a:lumMod val="50000"/>
                  </a:schemeClr>
                </a:solidFill>
              </a:rPr>
              <a:t>("D1").Select</a:t>
            </a:r>
          </a:p>
          <a:p>
            <a:r>
              <a:rPr lang="tr-TR" sz="2000" dirty="0">
                <a:solidFill>
                  <a:schemeClr val="accent1">
                    <a:lumMod val="50000"/>
                  </a:schemeClr>
                </a:solidFill>
              </a:rPr>
              <a:t>    ActiveCell.FormulaR1C1 = "VBA"</a:t>
            </a:r>
          </a:p>
          <a:p>
            <a:r>
              <a:rPr lang="tr-TR" sz="2000" dirty="0">
                <a:solidFill>
                  <a:schemeClr val="accent1">
                    <a:lumMod val="50000"/>
                  </a:schemeClr>
                </a:solidFill>
              </a:rPr>
              <a:t>    </a:t>
            </a:r>
            <a:r>
              <a:rPr lang="tr-TR" sz="2000" dirty="0" err="1">
                <a:solidFill>
                  <a:schemeClr val="accent1">
                    <a:lumMod val="50000"/>
                  </a:schemeClr>
                </a:solidFill>
              </a:rPr>
              <a:t>Range</a:t>
            </a:r>
            <a:r>
              <a:rPr lang="tr-TR" sz="2000" dirty="0">
                <a:solidFill>
                  <a:schemeClr val="accent1">
                    <a:lumMod val="50000"/>
                  </a:schemeClr>
                </a:solidFill>
              </a:rPr>
              <a:t>("A1").Select</a:t>
            </a:r>
          </a:p>
          <a:p>
            <a:r>
              <a:rPr lang="tr-TR" sz="2000" dirty="0" err="1">
                <a:solidFill>
                  <a:schemeClr val="accent1">
                    <a:lumMod val="50000"/>
                  </a:schemeClr>
                </a:solidFill>
              </a:rPr>
              <a:t>End</a:t>
            </a:r>
            <a:r>
              <a:rPr lang="tr-TR" sz="2000" dirty="0">
                <a:solidFill>
                  <a:schemeClr val="accent1">
                    <a:lumMod val="50000"/>
                  </a:schemeClr>
                </a:solidFill>
              </a:rPr>
              <a:t> </a:t>
            </a:r>
            <a:r>
              <a:rPr lang="tr-TR" sz="2000" dirty="0" err="1" smtClean="0">
                <a:solidFill>
                  <a:schemeClr val="accent1">
                    <a:lumMod val="50000"/>
                  </a:schemeClr>
                </a:solidFill>
              </a:rPr>
              <a:t>Sub</a:t>
            </a:r>
            <a:endParaRPr lang="tr-TR" sz="2000" dirty="0">
              <a:solidFill>
                <a:schemeClr val="accent1">
                  <a:lumMod val="50000"/>
                </a:schemeClr>
              </a:solidFill>
            </a:endParaRPr>
          </a:p>
        </p:txBody>
      </p:sp>
      <p:sp>
        <p:nvSpPr>
          <p:cNvPr id="3" name="Metin kutusu 2"/>
          <p:cNvSpPr txBox="1"/>
          <p:nvPr/>
        </p:nvSpPr>
        <p:spPr>
          <a:xfrm>
            <a:off x="831273" y="191193"/>
            <a:ext cx="3803357" cy="461665"/>
          </a:xfrm>
          <a:prstGeom prst="rect">
            <a:avLst/>
          </a:prstGeom>
          <a:noFill/>
        </p:spPr>
        <p:txBody>
          <a:bodyPr wrap="square" rtlCol="0">
            <a:spAutoFit/>
          </a:bodyPr>
          <a:lstStyle/>
          <a:p>
            <a:r>
              <a:rPr lang="tr-TR" sz="2400" b="1" dirty="0" smtClean="0">
                <a:solidFill>
                  <a:srgbClr val="0070C0"/>
                </a:solidFill>
              </a:rPr>
              <a:t>Göreli ve </a:t>
            </a:r>
            <a:r>
              <a:rPr lang="tr-TR" sz="2400" b="1" dirty="0">
                <a:solidFill>
                  <a:srgbClr val="0070C0"/>
                </a:solidFill>
              </a:rPr>
              <a:t>G</a:t>
            </a:r>
            <a:r>
              <a:rPr lang="tr-TR" sz="2400" b="1" dirty="0" smtClean="0">
                <a:solidFill>
                  <a:srgbClr val="0070C0"/>
                </a:solidFill>
              </a:rPr>
              <a:t>öreceli Makro</a:t>
            </a:r>
            <a:endParaRPr lang="tr-TR" sz="2400" b="1" dirty="0">
              <a:solidFill>
                <a:srgbClr val="0070C0"/>
              </a:solidFill>
            </a:endParaRPr>
          </a:p>
        </p:txBody>
      </p:sp>
      <p:sp>
        <p:nvSpPr>
          <p:cNvPr id="4" name="Dikdörtgen 3"/>
          <p:cNvSpPr/>
          <p:nvPr/>
        </p:nvSpPr>
        <p:spPr>
          <a:xfrm>
            <a:off x="6004142" y="877887"/>
            <a:ext cx="4906028" cy="2862322"/>
          </a:xfrm>
          <a:prstGeom prst="rect">
            <a:avLst/>
          </a:prstGeom>
        </p:spPr>
        <p:txBody>
          <a:bodyPr wrap="square">
            <a:spAutoFit/>
          </a:bodyPr>
          <a:lstStyle/>
          <a:p>
            <a:r>
              <a:rPr lang="tr-TR" sz="2000" dirty="0" err="1">
                <a:solidFill>
                  <a:srgbClr val="FF0000"/>
                </a:solidFill>
              </a:rPr>
              <a:t>Sub</a:t>
            </a:r>
            <a:r>
              <a:rPr lang="tr-TR" sz="2000" dirty="0">
                <a:solidFill>
                  <a:srgbClr val="FF0000"/>
                </a:solidFill>
              </a:rPr>
              <a:t> </a:t>
            </a:r>
            <a:r>
              <a:rPr lang="tr-TR" sz="2000" dirty="0" err="1">
                <a:solidFill>
                  <a:srgbClr val="FF0000"/>
                </a:solidFill>
              </a:rPr>
              <a:t>goreceli</a:t>
            </a:r>
            <a:r>
              <a:rPr lang="tr-TR" sz="2000" dirty="0">
                <a:solidFill>
                  <a:srgbClr val="FF0000"/>
                </a:solidFill>
              </a:rPr>
              <a:t>()</a:t>
            </a:r>
          </a:p>
          <a:p>
            <a:r>
              <a:rPr lang="tr-TR" sz="2000" dirty="0">
                <a:solidFill>
                  <a:srgbClr val="FF0000"/>
                </a:solidFill>
              </a:rPr>
              <a:t>    </a:t>
            </a:r>
            <a:r>
              <a:rPr lang="tr-TR" sz="2000" dirty="0" err="1">
                <a:solidFill>
                  <a:srgbClr val="FF0000"/>
                </a:solidFill>
              </a:rPr>
              <a:t>ActiveCell.Offset</a:t>
            </a:r>
            <a:r>
              <a:rPr lang="tr-TR" sz="2000" dirty="0">
                <a:solidFill>
                  <a:srgbClr val="FF0000"/>
                </a:solidFill>
              </a:rPr>
              <a:t>(0, 1).</a:t>
            </a:r>
            <a:r>
              <a:rPr lang="tr-TR" sz="2000" dirty="0" err="1">
                <a:solidFill>
                  <a:srgbClr val="FF0000"/>
                </a:solidFill>
              </a:rPr>
              <a:t>Range</a:t>
            </a:r>
            <a:r>
              <a:rPr lang="tr-TR" sz="2000" dirty="0">
                <a:solidFill>
                  <a:srgbClr val="FF0000"/>
                </a:solidFill>
              </a:rPr>
              <a:t>("A1").Select</a:t>
            </a:r>
          </a:p>
          <a:p>
            <a:r>
              <a:rPr lang="tr-TR" sz="2000" dirty="0">
                <a:solidFill>
                  <a:srgbClr val="FF0000"/>
                </a:solidFill>
              </a:rPr>
              <a:t>    ActiveCell.FormulaR1C1 = "Excel'de"</a:t>
            </a:r>
          </a:p>
          <a:p>
            <a:r>
              <a:rPr lang="tr-TR" sz="2000" dirty="0">
                <a:solidFill>
                  <a:srgbClr val="FF0000"/>
                </a:solidFill>
              </a:rPr>
              <a:t>    </a:t>
            </a:r>
            <a:r>
              <a:rPr lang="tr-TR" sz="2000" dirty="0" err="1">
                <a:solidFill>
                  <a:srgbClr val="FF0000"/>
                </a:solidFill>
              </a:rPr>
              <a:t>ActiveCell.Offset</a:t>
            </a:r>
            <a:r>
              <a:rPr lang="tr-TR" sz="2000" dirty="0">
                <a:solidFill>
                  <a:srgbClr val="FF0000"/>
                </a:solidFill>
              </a:rPr>
              <a:t>(0, 1).</a:t>
            </a:r>
            <a:r>
              <a:rPr lang="tr-TR" sz="2000" dirty="0" err="1">
                <a:solidFill>
                  <a:srgbClr val="FF0000"/>
                </a:solidFill>
              </a:rPr>
              <a:t>Range</a:t>
            </a:r>
            <a:r>
              <a:rPr lang="tr-TR" sz="2000" dirty="0">
                <a:solidFill>
                  <a:srgbClr val="FF0000"/>
                </a:solidFill>
              </a:rPr>
              <a:t>("A1").Select</a:t>
            </a:r>
          </a:p>
          <a:p>
            <a:r>
              <a:rPr lang="tr-TR" sz="2000" dirty="0">
                <a:solidFill>
                  <a:srgbClr val="FF0000"/>
                </a:solidFill>
              </a:rPr>
              <a:t>    ActiveCell.FormulaR1C1 = "Makrolar"</a:t>
            </a:r>
          </a:p>
          <a:p>
            <a:r>
              <a:rPr lang="tr-TR" sz="2000" dirty="0">
                <a:solidFill>
                  <a:srgbClr val="FF0000"/>
                </a:solidFill>
              </a:rPr>
              <a:t>    </a:t>
            </a:r>
            <a:r>
              <a:rPr lang="tr-TR" sz="2000" dirty="0" err="1">
                <a:solidFill>
                  <a:srgbClr val="FF0000"/>
                </a:solidFill>
              </a:rPr>
              <a:t>ActiveCell.Offset</a:t>
            </a:r>
            <a:r>
              <a:rPr lang="tr-TR" sz="2000" dirty="0">
                <a:solidFill>
                  <a:srgbClr val="FF0000"/>
                </a:solidFill>
              </a:rPr>
              <a:t>(0, 1).</a:t>
            </a:r>
            <a:r>
              <a:rPr lang="tr-TR" sz="2000" dirty="0" err="1">
                <a:solidFill>
                  <a:srgbClr val="FF0000"/>
                </a:solidFill>
              </a:rPr>
              <a:t>Range</a:t>
            </a:r>
            <a:r>
              <a:rPr lang="tr-TR" sz="2000" dirty="0">
                <a:solidFill>
                  <a:srgbClr val="FF0000"/>
                </a:solidFill>
              </a:rPr>
              <a:t>("A1").Select</a:t>
            </a:r>
          </a:p>
          <a:p>
            <a:r>
              <a:rPr lang="tr-TR" sz="2000" dirty="0">
                <a:solidFill>
                  <a:srgbClr val="FF0000"/>
                </a:solidFill>
              </a:rPr>
              <a:t>    ActiveCell.FormulaR1C1 = "VBA"</a:t>
            </a:r>
          </a:p>
          <a:p>
            <a:r>
              <a:rPr lang="tr-TR" sz="2000" dirty="0">
                <a:solidFill>
                  <a:srgbClr val="FF0000"/>
                </a:solidFill>
              </a:rPr>
              <a:t>    </a:t>
            </a:r>
            <a:r>
              <a:rPr lang="tr-TR" sz="2000" dirty="0" err="1">
                <a:solidFill>
                  <a:srgbClr val="FF0000"/>
                </a:solidFill>
              </a:rPr>
              <a:t>ActiveCell.Offset</a:t>
            </a:r>
            <a:r>
              <a:rPr lang="tr-TR" sz="2000" dirty="0">
                <a:solidFill>
                  <a:srgbClr val="FF0000"/>
                </a:solidFill>
              </a:rPr>
              <a:t>(0, -3).</a:t>
            </a:r>
            <a:r>
              <a:rPr lang="tr-TR" sz="2000" dirty="0" err="1">
                <a:solidFill>
                  <a:srgbClr val="FF0000"/>
                </a:solidFill>
              </a:rPr>
              <a:t>Range</a:t>
            </a:r>
            <a:r>
              <a:rPr lang="tr-TR" sz="2000" dirty="0">
                <a:solidFill>
                  <a:srgbClr val="FF0000"/>
                </a:solidFill>
              </a:rPr>
              <a:t>("A1").Select</a:t>
            </a:r>
          </a:p>
          <a:p>
            <a:r>
              <a:rPr lang="tr-TR" sz="2000" dirty="0" err="1">
                <a:solidFill>
                  <a:srgbClr val="FF0000"/>
                </a:solidFill>
              </a:rPr>
              <a:t>End</a:t>
            </a:r>
            <a:r>
              <a:rPr lang="tr-TR" sz="2000" dirty="0">
                <a:solidFill>
                  <a:srgbClr val="FF0000"/>
                </a:solidFill>
              </a:rPr>
              <a:t> </a:t>
            </a:r>
            <a:r>
              <a:rPr lang="tr-TR" sz="2000" dirty="0" err="1">
                <a:solidFill>
                  <a:srgbClr val="FF0000"/>
                </a:solidFill>
              </a:rPr>
              <a:t>Sub</a:t>
            </a:r>
            <a:endParaRPr lang="tr-TR" sz="2000" dirty="0">
              <a:solidFill>
                <a:srgbClr val="FF0000"/>
              </a:solidFill>
            </a:endParaRPr>
          </a:p>
        </p:txBody>
      </p:sp>
      <p:sp>
        <p:nvSpPr>
          <p:cNvPr id="5" name="Dikdörtgen 4"/>
          <p:cNvSpPr/>
          <p:nvPr/>
        </p:nvSpPr>
        <p:spPr>
          <a:xfrm>
            <a:off x="893523" y="4132256"/>
            <a:ext cx="3741107" cy="1569660"/>
          </a:xfrm>
          <a:prstGeom prst="rect">
            <a:avLst/>
          </a:prstGeom>
        </p:spPr>
        <p:txBody>
          <a:bodyPr wrap="square">
            <a:spAutoFit/>
          </a:bodyPr>
          <a:lstStyle/>
          <a:p>
            <a:r>
              <a:rPr lang="tr-TR" sz="2400" b="1" dirty="0" err="1">
                <a:solidFill>
                  <a:srgbClr val="C00000"/>
                </a:solidFill>
              </a:rPr>
              <a:t>Sub</a:t>
            </a:r>
            <a:r>
              <a:rPr lang="tr-TR" sz="2400" b="1" dirty="0">
                <a:solidFill>
                  <a:srgbClr val="C00000"/>
                </a:solidFill>
              </a:rPr>
              <a:t> temizle()</a:t>
            </a:r>
          </a:p>
          <a:p>
            <a:r>
              <a:rPr lang="tr-TR" sz="2400" b="1" dirty="0" err="1" smtClean="0">
                <a:solidFill>
                  <a:srgbClr val="C00000"/>
                </a:solidFill>
              </a:rPr>
              <a:t>Selection.ClearContents</a:t>
            </a:r>
            <a:endParaRPr lang="tr-TR" sz="2400" b="1" dirty="0" smtClean="0">
              <a:solidFill>
                <a:srgbClr val="C00000"/>
              </a:solidFill>
            </a:endParaRPr>
          </a:p>
          <a:p>
            <a:r>
              <a:rPr lang="tr-TR" sz="2400" b="1" dirty="0" smtClean="0">
                <a:solidFill>
                  <a:srgbClr val="92D050"/>
                </a:solidFill>
              </a:rPr>
              <a:t>‘seçili alanı temizler</a:t>
            </a:r>
            <a:endParaRPr lang="tr-TR" sz="2400" b="1" dirty="0">
              <a:solidFill>
                <a:srgbClr val="92D050"/>
              </a:solidFill>
            </a:endParaRPr>
          </a:p>
          <a:p>
            <a:r>
              <a:rPr lang="tr-TR" sz="2400" b="1" dirty="0" err="1">
                <a:solidFill>
                  <a:srgbClr val="C00000"/>
                </a:solidFill>
              </a:rPr>
              <a:t>End</a:t>
            </a:r>
            <a:r>
              <a:rPr lang="tr-TR" sz="2400" b="1" dirty="0">
                <a:solidFill>
                  <a:srgbClr val="C00000"/>
                </a:solidFill>
              </a:rPr>
              <a:t> </a:t>
            </a:r>
            <a:r>
              <a:rPr lang="tr-TR" sz="2400" b="1" dirty="0" err="1">
                <a:solidFill>
                  <a:srgbClr val="C00000"/>
                </a:solidFill>
              </a:rPr>
              <a:t>Sub</a:t>
            </a:r>
            <a:endParaRPr lang="tr-TR" sz="2400" b="1" dirty="0">
              <a:solidFill>
                <a:srgbClr val="C00000"/>
              </a:solidFill>
            </a:endParaRPr>
          </a:p>
        </p:txBody>
      </p:sp>
    </p:spTree>
    <p:extLst>
      <p:ext uri="{BB962C8B-B14F-4D97-AF65-F5344CB8AC3E}">
        <p14:creationId xmlns:p14="http://schemas.microsoft.com/office/powerpoint/2010/main" val="20979810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p:cNvGraphicFramePr>
            <a:graphicFrameLocks noGrp="1"/>
          </p:cNvGraphicFramePr>
          <p:nvPr>
            <p:extLst/>
          </p:nvPr>
        </p:nvGraphicFramePr>
        <p:xfrm>
          <a:off x="607644" y="543433"/>
          <a:ext cx="3187742" cy="3444304"/>
        </p:xfrm>
        <a:graphic>
          <a:graphicData uri="http://schemas.openxmlformats.org/drawingml/2006/table">
            <a:tbl>
              <a:tblPr firstRow="1" firstCol="1" bandRow="1">
                <a:tableStyleId>{C083E6E3-FA7D-4D7B-A595-EF9225AFEA82}</a:tableStyleId>
              </a:tblPr>
              <a:tblGrid>
                <a:gridCol w="3187742">
                  <a:extLst>
                    <a:ext uri="{9D8B030D-6E8A-4147-A177-3AD203B41FA5}">
                      <a16:colId xmlns:a16="http://schemas.microsoft.com/office/drawing/2014/main" val="20000"/>
                    </a:ext>
                  </a:extLst>
                </a:gridCol>
              </a:tblGrid>
              <a:tr h="0">
                <a:tc>
                  <a:txBody>
                    <a:bodyPr/>
                    <a:lstStyle/>
                    <a:p>
                      <a:pPr>
                        <a:lnSpc>
                          <a:spcPct val="107000"/>
                        </a:lnSpc>
                        <a:spcAft>
                          <a:spcPts val="800"/>
                        </a:spcAft>
                      </a:pPr>
                      <a:r>
                        <a:rPr lang="tr-TR" sz="2400" dirty="0" err="1">
                          <a:solidFill>
                            <a:srgbClr val="C00000"/>
                          </a:solidFill>
                          <a:effectLst/>
                        </a:rPr>
                        <a:t>If</a:t>
                      </a:r>
                      <a:r>
                        <a:rPr lang="tr-TR" sz="2400" dirty="0">
                          <a:solidFill>
                            <a:srgbClr val="C00000"/>
                          </a:solidFill>
                          <a:effectLst/>
                        </a:rPr>
                        <a:t> </a:t>
                      </a:r>
                      <a:r>
                        <a:rPr lang="tr-TR" sz="2400" u="sng" dirty="0">
                          <a:solidFill>
                            <a:srgbClr val="C00000"/>
                          </a:solidFill>
                          <a:effectLst/>
                        </a:rPr>
                        <a:t>koşul</a:t>
                      </a:r>
                      <a:r>
                        <a:rPr lang="tr-TR" sz="2400" dirty="0">
                          <a:solidFill>
                            <a:srgbClr val="C00000"/>
                          </a:solidFill>
                          <a:effectLst/>
                        </a:rPr>
                        <a:t> </a:t>
                      </a:r>
                      <a:r>
                        <a:rPr lang="tr-TR" sz="2400" dirty="0" err="1">
                          <a:solidFill>
                            <a:srgbClr val="C00000"/>
                          </a:solidFill>
                          <a:effectLst/>
                        </a:rPr>
                        <a:t>Then</a:t>
                      </a:r>
                      <a:endParaRPr lang="tr-TR" sz="2400" dirty="0">
                        <a:solidFill>
                          <a:srgbClr val="C00000"/>
                        </a:solidFill>
                        <a:effectLst/>
                      </a:endParaRPr>
                    </a:p>
                    <a:p>
                      <a:pPr>
                        <a:lnSpc>
                          <a:spcPct val="107000"/>
                        </a:lnSpc>
                        <a:spcAft>
                          <a:spcPts val="800"/>
                        </a:spcAft>
                      </a:pPr>
                      <a:r>
                        <a:rPr lang="tr-TR" sz="2400" dirty="0">
                          <a:effectLst/>
                        </a:rPr>
                        <a:t>[</a:t>
                      </a:r>
                      <a:r>
                        <a:rPr lang="tr-TR" sz="2400" u="sng" dirty="0">
                          <a:effectLst/>
                        </a:rPr>
                        <a:t>deyimler</a:t>
                      </a:r>
                      <a:r>
                        <a:rPr lang="tr-TR" sz="2400" dirty="0">
                          <a:effectLst/>
                        </a:rPr>
                        <a:t>]]</a:t>
                      </a:r>
                    </a:p>
                    <a:p>
                      <a:pPr>
                        <a:lnSpc>
                          <a:spcPct val="107000"/>
                        </a:lnSpc>
                        <a:spcAft>
                          <a:spcPts val="800"/>
                        </a:spcAft>
                      </a:pPr>
                      <a:r>
                        <a:rPr lang="tr-TR" sz="2400" dirty="0">
                          <a:solidFill>
                            <a:srgbClr val="C00000"/>
                          </a:solidFill>
                          <a:effectLst/>
                        </a:rPr>
                        <a:t>[</a:t>
                      </a:r>
                      <a:r>
                        <a:rPr lang="tr-TR" sz="2400" dirty="0" err="1">
                          <a:solidFill>
                            <a:srgbClr val="C00000"/>
                          </a:solidFill>
                          <a:effectLst/>
                        </a:rPr>
                        <a:t>ElseIf</a:t>
                      </a:r>
                      <a:r>
                        <a:rPr lang="tr-TR" sz="2400" dirty="0">
                          <a:solidFill>
                            <a:srgbClr val="C00000"/>
                          </a:solidFill>
                          <a:effectLst/>
                        </a:rPr>
                        <a:t> </a:t>
                      </a:r>
                      <a:r>
                        <a:rPr lang="tr-TR" sz="2400" u="sng" dirty="0">
                          <a:solidFill>
                            <a:srgbClr val="C00000"/>
                          </a:solidFill>
                          <a:effectLst/>
                        </a:rPr>
                        <a:t>koşul</a:t>
                      </a:r>
                      <a:r>
                        <a:rPr lang="tr-TR" sz="2400" dirty="0">
                          <a:solidFill>
                            <a:srgbClr val="C00000"/>
                          </a:solidFill>
                          <a:effectLst/>
                        </a:rPr>
                        <a:t> </a:t>
                      </a:r>
                      <a:r>
                        <a:rPr lang="tr-TR" sz="2400" dirty="0" err="1">
                          <a:solidFill>
                            <a:srgbClr val="C00000"/>
                          </a:solidFill>
                          <a:effectLst/>
                        </a:rPr>
                        <a:t>Then</a:t>
                      </a:r>
                      <a:endParaRPr lang="tr-TR" sz="2400" dirty="0">
                        <a:solidFill>
                          <a:srgbClr val="C00000"/>
                        </a:solidFill>
                        <a:effectLst/>
                      </a:endParaRPr>
                    </a:p>
                    <a:p>
                      <a:pPr>
                        <a:lnSpc>
                          <a:spcPct val="107000"/>
                        </a:lnSpc>
                        <a:spcAft>
                          <a:spcPts val="800"/>
                        </a:spcAft>
                      </a:pPr>
                      <a:r>
                        <a:rPr lang="tr-TR" sz="2400" dirty="0">
                          <a:effectLst/>
                        </a:rPr>
                        <a:t>[</a:t>
                      </a:r>
                      <a:r>
                        <a:rPr lang="tr-TR" sz="2400" u="sng" dirty="0">
                          <a:effectLst/>
                        </a:rPr>
                        <a:t>deyimler</a:t>
                      </a:r>
                      <a:r>
                        <a:rPr lang="tr-TR" sz="2400" dirty="0">
                          <a:effectLst/>
                        </a:rPr>
                        <a:t>]]</a:t>
                      </a:r>
                    </a:p>
                    <a:p>
                      <a:pPr>
                        <a:lnSpc>
                          <a:spcPct val="107000"/>
                        </a:lnSpc>
                        <a:spcAft>
                          <a:spcPts val="800"/>
                        </a:spcAft>
                      </a:pPr>
                      <a:r>
                        <a:rPr lang="tr-TR" sz="2400" dirty="0">
                          <a:effectLst/>
                        </a:rPr>
                        <a:t>. . . .</a:t>
                      </a:r>
                    </a:p>
                    <a:p>
                      <a:pPr>
                        <a:lnSpc>
                          <a:spcPct val="107000"/>
                        </a:lnSpc>
                        <a:spcAft>
                          <a:spcPts val="800"/>
                        </a:spcAft>
                      </a:pPr>
                      <a:r>
                        <a:rPr lang="tr-TR" sz="2400" dirty="0">
                          <a:solidFill>
                            <a:srgbClr val="C00000"/>
                          </a:solidFill>
                          <a:effectLst/>
                        </a:rPr>
                        <a:t>[Else [</a:t>
                      </a:r>
                      <a:r>
                        <a:rPr lang="tr-TR" sz="2400" u="sng" dirty="0">
                          <a:solidFill>
                            <a:srgbClr val="C00000"/>
                          </a:solidFill>
                          <a:effectLst/>
                        </a:rPr>
                        <a:t>deyimler</a:t>
                      </a:r>
                      <a:r>
                        <a:rPr lang="tr-TR" sz="2400" dirty="0">
                          <a:solidFill>
                            <a:srgbClr val="C00000"/>
                          </a:solidFill>
                          <a:effectLst/>
                        </a:rPr>
                        <a:t>]]</a:t>
                      </a:r>
                    </a:p>
                    <a:p>
                      <a:pPr>
                        <a:lnSpc>
                          <a:spcPct val="107000"/>
                        </a:lnSpc>
                        <a:spcAft>
                          <a:spcPts val="800"/>
                        </a:spcAft>
                      </a:pPr>
                      <a:r>
                        <a:rPr lang="tr-TR" sz="2400" dirty="0" err="1">
                          <a:effectLst/>
                        </a:rPr>
                        <a:t>End</a:t>
                      </a:r>
                      <a:r>
                        <a:rPr lang="tr-TR" sz="2400" dirty="0">
                          <a:effectLst/>
                        </a:rPr>
                        <a:t> </a:t>
                      </a:r>
                      <a:r>
                        <a:rPr lang="tr-TR" sz="2400" dirty="0" err="1">
                          <a:effectLst/>
                        </a:rPr>
                        <a:t>If</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0"/>
                  </a:ext>
                </a:extLst>
              </a:tr>
            </a:tbl>
          </a:graphicData>
        </a:graphic>
      </p:graphicFrame>
      <p:sp>
        <p:nvSpPr>
          <p:cNvPr id="4" name="Dikdörtgen 3"/>
          <p:cNvSpPr/>
          <p:nvPr/>
        </p:nvSpPr>
        <p:spPr>
          <a:xfrm>
            <a:off x="4475967" y="543433"/>
            <a:ext cx="7361129" cy="2053639"/>
          </a:xfrm>
          <a:prstGeom prst="rect">
            <a:avLst/>
          </a:prstGeom>
        </p:spPr>
        <p:txBody>
          <a:bodyPr wrap="square">
            <a:spAutoFit/>
          </a:bodyPr>
          <a:lstStyle/>
          <a:p>
            <a:pPr algn="just">
              <a:lnSpc>
                <a:spcPct val="107000"/>
              </a:lnSpc>
              <a:spcAft>
                <a:spcPts val="800"/>
              </a:spcAft>
            </a:pPr>
            <a:r>
              <a:rPr lang="tr-TR" sz="2000" dirty="0" smtClean="0">
                <a:solidFill>
                  <a:srgbClr val="0070C0"/>
                </a:solidFill>
                <a:latin typeface="Calibri" panose="020F0502020204030204" pitchFamily="34" charset="0"/>
                <a:ea typeface="Times New Roman" panose="02020603050405020304" pitchFamily="18" charset="0"/>
                <a:cs typeface="Times New Roman" panose="02020603050405020304" pitchFamily="18" charset="0"/>
              </a:rPr>
              <a:t>Yandaki </a:t>
            </a:r>
            <a:r>
              <a:rPr lang="tr-TR" sz="20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tanımda, birinci satırdaki </a:t>
            </a:r>
            <a:r>
              <a:rPr lang="tr-TR" sz="2000" b="1" dirty="0" err="1">
                <a:solidFill>
                  <a:srgbClr val="0070C0"/>
                </a:solidFill>
                <a:latin typeface="Calibri" panose="020F0502020204030204" pitchFamily="34" charset="0"/>
                <a:ea typeface="Times New Roman" panose="02020603050405020304" pitchFamily="18" charset="0"/>
                <a:cs typeface="Times New Roman" panose="02020603050405020304" pitchFamily="18" charset="0"/>
              </a:rPr>
              <a:t>If</a:t>
            </a:r>
            <a:r>
              <a:rPr lang="tr-TR" sz="20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deyiminde yer alan koşulun "</a:t>
            </a:r>
            <a:r>
              <a:rPr lang="tr-TR" sz="20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doğru</a:t>
            </a:r>
            <a:r>
              <a:rPr lang="tr-TR" sz="20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olması durumunda hemen ardındaki deyimler bloğu işlenecek, eğer "</a:t>
            </a:r>
            <a:r>
              <a:rPr lang="tr-TR" sz="20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yanlış</a:t>
            </a:r>
            <a:r>
              <a:rPr lang="tr-TR" sz="20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ise bu kez </a:t>
            </a:r>
            <a:r>
              <a:rPr lang="tr-TR" sz="2000" b="1" dirty="0" err="1">
                <a:solidFill>
                  <a:srgbClr val="0070C0"/>
                </a:solidFill>
                <a:latin typeface="Calibri" panose="020F0502020204030204" pitchFamily="34" charset="0"/>
                <a:ea typeface="Times New Roman" panose="02020603050405020304" pitchFamily="18" charset="0"/>
                <a:cs typeface="Times New Roman" panose="02020603050405020304" pitchFamily="18" charset="0"/>
              </a:rPr>
              <a:t>ElseIf</a:t>
            </a:r>
            <a:r>
              <a:rPr lang="tr-TR" sz="20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deyimi içindeki koşul göz önüne alınacaktır. Eğer bu koşul "</a:t>
            </a:r>
            <a:r>
              <a:rPr lang="tr-TR" sz="20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doğru</a:t>
            </a:r>
            <a:r>
              <a:rPr lang="tr-TR" sz="20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ise hemen ardındaki satırlarda yer alan deyimler işlem görecektir. Her iki koşulda "</a:t>
            </a:r>
            <a:r>
              <a:rPr lang="tr-TR" sz="20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yanlış</a:t>
            </a:r>
            <a:r>
              <a:rPr lang="tr-TR" sz="20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ise bu kez en son </a:t>
            </a:r>
            <a:r>
              <a:rPr lang="tr-TR" sz="20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Else</a:t>
            </a:r>
            <a:r>
              <a:rPr lang="tr-TR" sz="20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deyimini izleyen deyimler işlem görecektir.</a:t>
            </a:r>
            <a:endParaRPr lang="tr-TR" sz="2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ikdörtgen 4"/>
          <p:cNvSpPr/>
          <p:nvPr/>
        </p:nvSpPr>
        <p:spPr>
          <a:xfrm>
            <a:off x="4751540" y="2847592"/>
            <a:ext cx="6096000" cy="1409617"/>
          </a:xfrm>
          <a:prstGeom prst="rect">
            <a:avLst/>
          </a:prstGeom>
        </p:spPr>
        <p:txBody>
          <a:bodyPr>
            <a:spAutoFit/>
          </a:bodyPr>
          <a:lstStyle/>
          <a:p>
            <a:pPr>
              <a:lnSpc>
                <a:spcPct val="107000"/>
              </a:lnSpc>
              <a:spcBef>
                <a:spcPts val="200"/>
              </a:spcBef>
              <a:spcAft>
                <a:spcPts val="0"/>
              </a:spcAft>
            </a:pPr>
            <a:r>
              <a:rPr lang="tr-T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IF … THEN YAPISI</a:t>
            </a:r>
          </a:p>
          <a:p>
            <a:pPr>
              <a:lnSpc>
                <a:spcPct val="107000"/>
              </a:lnSpc>
              <a:spcAft>
                <a:spcPts val="800"/>
              </a:spcAft>
            </a:pPr>
            <a:r>
              <a:rPr lang="tr-TR" sz="2000" b="1" dirty="0" err="1" smtClean="0">
                <a:latin typeface="Calibri" panose="020F0502020204030204" pitchFamily="34" charset="0"/>
                <a:ea typeface="Calibri" panose="020F0502020204030204" pitchFamily="34" charset="0"/>
                <a:cs typeface="Times New Roman" panose="02020603050405020304" pitchFamily="18" charset="0"/>
              </a:rPr>
              <a:t>If</a:t>
            </a:r>
            <a:r>
              <a:rPr lang="tr-TR" sz="2000" b="1" dirty="0" smtClean="0">
                <a:latin typeface="Calibri" panose="020F0502020204030204" pitchFamily="34" charset="0"/>
                <a:ea typeface="Calibri" panose="020F0502020204030204" pitchFamily="34" charset="0"/>
                <a:cs typeface="Times New Roman" panose="02020603050405020304" pitchFamily="18" charset="0"/>
              </a:rPr>
              <a:t> </a:t>
            </a:r>
            <a:r>
              <a:rPr lang="tr-TR" sz="2000" b="1" dirty="0">
                <a:latin typeface="Calibri" panose="020F0502020204030204" pitchFamily="34" charset="0"/>
                <a:ea typeface="Calibri" panose="020F0502020204030204" pitchFamily="34" charset="0"/>
                <a:cs typeface="Times New Roman" panose="02020603050405020304" pitchFamily="18" charset="0"/>
              </a:rPr>
              <a:t>… </a:t>
            </a:r>
            <a:r>
              <a:rPr lang="tr-TR" sz="2000" b="1" dirty="0" err="1">
                <a:latin typeface="Calibri" panose="020F0502020204030204" pitchFamily="34" charset="0"/>
                <a:ea typeface="Calibri" panose="020F0502020204030204" pitchFamily="34" charset="0"/>
                <a:cs typeface="Times New Roman" panose="02020603050405020304" pitchFamily="18" charset="0"/>
              </a:rPr>
              <a:t>Then</a:t>
            </a:r>
            <a:r>
              <a:rPr lang="tr-TR" sz="2000" b="1" dirty="0">
                <a:latin typeface="Calibri" panose="020F0502020204030204" pitchFamily="34" charset="0"/>
                <a:ea typeface="Calibri" panose="020F0502020204030204" pitchFamily="34" charset="0"/>
                <a:cs typeface="Times New Roman" panose="02020603050405020304" pitchFamily="18" charset="0"/>
              </a:rPr>
              <a:t> yapısı ile hem koşulun doğru olması durumu hem de yanlış olması durumunda yapılacak işlemler programlanır.</a:t>
            </a:r>
            <a:endParaRPr lang="tr-TR"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Metin kutusu 1"/>
          <p:cNvSpPr txBox="1"/>
          <p:nvPr/>
        </p:nvSpPr>
        <p:spPr>
          <a:xfrm>
            <a:off x="2521907" y="4507729"/>
            <a:ext cx="4459265" cy="954107"/>
          </a:xfrm>
          <a:prstGeom prst="rect">
            <a:avLst/>
          </a:prstGeom>
          <a:noFill/>
        </p:spPr>
        <p:txBody>
          <a:bodyPr wrap="square" rtlCol="0">
            <a:spAutoFit/>
          </a:bodyPr>
          <a:lstStyle/>
          <a:p>
            <a:r>
              <a:rPr lang="tr-TR" sz="2800" b="1" u="sng" spc="300" dirty="0" err="1"/>
              <a:t>I</a:t>
            </a:r>
            <a:r>
              <a:rPr lang="tr-TR" sz="2800" b="1" u="sng" spc="300" dirty="0" err="1" smtClean="0"/>
              <a:t>f-Then</a:t>
            </a:r>
            <a:r>
              <a:rPr lang="tr-TR" sz="2800" b="1" u="sng" spc="300" dirty="0" smtClean="0"/>
              <a:t> yapısı</a:t>
            </a:r>
          </a:p>
          <a:p>
            <a:r>
              <a:rPr lang="tr-TR" sz="2800" b="1" spc="300" dirty="0" err="1" smtClean="0">
                <a:solidFill>
                  <a:srgbClr val="0070C0"/>
                </a:solidFill>
              </a:rPr>
              <a:t>If</a:t>
            </a:r>
            <a:r>
              <a:rPr lang="tr-TR" sz="2800" b="1" spc="300" dirty="0" smtClean="0">
                <a:solidFill>
                  <a:srgbClr val="0070C0"/>
                </a:solidFill>
              </a:rPr>
              <a:t> </a:t>
            </a:r>
            <a:r>
              <a:rPr lang="tr-TR" sz="2800" b="1" spc="300" dirty="0" smtClean="0">
                <a:solidFill>
                  <a:srgbClr val="FF0000"/>
                </a:solidFill>
              </a:rPr>
              <a:t>koşul</a:t>
            </a:r>
            <a:r>
              <a:rPr lang="tr-TR" sz="2800" b="1" spc="300" dirty="0" smtClean="0"/>
              <a:t> </a:t>
            </a:r>
            <a:r>
              <a:rPr lang="tr-TR" sz="2800" b="1" spc="300" dirty="0" err="1" smtClean="0">
                <a:solidFill>
                  <a:srgbClr val="0070C0"/>
                </a:solidFill>
              </a:rPr>
              <a:t>Then</a:t>
            </a:r>
            <a:r>
              <a:rPr lang="tr-TR" sz="2800" b="1" spc="300" dirty="0" smtClean="0">
                <a:solidFill>
                  <a:srgbClr val="0070C0"/>
                </a:solidFill>
              </a:rPr>
              <a:t> </a:t>
            </a:r>
            <a:r>
              <a:rPr lang="tr-TR" sz="2800" b="1" spc="300" dirty="0" smtClean="0">
                <a:solidFill>
                  <a:srgbClr val="FF0000"/>
                </a:solidFill>
              </a:rPr>
              <a:t>Eylem</a:t>
            </a:r>
            <a:endParaRPr lang="tr-TR" sz="2800" b="1" spc="300" dirty="0">
              <a:solidFill>
                <a:srgbClr val="FF0000"/>
              </a:solidFill>
            </a:endParaRPr>
          </a:p>
        </p:txBody>
      </p:sp>
    </p:spTree>
    <p:extLst>
      <p:ext uri="{BB962C8B-B14F-4D97-AF65-F5344CB8AC3E}">
        <p14:creationId xmlns:p14="http://schemas.microsoft.com/office/powerpoint/2010/main" val="6984195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18367" y="624578"/>
            <a:ext cx="4459265" cy="954107"/>
          </a:xfrm>
          <a:prstGeom prst="rect">
            <a:avLst/>
          </a:prstGeom>
          <a:noFill/>
        </p:spPr>
        <p:txBody>
          <a:bodyPr wrap="square" rtlCol="0">
            <a:spAutoFit/>
          </a:bodyPr>
          <a:lstStyle/>
          <a:p>
            <a:r>
              <a:rPr lang="tr-TR" sz="2800" b="1" u="sng" spc="300" dirty="0" err="1"/>
              <a:t>I</a:t>
            </a:r>
            <a:r>
              <a:rPr lang="tr-TR" sz="2800" b="1" u="sng" spc="300" dirty="0" err="1" smtClean="0"/>
              <a:t>f-Then</a:t>
            </a:r>
            <a:r>
              <a:rPr lang="tr-TR" sz="2800" b="1" u="sng" spc="300" dirty="0" smtClean="0"/>
              <a:t> yapısı</a:t>
            </a:r>
          </a:p>
          <a:p>
            <a:r>
              <a:rPr lang="tr-TR" sz="2800" b="1" spc="300" dirty="0" err="1" smtClean="0">
                <a:solidFill>
                  <a:srgbClr val="0070C0"/>
                </a:solidFill>
              </a:rPr>
              <a:t>If</a:t>
            </a:r>
            <a:r>
              <a:rPr lang="tr-TR" sz="2800" b="1" spc="300" dirty="0" smtClean="0">
                <a:solidFill>
                  <a:srgbClr val="0070C0"/>
                </a:solidFill>
              </a:rPr>
              <a:t> </a:t>
            </a:r>
            <a:r>
              <a:rPr lang="tr-TR" sz="2800" b="1" spc="300" dirty="0" smtClean="0">
                <a:solidFill>
                  <a:srgbClr val="FF0000"/>
                </a:solidFill>
              </a:rPr>
              <a:t>koşul</a:t>
            </a:r>
            <a:r>
              <a:rPr lang="tr-TR" sz="2800" b="1" spc="300" dirty="0" smtClean="0"/>
              <a:t> </a:t>
            </a:r>
            <a:r>
              <a:rPr lang="tr-TR" sz="2800" b="1" spc="300" dirty="0" err="1" smtClean="0">
                <a:solidFill>
                  <a:srgbClr val="0070C0"/>
                </a:solidFill>
              </a:rPr>
              <a:t>Then</a:t>
            </a:r>
            <a:r>
              <a:rPr lang="tr-TR" sz="2800" b="1" spc="300" dirty="0" smtClean="0">
                <a:solidFill>
                  <a:srgbClr val="0070C0"/>
                </a:solidFill>
              </a:rPr>
              <a:t> e</a:t>
            </a:r>
            <a:r>
              <a:rPr lang="tr-TR" sz="2800" b="1" spc="300" dirty="0" smtClean="0">
                <a:solidFill>
                  <a:srgbClr val="FF0000"/>
                </a:solidFill>
              </a:rPr>
              <a:t>ylem</a:t>
            </a:r>
            <a:endParaRPr lang="tr-TR" sz="2800" b="1" spc="300" dirty="0">
              <a:solidFill>
                <a:srgbClr val="FF0000"/>
              </a:solidFill>
            </a:endParaRPr>
          </a:p>
        </p:txBody>
      </p:sp>
      <p:sp>
        <p:nvSpPr>
          <p:cNvPr id="3" name="Metin kutusu 2"/>
          <p:cNvSpPr txBox="1"/>
          <p:nvPr/>
        </p:nvSpPr>
        <p:spPr>
          <a:xfrm>
            <a:off x="818367" y="1713734"/>
            <a:ext cx="7787013" cy="954107"/>
          </a:xfrm>
          <a:prstGeom prst="rect">
            <a:avLst/>
          </a:prstGeom>
          <a:noFill/>
        </p:spPr>
        <p:txBody>
          <a:bodyPr wrap="square" rtlCol="0">
            <a:spAutoFit/>
          </a:bodyPr>
          <a:lstStyle/>
          <a:p>
            <a:r>
              <a:rPr lang="tr-TR" sz="2800" b="1" u="sng" spc="300" dirty="0" err="1" smtClean="0"/>
              <a:t>If</a:t>
            </a:r>
            <a:r>
              <a:rPr lang="tr-TR" sz="2800" b="1" u="sng" spc="300" dirty="0" smtClean="0"/>
              <a:t>-</a:t>
            </a:r>
            <a:r>
              <a:rPr lang="tr-TR" sz="2800" b="1" u="sng" spc="300" dirty="0" err="1" smtClean="0"/>
              <a:t>Then</a:t>
            </a:r>
            <a:r>
              <a:rPr lang="tr-TR" sz="2800" b="1" u="sng" spc="300" dirty="0" smtClean="0"/>
              <a:t>-Else yapısı</a:t>
            </a:r>
          </a:p>
          <a:p>
            <a:r>
              <a:rPr lang="tr-TR" sz="2800" b="1" spc="300" dirty="0" err="1" smtClean="0">
                <a:solidFill>
                  <a:srgbClr val="0070C0"/>
                </a:solidFill>
              </a:rPr>
              <a:t>If</a:t>
            </a:r>
            <a:r>
              <a:rPr lang="tr-TR" sz="2800" b="1" spc="300" dirty="0" smtClean="0">
                <a:solidFill>
                  <a:srgbClr val="0070C0"/>
                </a:solidFill>
              </a:rPr>
              <a:t> </a:t>
            </a:r>
            <a:r>
              <a:rPr lang="tr-TR" sz="2800" b="1" spc="300" dirty="0" smtClean="0">
                <a:solidFill>
                  <a:srgbClr val="FF0000"/>
                </a:solidFill>
              </a:rPr>
              <a:t>koşul</a:t>
            </a:r>
            <a:r>
              <a:rPr lang="tr-TR" sz="2800" b="1" spc="300" dirty="0" smtClean="0"/>
              <a:t> </a:t>
            </a:r>
            <a:r>
              <a:rPr lang="tr-TR" sz="2800" b="1" spc="300" dirty="0" err="1" smtClean="0">
                <a:solidFill>
                  <a:srgbClr val="0070C0"/>
                </a:solidFill>
              </a:rPr>
              <a:t>Then</a:t>
            </a:r>
            <a:r>
              <a:rPr lang="tr-TR" sz="2800" b="1" spc="300" dirty="0" smtClean="0">
                <a:solidFill>
                  <a:srgbClr val="0070C0"/>
                </a:solidFill>
              </a:rPr>
              <a:t> </a:t>
            </a:r>
            <a:r>
              <a:rPr lang="tr-TR" sz="2800" b="1" spc="300" dirty="0">
                <a:solidFill>
                  <a:srgbClr val="FF0000"/>
                </a:solidFill>
              </a:rPr>
              <a:t>e</a:t>
            </a:r>
            <a:r>
              <a:rPr lang="tr-TR" sz="2800" b="1" spc="300" dirty="0" smtClean="0">
                <a:solidFill>
                  <a:srgbClr val="FF0000"/>
                </a:solidFill>
              </a:rPr>
              <a:t>ylem </a:t>
            </a:r>
            <a:r>
              <a:rPr lang="tr-TR" sz="2800" b="1" spc="300" dirty="0" smtClean="0">
                <a:solidFill>
                  <a:srgbClr val="0070C0"/>
                </a:solidFill>
              </a:rPr>
              <a:t>Else</a:t>
            </a:r>
            <a:r>
              <a:rPr lang="tr-TR" sz="2800" b="1" spc="300" dirty="0" smtClean="0">
                <a:solidFill>
                  <a:srgbClr val="FF0000"/>
                </a:solidFill>
              </a:rPr>
              <a:t> diğer eylemler</a:t>
            </a:r>
            <a:endParaRPr lang="tr-TR" sz="2800" b="1" spc="300" dirty="0">
              <a:solidFill>
                <a:srgbClr val="FF0000"/>
              </a:solidFill>
            </a:endParaRPr>
          </a:p>
        </p:txBody>
      </p:sp>
      <p:sp>
        <p:nvSpPr>
          <p:cNvPr id="5" name="Metin kutusu 4"/>
          <p:cNvSpPr txBox="1"/>
          <p:nvPr/>
        </p:nvSpPr>
        <p:spPr>
          <a:xfrm>
            <a:off x="818367" y="2995344"/>
            <a:ext cx="8338159" cy="1384995"/>
          </a:xfrm>
          <a:prstGeom prst="rect">
            <a:avLst/>
          </a:prstGeom>
          <a:noFill/>
        </p:spPr>
        <p:txBody>
          <a:bodyPr wrap="square" rtlCol="0">
            <a:spAutoFit/>
          </a:bodyPr>
          <a:lstStyle/>
          <a:p>
            <a:r>
              <a:rPr lang="tr-TR" sz="2800" b="1" u="sng" spc="300" dirty="0" smtClean="0"/>
              <a:t>İç içe </a:t>
            </a:r>
            <a:r>
              <a:rPr lang="tr-TR" sz="2800" b="1" u="sng" spc="300" dirty="0" err="1" smtClean="0"/>
              <a:t>If</a:t>
            </a:r>
            <a:r>
              <a:rPr lang="tr-TR" sz="2800" b="1" u="sng" spc="300" dirty="0" smtClean="0"/>
              <a:t>-</a:t>
            </a:r>
            <a:r>
              <a:rPr lang="tr-TR" sz="2800" b="1" u="sng" spc="300" dirty="0" err="1" smtClean="0"/>
              <a:t>Then</a:t>
            </a:r>
            <a:r>
              <a:rPr lang="tr-TR" sz="2800" b="1" u="sng" spc="300" dirty="0" smtClean="0"/>
              <a:t>-Else yapısı</a:t>
            </a:r>
          </a:p>
          <a:p>
            <a:r>
              <a:rPr lang="tr-TR" sz="2800" b="1" spc="300" dirty="0" err="1" smtClean="0">
                <a:solidFill>
                  <a:srgbClr val="0070C0"/>
                </a:solidFill>
              </a:rPr>
              <a:t>If</a:t>
            </a:r>
            <a:r>
              <a:rPr lang="tr-TR" sz="2800" b="1" spc="300" dirty="0" smtClean="0">
                <a:solidFill>
                  <a:srgbClr val="0070C0"/>
                </a:solidFill>
              </a:rPr>
              <a:t> </a:t>
            </a:r>
            <a:r>
              <a:rPr lang="tr-TR" sz="2800" b="1" spc="300" dirty="0" smtClean="0">
                <a:solidFill>
                  <a:srgbClr val="FF0000"/>
                </a:solidFill>
              </a:rPr>
              <a:t>koşul</a:t>
            </a:r>
            <a:r>
              <a:rPr lang="tr-TR" sz="2800" b="1" spc="300" dirty="0" smtClean="0"/>
              <a:t> </a:t>
            </a:r>
            <a:r>
              <a:rPr lang="tr-TR" sz="2800" b="1" spc="300" dirty="0" err="1" smtClean="0">
                <a:solidFill>
                  <a:srgbClr val="0070C0"/>
                </a:solidFill>
              </a:rPr>
              <a:t>Then</a:t>
            </a:r>
            <a:r>
              <a:rPr lang="tr-TR" sz="2800" b="1" spc="300" dirty="0" smtClean="0">
                <a:solidFill>
                  <a:srgbClr val="0070C0"/>
                </a:solidFill>
              </a:rPr>
              <a:t>: Else </a:t>
            </a:r>
            <a:r>
              <a:rPr lang="tr-TR" sz="2800" b="1" spc="300" dirty="0" smtClean="0">
                <a:solidFill>
                  <a:srgbClr val="FF0000"/>
                </a:solidFill>
              </a:rPr>
              <a:t>eylem: </a:t>
            </a:r>
            <a:r>
              <a:rPr lang="tr-TR" sz="2800" b="1" spc="300" dirty="0" err="1">
                <a:solidFill>
                  <a:srgbClr val="0070C0"/>
                </a:solidFill>
              </a:rPr>
              <a:t>if</a:t>
            </a:r>
            <a:r>
              <a:rPr lang="tr-TR" sz="2800" b="1" spc="300" dirty="0" smtClean="0">
                <a:solidFill>
                  <a:srgbClr val="FF0000"/>
                </a:solidFill>
              </a:rPr>
              <a:t> koşul </a:t>
            </a:r>
            <a:r>
              <a:rPr lang="tr-TR" sz="2800" b="1" spc="300" dirty="0" smtClean="0">
                <a:solidFill>
                  <a:srgbClr val="0070C0"/>
                </a:solidFill>
              </a:rPr>
              <a:t>Else</a:t>
            </a:r>
            <a:r>
              <a:rPr lang="tr-TR" sz="2800" b="1" spc="300" dirty="0" smtClean="0">
                <a:solidFill>
                  <a:srgbClr val="FF0000"/>
                </a:solidFill>
              </a:rPr>
              <a:t> diğer eylemler</a:t>
            </a:r>
            <a:endParaRPr lang="tr-TR" sz="2800" b="1" spc="300" dirty="0">
              <a:solidFill>
                <a:srgbClr val="FF0000"/>
              </a:solidFill>
            </a:endParaRPr>
          </a:p>
        </p:txBody>
      </p:sp>
      <p:sp>
        <p:nvSpPr>
          <p:cNvPr id="6" name="Metin kutusu 5"/>
          <p:cNvSpPr txBox="1"/>
          <p:nvPr/>
        </p:nvSpPr>
        <p:spPr>
          <a:xfrm>
            <a:off x="818367" y="4494900"/>
            <a:ext cx="10768208" cy="954107"/>
          </a:xfrm>
          <a:prstGeom prst="rect">
            <a:avLst/>
          </a:prstGeom>
          <a:noFill/>
        </p:spPr>
        <p:txBody>
          <a:bodyPr wrap="square" rtlCol="0">
            <a:spAutoFit/>
          </a:bodyPr>
          <a:lstStyle/>
          <a:p>
            <a:r>
              <a:rPr lang="tr-TR" sz="2800" b="1" u="sng" spc="300" dirty="0" err="1" smtClean="0"/>
              <a:t>If-Then-ElseIf</a:t>
            </a:r>
            <a:r>
              <a:rPr lang="tr-TR" sz="2800" b="1" u="sng" spc="300" dirty="0" smtClean="0"/>
              <a:t> yapısı</a:t>
            </a:r>
          </a:p>
          <a:p>
            <a:r>
              <a:rPr lang="tr-TR" sz="2800" b="1" spc="300" dirty="0" err="1" smtClean="0">
                <a:solidFill>
                  <a:srgbClr val="0070C0"/>
                </a:solidFill>
              </a:rPr>
              <a:t>If</a:t>
            </a:r>
            <a:r>
              <a:rPr lang="tr-TR" sz="2800" b="1" spc="300" dirty="0" smtClean="0">
                <a:solidFill>
                  <a:srgbClr val="0070C0"/>
                </a:solidFill>
              </a:rPr>
              <a:t> </a:t>
            </a:r>
            <a:r>
              <a:rPr lang="tr-TR" sz="2800" b="1" spc="300" dirty="0" smtClean="0">
                <a:solidFill>
                  <a:srgbClr val="FF0000"/>
                </a:solidFill>
              </a:rPr>
              <a:t>koşul</a:t>
            </a:r>
            <a:r>
              <a:rPr lang="tr-TR" sz="2800" b="1" spc="300" dirty="0" smtClean="0"/>
              <a:t> </a:t>
            </a:r>
            <a:r>
              <a:rPr lang="tr-TR" sz="2800" b="1" spc="300" dirty="0" err="1" smtClean="0">
                <a:solidFill>
                  <a:srgbClr val="0070C0"/>
                </a:solidFill>
              </a:rPr>
              <a:t>Then</a:t>
            </a:r>
            <a:r>
              <a:rPr lang="tr-TR" sz="2800" b="1" spc="300" dirty="0" smtClean="0">
                <a:solidFill>
                  <a:srgbClr val="0070C0"/>
                </a:solidFill>
              </a:rPr>
              <a:t> </a:t>
            </a:r>
            <a:r>
              <a:rPr lang="tr-TR" sz="2800" b="1" spc="300" dirty="0" smtClean="0">
                <a:solidFill>
                  <a:srgbClr val="FF0000"/>
                </a:solidFill>
              </a:rPr>
              <a:t>eylem1 </a:t>
            </a:r>
            <a:r>
              <a:rPr lang="tr-TR" sz="2800" b="1" spc="300" dirty="0" err="1" smtClean="0">
                <a:solidFill>
                  <a:srgbClr val="0070C0"/>
                </a:solidFill>
              </a:rPr>
              <a:t>Elseİf</a:t>
            </a:r>
            <a:r>
              <a:rPr lang="tr-TR" sz="2800" b="1" spc="300" dirty="0" smtClean="0">
                <a:solidFill>
                  <a:srgbClr val="0070C0"/>
                </a:solidFill>
              </a:rPr>
              <a:t> </a:t>
            </a:r>
            <a:r>
              <a:rPr lang="tr-TR" sz="2800" b="1" spc="300" dirty="0">
                <a:solidFill>
                  <a:srgbClr val="FF0000"/>
                </a:solidFill>
              </a:rPr>
              <a:t>eylem2</a:t>
            </a:r>
            <a:r>
              <a:rPr lang="tr-TR" sz="2800" b="1" spc="300" dirty="0" smtClean="0">
                <a:solidFill>
                  <a:srgbClr val="0070C0"/>
                </a:solidFill>
              </a:rPr>
              <a:t> Else</a:t>
            </a:r>
            <a:r>
              <a:rPr lang="tr-TR" sz="2800" b="1" spc="300" dirty="0" smtClean="0">
                <a:solidFill>
                  <a:srgbClr val="FF0000"/>
                </a:solidFill>
              </a:rPr>
              <a:t> diğer eylemler</a:t>
            </a:r>
            <a:endParaRPr lang="tr-TR" sz="2800" b="1" spc="300" dirty="0">
              <a:solidFill>
                <a:srgbClr val="FF0000"/>
              </a:solidFill>
            </a:endParaRPr>
          </a:p>
        </p:txBody>
      </p:sp>
    </p:spTree>
    <p:extLst>
      <p:ext uri="{BB962C8B-B14F-4D97-AF65-F5344CB8AC3E}">
        <p14:creationId xmlns:p14="http://schemas.microsoft.com/office/powerpoint/2010/main" val="36633862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492038" y="321761"/>
            <a:ext cx="10339526" cy="5715783"/>
          </a:xfrm>
          <a:prstGeom prst="rect">
            <a:avLst/>
          </a:prstGeom>
        </p:spPr>
      </p:pic>
    </p:spTree>
    <p:extLst>
      <p:ext uri="{BB962C8B-B14F-4D97-AF65-F5344CB8AC3E}">
        <p14:creationId xmlns:p14="http://schemas.microsoft.com/office/powerpoint/2010/main" val="7143148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637131" y="346291"/>
            <a:ext cx="8845071" cy="5684493"/>
          </a:xfrm>
          <a:prstGeom prst="rect">
            <a:avLst/>
          </a:prstGeom>
        </p:spPr>
      </p:pic>
    </p:spTree>
    <p:extLst>
      <p:ext uri="{BB962C8B-B14F-4D97-AF65-F5344CB8AC3E}">
        <p14:creationId xmlns:p14="http://schemas.microsoft.com/office/powerpoint/2010/main" val="245852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749865" y="212030"/>
            <a:ext cx="9646737" cy="1967499"/>
          </a:xfrm>
          <a:prstGeom prst="rect">
            <a:avLst/>
          </a:prstGeom>
        </p:spPr>
      </p:pic>
      <p:pic>
        <p:nvPicPr>
          <p:cNvPr id="5" name="Resim 4"/>
          <p:cNvPicPr>
            <a:picLocks noChangeAspect="1"/>
          </p:cNvPicPr>
          <p:nvPr/>
        </p:nvPicPr>
        <p:blipFill>
          <a:blip r:embed="rId3"/>
          <a:stretch>
            <a:fillRect/>
          </a:stretch>
        </p:blipFill>
        <p:spPr>
          <a:xfrm>
            <a:off x="749865" y="2300483"/>
            <a:ext cx="9646737" cy="1732898"/>
          </a:xfrm>
          <a:prstGeom prst="rect">
            <a:avLst/>
          </a:prstGeom>
        </p:spPr>
      </p:pic>
      <p:pic>
        <p:nvPicPr>
          <p:cNvPr id="7" name="Resim 6"/>
          <p:cNvPicPr>
            <a:picLocks noChangeAspect="1"/>
          </p:cNvPicPr>
          <p:nvPr/>
        </p:nvPicPr>
        <p:blipFill>
          <a:blip r:embed="rId4"/>
          <a:stretch>
            <a:fillRect/>
          </a:stretch>
        </p:blipFill>
        <p:spPr>
          <a:xfrm>
            <a:off x="749865" y="4154335"/>
            <a:ext cx="9646738" cy="1952625"/>
          </a:xfrm>
          <a:prstGeom prst="rect">
            <a:avLst/>
          </a:prstGeom>
        </p:spPr>
      </p:pic>
    </p:spTree>
    <p:extLst>
      <p:ext uri="{BB962C8B-B14F-4D97-AF65-F5344CB8AC3E}">
        <p14:creationId xmlns:p14="http://schemas.microsoft.com/office/powerpoint/2010/main" val="4051078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663618" y="3050347"/>
            <a:ext cx="10752817" cy="2548787"/>
          </a:xfrm>
          <a:prstGeom prst="rect">
            <a:avLst/>
          </a:prstGeom>
        </p:spPr>
      </p:pic>
      <p:pic>
        <p:nvPicPr>
          <p:cNvPr id="3" name="Resim 2"/>
          <p:cNvPicPr>
            <a:picLocks noChangeAspect="1"/>
          </p:cNvPicPr>
          <p:nvPr/>
        </p:nvPicPr>
        <p:blipFill>
          <a:blip r:embed="rId3"/>
          <a:stretch>
            <a:fillRect/>
          </a:stretch>
        </p:blipFill>
        <p:spPr>
          <a:xfrm>
            <a:off x="663618" y="319672"/>
            <a:ext cx="8981423" cy="2553297"/>
          </a:xfrm>
          <a:prstGeom prst="rect">
            <a:avLst/>
          </a:prstGeom>
        </p:spPr>
      </p:pic>
    </p:spTree>
    <p:extLst>
      <p:ext uri="{BB962C8B-B14F-4D97-AF65-F5344CB8AC3E}">
        <p14:creationId xmlns:p14="http://schemas.microsoft.com/office/powerpoint/2010/main" val="489743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5312</Words>
  <Application>Microsoft Office PowerPoint</Application>
  <PresentationFormat>Geniş ekran</PresentationFormat>
  <Paragraphs>995</Paragraphs>
  <Slides>73</Slides>
  <Notes>0</Notes>
  <HiddenSlides>14</HiddenSlides>
  <MMClips>0</MMClips>
  <ScaleCrop>false</ScaleCrop>
  <HeadingPairs>
    <vt:vector size="8" baseType="variant">
      <vt:variant>
        <vt:lpstr>Kullanılan Yazı Tipleri</vt:lpstr>
      </vt:variant>
      <vt:variant>
        <vt:i4>19</vt:i4>
      </vt:variant>
      <vt:variant>
        <vt:lpstr>Tema</vt:lpstr>
      </vt:variant>
      <vt:variant>
        <vt:i4>1</vt:i4>
      </vt:variant>
      <vt:variant>
        <vt:lpstr>Eklenmiş OLE Hizmet Programları</vt:lpstr>
      </vt:variant>
      <vt:variant>
        <vt:i4>1</vt:i4>
      </vt:variant>
      <vt:variant>
        <vt:lpstr>Slayt Başlıkları</vt:lpstr>
      </vt:variant>
      <vt:variant>
        <vt:i4>73</vt:i4>
      </vt:variant>
    </vt:vector>
  </HeadingPairs>
  <TitlesOfParts>
    <vt:vector size="94" baseType="lpstr">
      <vt:lpstr>Arial</vt:lpstr>
      <vt:lpstr>Arial</vt:lpstr>
      <vt:lpstr>Calibri</vt:lpstr>
      <vt:lpstr>Calibri Light</vt:lpstr>
      <vt:lpstr>inherit</vt:lpstr>
      <vt:lpstr>Maven Pro</vt:lpstr>
      <vt:lpstr>Open Sans</vt:lpstr>
      <vt:lpstr>Playfair Display</vt:lpstr>
      <vt:lpstr>poppins</vt:lpstr>
      <vt:lpstr>PT Sans</vt:lpstr>
      <vt:lpstr>roboto</vt:lpstr>
      <vt:lpstr>roboto</vt:lpstr>
      <vt:lpstr>Segoe UI</vt:lpstr>
      <vt:lpstr>SFMono-Regular</vt:lpstr>
      <vt:lpstr>Times New Roman</vt:lpstr>
      <vt:lpstr>Trebuchet MS</vt:lpstr>
      <vt:lpstr>Ubuntu</vt:lpstr>
      <vt:lpstr>var(--bs-font-monospace)</vt:lpstr>
      <vt:lpstr>Verdana</vt:lpstr>
      <vt:lpstr>Office Teması</vt:lpstr>
      <vt:lpstr>Çalışma Sayfası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muhasebe</dc:creator>
  <cp:lastModifiedBy>muhasebe</cp:lastModifiedBy>
  <cp:revision>1</cp:revision>
  <dcterms:created xsi:type="dcterms:W3CDTF">2025-02-19T13:05:21Z</dcterms:created>
  <dcterms:modified xsi:type="dcterms:W3CDTF">2025-02-19T13:05:31Z</dcterms:modified>
</cp:coreProperties>
</file>