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5"/>
  </p:notesMasterIdLst>
  <p:sldIdLst>
    <p:sldId id="257" r:id="rId5"/>
    <p:sldId id="277" r:id="rId6"/>
    <p:sldId id="278" r:id="rId7"/>
    <p:sldId id="279" r:id="rId8"/>
    <p:sldId id="280" r:id="rId9"/>
    <p:sldId id="260" r:id="rId10"/>
    <p:sldId id="261" r:id="rId11"/>
    <p:sldId id="262" r:id="rId12"/>
    <p:sldId id="281" r:id="rId13"/>
    <p:sldId id="282" r:id="rId14"/>
    <p:sldId id="283" r:id="rId15"/>
    <p:sldId id="284" r:id="rId16"/>
    <p:sldId id="286" r:id="rId17"/>
    <p:sldId id="266" r:id="rId18"/>
    <p:sldId id="273" r:id="rId19"/>
    <p:sldId id="288" r:id="rId20"/>
    <p:sldId id="289" r:id="rId21"/>
    <p:sldId id="290" r:id="rId22"/>
    <p:sldId id="287" r:id="rId23"/>
    <p:sldId id="291" r:id="rId24"/>
    <p:sldId id="292" r:id="rId25"/>
    <p:sldId id="293" r:id="rId26"/>
    <p:sldId id="294" r:id="rId27"/>
    <p:sldId id="295" r:id="rId28"/>
    <p:sldId id="296" r:id="rId29"/>
    <p:sldId id="270" r:id="rId30"/>
    <p:sldId id="311" r:id="rId31"/>
    <p:sldId id="312" r:id="rId32"/>
    <p:sldId id="299" r:id="rId33"/>
    <p:sldId id="313" r:id="rId34"/>
    <p:sldId id="300" r:id="rId35"/>
    <p:sldId id="301" r:id="rId36"/>
    <p:sldId id="274" r:id="rId37"/>
    <p:sldId id="308" r:id="rId38"/>
    <p:sldId id="309" r:id="rId39"/>
    <p:sldId id="304" r:id="rId40"/>
    <p:sldId id="305" r:id="rId41"/>
    <p:sldId id="306" r:id="rId42"/>
    <p:sldId id="310" r:id="rId43"/>
    <p:sldId id="31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7"/>
            <p14:sldId id="278"/>
            <p14:sldId id="279"/>
            <p14:sldId id="280"/>
            <p14:sldId id="260"/>
            <p14:sldId id="261"/>
          </p14:sldIdLst>
        </p14:section>
        <p14:section name="Group Member 1" id="{0860697E-8C4A-43F9-A7C0-C435911657B2}">
          <p14:sldIdLst>
            <p14:sldId id="262"/>
            <p14:sldId id="281"/>
            <p14:sldId id="282"/>
          </p14:sldIdLst>
        </p14:section>
        <p14:section name="Group Member 2" id="{ED02CA79-8112-418E-8BC2-0FD9B68AECB3}">
          <p14:sldIdLst>
            <p14:sldId id="283"/>
            <p14:sldId id="284"/>
            <p14:sldId id="286"/>
            <p14:sldId id="266"/>
            <p14:sldId id="273"/>
            <p14:sldId id="288"/>
            <p14:sldId id="289"/>
            <p14:sldId id="290"/>
            <p14:sldId id="287"/>
            <p14:sldId id="291"/>
            <p14:sldId id="292"/>
            <p14:sldId id="293"/>
            <p14:sldId id="294"/>
            <p14:sldId id="295"/>
            <p14:sldId id="296"/>
          </p14:sldIdLst>
        </p14:section>
        <p14:section name="Group Member 3" id="{0DAD77B1-60C5-4EB2-933E-C56E97A5B2A7}">
          <p14:sldIdLst>
            <p14:sldId id="270"/>
          </p14:sldIdLst>
        </p14:section>
        <p14:section name="General Closing" id="{4AB6C702-EE4D-4283-ACB0-770710E41AE6}">
          <p14:sldIdLst>
            <p14:sldId id="311"/>
            <p14:sldId id="312"/>
            <p14:sldId id="299"/>
            <p14:sldId id="313"/>
            <p14:sldId id="300"/>
            <p14:sldId id="301"/>
            <p14:sldId id="274"/>
            <p14:sldId id="308"/>
            <p14:sldId id="309"/>
            <p14:sldId id="304"/>
            <p14:sldId id="305"/>
            <p14:sldId id="306"/>
            <p14:sldId id="310"/>
            <p14:sldId id="3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2824" autoAdjust="0"/>
  </p:normalViewPr>
  <p:slideViewPr>
    <p:cSldViewPr snapToGrid="0">
      <p:cViewPr varScale="1">
        <p:scale>
          <a:sx n="79" d="100"/>
          <a:sy n="79" d="100"/>
        </p:scale>
        <p:origin x="710" y="8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37B1F30-39B2-4CE2-8EF3-91F3179569A5}" type="slidenum">
              <a:rPr lang="en-US" smtClean="0"/>
              <a:t>23</a:t>
            </a:fld>
            <a:endParaRPr lang="en-US"/>
          </a:p>
        </p:txBody>
      </p:sp>
    </p:spTree>
    <p:extLst>
      <p:ext uri="{BB962C8B-B14F-4D97-AF65-F5344CB8AC3E}">
        <p14:creationId xmlns:p14="http://schemas.microsoft.com/office/powerpoint/2010/main" val="180830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image" Target="../media/image21.jfi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19.xml"/><Relationship Id="rId6" Type="http://schemas.openxmlformats.org/officeDocument/2006/relationships/hyperlink" Target="https://www.codecademy.com/learn/introduction-to-supervised-learning-skill-path/modules/k-nearest-neighbors-skill-path/cheatsheet" TargetMode="External"/><Relationship Id="rId5" Type="http://schemas.openxmlformats.org/officeDocument/2006/relationships/hyperlink" Target="https://www.geeksforgeeks.org/difference-between-parametric-and-non-parametric-methods/" TargetMode="External"/><Relationship Id="rId4" Type="http://schemas.openxmlformats.org/officeDocument/2006/relationships/hyperlink" Target="https://www.ahmetcevahircinar.com.tr/2017/04/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8" Type="http://schemas.openxmlformats.org/officeDocument/2006/relationships/hyperlink" Target="https://medium.com/@k.ulgen90/makine-&#246;&#287;renimi-b&#246;l&#252;m-2-6d6d120a18e1" TargetMode="External"/><Relationship Id="rId3" Type="http://schemas.openxmlformats.org/officeDocument/2006/relationships/hyperlink" Target="https://arslanev.medium.com/makine-&#246;&#287;renmesi-knn-k-nearest-neighbors-algoritmas&#305;-bdfb688d7c5f" TargetMode="External"/><Relationship Id="rId7" Type="http://schemas.openxmlformats.org/officeDocument/2006/relationships/hyperlink" Target="https://en.wikipedia.org/wiki/K-nearest_neighbors_algorithm" TargetMode="External"/><Relationship Id="rId2" Type="http://schemas.openxmlformats.org/officeDocument/2006/relationships/hyperlink" Target="https://mervetatlidil.medium.com/makine-&#246;&#287;renmesi-machine-learning-8960166d36d8" TargetMode="External"/><Relationship Id="rId1" Type="http://schemas.openxmlformats.org/officeDocument/2006/relationships/slideLayout" Target="../slideLayouts/slideLayout24.xml"/><Relationship Id="rId6" Type="http://schemas.openxmlformats.org/officeDocument/2006/relationships/hyperlink" Target="http://bilgislem.com/basit-bir-yapay-zeka-algoritmasi-kodlayalim-knn-algoritmasi/" TargetMode="External"/><Relationship Id="rId5" Type="http://schemas.openxmlformats.org/officeDocument/2006/relationships/hyperlink" Target="https://miracozturk.com/python-ile-siniflandirma-analizleri-knn-k-nearest-neighbours-k-en-yakin-komsu-algoritmasi/#Euclidean_Oklidyen_Uzaklik_Hesaplamasi" TargetMode="External"/><Relationship Id="rId4" Type="http://schemas.openxmlformats.org/officeDocument/2006/relationships/hyperlink" Target="https://medium.com/machine-learning-t&#252;rkiye/localized-regression-knn-with-local-regression-7b4d302adb85" TargetMode="External"/><Relationship Id="rId9" Type="http://schemas.openxmlformats.org/officeDocument/2006/relationships/hyperlink" Target="https://miracozturk.com/python-ile-siniflandirma-analizleri-knn-k-nearest-neighbours-k-en-yakin-komsu-algoritmas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ALGORİTMASI</a:t>
            </a:r>
            <a:endParaRPr lang="en-US" dirty="0"/>
          </a:p>
        </p:txBody>
      </p:sp>
      <p:sp>
        <p:nvSpPr>
          <p:cNvPr id="3" name="Subtitle 2"/>
          <p:cNvSpPr>
            <a:spLocks noGrp="1"/>
          </p:cNvSpPr>
          <p:nvPr>
            <p:ph type="subTitle" idx="1"/>
          </p:nvPr>
        </p:nvSpPr>
        <p:spPr>
          <a:xfrm>
            <a:off x="680322" y="4394039"/>
            <a:ext cx="8144134" cy="1979601"/>
          </a:xfrm>
        </p:spPr>
        <p:txBody>
          <a:bodyPr>
            <a:normAutofit/>
          </a:bodyPr>
          <a:lstStyle/>
          <a:p>
            <a:pPr algn="ctr"/>
            <a:r>
              <a:rPr lang="tr-TR" dirty="0"/>
              <a:t>MELİKE YOĞURTÇU</a:t>
            </a:r>
          </a:p>
          <a:p>
            <a:pPr algn="ctr"/>
            <a:r>
              <a:rPr lang="tr-TR" dirty="0"/>
              <a:t>MEHMET MERT FİDAN</a:t>
            </a:r>
          </a:p>
          <a:p>
            <a:pPr algn="ctr"/>
            <a:r>
              <a:rPr lang="tr-TR" dirty="0"/>
              <a:t>BEKİR KURT</a:t>
            </a:r>
          </a:p>
          <a:p>
            <a:pPr algn="ctr"/>
            <a:r>
              <a:rPr lang="tr-TR" dirty="0"/>
              <a:t>MEHMET EMİR ERDEM</a:t>
            </a:r>
          </a:p>
          <a:p>
            <a:pPr algn="ctr"/>
            <a:r>
              <a:rPr lang="tr-TR" dirty="0"/>
              <a:t>BETÜL YALÇIN</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906A309-7E90-EB82-B9E5-E0A7F32C9496}"/>
              </a:ext>
            </a:extLst>
          </p:cNvPr>
          <p:cNvSpPr txBox="1"/>
          <p:nvPr/>
        </p:nvSpPr>
        <p:spPr>
          <a:xfrm>
            <a:off x="568106" y="555982"/>
            <a:ext cx="9789058" cy="923330"/>
          </a:xfrm>
          <a:prstGeom prst="rect">
            <a:avLst/>
          </a:prstGeom>
          <a:noFill/>
        </p:spPr>
        <p:txBody>
          <a:bodyPr wrap="square">
            <a:spAutoFit/>
          </a:bodyPr>
          <a:lstStyle/>
          <a:p>
            <a:r>
              <a:rPr lang="tr-TR" sz="1800" dirty="0"/>
              <a:t>Aşağıdaki görselde 2 farklı özelliğe bağlı olarak gruplandırılmış 2 adet sınıf var. Sınıflar mavi ve kırmızı olarak gösterilmiştir. Özellikler ise grafikteki X ve Y eksenlerinde gösterilmiştir. Bu özellikler her şey olabilir (Örneğin boy-kilo). </a:t>
            </a:r>
            <a:endParaRPr lang="tr-TR" dirty="0"/>
          </a:p>
        </p:txBody>
      </p:sp>
      <p:pic>
        <p:nvPicPr>
          <p:cNvPr id="4" name="Resim 3">
            <a:extLst>
              <a:ext uri="{FF2B5EF4-FFF2-40B4-BE49-F238E27FC236}">
                <a16:creationId xmlns:a16="http://schemas.microsoft.com/office/drawing/2014/main" id="{152FC748-F7BA-3FB7-4A4F-7791F456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1837854"/>
            <a:ext cx="6204686" cy="4185646"/>
          </a:xfrm>
          <a:prstGeom prst="rect">
            <a:avLst/>
          </a:prstGeom>
        </p:spPr>
      </p:pic>
    </p:spTree>
    <p:extLst>
      <p:ext uri="{BB962C8B-B14F-4D97-AF65-F5344CB8AC3E}">
        <p14:creationId xmlns:p14="http://schemas.microsoft.com/office/powerpoint/2010/main" val="34983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CA8BBF-3B81-C864-72DE-3DA1B9D5284F}"/>
              </a:ext>
            </a:extLst>
          </p:cNvPr>
          <p:cNvSpPr txBox="1"/>
          <p:nvPr/>
        </p:nvSpPr>
        <p:spPr>
          <a:xfrm>
            <a:off x="1448555" y="853785"/>
            <a:ext cx="8184332" cy="369332"/>
          </a:xfrm>
          <a:prstGeom prst="rect">
            <a:avLst/>
          </a:prstGeom>
          <a:noFill/>
        </p:spPr>
        <p:txBody>
          <a:bodyPr wrap="square">
            <a:spAutoFit/>
          </a:bodyPr>
          <a:lstStyle/>
          <a:p>
            <a:pPr algn="ctr"/>
            <a:r>
              <a:rPr lang="tr-TR" sz="1800" dirty="0"/>
              <a:t> Veri setimize yeşil renkle gösterilen yeni bir veri eklendi. </a:t>
            </a:r>
            <a:endParaRPr lang="tr-TR" dirty="0"/>
          </a:p>
        </p:txBody>
      </p:sp>
      <p:pic>
        <p:nvPicPr>
          <p:cNvPr id="4" name="Resim 3">
            <a:extLst>
              <a:ext uri="{FF2B5EF4-FFF2-40B4-BE49-F238E27FC236}">
                <a16:creationId xmlns:a16="http://schemas.microsoft.com/office/drawing/2014/main" id="{A53C4A03-E8B4-0A46-2185-EE98E7B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324" y="1788947"/>
            <a:ext cx="5920662" cy="4368612"/>
          </a:xfrm>
          <a:prstGeom prst="rect">
            <a:avLst/>
          </a:prstGeom>
        </p:spPr>
      </p:pic>
    </p:spTree>
    <p:extLst>
      <p:ext uri="{BB962C8B-B14F-4D97-AF65-F5344CB8AC3E}">
        <p14:creationId xmlns:p14="http://schemas.microsoft.com/office/powerpoint/2010/main" val="5362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2">
            <a:extLst>
              <a:ext uri="{FF2B5EF4-FFF2-40B4-BE49-F238E27FC236}">
                <a16:creationId xmlns:a16="http://schemas.microsoft.com/office/drawing/2014/main" id="{B3689023-17E4-5924-9180-AA16A808D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19" y="2301426"/>
            <a:ext cx="4678255" cy="3692988"/>
          </a:xfrm>
          <a:prstGeom prst="rect">
            <a:avLst/>
          </a:prstGeom>
        </p:spPr>
      </p:pic>
      <p:pic>
        <p:nvPicPr>
          <p:cNvPr id="3" name="Resim 2">
            <a:extLst>
              <a:ext uri="{FF2B5EF4-FFF2-40B4-BE49-F238E27FC236}">
                <a16:creationId xmlns:a16="http://schemas.microsoft.com/office/drawing/2014/main" id="{7A54F781-429E-0B58-6823-F71630E94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48" y="3429000"/>
            <a:ext cx="1397124" cy="1135203"/>
          </a:xfrm>
          <a:prstGeom prst="rect">
            <a:avLst/>
          </a:prstGeom>
        </p:spPr>
      </p:pic>
      <p:pic>
        <p:nvPicPr>
          <p:cNvPr id="4" name="İçerik Yer Tutucusu 4">
            <a:extLst>
              <a:ext uri="{FF2B5EF4-FFF2-40B4-BE49-F238E27FC236}">
                <a16:creationId xmlns:a16="http://schemas.microsoft.com/office/drawing/2014/main" id="{0852F39D-BFA8-D824-37AC-45FB9354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2301426"/>
            <a:ext cx="4678254" cy="3692988"/>
          </a:xfrm>
          <a:prstGeom prst="rect">
            <a:avLst/>
          </a:prstGeom>
        </p:spPr>
      </p:pic>
      <p:sp>
        <p:nvSpPr>
          <p:cNvPr id="6" name="Metin kutusu 5">
            <a:extLst>
              <a:ext uri="{FF2B5EF4-FFF2-40B4-BE49-F238E27FC236}">
                <a16:creationId xmlns:a16="http://schemas.microsoft.com/office/drawing/2014/main" id="{7D67129E-14E9-A449-400F-9519847357C1}"/>
              </a:ext>
            </a:extLst>
          </p:cNvPr>
          <p:cNvSpPr txBox="1"/>
          <p:nvPr/>
        </p:nvSpPr>
        <p:spPr>
          <a:xfrm>
            <a:off x="527995" y="419591"/>
            <a:ext cx="9976918" cy="1200329"/>
          </a:xfrm>
          <a:prstGeom prst="rect">
            <a:avLst/>
          </a:prstGeom>
          <a:noFill/>
        </p:spPr>
        <p:txBody>
          <a:bodyPr wrap="square">
            <a:spAutoFit/>
          </a:bodyPr>
          <a:lstStyle/>
          <a:p>
            <a:r>
              <a:rPr lang="tr-TR" sz="1800" dirty="0">
                <a:latin typeface="Calibri (Gövde)"/>
              </a:rPr>
              <a:t>K-NN ismindeki K aslında bir parametredir ve pozitif tam sayı değerlerini alır. Örneğin K parametresine 3 değerini verince algoritmanın adı "3-</a:t>
            </a:r>
            <a:r>
              <a:rPr lang="en-US" sz="1800" dirty="0">
                <a:latin typeface="Calibri (Gövde)"/>
              </a:rPr>
              <a:t>Nearest Neighbors</a:t>
            </a:r>
            <a:r>
              <a:rPr lang="tr-TR" sz="1800" dirty="0">
                <a:latin typeface="Calibri (Gövde)"/>
              </a:rPr>
              <a:t>" (En Yakın 3 Komşu) olur. K parametresi 3 olarak seçildiği için eklenen veriye en yakın 3 verinin grubuna bakılır. Bu verilerin çoğunluğu hangi gruba aitse, yeni veri o gruba dahil edilir.</a:t>
            </a:r>
            <a:endParaRPr lang="tr-TR" dirty="0"/>
          </a:p>
        </p:txBody>
      </p:sp>
    </p:spTree>
    <p:extLst>
      <p:ext uri="{BB962C8B-B14F-4D97-AF65-F5344CB8AC3E}">
        <p14:creationId xmlns:p14="http://schemas.microsoft.com/office/powerpoint/2010/main" val="38410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B3A760-FD32-4B9B-F839-089EDEF5D63A}"/>
              </a:ext>
            </a:extLst>
          </p:cNvPr>
          <p:cNvSpPr txBox="1"/>
          <p:nvPr/>
        </p:nvSpPr>
        <p:spPr>
          <a:xfrm>
            <a:off x="932508" y="561315"/>
            <a:ext cx="8747910" cy="5724644"/>
          </a:xfrm>
          <a:prstGeom prst="rect">
            <a:avLst/>
          </a:prstGeom>
          <a:noFill/>
        </p:spPr>
        <p:txBody>
          <a:bodyPr wrap="square">
            <a:spAutoFit/>
          </a:bodyPr>
          <a:lstStyle/>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r>
              <a:rPr lang="tr-TR" sz="2400" dirty="0">
                <a:solidFill>
                  <a:srgbClr val="FF0000"/>
                </a:solidFill>
              </a:rPr>
              <a:t>UYARI: </a:t>
            </a:r>
            <a:r>
              <a:rPr lang="tr-TR" sz="2400" dirty="0"/>
              <a:t>K değeri seçilirken çift sayılar kullanılmamalı. Bunun nedeni şudur; Örneğin k sayısını 4 olarak seçelim. Eğer en yakın komşularda ikiye ikilik bir eşitlik olursa, algoritma verinin hangi gruba daha yakın olduğunu anlayamaz. Bu sebepten ötürü K parametresi seçilirken tek sayılar tercih edilmeli.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21186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KNN(K-EN YAKIN KOMŞU) UZAKLIK HESAPLAMASI</a:t>
            </a:r>
            <a:endParaRPr lang="en-US" dirty="0"/>
          </a:p>
        </p:txBody>
      </p:sp>
      <p:sp>
        <p:nvSpPr>
          <p:cNvPr id="3" name="Text Placeholder 2"/>
          <p:cNvSpPr>
            <a:spLocks noGrp="1"/>
          </p:cNvSpPr>
          <p:nvPr>
            <p:ph type="subTitle" idx="1"/>
          </p:nvPr>
        </p:nvSpPr>
        <p:spPr>
          <a:xfrm flipH="1">
            <a:off x="371192" y="4394039"/>
            <a:ext cx="309130" cy="114587"/>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dirty="0"/>
              <a:t>KNN(K-En Yakın Komşu) Uzaklık Hesaplaması</a:t>
            </a:r>
          </a:p>
        </p:txBody>
      </p:sp>
      <p:sp>
        <p:nvSpPr>
          <p:cNvPr id="8" name="Text Placeholder 7"/>
          <p:cNvSpPr>
            <a:spLocks noGrp="1"/>
          </p:cNvSpPr>
          <p:nvPr>
            <p:ph type="body" sz="half" idx="2"/>
          </p:nvPr>
        </p:nvSpPr>
        <p:spPr>
          <a:xfrm flipH="1">
            <a:off x="280657" y="2336872"/>
            <a:ext cx="399665" cy="45719"/>
          </a:xfrm>
        </p:spPr>
        <p:txBody>
          <a:bodyPr>
            <a:normAutofit fontScale="25000" lnSpcReduction="20000"/>
          </a:bodyPr>
          <a:lstStyle/>
          <a:p>
            <a:r>
              <a:rPr lang="tr-TR" dirty="0"/>
              <a:t>.</a:t>
            </a:r>
            <a:endParaRPr lang="en-US" dirty="0"/>
          </a:p>
        </p:txBody>
      </p:sp>
      <p:sp>
        <p:nvSpPr>
          <p:cNvPr id="4" name="İçerik Yer Tutucusu 3">
            <a:extLst>
              <a:ext uri="{FF2B5EF4-FFF2-40B4-BE49-F238E27FC236}">
                <a16:creationId xmlns:a16="http://schemas.microsoft.com/office/drawing/2014/main" id="{3D8CC7EC-EB01-4DBC-DC5D-16E70A0B69B0}"/>
              </a:ext>
            </a:extLst>
          </p:cNvPr>
          <p:cNvSpPr>
            <a:spLocks noGrp="1"/>
          </p:cNvSpPr>
          <p:nvPr>
            <p:ph idx="1"/>
          </p:nvPr>
        </p:nvSpPr>
        <p:spPr>
          <a:xfrm>
            <a:off x="680321" y="2209499"/>
            <a:ext cx="9613861" cy="3726688"/>
          </a:xfrm>
        </p:spPr>
        <p:txBody>
          <a:bodyPr>
            <a:normAutofit/>
          </a:bodyPr>
          <a:lstStyle/>
          <a:p>
            <a:pPr marL="342900" indent="-342900" algn="l">
              <a:buFont typeface="Arial" panose="020B0604020202020204" pitchFamily="34" charset="0"/>
              <a:buChar char="•"/>
            </a:pPr>
            <a:r>
              <a:rPr lang="tr-TR" dirty="0" err="1"/>
              <a:t>Euclidean</a:t>
            </a:r>
            <a:r>
              <a:rPr lang="tr-TR" dirty="0"/>
              <a:t> Uzaklığı</a:t>
            </a:r>
          </a:p>
          <a:p>
            <a:pPr marL="342900" indent="-342900" algn="l">
              <a:buFont typeface="Arial" panose="020B0604020202020204" pitchFamily="34" charset="0"/>
              <a:buChar char="•"/>
            </a:pPr>
            <a:r>
              <a:rPr lang="tr-TR" dirty="0"/>
              <a:t>Manhattan Uzaklığı </a:t>
            </a:r>
          </a:p>
          <a:p>
            <a:pPr marL="342900" indent="-342900" algn="l">
              <a:buFont typeface="Arial" panose="020B0604020202020204" pitchFamily="34" charset="0"/>
              <a:buChar char="•"/>
            </a:pPr>
            <a:r>
              <a:rPr lang="tr-TR" dirty="0" err="1"/>
              <a:t>Minkowski</a:t>
            </a:r>
            <a:r>
              <a:rPr lang="tr-TR" dirty="0"/>
              <a:t> Uzaklığı</a:t>
            </a:r>
          </a:p>
          <a:p>
            <a:pPr marL="342900" indent="-342900" algn="l">
              <a:buFont typeface="Arial" panose="020B0604020202020204" pitchFamily="34" charset="0"/>
              <a:buChar char="•"/>
            </a:pPr>
            <a:r>
              <a:rPr lang="tr-TR" dirty="0" err="1"/>
              <a:t>Hamming</a:t>
            </a:r>
            <a:r>
              <a:rPr lang="tr-TR" dirty="0"/>
              <a:t> Uzaklığı</a:t>
            </a:r>
          </a:p>
          <a:p>
            <a:pPr marL="342900" indent="-342900" algn="l">
              <a:buFont typeface="Arial" panose="020B0604020202020204" pitchFamily="34" charset="0"/>
              <a:buChar char="•"/>
            </a:pPr>
            <a:r>
              <a:rPr lang="tr-TR" dirty="0" err="1"/>
              <a:t>Jacckard</a:t>
            </a:r>
            <a:r>
              <a:rPr lang="tr-TR" dirty="0"/>
              <a:t> İndeksi Uzaklığı</a:t>
            </a:r>
          </a:p>
          <a:p>
            <a:pPr marL="342900" indent="-342900" algn="l">
              <a:buFont typeface="Arial" panose="020B0604020202020204" pitchFamily="34" charset="0"/>
              <a:buChar char="•"/>
            </a:pPr>
            <a:r>
              <a:rPr lang="tr-TR" dirty="0" err="1"/>
              <a:t>Mahalonobis</a:t>
            </a:r>
            <a:r>
              <a:rPr lang="tr-TR" dirty="0"/>
              <a:t> Uzaklığı</a:t>
            </a:r>
          </a:p>
          <a:p>
            <a:pPr marL="342900" indent="-342900" algn="l">
              <a:buFont typeface="Arial" panose="020B0604020202020204" pitchFamily="34" charset="0"/>
              <a:buChar char="•"/>
            </a:pPr>
            <a:r>
              <a:rPr lang="tr-TR" dirty="0" err="1"/>
              <a:t>Haversiene</a:t>
            </a:r>
            <a:r>
              <a:rPr lang="tr-TR" dirty="0"/>
              <a:t> Uzaklığı</a:t>
            </a:r>
          </a:p>
          <a:p>
            <a:pPr marL="342900" indent="-342900" algn="l">
              <a:buFont typeface="Arial" panose="020B0604020202020204" pitchFamily="34" charset="0"/>
              <a:buChar char="•"/>
            </a:pPr>
            <a:r>
              <a:rPr lang="tr-TR" dirty="0" err="1"/>
              <a:t>Sorensen-Dice</a:t>
            </a:r>
            <a:r>
              <a:rPr lang="tr-TR" dirty="0"/>
              <a:t> Uzaklığı</a:t>
            </a:r>
          </a:p>
          <a:p>
            <a:endParaRPr lang="tr-TR" dirty="0"/>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0035D-6CA6-8AB5-417C-AE879A42584A}"/>
              </a:ext>
            </a:extLst>
          </p:cNvPr>
          <p:cNvSpPr>
            <a:spLocks noGrp="1"/>
          </p:cNvSpPr>
          <p:nvPr>
            <p:ph type="title"/>
          </p:nvPr>
        </p:nvSpPr>
        <p:spPr/>
        <p:txBody>
          <a:bodyPr/>
          <a:lstStyle/>
          <a:p>
            <a:r>
              <a:rPr lang="tr-TR" dirty="0"/>
              <a:t>1 ) </a:t>
            </a:r>
            <a:r>
              <a:rPr lang="tr-TR" dirty="0" err="1"/>
              <a:t>Euclidean</a:t>
            </a:r>
            <a:r>
              <a:rPr lang="tr-TR" dirty="0"/>
              <a:t> Uzaklığı</a:t>
            </a:r>
          </a:p>
        </p:txBody>
      </p:sp>
      <p:sp>
        <p:nvSpPr>
          <p:cNvPr id="4" name="Metin kutusu 3">
            <a:extLst>
              <a:ext uri="{FF2B5EF4-FFF2-40B4-BE49-F238E27FC236}">
                <a16:creationId xmlns:a16="http://schemas.microsoft.com/office/drawing/2014/main" id="{6FCBCBD6-D5DF-343B-3788-7B0A258CDC44}"/>
              </a:ext>
            </a:extLst>
          </p:cNvPr>
          <p:cNvSpPr txBox="1"/>
          <p:nvPr/>
        </p:nvSpPr>
        <p:spPr>
          <a:xfrm>
            <a:off x="923453" y="2118511"/>
            <a:ext cx="9279802" cy="923330"/>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Öklid uzaklığı, çok boyutlu kartezyen veri uzayında iki nokta arasındaki uzaklığın doğrusal </a:t>
            </a:r>
            <a:r>
              <a:rPr lang="tr-TR" sz="1800" dirty="0">
                <a:effectLst/>
                <a:latin typeface="Calibri" panose="020F0502020204030204" pitchFamily="34" charset="0"/>
                <a:ea typeface="Times New Roman" panose="02020603050405020304" pitchFamily="18" charset="0"/>
                <a:cs typeface="Calibri" panose="020F0502020204030204" pitchFamily="34" charset="0"/>
              </a:rPr>
              <a:t>bağlantı</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ile ölçülmesidir. </a:t>
            </a:r>
          </a:p>
          <a:p>
            <a:r>
              <a:rPr lang="tr-TR" sz="1800" dirty="0">
                <a:latin typeface="Calibri" panose="020F0502020204030204" pitchFamily="34" charset="0"/>
                <a:ea typeface="Times New Roman" panose="02020603050405020304" pitchFamily="18" charset="0"/>
                <a:cs typeface="Times New Roman" panose="02020603050405020304" pitchFamily="18" charset="0"/>
              </a:rPr>
              <a:t>KNN algoritmasında en çok kullanılan uzaklık ölçüsüdür. 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8CF179E2-7078-4FC2-8279-43C01E40827B}"/>
              </a:ext>
            </a:extLst>
          </p:cNvPr>
          <p:cNvPicPr>
            <a:picLocks noChangeAspect="1"/>
          </p:cNvPicPr>
          <p:nvPr/>
        </p:nvPicPr>
        <p:blipFill rotWithShape="1">
          <a:blip r:embed="rId2">
            <a:extLst>
              <a:ext uri="{28A0092B-C50C-407E-A947-70E740481C1C}">
                <a14:useLocalDpi xmlns:a14="http://schemas.microsoft.com/office/drawing/2010/main" val="0"/>
              </a:ext>
            </a:extLst>
          </a:blip>
          <a:srcRect l="11951" t="17349" r="15168" b="14942"/>
          <a:stretch/>
        </p:blipFill>
        <p:spPr>
          <a:xfrm>
            <a:off x="2091351" y="3223034"/>
            <a:ext cx="6326821" cy="3250193"/>
          </a:xfrm>
          <a:prstGeom prst="rect">
            <a:avLst/>
          </a:prstGeom>
        </p:spPr>
      </p:pic>
    </p:spTree>
    <p:extLst>
      <p:ext uri="{BB962C8B-B14F-4D97-AF65-F5344CB8AC3E}">
        <p14:creationId xmlns:p14="http://schemas.microsoft.com/office/powerpoint/2010/main" val="10226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5B34E-DC0F-9B46-9B2D-625C1D1B3D35}"/>
              </a:ext>
            </a:extLst>
          </p:cNvPr>
          <p:cNvSpPr>
            <a:spLocks noGrp="1"/>
          </p:cNvSpPr>
          <p:nvPr>
            <p:ph type="title"/>
          </p:nvPr>
        </p:nvSpPr>
        <p:spPr/>
        <p:txBody>
          <a:bodyPr/>
          <a:lstStyle/>
          <a:p>
            <a:r>
              <a:rPr lang="tr-TR" dirty="0"/>
              <a:t>2 ) Manhattan Uzaklığı</a:t>
            </a:r>
          </a:p>
        </p:txBody>
      </p:sp>
      <p:sp>
        <p:nvSpPr>
          <p:cNvPr id="4" name="Metin kutusu 3">
            <a:extLst>
              <a:ext uri="{FF2B5EF4-FFF2-40B4-BE49-F238E27FC236}">
                <a16:creationId xmlns:a16="http://schemas.microsoft.com/office/drawing/2014/main" id="{9BB014A8-AB63-E657-A24C-F2C572A85016}"/>
              </a:ext>
            </a:extLst>
          </p:cNvPr>
          <p:cNvSpPr txBox="1"/>
          <p:nvPr/>
        </p:nvSpPr>
        <p:spPr>
          <a:xfrm>
            <a:off x="851026" y="2136618"/>
            <a:ext cx="10339057" cy="774507"/>
          </a:xfrm>
          <a:prstGeom prst="rect">
            <a:avLst/>
          </a:prstGeom>
          <a:noFill/>
        </p:spPr>
        <p:txBody>
          <a:bodyPr wrap="square">
            <a:spAutoFit/>
          </a:bodyPr>
          <a:lstStyle/>
          <a:p>
            <a:pPr>
              <a:lnSpc>
                <a:spcPct val="107000"/>
              </a:lnSpc>
              <a:spcAft>
                <a:spcPts val="800"/>
              </a:spcAft>
            </a:pPr>
            <a:r>
              <a:rPr lang="tr-TR" sz="1800" dirty="0"/>
              <a:t>Manhattan uzaklığı, n boyutlu iki nokta arasındaki farkların mutlak değerlerinin toplamıdır</a:t>
            </a:r>
            <a:r>
              <a:rPr lang="tr-TR" sz="1200" dirty="0"/>
              <a:t>.</a:t>
            </a:r>
          </a:p>
          <a:p>
            <a:pPr>
              <a:lnSpc>
                <a:spcPct val="107000"/>
              </a:lnSpc>
              <a:spcAft>
                <a:spcPts val="800"/>
              </a:spcAft>
            </a:pP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6B11A49E-3CE1-5E03-BFAA-95BE3CA7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423" y="2911125"/>
            <a:ext cx="6853656" cy="3819926"/>
          </a:xfrm>
          <a:prstGeom prst="rect">
            <a:avLst/>
          </a:prstGeom>
        </p:spPr>
      </p:pic>
    </p:spTree>
    <p:extLst>
      <p:ext uri="{BB962C8B-B14F-4D97-AF65-F5344CB8AC3E}">
        <p14:creationId xmlns:p14="http://schemas.microsoft.com/office/powerpoint/2010/main" val="27528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DF82D-46E7-ABB0-06C8-CB828082A010}"/>
              </a:ext>
            </a:extLst>
          </p:cNvPr>
          <p:cNvSpPr>
            <a:spLocks noGrp="1"/>
          </p:cNvSpPr>
          <p:nvPr>
            <p:ph type="title"/>
          </p:nvPr>
        </p:nvSpPr>
        <p:spPr/>
        <p:txBody>
          <a:bodyPr/>
          <a:lstStyle/>
          <a:p>
            <a:r>
              <a:rPr lang="tr-TR" dirty="0"/>
              <a:t>3 ) </a:t>
            </a:r>
            <a:r>
              <a:rPr lang="tr-TR" dirty="0" err="1"/>
              <a:t>Minkowski</a:t>
            </a:r>
            <a:r>
              <a:rPr lang="tr-TR" dirty="0"/>
              <a:t> Uzaklığı</a:t>
            </a:r>
          </a:p>
        </p:txBody>
      </p:sp>
      <p:sp>
        <p:nvSpPr>
          <p:cNvPr id="4" name="Metin kutusu 3">
            <a:extLst>
              <a:ext uri="{FF2B5EF4-FFF2-40B4-BE49-F238E27FC236}">
                <a16:creationId xmlns:a16="http://schemas.microsoft.com/office/drawing/2014/main" id="{FB1469ED-6E6E-AF0C-CBF0-13C76AA7DC43}"/>
              </a:ext>
            </a:extLst>
          </p:cNvPr>
          <p:cNvSpPr txBox="1"/>
          <p:nvPr/>
        </p:nvSpPr>
        <p:spPr>
          <a:xfrm>
            <a:off x="878185" y="2181885"/>
            <a:ext cx="9786797" cy="107087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Q sayıda bir değişkene bağlı bir uzaklık hesaplamak isteniyorsa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kullanılır. </a:t>
            </a:r>
          </a:p>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Eğer Q değişkeni iki ise o zaman formül q 2 değişkeni için Öklid uzaklığı ile aynı olur. </a:t>
            </a: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C2FA364D-C31B-543B-308D-1FDF940B3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46" y="3321623"/>
            <a:ext cx="6554708" cy="3242139"/>
          </a:xfrm>
          <a:prstGeom prst="rect">
            <a:avLst/>
          </a:prstGeom>
        </p:spPr>
      </p:pic>
    </p:spTree>
    <p:extLst>
      <p:ext uri="{BB962C8B-B14F-4D97-AF65-F5344CB8AC3E}">
        <p14:creationId xmlns:p14="http://schemas.microsoft.com/office/powerpoint/2010/main" val="7112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24CA83F3-6BF1-4041-2DA9-9E0D29A5AFDA}"/>
              </a:ext>
            </a:extLst>
          </p:cNvPr>
          <p:cNvGraphicFramePr>
            <a:graphicFrameLocks/>
          </p:cNvGraphicFramePr>
          <p:nvPr>
            <p:extLst>
              <p:ext uri="{D42A27DB-BD31-4B8C-83A1-F6EECF244321}">
                <p14:modId xmlns:p14="http://schemas.microsoft.com/office/powerpoint/2010/main" val="370966517"/>
              </p:ext>
            </p:extLst>
          </p:nvPr>
        </p:nvGraphicFramePr>
        <p:xfrm>
          <a:off x="1181100" y="2619374"/>
          <a:ext cx="9934575" cy="3762372"/>
        </p:xfrm>
        <a:graphic>
          <a:graphicData uri="http://schemas.openxmlformats.org/drawingml/2006/table">
            <a:tbl>
              <a:tblPr firstRow="1" firstCol="1" bandRow="1">
                <a:tableStyleId>{5C22544A-7EE6-4342-B048-85BDC9FD1C3A}</a:tableStyleId>
              </a:tblPr>
              <a:tblGrid>
                <a:gridCol w="3091414">
                  <a:extLst>
                    <a:ext uri="{9D8B030D-6E8A-4147-A177-3AD203B41FA5}">
                      <a16:colId xmlns:a16="http://schemas.microsoft.com/office/drawing/2014/main" val="4289883624"/>
                    </a:ext>
                  </a:extLst>
                </a:gridCol>
                <a:gridCol w="2406164">
                  <a:extLst>
                    <a:ext uri="{9D8B030D-6E8A-4147-A177-3AD203B41FA5}">
                      <a16:colId xmlns:a16="http://schemas.microsoft.com/office/drawing/2014/main" val="3144969104"/>
                    </a:ext>
                  </a:extLst>
                </a:gridCol>
                <a:gridCol w="2230179">
                  <a:extLst>
                    <a:ext uri="{9D8B030D-6E8A-4147-A177-3AD203B41FA5}">
                      <a16:colId xmlns:a16="http://schemas.microsoft.com/office/drawing/2014/main" val="3941234276"/>
                    </a:ext>
                  </a:extLst>
                </a:gridCol>
                <a:gridCol w="2206818">
                  <a:extLst>
                    <a:ext uri="{9D8B030D-6E8A-4147-A177-3AD203B41FA5}">
                      <a16:colId xmlns:a16="http://schemas.microsoft.com/office/drawing/2014/main" val="4141508697"/>
                    </a:ext>
                  </a:extLst>
                </a:gridCol>
              </a:tblGrid>
              <a:tr h="627062">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627062">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627062">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627062">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7</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627062">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627062">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
        <p:nvSpPr>
          <p:cNvPr id="4" name="Metin kutusu 3">
            <a:extLst>
              <a:ext uri="{FF2B5EF4-FFF2-40B4-BE49-F238E27FC236}">
                <a16:creationId xmlns:a16="http://schemas.microsoft.com/office/drawing/2014/main" id="{4F84C88A-6F35-BEB5-AF1A-A297A191A8FE}"/>
              </a:ext>
            </a:extLst>
          </p:cNvPr>
          <p:cNvSpPr txBox="1"/>
          <p:nvPr/>
        </p:nvSpPr>
        <p:spPr>
          <a:xfrm>
            <a:off x="1181100" y="609383"/>
            <a:ext cx="8904460" cy="954107"/>
          </a:xfrm>
          <a:prstGeom prst="rect">
            <a:avLst/>
          </a:prstGeom>
          <a:noFill/>
        </p:spPr>
        <p:txBody>
          <a:bodyPr wrap="square">
            <a:spAutoFit/>
          </a:bodyPr>
          <a:lstStyle/>
          <a:p>
            <a:r>
              <a:rPr lang="tr-TR" sz="2800" dirty="0" err="1"/>
              <a:t>Euclidean</a:t>
            </a:r>
            <a:r>
              <a:rPr lang="tr-TR" sz="2800" dirty="0"/>
              <a:t>, Manhattan ve </a:t>
            </a:r>
            <a:r>
              <a:rPr lang="tr-TR" sz="2800" dirty="0" err="1"/>
              <a:t>Minkowski</a:t>
            </a:r>
            <a:r>
              <a:rPr lang="tr-TR" sz="2800" dirty="0"/>
              <a:t> Uzaklık Hesaplamasına Örnek:</a:t>
            </a:r>
          </a:p>
        </p:txBody>
      </p:sp>
      <p:sp>
        <p:nvSpPr>
          <p:cNvPr id="6" name="Metin kutusu 5">
            <a:extLst>
              <a:ext uri="{FF2B5EF4-FFF2-40B4-BE49-F238E27FC236}">
                <a16:creationId xmlns:a16="http://schemas.microsoft.com/office/drawing/2014/main" id="{4C4C82D8-DC9B-A22E-2768-104FCBB53CEA}"/>
              </a:ext>
            </a:extLst>
          </p:cNvPr>
          <p:cNvSpPr txBox="1"/>
          <p:nvPr/>
        </p:nvSpPr>
        <p:spPr>
          <a:xfrm>
            <a:off x="3047246" y="1906766"/>
            <a:ext cx="6097508" cy="369332"/>
          </a:xfrm>
          <a:prstGeom prst="rect">
            <a:avLst/>
          </a:prstGeom>
          <a:noFill/>
        </p:spPr>
        <p:txBody>
          <a:bodyPr wrap="square">
            <a:spAutoFit/>
          </a:bodyPr>
          <a:lstStyle/>
          <a:p>
            <a:pPr algn="ctr"/>
            <a:r>
              <a:rPr lang="tr-TR" sz="1800" dirty="0">
                <a:solidFill>
                  <a:srgbClr val="000000"/>
                </a:solidFill>
                <a:latin typeface="Georgia" panose="02040502050405020303" pitchFamily="18" charset="0"/>
                <a:cs typeface="Times New Roman" panose="02020603050405020304" pitchFamily="18" charset="0"/>
              </a:rPr>
              <a:t>Veri Seti</a:t>
            </a:r>
            <a:endParaRPr lang="tr-TR" sz="1800" dirty="0"/>
          </a:p>
        </p:txBody>
      </p:sp>
    </p:spTree>
    <p:extLst>
      <p:ext uri="{BB962C8B-B14F-4D97-AF65-F5344CB8AC3E}">
        <p14:creationId xmlns:p14="http://schemas.microsoft.com/office/powerpoint/2010/main" val="5297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7EF9F-D7C8-A6D2-CEB0-4926DB766D93}"/>
              </a:ext>
            </a:extLst>
          </p:cNvPr>
          <p:cNvSpPr>
            <a:spLocks noGrp="1"/>
          </p:cNvSpPr>
          <p:nvPr>
            <p:ph type="ctrTitle"/>
          </p:nvPr>
        </p:nvSpPr>
        <p:spPr/>
        <p:txBody>
          <a:bodyPr/>
          <a:lstStyle/>
          <a:p>
            <a:r>
              <a:rPr lang="tr-TR" dirty="0"/>
              <a:t>K-NN NEDİR?</a:t>
            </a:r>
          </a:p>
        </p:txBody>
      </p:sp>
      <p:sp>
        <p:nvSpPr>
          <p:cNvPr id="3" name="Alt Başlık 2">
            <a:extLst>
              <a:ext uri="{FF2B5EF4-FFF2-40B4-BE49-F238E27FC236}">
                <a16:creationId xmlns:a16="http://schemas.microsoft.com/office/drawing/2014/main" id="{90C5A74F-5D2E-CFCD-68A3-B839DA7F162E}"/>
              </a:ext>
            </a:extLst>
          </p:cNvPr>
          <p:cNvSpPr>
            <a:spLocks noGrp="1"/>
          </p:cNvSpPr>
          <p:nvPr>
            <p:ph type="subTitle" idx="1"/>
          </p:nvPr>
        </p:nvSpPr>
        <p:spPr>
          <a:xfrm>
            <a:off x="680322" y="4394039"/>
            <a:ext cx="45719" cy="69319"/>
          </a:xfrm>
        </p:spPr>
        <p:txBody>
          <a:bodyPr>
            <a:normAutofit fontScale="25000" lnSpcReduction="20000"/>
          </a:bodyPr>
          <a:lstStyle/>
          <a:p>
            <a:r>
              <a:rPr lang="tr-TR" dirty="0"/>
              <a:t>.</a:t>
            </a:r>
          </a:p>
        </p:txBody>
      </p:sp>
    </p:spTree>
    <p:extLst>
      <p:ext uri="{BB962C8B-B14F-4D97-AF65-F5344CB8AC3E}">
        <p14:creationId xmlns:p14="http://schemas.microsoft.com/office/powerpoint/2010/main" val="447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76AA97D1-34C9-1854-4F94-2ADA6A835952}"/>
              </a:ext>
            </a:extLst>
          </p:cNvPr>
          <p:cNvGraphicFramePr>
            <a:graphicFrameLocks/>
          </p:cNvGraphicFramePr>
          <p:nvPr>
            <p:extLst>
              <p:ext uri="{D42A27DB-BD31-4B8C-83A1-F6EECF244321}">
                <p14:modId xmlns:p14="http://schemas.microsoft.com/office/powerpoint/2010/main" val="4208414650"/>
              </p:ext>
            </p:extLst>
          </p:nvPr>
        </p:nvGraphicFramePr>
        <p:xfrm>
          <a:off x="514852" y="3714540"/>
          <a:ext cx="3971248" cy="2993364"/>
        </p:xfrm>
        <a:graphic>
          <a:graphicData uri="http://schemas.openxmlformats.org/drawingml/2006/table">
            <a:tbl>
              <a:tblPr firstRow="1" firstCol="1" bandRow="1">
                <a:tableStyleId>{5C22544A-7EE6-4342-B048-85BDC9FD1C3A}</a:tableStyleId>
              </a:tblPr>
              <a:tblGrid>
                <a:gridCol w="1231424">
                  <a:extLst>
                    <a:ext uri="{9D8B030D-6E8A-4147-A177-3AD203B41FA5}">
                      <a16:colId xmlns:a16="http://schemas.microsoft.com/office/drawing/2014/main" val="4289883624"/>
                    </a:ext>
                  </a:extLst>
                </a:gridCol>
                <a:gridCol w="966176">
                  <a:extLst>
                    <a:ext uri="{9D8B030D-6E8A-4147-A177-3AD203B41FA5}">
                      <a16:colId xmlns:a16="http://schemas.microsoft.com/office/drawing/2014/main" val="3144969104"/>
                    </a:ext>
                  </a:extLst>
                </a:gridCol>
                <a:gridCol w="891493">
                  <a:extLst>
                    <a:ext uri="{9D8B030D-6E8A-4147-A177-3AD203B41FA5}">
                      <a16:colId xmlns:a16="http://schemas.microsoft.com/office/drawing/2014/main" val="3941234276"/>
                    </a:ext>
                  </a:extLst>
                </a:gridCol>
                <a:gridCol w="882155">
                  <a:extLst>
                    <a:ext uri="{9D8B030D-6E8A-4147-A177-3AD203B41FA5}">
                      <a16:colId xmlns:a16="http://schemas.microsoft.com/office/drawing/2014/main" val="4141508697"/>
                    </a:ext>
                  </a:extLst>
                </a:gridCol>
              </a:tblGrid>
              <a:tr h="49889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C</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889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8894">
                <a:tc>
                  <a:txBody>
                    <a:bodyPr/>
                    <a:lstStyle/>
                    <a:p>
                      <a:pPr algn="ctr">
                        <a:lnSpc>
                          <a:spcPct val="107000"/>
                        </a:lnSpc>
                        <a:spcAft>
                          <a:spcPts val="800"/>
                        </a:spcAft>
                      </a:pPr>
                      <a:r>
                        <a:rPr lang="tr-TR" sz="1400" dirty="0">
                          <a:effectLst/>
                        </a:rPr>
                        <a:t>Gözlem 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889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8894">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889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pic>
        <p:nvPicPr>
          <p:cNvPr id="3" name="Resim 2">
            <a:extLst>
              <a:ext uri="{FF2B5EF4-FFF2-40B4-BE49-F238E27FC236}">
                <a16:creationId xmlns:a16="http://schemas.microsoft.com/office/drawing/2014/main" id="{4EBEC33A-122F-D8DD-2E5A-A446FF442DC9}"/>
              </a:ext>
            </a:extLst>
          </p:cNvPr>
          <p:cNvPicPr>
            <a:picLocks noChangeAspect="1"/>
          </p:cNvPicPr>
          <p:nvPr/>
        </p:nvPicPr>
        <p:blipFill rotWithShape="1">
          <a:blip r:embed="rId2">
            <a:extLst>
              <a:ext uri="{28A0092B-C50C-407E-A947-70E740481C1C}">
                <a14:useLocalDpi xmlns:a14="http://schemas.microsoft.com/office/drawing/2010/main" val="0"/>
              </a:ext>
            </a:extLst>
          </a:blip>
          <a:srcRect l="11939" t="20854" r="15355" b="22826"/>
          <a:stretch/>
        </p:blipFill>
        <p:spPr>
          <a:xfrm>
            <a:off x="514852" y="1692998"/>
            <a:ext cx="3971248" cy="1883121"/>
          </a:xfrm>
          <a:prstGeom prst="rect">
            <a:avLst/>
          </a:prstGeom>
        </p:spPr>
      </p:pic>
      <p:pic>
        <p:nvPicPr>
          <p:cNvPr id="4" name="İçerik Yer Tutucusu 27" descr="metin, belge, ekran görüntüsü içeren bir resim&#10;&#10;Açıklama otomatik olarak oluşturuldu">
            <a:extLst>
              <a:ext uri="{FF2B5EF4-FFF2-40B4-BE49-F238E27FC236}">
                <a16:creationId xmlns:a16="http://schemas.microsoft.com/office/drawing/2014/main" id="{94C31DF5-5FB0-7528-A7FA-A8D22B94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80" y="1692998"/>
            <a:ext cx="7339011" cy="5014906"/>
          </a:xfrm>
          <a:prstGeom prst="rect">
            <a:avLst/>
          </a:prstGeom>
        </p:spPr>
      </p:pic>
      <p:sp>
        <p:nvSpPr>
          <p:cNvPr id="6" name="Metin kutusu 5">
            <a:extLst>
              <a:ext uri="{FF2B5EF4-FFF2-40B4-BE49-F238E27FC236}">
                <a16:creationId xmlns:a16="http://schemas.microsoft.com/office/drawing/2014/main" id="{38D8E060-AC9B-AE50-F27A-26E7C49C262C}"/>
              </a:ext>
            </a:extLst>
          </p:cNvPr>
          <p:cNvSpPr txBox="1"/>
          <p:nvPr/>
        </p:nvSpPr>
        <p:spPr>
          <a:xfrm>
            <a:off x="1265222" y="428272"/>
            <a:ext cx="8729804" cy="954107"/>
          </a:xfrm>
          <a:prstGeom prst="rect">
            <a:avLst/>
          </a:prstGeom>
          <a:noFill/>
        </p:spPr>
        <p:txBody>
          <a:bodyPr wrap="square">
            <a:spAutoFit/>
          </a:bodyPr>
          <a:lstStyle/>
          <a:p>
            <a:r>
              <a:rPr lang="tr-TR" sz="2800" dirty="0"/>
              <a:t>Gözlemlerin birbirine olan uzaklığının </a:t>
            </a:r>
            <a:r>
              <a:rPr lang="tr-TR" sz="2800" dirty="0" err="1"/>
              <a:t>Euclidean</a:t>
            </a:r>
            <a:r>
              <a:rPr lang="tr-TR" sz="2800" dirty="0"/>
              <a:t> Uzaklığı ile hesaplanması</a:t>
            </a:r>
          </a:p>
        </p:txBody>
      </p:sp>
    </p:spTree>
    <p:extLst>
      <p:ext uri="{BB962C8B-B14F-4D97-AF65-F5344CB8AC3E}">
        <p14:creationId xmlns:p14="http://schemas.microsoft.com/office/powerpoint/2010/main" val="77654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FD3DA4-AD47-4878-B9E2-255C48DAFFE5}"/>
              </a:ext>
            </a:extLst>
          </p:cNvPr>
          <p:cNvSpPr txBox="1"/>
          <p:nvPr/>
        </p:nvSpPr>
        <p:spPr>
          <a:xfrm>
            <a:off x="1167896" y="561315"/>
            <a:ext cx="8926717"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err="1">
                <a:latin typeface="+mj-lt"/>
                <a:ea typeface="Times New Roman" panose="02020603050405020304" pitchFamily="18" charset="0"/>
                <a:cs typeface="Times New Roman" panose="02020603050405020304" pitchFamily="18" charset="0"/>
              </a:rPr>
              <a:t>Euclidean</a:t>
            </a:r>
            <a:r>
              <a:rPr lang="tr-TR" sz="2800" dirty="0">
                <a:latin typeface="+mj-lt"/>
                <a:ea typeface="Times New Roman" panose="02020603050405020304" pitchFamily="18" charset="0"/>
                <a:cs typeface="Times New Roman" panose="02020603050405020304" pitchFamily="18" charset="0"/>
              </a:rPr>
              <a:t>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graphicFrame>
        <p:nvGraphicFramePr>
          <p:cNvPr id="4" name="İçerik Yer Tutucusu 3">
            <a:extLst>
              <a:ext uri="{FF2B5EF4-FFF2-40B4-BE49-F238E27FC236}">
                <a16:creationId xmlns:a16="http://schemas.microsoft.com/office/drawing/2014/main" id="{4FE3D152-2A5F-3BA4-ACD4-26801C209B3B}"/>
              </a:ext>
            </a:extLst>
          </p:cNvPr>
          <p:cNvGraphicFramePr>
            <a:graphicFrameLocks/>
          </p:cNvGraphicFramePr>
          <p:nvPr>
            <p:extLst>
              <p:ext uri="{D42A27DB-BD31-4B8C-83A1-F6EECF244321}">
                <p14:modId xmlns:p14="http://schemas.microsoft.com/office/powerpoint/2010/main" val="1999424991"/>
              </p:ext>
            </p:extLst>
          </p:nvPr>
        </p:nvGraphicFramePr>
        <p:xfrm>
          <a:off x="1358867" y="1815613"/>
          <a:ext cx="8334378" cy="3257550"/>
        </p:xfrm>
        <a:graphic>
          <a:graphicData uri="http://schemas.openxmlformats.org/drawingml/2006/table">
            <a:tbl>
              <a:tblPr firstRow="1" firstCol="1" bandRow="1">
                <a:tableStyleId>{5C22544A-7EE6-4342-B048-85BDC9FD1C3A}</a:tableStyleId>
              </a:tblPr>
              <a:tblGrid>
                <a:gridCol w="1389063">
                  <a:extLst>
                    <a:ext uri="{9D8B030D-6E8A-4147-A177-3AD203B41FA5}">
                      <a16:colId xmlns:a16="http://schemas.microsoft.com/office/drawing/2014/main" val="279856822"/>
                    </a:ext>
                  </a:extLst>
                </a:gridCol>
                <a:gridCol w="1389063">
                  <a:extLst>
                    <a:ext uri="{9D8B030D-6E8A-4147-A177-3AD203B41FA5}">
                      <a16:colId xmlns:a16="http://schemas.microsoft.com/office/drawing/2014/main" val="3000237070"/>
                    </a:ext>
                  </a:extLst>
                </a:gridCol>
                <a:gridCol w="1389063">
                  <a:extLst>
                    <a:ext uri="{9D8B030D-6E8A-4147-A177-3AD203B41FA5}">
                      <a16:colId xmlns:a16="http://schemas.microsoft.com/office/drawing/2014/main" val="3848925575"/>
                    </a:ext>
                  </a:extLst>
                </a:gridCol>
                <a:gridCol w="1389063">
                  <a:extLst>
                    <a:ext uri="{9D8B030D-6E8A-4147-A177-3AD203B41FA5}">
                      <a16:colId xmlns:a16="http://schemas.microsoft.com/office/drawing/2014/main" val="3332784697"/>
                    </a:ext>
                  </a:extLst>
                </a:gridCol>
                <a:gridCol w="1389063">
                  <a:extLst>
                    <a:ext uri="{9D8B030D-6E8A-4147-A177-3AD203B41FA5}">
                      <a16:colId xmlns:a16="http://schemas.microsoft.com/office/drawing/2014/main" val="2521942948"/>
                    </a:ext>
                  </a:extLst>
                </a:gridCol>
                <a:gridCol w="1389063">
                  <a:extLst>
                    <a:ext uri="{9D8B030D-6E8A-4147-A177-3AD203B41FA5}">
                      <a16:colId xmlns:a16="http://schemas.microsoft.com/office/drawing/2014/main" val="2722283891"/>
                    </a:ext>
                  </a:extLst>
                </a:gridCol>
              </a:tblGrid>
              <a:tr h="542925">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5152792"/>
                  </a:ext>
                </a:extLst>
              </a:tr>
              <a:tr h="542925">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5.48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0228104"/>
                  </a:ext>
                </a:extLst>
              </a:tr>
              <a:tr h="542925">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56331"/>
                  </a:ext>
                </a:extLst>
              </a:tr>
              <a:tr h="542925">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6.08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1.73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697492"/>
                  </a:ext>
                </a:extLst>
              </a:tr>
              <a:tr h="542925">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5.48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1.73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798845"/>
                  </a:ext>
                </a:extLst>
              </a:tr>
              <a:tr h="542925">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1441616"/>
                  </a:ext>
                </a:extLst>
              </a:tr>
            </a:tbl>
          </a:graphicData>
        </a:graphic>
      </p:graphicFrame>
      <p:sp>
        <p:nvSpPr>
          <p:cNvPr id="6" name="Metin kutusu 5">
            <a:extLst>
              <a:ext uri="{FF2B5EF4-FFF2-40B4-BE49-F238E27FC236}">
                <a16:creationId xmlns:a16="http://schemas.microsoft.com/office/drawing/2014/main" id="{E96269AE-0559-3776-59A2-3473C4E8EBB6}"/>
              </a:ext>
            </a:extLst>
          </p:cNvPr>
          <p:cNvSpPr txBox="1"/>
          <p:nvPr/>
        </p:nvSpPr>
        <p:spPr>
          <a:xfrm>
            <a:off x="1249378" y="5373355"/>
            <a:ext cx="9044412"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Calibri" panose="020F0502020204030204" pitchFamily="34" charset="0"/>
              </a:rPr>
              <a:t>İki gözlem arasındaki fark hangisi en küçükse o iki gözlem birbirine en yakındır.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Öklit</a:t>
            </a:r>
            <a:r>
              <a:rPr lang="tr-TR" sz="1800" dirty="0">
                <a:effectLst/>
                <a:latin typeface="Calibri" panose="020F0502020204030204" pitchFamily="34" charset="0"/>
                <a:ea typeface="Times New Roman" panose="02020603050405020304" pitchFamily="18" charset="0"/>
                <a:cs typeface="Calibri" panose="020F0502020204030204" pitchFamily="34" charset="0"/>
              </a:rPr>
              <a:t> uzaklık hesabına göre en yakın iki gözlem 3 ve 4 gözlemidir.</a:t>
            </a:r>
          </a:p>
        </p:txBody>
      </p:sp>
    </p:spTree>
    <p:extLst>
      <p:ext uri="{BB962C8B-B14F-4D97-AF65-F5344CB8AC3E}">
        <p14:creationId xmlns:p14="http://schemas.microsoft.com/office/powerpoint/2010/main" val="22216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F61FE5-FF5B-F2EF-AC27-371D44DA55D0}"/>
              </a:ext>
            </a:extLst>
          </p:cNvPr>
          <p:cNvSpPr txBox="1"/>
          <p:nvPr/>
        </p:nvSpPr>
        <p:spPr>
          <a:xfrm>
            <a:off x="1056991" y="476256"/>
            <a:ext cx="9055729" cy="954107"/>
          </a:xfrm>
          <a:prstGeom prst="rect">
            <a:avLst/>
          </a:prstGeom>
          <a:noFill/>
        </p:spPr>
        <p:txBody>
          <a:bodyPr wrap="square">
            <a:spAutoFit/>
          </a:bodyPr>
          <a:lstStyle/>
          <a:p>
            <a:r>
              <a:rPr lang="tr-TR" sz="2800" dirty="0"/>
              <a:t>Gözlemlerin birbirine olan uzaklığının Manhattan Uzaklığı ile hesaplanması</a:t>
            </a:r>
          </a:p>
        </p:txBody>
      </p:sp>
      <p:pic>
        <p:nvPicPr>
          <p:cNvPr id="4" name="İçerik Yer Tutucusu 4" descr="metin içeren bir resim&#10;&#10;Açıklama otomatik olarak oluşturuldu">
            <a:extLst>
              <a:ext uri="{FF2B5EF4-FFF2-40B4-BE49-F238E27FC236}">
                <a16:creationId xmlns:a16="http://schemas.microsoft.com/office/drawing/2014/main" id="{628617FE-0E67-9796-6BFB-61C0277F1A4C}"/>
              </a:ext>
            </a:extLst>
          </p:cNvPr>
          <p:cNvPicPr>
            <a:picLocks noChangeAspect="1"/>
          </p:cNvPicPr>
          <p:nvPr/>
        </p:nvPicPr>
        <p:blipFill rotWithShape="1">
          <a:blip r:embed="rId2">
            <a:extLst>
              <a:ext uri="{28A0092B-C50C-407E-A947-70E740481C1C}">
                <a14:useLocalDpi xmlns:a14="http://schemas.microsoft.com/office/drawing/2010/main" val="0"/>
              </a:ext>
            </a:extLst>
          </a:blip>
          <a:srcRect l="12179" r="11516"/>
          <a:stretch/>
        </p:blipFill>
        <p:spPr>
          <a:xfrm>
            <a:off x="5649362" y="1690688"/>
            <a:ext cx="6237838" cy="469105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7A7C0236-881D-F89F-7AA9-EE19D77E799C}"/>
              </a:ext>
            </a:extLst>
          </p:cNvPr>
          <p:cNvPicPr>
            <a:picLocks noChangeAspect="1"/>
          </p:cNvPicPr>
          <p:nvPr/>
        </p:nvPicPr>
        <p:blipFill rotWithShape="1">
          <a:blip r:embed="rId3">
            <a:extLst>
              <a:ext uri="{28A0092B-C50C-407E-A947-70E740481C1C}">
                <a14:useLocalDpi xmlns:a14="http://schemas.microsoft.com/office/drawing/2010/main" val="0"/>
              </a:ext>
            </a:extLst>
          </a:blip>
          <a:srcRect t="13933" b="12120"/>
          <a:stretch/>
        </p:blipFill>
        <p:spPr>
          <a:xfrm>
            <a:off x="838351" y="1685939"/>
            <a:ext cx="4630093" cy="1665837"/>
          </a:xfrm>
          <a:prstGeom prst="rect">
            <a:avLst/>
          </a:prstGeom>
        </p:spPr>
      </p:pic>
      <p:graphicFrame>
        <p:nvGraphicFramePr>
          <p:cNvPr id="6" name="İçerik Yer Tutucusu 3">
            <a:extLst>
              <a:ext uri="{FF2B5EF4-FFF2-40B4-BE49-F238E27FC236}">
                <a16:creationId xmlns:a16="http://schemas.microsoft.com/office/drawing/2014/main" id="{0CD2083C-ED22-AB9C-4B81-76D66BBB1D07}"/>
              </a:ext>
            </a:extLst>
          </p:cNvPr>
          <p:cNvGraphicFramePr>
            <a:graphicFrameLocks/>
          </p:cNvGraphicFramePr>
          <p:nvPr>
            <p:extLst>
              <p:ext uri="{D42A27DB-BD31-4B8C-83A1-F6EECF244321}">
                <p14:modId xmlns:p14="http://schemas.microsoft.com/office/powerpoint/2010/main" val="546365023"/>
              </p:ext>
            </p:extLst>
          </p:nvPr>
        </p:nvGraphicFramePr>
        <p:xfrm>
          <a:off x="838350" y="3429000"/>
          <a:ext cx="4630094" cy="2952744"/>
        </p:xfrm>
        <a:graphic>
          <a:graphicData uri="http://schemas.openxmlformats.org/drawingml/2006/table">
            <a:tbl>
              <a:tblPr firstRow="1" firstCol="1" bandRow="1">
                <a:tableStyleId>{5C22544A-7EE6-4342-B048-85BDC9FD1C3A}</a:tableStyleId>
              </a:tblPr>
              <a:tblGrid>
                <a:gridCol w="1440779">
                  <a:extLst>
                    <a:ext uri="{9D8B030D-6E8A-4147-A177-3AD203B41FA5}">
                      <a16:colId xmlns:a16="http://schemas.microsoft.com/office/drawing/2014/main" val="4289883624"/>
                    </a:ext>
                  </a:extLst>
                </a:gridCol>
                <a:gridCol w="1121414">
                  <a:extLst>
                    <a:ext uri="{9D8B030D-6E8A-4147-A177-3AD203B41FA5}">
                      <a16:colId xmlns:a16="http://schemas.microsoft.com/office/drawing/2014/main" val="3144969104"/>
                    </a:ext>
                  </a:extLst>
                </a:gridCol>
                <a:gridCol w="1039394">
                  <a:extLst>
                    <a:ext uri="{9D8B030D-6E8A-4147-A177-3AD203B41FA5}">
                      <a16:colId xmlns:a16="http://schemas.microsoft.com/office/drawing/2014/main" val="3941234276"/>
                    </a:ext>
                  </a:extLst>
                </a:gridCol>
                <a:gridCol w="1028507">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29735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609B18F0-EA79-F179-6E31-D79A6EB233BD}"/>
              </a:ext>
            </a:extLst>
          </p:cNvPr>
          <p:cNvGraphicFramePr>
            <a:graphicFrameLocks noGrp="1"/>
          </p:cNvGraphicFramePr>
          <p:nvPr>
            <p:extLst>
              <p:ext uri="{D42A27DB-BD31-4B8C-83A1-F6EECF244321}">
                <p14:modId xmlns:p14="http://schemas.microsoft.com/office/powerpoint/2010/main" val="2738057557"/>
              </p:ext>
            </p:extLst>
          </p:nvPr>
        </p:nvGraphicFramePr>
        <p:xfrm>
          <a:off x="1317276" y="1675265"/>
          <a:ext cx="8510259" cy="3538247"/>
        </p:xfrm>
        <a:graphic>
          <a:graphicData uri="http://schemas.openxmlformats.org/drawingml/2006/table">
            <a:tbl>
              <a:tblPr firstRow="1" firstCol="1" bandRow="1">
                <a:tableStyleId>{5C22544A-7EE6-4342-B048-85BDC9FD1C3A}</a:tableStyleId>
              </a:tblPr>
              <a:tblGrid>
                <a:gridCol w="1418148">
                  <a:extLst>
                    <a:ext uri="{9D8B030D-6E8A-4147-A177-3AD203B41FA5}">
                      <a16:colId xmlns:a16="http://schemas.microsoft.com/office/drawing/2014/main" val="3305564229"/>
                    </a:ext>
                  </a:extLst>
                </a:gridCol>
                <a:gridCol w="1418148">
                  <a:extLst>
                    <a:ext uri="{9D8B030D-6E8A-4147-A177-3AD203B41FA5}">
                      <a16:colId xmlns:a16="http://schemas.microsoft.com/office/drawing/2014/main" val="629754253"/>
                    </a:ext>
                  </a:extLst>
                </a:gridCol>
                <a:gridCol w="1418148">
                  <a:extLst>
                    <a:ext uri="{9D8B030D-6E8A-4147-A177-3AD203B41FA5}">
                      <a16:colId xmlns:a16="http://schemas.microsoft.com/office/drawing/2014/main" val="4110435924"/>
                    </a:ext>
                  </a:extLst>
                </a:gridCol>
                <a:gridCol w="1418148">
                  <a:extLst>
                    <a:ext uri="{9D8B030D-6E8A-4147-A177-3AD203B41FA5}">
                      <a16:colId xmlns:a16="http://schemas.microsoft.com/office/drawing/2014/main" val="1089319889"/>
                    </a:ext>
                  </a:extLst>
                </a:gridCol>
                <a:gridCol w="1418148">
                  <a:extLst>
                    <a:ext uri="{9D8B030D-6E8A-4147-A177-3AD203B41FA5}">
                      <a16:colId xmlns:a16="http://schemas.microsoft.com/office/drawing/2014/main" val="2929273655"/>
                    </a:ext>
                  </a:extLst>
                </a:gridCol>
                <a:gridCol w="1419519">
                  <a:extLst>
                    <a:ext uri="{9D8B030D-6E8A-4147-A177-3AD203B41FA5}">
                      <a16:colId xmlns:a16="http://schemas.microsoft.com/office/drawing/2014/main" val="3862839000"/>
                    </a:ext>
                  </a:extLst>
                </a:gridCol>
              </a:tblGrid>
              <a:tr h="586827">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530484"/>
                  </a:ext>
                </a:extLst>
              </a:tr>
              <a:tr h="590284">
                <a:tc>
                  <a:txBody>
                    <a:bodyPr/>
                    <a:lstStyle/>
                    <a:p>
                      <a:pPr>
                        <a:lnSpc>
                          <a:spcPct val="107000"/>
                        </a:lnSpc>
                        <a:spcAft>
                          <a:spcPts val="800"/>
                        </a:spcAft>
                      </a:pPr>
                      <a:r>
                        <a:rPr lang="tr-TR" sz="1600" dirty="0">
                          <a:effectLst/>
                        </a:rPr>
                        <a:t>Gözlem 1</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7546"/>
                  </a:ext>
                </a:extLst>
              </a:tr>
              <a:tr h="590284">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145439"/>
                  </a:ext>
                </a:extLst>
              </a:tr>
              <a:tr h="590284">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663385"/>
                  </a:ext>
                </a:extLst>
              </a:tr>
              <a:tr h="590284">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1293064"/>
                  </a:ext>
                </a:extLst>
              </a:tr>
              <a:tr h="590284">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346113"/>
                  </a:ext>
                </a:extLst>
              </a:tr>
            </a:tbl>
          </a:graphicData>
        </a:graphic>
      </p:graphicFrame>
      <p:sp>
        <p:nvSpPr>
          <p:cNvPr id="5" name="Metin kutusu 4">
            <a:extLst>
              <a:ext uri="{FF2B5EF4-FFF2-40B4-BE49-F238E27FC236}">
                <a16:creationId xmlns:a16="http://schemas.microsoft.com/office/drawing/2014/main" id="{349DF13E-A61A-1171-F894-AB7617FC0007}"/>
              </a:ext>
            </a:extLst>
          </p:cNvPr>
          <p:cNvSpPr txBox="1"/>
          <p:nvPr/>
        </p:nvSpPr>
        <p:spPr>
          <a:xfrm>
            <a:off x="1167897" y="355844"/>
            <a:ext cx="9044412"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a:latin typeface="+mj-lt"/>
                <a:ea typeface="Times New Roman" panose="02020603050405020304" pitchFamily="18" charset="0"/>
                <a:cs typeface="Times New Roman" panose="02020603050405020304" pitchFamily="18" charset="0"/>
              </a:rPr>
              <a:t>Manhattan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sp>
        <p:nvSpPr>
          <p:cNvPr id="7" name="Metin kutusu 6">
            <a:extLst>
              <a:ext uri="{FF2B5EF4-FFF2-40B4-BE49-F238E27FC236}">
                <a16:creationId xmlns:a16="http://schemas.microsoft.com/office/drawing/2014/main" id="{8A0BC49A-60C1-E38E-7445-74CF07B7B448}"/>
              </a:ext>
            </a:extLst>
          </p:cNvPr>
          <p:cNvSpPr txBox="1"/>
          <p:nvPr/>
        </p:nvSpPr>
        <p:spPr>
          <a:xfrm>
            <a:off x="1167895" y="5578826"/>
            <a:ext cx="8809023"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Manhattan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9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7FB0186-F61C-F167-CEDE-BE1E091EFC9B}"/>
              </a:ext>
            </a:extLst>
          </p:cNvPr>
          <p:cNvSpPr txBox="1"/>
          <p:nvPr/>
        </p:nvSpPr>
        <p:spPr>
          <a:xfrm>
            <a:off x="860079" y="322347"/>
            <a:ext cx="8594001" cy="954107"/>
          </a:xfrm>
          <a:prstGeom prst="rect">
            <a:avLst/>
          </a:prstGeom>
          <a:noFill/>
        </p:spPr>
        <p:txBody>
          <a:bodyPr wrap="square">
            <a:spAutoFit/>
          </a:bodyPr>
          <a:lstStyle/>
          <a:p>
            <a:r>
              <a:rPr lang="tr-TR" sz="2800" dirty="0"/>
              <a:t>Gözlemlerin birbirine olan uzaklığının </a:t>
            </a:r>
            <a:r>
              <a:rPr lang="tr-TR" sz="2800" dirty="0" err="1"/>
              <a:t>Minkowski</a:t>
            </a:r>
            <a:r>
              <a:rPr lang="tr-TR" sz="2800" dirty="0"/>
              <a:t> Uzaklığı ile hesaplanması</a:t>
            </a:r>
          </a:p>
        </p:txBody>
      </p:sp>
      <p:pic>
        <p:nvPicPr>
          <p:cNvPr id="4" name="Resim 3" descr="metin, tablo içeren bir resim&#10;&#10;Açıklama otomatik olarak oluşturuldu">
            <a:extLst>
              <a:ext uri="{FF2B5EF4-FFF2-40B4-BE49-F238E27FC236}">
                <a16:creationId xmlns:a16="http://schemas.microsoft.com/office/drawing/2014/main" id="{BE05BA8C-8E4E-4B4A-C56A-04CB56D1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96" y="1517440"/>
            <a:ext cx="6280765" cy="5053012"/>
          </a:xfrm>
          <a:prstGeom prst="rect">
            <a:avLst/>
          </a:prstGeom>
        </p:spPr>
      </p:pic>
      <p:pic>
        <p:nvPicPr>
          <p:cNvPr id="5" name="İçerik Yer Tutucusu 8" descr="metin içeren bir resim&#10;&#10;Açıklama otomatik olarak oluşturuldu">
            <a:extLst>
              <a:ext uri="{FF2B5EF4-FFF2-40B4-BE49-F238E27FC236}">
                <a16:creationId xmlns:a16="http://schemas.microsoft.com/office/drawing/2014/main" id="{B37704AC-21AB-3165-B748-74B0547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53" y="1517441"/>
            <a:ext cx="4526733" cy="1911560"/>
          </a:xfrm>
          <a:prstGeom prst="rect">
            <a:avLst/>
          </a:prstGeom>
        </p:spPr>
      </p:pic>
      <p:graphicFrame>
        <p:nvGraphicFramePr>
          <p:cNvPr id="6" name="İçerik Yer Tutucusu 3">
            <a:extLst>
              <a:ext uri="{FF2B5EF4-FFF2-40B4-BE49-F238E27FC236}">
                <a16:creationId xmlns:a16="http://schemas.microsoft.com/office/drawing/2014/main" id="{0C4FFAA9-3B43-C38D-7DD9-99D8C1E9E023}"/>
              </a:ext>
            </a:extLst>
          </p:cNvPr>
          <p:cNvGraphicFramePr>
            <a:graphicFrameLocks/>
          </p:cNvGraphicFramePr>
          <p:nvPr>
            <p:extLst>
              <p:ext uri="{D42A27DB-BD31-4B8C-83A1-F6EECF244321}">
                <p14:modId xmlns:p14="http://schemas.microsoft.com/office/powerpoint/2010/main" val="3197277286"/>
              </p:ext>
            </p:extLst>
          </p:nvPr>
        </p:nvGraphicFramePr>
        <p:xfrm>
          <a:off x="860079" y="3582909"/>
          <a:ext cx="4590106" cy="2952744"/>
        </p:xfrm>
        <a:graphic>
          <a:graphicData uri="http://schemas.openxmlformats.org/drawingml/2006/table">
            <a:tbl>
              <a:tblPr firstRow="1" firstCol="1" bandRow="1">
                <a:tableStyleId>{5C22544A-7EE6-4342-B048-85BDC9FD1C3A}</a:tableStyleId>
              </a:tblPr>
              <a:tblGrid>
                <a:gridCol w="1302661">
                  <a:extLst>
                    <a:ext uri="{9D8B030D-6E8A-4147-A177-3AD203B41FA5}">
                      <a16:colId xmlns:a16="http://schemas.microsoft.com/office/drawing/2014/main" val="4289883624"/>
                    </a:ext>
                  </a:extLst>
                </a:gridCol>
                <a:gridCol w="1089499">
                  <a:extLst>
                    <a:ext uri="{9D8B030D-6E8A-4147-A177-3AD203B41FA5}">
                      <a16:colId xmlns:a16="http://schemas.microsoft.com/office/drawing/2014/main" val="3144969104"/>
                    </a:ext>
                  </a:extLst>
                </a:gridCol>
                <a:gridCol w="1108447">
                  <a:extLst>
                    <a:ext uri="{9D8B030D-6E8A-4147-A177-3AD203B41FA5}">
                      <a16:colId xmlns:a16="http://schemas.microsoft.com/office/drawing/2014/main" val="3941234276"/>
                    </a:ext>
                  </a:extLst>
                </a:gridCol>
                <a:gridCol w="1089499">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9</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415210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A443E58-EC11-1EB0-A020-656CE6FDDB00}"/>
              </a:ext>
            </a:extLst>
          </p:cNvPr>
          <p:cNvSpPr txBox="1"/>
          <p:nvPr/>
        </p:nvSpPr>
        <p:spPr>
          <a:xfrm>
            <a:off x="939146" y="392058"/>
            <a:ext cx="9083039" cy="954107"/>
          </a:xfrm>
          <a:prstGeom prst="rect">
            <a:avLst/>
          </a:prstGeom>
          <a:noFill/>
        </p:spPr>
        <p:txBody>
          <a:bodyPr wrap="square">
            <a:spAutoFit/>
          </a:bodyPr>
          <a:lstStyle/>
          <a:p>
            <a:r>
              <a:rPr lang="tr-TR" sz="2800" dirty="0">
                <a:effectLst/>
                <a:latin typeface="Georgia" panose="02040502050405020303" pitchFamily="18" charset="0"/>
                <a:ea typeface="Times New Roman" panose="02020603050405020304" pitchFamily="18" charset="0"/>
                <a:cs typeface="Times New Roman" panose="02020603050405020304" pitchFamily="18" charset="0"/>
              </a:rPr>
              <a:t>Gözlemlerin </a:t>
            </a:r>
            <a:r>
              <a:rPr lang="tr-TR" sz="2800" dirty="0" err="1">
                <a:latin typeface="Georgia" panose="02040502050405020303" pitchFamily="18" charset="0"/>
                <a:ea typeface="Times New Roman" panose="02020603050405020304" pitchFamily="18" charset="0"/>
                <a:cs typeface="Times New Roman" panose="02020603050405020304" pitchFamily="18" charset="0"/>
              </a:rPr>
              <a:t>Minkowski</a:t>
            </a:r>
            <a:r>
              <a:rPr lang="tr-TR" sz="2800" dirty="0">
                <a:latin typeface="Georgia" panose="02040502050405020303" pitchFamily="18" charset="0"/>
                <a:ea typeface="Times New Roman" panose="02020603050405020304" pitchFamily="18" charset="0"/>
                <a:cs typeface="Times New Roman" panose="02020603050405020304" pitchFamily="18" charset="0"/>
              </a:rPr>
              <a:t> U</a:t>
            </a:r>
            <a:r>
              <a:rPr lang="tr-TR" sz="2800" dirty="0">
                <a:effectLst/>
                <a:latin typeface="Georgia" panose="02040502050405020303" pitchFamily="18" charset="0"/>
                <a:ea typeface="Times New Roman" panose="02020603050405020304" pitchFamily="18" charset="0"/>
                <a:cs typeface="Times New Roman" panose="02020603050405020304" pitchFamily="18" charset="0"/>
              </a:rPr>
              <a:t>zaklıkları bulunduktan sonra tabloya dökülür. </a:t>
            </a:r>
            <a:endParaRPr lang="tr-TR" sz="2800" dirty="0"/>
          </a:p>
        </p:txBody>
      </p:sp>
      <p:graphicFrame>
        <p:nvGraphicFramePr>
          <p:cNvPr id="4" name="İçerik Yer Tutucusu 3">
            <a:extLst>
              <a:ext uri="{FF2B5EF4-FFF2-40B4-BE49-F238E27FC236}">
                <a16:creationId xmlns:a16="http://schemas.microsoft.com/office/drawing/2014/main" id="{144D1513-8830-7B48-9766-510FC73A1DDB}"/>
              </a:ext>
            </a:extLst>
          </p:cNvPr>
          <p:cNvGraphicFramePr>
            <a:graphicFrameLocks/>
          </p:cNvGraphicFramePr>
          <p:nvPr>
            <p:extLst>
              <p:ext uri="{D42A27DB-BD31-4B8C-83A1-F6EECF244321}">
                <p14:modId xmlns:p14="http://schemas.microsoft.com/office/powerpoint/2010/main" val="2440751078"/>
              </p:ext>
            </p:extLst>
          </p:nvPr>
        </p:nvGraphicFramePr>
        <p:xfrm>
          <a:off x="1002670" y="1631524"/>
          <a:ext cx="9083040" cy="3714432"/>
        </p:xfrm>
        <a:graphic>
          <a:graphicData uri="http://schemas.openxmlformats.org/drawingml/2006/table">
            <a:tbl>
              <a:tblPr firstRow="1" firstCol="1" bandRow="1">
                <a:tableStyleId>{5C22544A-7EE6-4342-B048-85BDC9FD1C3A}</a:tableStyleId>
              </a:tblPr>
              <a:tblGrid>
                <a:gridCol w="1513840">
                  <a:extLst>
                    <a:ext uri="{9D8B030D-6E8A-4147-A177-3AD203B41FA5}">
                      <a16:colId xmlns:a16="http://schemas.microsoft.com/office/drawing/2014/main" val="2154149924"/>
                    </a:ext>
                  </a:extLst>
                </a:gridCol>
                <a:gridCol w="1513840">
                  <a:extLst>
                    <a:ext uri="{9D8B030D-6E8A-4147-A177-3AD203B41FA5}">
                      <a16:colId xmlns:a16="http://schemas.microsoft.com/office/drawing/2014/main" val="2138308271"/>
                    </a:ext>
                  </a:extLst>
                </a:gridCol>
                <a:gridCol w="1513840">
                  <a:extLst>
                    <a:ext uri="{9D8B030D-6E8A-4147-A177-3AD203B41FA5}">
                      <a16:colId xmlns:a16="http://schemas.microsoft.com/office/drawing/2014/main" val="1882339797"/>
                    </a:ext>
                  </a:extLst>
                </a:gridCol>
                <a:gridCol w="1513840">
                  <a:extLst>
                    <a:ext uri="{9D8B030D-6E8A-4147-A177-3AD203B41FA5}">
                      <a16:colId xmlns:a16="http://schemas.microsoft.com/office/drawing/2014/main" val="1605221097"/>
                    </a:ext>
                  </a:extLst>
                </a:gridCol>
                <a:gridCol w="1513840">
                  <a:extLst>
                    <a:ext uri="{9D8B030D-6E8A-4147-A177-3AD203B41FA5}">
                      <a16:colId xmlns:a16="http://schemas.microsoft.com/office/drawing/2014/main" val="872141227"/>
                    </a:ext>
                  </a:extLst>
                </a:gridCol>
                <a:gridCol w="1513840">
                  <a:extLst>
                    <a:ext uri="{9D8B030D-6E8A-4147-A177-3AD203B41FA5}">
                      <a16:colId xmlns:a16="http://schemas.microsoft.com/office/drawing/2014/main" val="2084628766"/>
                    </a:ext>
                  </a:extLst>
                </a:gridCol>
              </a:tblGrid>
              <a:tr h="619072">
                <a:tc>
                  <a:txBody>
                    <a:bodyPr/>
                    <a:lstStyle/>
                    <a:p>
                      <a:pPr>
                        <a:lnSpc>
                          <a:spcPct val="107000"/>
                        </a:lnSpc>
                        <a:spcAft>
                          <a:spcPts val="800"/>
                        </a:spcAft>
                      </a:pPr>
                      <a:r>
                        <a:rPr lang="tr-TR" sz="1600" dirty="0">
                          <a:effectLst/>
                        </a:rPr>
                        <a:t>Gözlem</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119595"/>
                  </a:ext>
                </a:extLst>
              </a:tr>
              <a:tr h="619072">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8964"/>
                  </a:ext>
                </a:extLst>
              </a:tr>
              <a:tr h="619072">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2.88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845141"/>
                  </a:ext>
                </a:extLst>
              </a:tr>
              <a:tr h="619072">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4.63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1698226"/>
                  </a:ext>
                </a:extLst>
              </a:tr>
              <a:tr h="619072">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5.12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1.44</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079538"/>
                  </a:ext>
                </a:extLst>
              </a:tr>
              <a:tr h="619072">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6.55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8.05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2.88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74950"/>
                  </a:ext>
                </a:extLst>
              </a:tr>
            </a:tbl>
          </a:graphicData>
        </a:graphic>
      </p:graphicFrame>
      <p:sp>
        <p:nvSpPr>
          <p:cNvPr id="6" name="Metin kutusu 5">
            <a:extLst>
              <a:ext uri="{FF2B5EF4-FFF2-40B4-BE49-F238E27FC236}">
                <a16:creationId xmlns:a16="http://schemas.microsoft.com/office/drawing/2014/main" id="{141A8B02-801D-7F79-1129-D40383A84F22}"/>
              </a:ext>
            </a:extLst>
          </p:cNvPr>
          <p:cNvSpPr txBox="1"/>
          <p:nvPr/>
        </p:nvSpPr>
        <p:spPr>
          <a:xfrm>
            <a:off x="1002669" y="5631316"/>
            <a:ext cx="9200585"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28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16451"/>
            <a:ext cx="8144134" cy="1499084"/>
          </a:xfrm>
        </p:spPr>
        <p:txBody>
          <a:bodyPr/>
          <a:lstStyle/>
          <a:p>
            <a:r>
              <a:rPr lang="tr-TR" dirty="0"/>
              <a:t>KNN AVANTAJ VE DEZAVANTAJLARI</a:t>
            </a:r>
            <a:endParaRPr lang="en-US" dirty="0"/>
          </a:p>
        </p:txBody>
      </p:sp>
      <p:sp>
        <p:nvSpPr>
          <p:cNvPr id="3" name="Subtitle 2"/>
          <p:cNvSpPr>
            <a:spLocks noGrp="1"/>
          </p:cNvSpPr>
          <p:nvPr>
            <p:ph type="subTitle" idx="1"/>
          </p:nvPr>
        </p:nvSpPr>
        <p:spPr>
          <a:xfrm flipH="1" flipV="1">
            <a:off x="561315" y="4348320"/>
            <a:ext cx="119007"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77184-1C91-2B44-4505-C823B6B54CAD}"/>
              </a:ext>
            </a:extLst>
          </p:cNvPr>
          <p:cNvSpPr>
            <a:spLocks noGrp="1"/>
          </p:cNvSpPr>
          <p:nvPr>
            <p:ph type="title"/>
          </p:nvPr>
        </p:nvSpPr>
        <p:spPr/>
        <p:txBody>
          <a:bodyPr/>
          <a:lstStyle/>
          <a:p>
            <a:r>
              <a:rPr lang="tr-TR" dirty="0" err="1"/>
              <a:t>Lazy</a:t>
            </a:r>
            <a:r>
              <a:rPr lang="tr-TR" dirty="0"/>
              <a:t> Learning </a:t>
            </a:r>
            <a:r>
              <a:rPr lang="tr-TR" dirty="0" err="1"/>
              <a:t>vs</a:t>
            </a:r>
            <a:r>
              <a:rPr lang="tr-TR" dirty="0"/>
              <a:t> </a:t>
            </a:r>
            <a:r>
              <a:rPr lang="tr-TR" dirty="0" err="1"/>
              <a:t>Eager</a:t>
            </a:r>
            <a:r>
              <a:rPr lang="tr-TR" dirty="0"/>
              <a:t> Learning</a:t>
            </a:r>
          </a:p>
        </p:txBody>
      </p:sp>
      <p:sp>
        <p:nvSpPr>
          <p:cNvPr id="3" name="İçerik Yer Tutucusu 2">
            <a:extLst>
              <a:ext uri="{FF2B5EF4-FFF2-40B4-BE49-F238E27FC236}">
                <a16:creationId xmlns:a16="http://schemas.microsoft.com/office/drawing/2014/main" id="{F0783D7E-3DC8-3069-FE26-89A2B68FFEFD}"/>
              </a:ext>
            </a:extLst>
          </p:cNvPr>
          <p:cNvSpPr>
            <a:spLocks noGrp="1"/>
          </p:cNvSpPr>
          <p:nvPr>
            <p:ph idx="1"/>
          </p:nvPr>
        </p:nvSpPr>
        <p:spPr/>
        <p:txBody>
          <a:bodyPr/>
          <a:lstStyle/>
          <a:p>
            <a:r>
              <a:rPr lang="tr-TR" dirty="0" err="1"/>
              <a:t>Lazy</a:t>
            </a:r>
            <a:r>
              <a:rPr lang="tr-TR" dirty="0"/>
              <a:t> Learning</a:t>
            </a:r>
          </a:p>
          <a:p>
            <a:pPr lvl="1"/>
            <a:r>
              <a:rPr lang="tr-TR" dirty="0"/>
              <a:t>Tüm veri setini öğrenmeden saklar.</a:t>
            </a:r>
          </a:p>
          <a:p>
            <a:pPr lvl="1"/>
            <a:r>
              <a:rPr lang="tr-TR" dirty="0"/>
              <a:t>Test verilerini sınıflandırır.</a:t>
            </a:r>
          </a:p>
          <a:p>
            <a:pPr lvl="1"/>
            <a:r>
              <a:rPr lang="tr-TR" dirty="0"/>
              <a:t>Öğrenme kısa sürer ama sınıflandırmak daha fazla zaman alır.</a:t>
            </a:r>
          </a:p>
          <a:p>
            <a:pPr lvl="1"/>
            <a:r>
              <a:rPr lang="tr-TR" dirty="0"/>
              <a:t>Örnek: KNN</a:t>
            </a:r>
          </a:p>
          <a:p>
            <a:r>
              <a:rPr lang="tr-TR" dirty="0" err="1"/>
              <a:t>Eager</a:t>
            </a:r>
            <a:r>
              <a:rPr lang="tr-TR" dirty="0"/>
              <a:t> Learning</a:t>
            </a:r>
          </a:p>
          <a:p>
            <a:pPr lvl="1"/>
            <a:r>
              <a:rPr lang="tr-TR" dirty="0"/>
              <a:t>Veri setini aldığında öğrenmeye başlar.</a:t>
            </a:r>
          </a:p>
          <a:p>
            <a:pPr lvl="1"/>
            <a:r>
              <a:rPr lang="tr-TR" dirty="0"/>
              <a:t>Test verilerinin öğrenmesini beklemez.</a:t>
            </a:r>
          </a:p>
          <a:p>
            <a:pPr lvl="1"/>
            <a:r>
              <a:rPr lang="tr-TR" dirty="0"/>
              <a:t>Öğrenme uzun sürer ama sınıflandırmak daha az zaman alır.</a:t>
            </a:r>
          </a:p>
          <a:p>
            <a:pPr lvl="1"/>
            <a:r>
              <a:rPr lang="tr-TR" dirty="0"/>
              <a:t>Örnek: Karar Ağaçları, Yapay sinir ağları</a:t>
            </a:r>
          </a:p>
          <a:p>
            <a:endParaRPr lang="tr-TR" dirty="0"/>
          </a:p>
        </p:txBody>
      </p:sp>
    </p:spTree>
    <p:extLst>
      <p:ext uri="{BB962C8B-B14F-4D97-AF65-F5344CB8AC3E}">
        <p14:creationId xmlns:p14="http://schemas.microsoft.com/office/powerpoint/2010/main" val="29380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8EA08-A9CD-EC93-5B3B-478DD1CD010D}"/>
              </a:ext>
            </a:extLst>
          </p:cNvPr>
          <p:cNvSpPr>
            <a:spLocks noGrp="1"/>
          </p:cNvSpPr>
          <p:nvPr>
            <p:ph type="title"/>
          </p:nvPr>
        </p:nvSpPr>
        <p:spPr/>
        <p:txBody>
          <a:bodyPr/>
          <a:lstStyle/>
          <a:p>
            <a:r>
              <a:rPr lang="tr-TR" dirty="0" err="1"/>
              <a:t>Parametric</a:t>
            </a:r>
            <a:r>
              <a:rPr lang="tr-TR" dirty="0"/>
              <a:t> ve </a:t>
            </a:r>
            <a:r>
              <a:rPr lang="tr-TR" dirty="0" err="1"/>
              <a:t>Non-parametric</a:t>
            </a:r>
            <a:r>
              <a:rPr lang="tr-TR" dirty="0"/>
              <a:t> Learning</a:t>
            </a:r>
          </a:p>
        </p:txBody>
      </p:sp>
      <p:sp>
        <p:nvSpPr>
          <p:cNvPr id="3" name="İçerik Yer Tutucusu 2">
            <a:extLst>
              <a:ext uri="{FF2B5EF4-FFF2-40B4-BE49-F238E27FC236}">
                <a16:creationId xmlns:a16="http://schemas.microsoft.com/office/drawing/2014/main" id="{8E9B9518-487D-E54C-1EE2-B07F1EE1262C}"/>
              </a:ext>
            </a:extLst>
          </p:cNvPr>
          <p:cNvSpPr>
            <a:spLocks noGrp="1"/>
          </p:cNvSpPr>
          <p:nvPr>
            <p:ph idx="1"/>
          </p:nvPr>
        </p:nvSpPr>
        <p:spPr/>
        <p:txBody>
          <a:bodyPr/>
          <a:lstStyle/>
          <a:p>
            <a:r>
              <a:rPr lang="tr-TR" dirty="0"/>
              <a:t>Parametrik Learning</a:t>
            </a:r>
          </a:p>
          <a:p>
            <a:pPr lvl="1"/>
            <a:r>
              <a:rPr lang="tr-TR" dirty="0"/>
              <a:t>Eğitim örneklerinin sayısından bağımsız olarak, verileri sabit boyutta bir dizi parametreyle özetleyen öğrenme modeline denir.</a:t>
            </a:r>
          </a:p>
          <a:p>
            <a:pPr lvl="1"/>
            <a:r>
              <a:rPr lang="tr-TR" dirty="0"/>
              <a:t>Veri sayısındaki değişiklik parametre kısmını etkilemez.</a:t>
            </a:r>
          </a:p>
          <a:p>
            <a:pPr lvl="1"/>
            <a:r>
              <a:rPr lang="tr-TR" dirty="0"/>
              <a:t>Örnek: Yapay sinir ağları, </a:t>
            </a:r>
            <a:r>
              <a:rPr lang="tr-TR" dirty="0" err="1"/>
              <a:t>Logistic</a:t>
            </a:r>
            <a:r>
              <a:rPr lang="tr-TR" dirty="0"/>
              <a:t> </a:t>
            </a:r>
            <a:r>
              <a:rPr lang="tr-TR" dirty="0" err="1"/>
              <a:t>Regression</a:t>
            </a:r>
            <a:endParaRPr lang="tr-TR" dirty="0"/>
          </a:p>
          <a:p>
            <a:r>
              <a:rPr lang="tr-TR" dirty="0" err="1"/>
              <a:t>Non-Parametric</a:t>
            </a:r>
            <a:r>
              <a:rPr lang="tr-TR" dirty="0"/>
              <a:t> Learning</a:t>
            </a:r>
          </a:p>
          <a:p>
            <a:pPr lvl="1"/>
            <a:r>
              <a:rPr lang="tr-TR" dirty="0"/>
              <a:t>Eşleme (</a:t>
            </a:r>
            <a:r>
              <a:rPr lang="tr-TR" dirty="0" err="1"/>
              <a:t>mapping</a:t>
            </a:r>
            <a:r>
              <a:rPr lang="tr-TR" dirty="0"/>
              <a:t>) işlevinin biçimi hakkında güçlü varsayımlar yapmayan öğrenme şeklidir.</a:t>
            </a:r>
          </a:p>
          <a:p>
            <a:pPr lvl="1"/>
            <a:r>
              <a:rPr lang="tr-TR" dirty="0"/>
              <a:t>Eğitim verilerin herhangi işlevsel form öğrenmekte özgürdürler.</a:t>
            </a:r>
          </a:p>
          <a:p>
            <a:pPr lvl="1"/>
            <a:r>
              <a:rPr lang="tr-TR" dirty="0"/>
              <a:t>Örnek: KNN, Karar Ağaçları, SVM</a:t>
            </a:r>
          </a:p>
          <a:p>
            <a:endParaRPr lang="tr-TR" dirty="0"/>
          </a:p>
        </p:txBody>
      </p:sp>
    </p:spTree>
    <p:extLst>
      <p:ext uri="{BB962C8B-B14F-4D97-AF65-F5344CB8AC3E}">
        <p14:creationId xmlns:p14="http://schemas.microsoft.com/office/powerpoint/2010/main" val="3715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411A4-8D22-5C1B-9582-DFA97D493F11}"/>
              </a:ext>
            </a:extLst>
          </p:cNvPr>
          <p:cNvSpPr>
            <a:spLocks noGrp="1"/>
          </p:cNvSpPr>
          <p:nvPr>
            <p:ph type="title"/>
          </p:nvPr>
        </p:nvSpPr>
        <p:spPr/>
        <p:txBody>
          <a:bodyPr/>
          <a:lstStyle/>
          <a:p>
            <a:r>
              <a:rPr lang="tr-TR" dirty="0"/>
              <a:t>KNN Avantajları</a:t>
            </a:r>
          </a:p>
        </p:txBody>
      </p:sp>
      <p:sp>
        <p:nvSpPr>
          <p:cNvPr id="3" name="İçerik Yer Tutucusu 2">
            <a:extLst>
              <a:ext uri="{FF2B5EF4-FFF2-40B4-BE49-F238E27FC236}">
                <a16:creationId xmlns:a16="http://schemas.microsoft.com/office/drawing/2014/main" id="{05565308-54E9-86EA-E1AD-B018C3C5321B}"/>
              </a:ext>
            </a:extLst>
          </p:cNvPr>
          <p:cNvSpPr>
            <a:spLocks noGrp="1"/>
          </p:cNvSpPr>
          <p:nvPr>
            <p:ph idx="1"/>
          </p:nvPr>
        </p:nvSpPr>
        <p:spPr>
          <a:xfrm>
            <a:off x="680321" y="2194754"/>
            <a:ext cx="9613861" cy="3910018"/>
          </a:xfrm>
        </p:spPr>
        <p:txBody>
          <a:bodyPr>
            <a:normAutofit fontScale="92500" lnSpcReduction="10000"/>
          </a:bodyPr>
          <a:lstStyle/>
          <a:p>
            <a:r>
              <a:rPr lang="tr-TR" sz="2400" dirty="0">
                <a:latin typeface="Trebuchet MS (Gövde)"/>
                <a:cs typeface="Times New Roman" panose="02020603050405020304" pitchFamily="18" charset="0"/>
              </a:rPr>
              <a:t>Basit algoritma olması sebebiyle yorumlaması, uygulaması kolaydır.</a:t>
            </a:r>
          </a:p>
          <a:p>
            <a:r>
              <a:rPr lang="tr-TR" sz="2400" dirty="0">
                <a:latin typeface="Trebuchet MS (Gövde)"/>
                <a:cs typeface="Times New Roman" panose="02020603050405020304" pitchFamily="18" charset="0"/>
              </a:rPr>
              <a:t>Mesafe metriği istenildiği gibi seçilebilir.</a:t>
            </a:r>
          </a:p>
          <a:p>
            <a:r>
              <a:rPr lang="tr-TR" sz="2400" dirty="0">
                <a:latin typeface="Trebuchet MS (Gövde)"/>
                <a:cs typeface="Times New Roman" panose="02020603050405020304" pitchFamily="18" charset="0"/>
              </a:rPr>
              <a:t>Regresyon ve sınıflandırma için kullanışlıdır.</a:t>
            </a:r>
          </a:p>
          <a:p>
            <a:pPr lvl="1"/>
            <a:r>
              <a:rPr lang="tr-TR" sz="2000" dirty="0">
                <a:latin typeface="Trebuchet MS (Gövde)"/>
                <a:cs typeface="Times New Roman" panose="02020603050405020304" pitchFamily="18" charset="0"/>
              </a:rPr>
              <a:t>Doğrusal olmayan karar sınırlarını öğrenebilir.</a:t>
            </a:r>
          </a:p>
          <a:p>
            <a:r>
              <a:rPr lang="tr-TR" sz="2400" dirty="0">
                <a:latin typeface="Trebuchet MS (Gövde)"/>
                <a:cs typeface="Times New Roman" panose="02020603050405020304" pitchFamily="18" charset="0"/>
              </a:rPr>
              <a:t>Eğitim (Training) süresi </a:t>
            </a:r>
            <a:r>
              <a:rPr lang="tr-TR" dirty="0">
                <a:latin typeface="Trebuchet MS (Gövde)"/>
                <a:cs typeface="Times New Roman" panose="02020603050405020304" pitchFamily="18" charset="0"/>
              </a:rPr>
              <a:t>kısadır</a:t>
            </a:r>
            <a:r>
              <a:rPr lang="tr-TR" sz="2400" dirty="0">
                <a:latin typeface="Trebuchet MS (Gövde)"/>
                <a:cs typeface="Times New Roman" panose="02020603050405020304" pitchFamily="18" charset="0"/>
              </a:rPr>
              <a:t>.</a:t>
            </a:r>
          </a:p>
          <a:p>
            <a:pPr lvl="1"/>
            <a:r>
              <a:rPr lang="tr-TR" sz="2000" dirty="0">
                <a:latin typeface="Trebuchet MS (Gövde)"/>
                <a:cs typeface="Times New Roman" panose="02020603050405020304" pitchFamily="18" charset="0"/>
              </a:rPr>
              <a:t>Tüm iş tahmin sırasında gerçekleşir.</a:t>
            </a:r>
          </a:p>
          <a:p>
            <a:r>
              <a:rPr lang="tr-TR" sz="2400" dirty="0">
                <a:latin typeface="Trebuchet MS (Gövde)"/>
                <a:cs typeface="Times New Roman" panose="02020603050405020304" pitchFamily="18" charset="0"/>
              </a:rPr>
              <a:t>Sürekli olarak gelişir.</a:t>
            </a:r>
          </a:p>
          <a:p>
            <a:pPr lvl="1"/>
            <a:r>
              <a:rPr lang="tr-TR" sz="2000" dirty="0">
                <a:latin typeface="Trebuchet MS (Gövde)"/>
                <a:cs typeface="Times New Roman" panose="02020603050405020304" pitchFamily="18" charset="0"/>
              </a:rPr>
              <a:t>Eğitim adımı olmadığından, veri kümesine her yeni veri eklediğimizde gelişmiş olur.</a:t>
            </a:r>
          </a:p>
          <a:p>
            <a:r>
              <a:rPr lang="tr-TR" sz="2400" dirty="0">
                <a:latin typeface="Trebuchet MS (Gövde)"/>
                <a:cs typeface="Times New Roman" panose="02020603050405020304" pitchFamily="18" charset="0"/>
              </a:rPr>
              <a:t>Veriler üzerinde varsayımda bulunmaz (</a:t>
            </a:r>
            <a:r>
              <a:rPr lang="tr-TR" sz="2400" dirty="0" err="1">
                <a:latin typeface="Trebuchet MS (Gövde)"/>
                <a:cs typeface="Times New Roman" panose="02020603050405020304" pitchFamily="18" charset="0"/>
              </a:rPr>
              <a:t>non-parametric</a:t>
            </a:r>
            <a:r>
              <a:rPr lang="tr-TR" sz="2400" dirty="0">
                <a:latin typeface="Trebuchet MS (Gövde)"/>
                <a:cs typeface="Times New Roman" panose="02020603050405020304" pitchFamily="18" charset="0"/>
              </a:rPr>
              <a:t>). </a:t>
            </a:r>
          </a:p>
          <a:p>
            <a:r>
              <a:rPr lang="tr-TR" sz="2400" dirty="0">
                <a:latin typeface="Trebuchet MS (Gövde)"/>
                <a:cs typeface="Times New Roman" panose="02020603050405020304" pitchFamily="18" charset="0"/>
              </a:rPr>
              <a:t>Yüksek doğruluk (</a:t>
            </a:r>
            <a:r>
              <a:rPr lang="tr-TR" sz="2400" dirty="0" err="1">
                <a:latin typeface="Trebuchet MS (Gövde)"/>
                <a:cs typeface="Times New Roman" panose="02020603050405020304" pitchFamily="18" charset="0"/>
              </a:rPr>
              <a:t>accuracy</a:t>
            </a:r>
            <a:r>
              <a:rPr lang="tr-TR" sz="2400" dirty="0">
                <a:latin typeface="Trebuchet MS (Gövde)"/>
                <a:cs typeface="Times New Roman" panose="02020603050405020304" pitchFamily="18" charset="0"/>
              </a:rPr>
              <a:t>) ile sonuca varır.</a:t>
            </a:r>
          </a:p>
          <a:p>
            <a:endParaRPr lang="tr-TR" dirty="0"/>
          </a:p>
        </p:txBody>
      </p:sp>
    </p:spTree>
    <p:extLst>
      <p:ext uri="{BB962C8B-B14F-4D97-AF65-F5344CB8AC3E}">
        <p14:creationId xmlns:p14="http://schemas.microsoft.com/office/powerpoint/2010/main" val="10768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44FE8B71-413F-78C7-ECE5-BDF05AAA9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9" y="401854"/>
            <a:ext cx="7043736" cy="5437765"/>
          </a:xfrm>
          <a:prstGeom prst="rect">
            <a:avLst/>
          </a:prstGeom>
          <a:noFill/>
          <a:ln>
            <a:noFill/>
          </a:ln>
        </p:spPr>
      </p:pic>
    </p:spTree>
    <p:extLst>
      <p:ext uri="{BB962C8B-B14F-4D97-AF65-F5344CB8AC3E}">
        <p14:creationId xmlns:p14="http://schemas.microsoft.com/office/powerpoint/2010/main" val="9590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C706C-9CFB-3A87-7653-DC4EB74B475C}"/>
              </a:ext>
            </a:extLst>
          </p:cNvPr>
          <p:cNvSpPr>
            <a:spLocks noGrp="1"/>
          </p:cNvSpPr>
          <p:nvPr>
            <p:ph type="title"/>
          </p:nvPr>
        </p:nvSpPr>
        <p:spPr/>
        <p:txBody>
          <a:bodyPr/>
          <a:lstStyle/>
          <a:p>
            <a:r>
              <a:rPr lang="tr-TR" dirty="0"/>
              <a:t>Doğrusal Olmayan Karar Sınırları</a:t>
            </a:r>
          </a:p>
        </p:txBody>
      </p:sp>
      <p:pic>
        <p:nvPicPr>
          <p:cNvPr id="4" name="İçerik Yer Tutucusu 4">
            <a:extLst>
              <a:ext uri="{FF2B5EF4-FFF2-40B4-BE49-F238E27FC236}">
                <a16:creationId xmlns:a16="http://schemas.microsoft.com/office/drawing/2014/main" id="{8D2D13B0-930B-194E-B397-03DC5A6203A6}"/>
              </a:ext>
            </a:extLst>
          </p:cNvPr>
          <p:cNvPicPr>
            <a:picLocks noGrp="1" noChangeAspect="1"/>
          </p:cNvPicPr>
          <p:nvPr>
            <p:ph idx="1"/>
          </p:nvPr>
        </p:nvPicPr>
        <p:blipFill>
          <a:blip r:embed="rId2"/>
          <a:stretch>
            <a:fillRect/>
          </a:stretch>
        </p:blipFill>
        <p:spPr>
          <a:xfrm>
            <a:off x="1273104" y="2336800"/>
            <a:ext cx="8429768" cy="3598863"/>
          </a:xfrm>
          <a:prstGeom prst="rect">
            <a:avLst/>
          </a:prstGeom>
        </p:spPr>
      </p:pic>
    </p:spTree>
    <p:extLst>
      <p:ext uri="{BB962C8B-B14F-4D97-AF65-F5344CB8AC3E}">
        <p14:creationId xmlns:p14="http://schemas.microsoft.com/office/powerpoint/2010/main" val="42349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65249-82C1-1BAE-4245-C77AC9338826}"/>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07B4C2DD-5B39-E179-5D26-1596C3C0AB63}"/>
              </a:ext>
            </a:extLst>
          </p:cNvPr>
          <p:cNvSpPr>
            <a:spLocks noGrp="1"/>
          </p:cNvSpPr>
          <p:nvPr>
            <p:ph idx="1"/>
          </p:nvPr>
        </p:nvSpPr>
        <p:spPr/>
        <p:txBody>
          <a:bodyPr/>
          <a:lstStyle/>
          <a:p>
            <a:r>
              <a:rPr lang="tr-TR" dirty="0" err="1"/>
              <a:t>Non-parametric</a:t>
            </a:r>
            <a:r>
              <a:rPr lang="tr-TR" dirty="0"/>
              <a:t> olması sebebiyle her tahminde bütün eğitim verilerinin kullanılması gerekir.</a:t>
            </a:r>
          </a:p>
          <a:p>
            <a:r>
              <a:rPr lang="tr-TR" dirty="0"/>
              <a:t>Tembel (</a:t>
            </a:r>
            <a:r>
              <a:rPr lang="tr-TR" dirty="0" err="1"/>
              <a:t>lazy</a:t>
            </a:r>
            <a:r>
              <a:rPr lang="tr-TR" dirty="0"/>
              <a:t>) öğrenme algoritmasıdır.</a:t>
            </a:r>
          </a:p>
          <a:p>
            <a:r>
              <a:rPr lang="tr-TR" dirty="0"/>
              <a:t>Tüm veri seti eğitim seti olarak kullanılır.</a:t>
            </a:r>
          </a:p>
          <a:p>
            <a:pPr lvl="1"/>
            <a:r>
              <a:rPr lang="tr-TR" dirty="0"/>
              <a:t>Bu sebeple öğrenmek yerine ezberler (</a:t>
            </a:r>
            <a:r>
              <a:rPr lang="tr-TR" dirty="0" err="1"/>
              <a:t>Overfitting</a:t>
            </a:r>
            <a:r>
              <a:rPr lang="tr-TR" dirty="0"/>
              <a:t>).</a:t>
            </a:r>
          </a:p>
          <a:p>
            <a:r>
              <a:rPr lang="tr-TR" dirty="0"/>
              <a:t>Yanlış etiketlenmiş bir veri sınıf sınırlarını değiştirebilir.</a:t>
            </a:r>
          </a:p>
        </p:txBody>
      </p:sp>
    </p:spTree>
    <p:extLst>
      <p:ext uri="{BB962C8B-B14F-4D97-AF65-F5344CB8AC3E}">
        <p14:creationId xmlns:p14="http://schemas.microsoft.com/office/powerpoint/2010/main" val="15227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47A8C-F481-A3BE-CC32-7092B13EFA49}"/>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F2E3A7AE-BA7F-A377-2258-AB5DE82A3DE4}"/>
              </a:ext>
            </a:extLst>
          </p:cNvPr>
          <p:cNvSpPr>
            <a:spLocks noGrp="1"/>
          </p:cNvSpPr>
          <p:nvPr>
            <p:ph idx="1"/>
          </p:nvPr>
        </p:nvSpPr>
        <p:spPr/>
        <p:txBody>
          <a:bodyPr/>
          <a:lstStyle/>
          <a:p>
            <a:r>
              <a:rPr lang="tr-TR" dirty="0"/>
              <a:t>Veri kalitesine göre doğruluk (</a:t>
            </a:r>
            <a:r>
              <a:rPr lang="tr-TR" dirty="0" err="1"/>
              <a:t>accuracy</a:t>
            </a:r>
            <a:r>
              <a:rPr lang="tr-TR" dirty="0"/>
              <a:t>) değişebilir.</a:t>
            </a:r>
          </a:p>
          <a:p>
            <a:r>
              <a:rPr lang="tr-TR" dirty="0"/>
              <a:t>Gürültülü veya kullanılması mümkün olmayan veriler.</a:t>
            </a:r>
          </a:p>
          <a:p>
            <a:r>
              <a:rPr lang="tr-TR" dirty="0"/>
              <a:t>Büyük veri ile çalışmalarda tahmin yavaş olabilir. Hesaplama maliyeti yönünden pahalı olabilir.</a:t>
            </a:r>
          </a:p>
          <a:p>
            <a:r>
              <a:rPr lang="tr-TR" dirty="0"/>
              <a:t>Veri sayısı artınca, tahmin uzun sürebilir.</a:t>
            </a:r>
          </a:p>
          <a:p>
            <a:r>
              <a:rPr lang="tr-TR" dirty="0"/>
              <a:t>Tüm eğitim (</a:t>
            </a:r>
            <a:r>
              <a:rPr lang="tr-TR" dirty="0" err="1"/>
              <a:t>training</a:t>
            </a:r>
            <a:r>
              <a:rPr lang="tr-TR" dirty="0"/>
              <a:t>) verilerini saklamak için yüksek bellek gerekir.</a:t>
            </a:r>
          </a:p>
          <a:p>
            <a:endParaRPr lang="tr-TR" dirty="0"/>
          </a:p>
        </p:txBody>
      </p:sp>
    </p:spTree>
    <p:extLst>
      <p:ext uri="{BB962C8B-B14F-4D97-AF65-F5344CB8AC3E}">
        <p14:creationId xmlns:p14="http://schemas.microsoft.com/office/powerpoint/2010/main" val="28518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KULLANIM ALANLARI</a:t>
            </a:r>
            <a:endParaRPr lang="en-US" dirty="0"/>
          </a:p>
        </p:txBody>
      </p:sp>
      <p:sp>
        <p:nvSpPr>
          <p:cNvPr id="3" name="Subtitle 2"/>
          <p:cNvSpPr>
            <a:spLocks noGrp="1"/>
          </p:cNvSpPr>
          <p:nvPr>
            <p:ph type="subTitle" idx="1"/>
          </p:nvPr>
        </p:nvSpPr>
        <p:spPr>
          <a:xfrm flipH="1">
            <a:off x="63374" y="4394039"/>
            <a:ext cx="616948"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3F950-1CCC-EE92-B42B-BFCF327D0E00}"/>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E9A29927-5E79-744B-640F-3B9F161F8F2F}"/>
              </a:ext>
            </a:extLst>
          </p:cNvPr>
          <p:cNvSpPr>
            <a:spLocks noGrp="1"/>
          </p:cNvSpPr>
          <p:nvPr>
            <p:ph idx="1"/>
          </p:nvPr>
        </p:nvSpPr>
        <p:spPr/>
        <p:txBody>
          <a:bodyPr/>
          <a:lstStyle/>
          <a:p>
            <a:r>
              <a:rPr lang="tr-TR" dirty="0"/>
              <a:t>Genetik</a:t>
            </a:r>
          </a:p>
          <a:p>
            <a:r>
              <a:rPr lang="tr-TR" dirty="0"/>
              <a:t>Veri sıkıştırma</a:t>
            </a:r>
          </a:p>
          <a:p>
            <a:r>
              <a:rPr lang="tr-TR" dirty="0"/>
              <a:t>Ekonomik tahmin</a:t>
            </a:r>
          </a:p>
          <a:p>
            <a:r>
              <a:rPr lang="tr-TR" dirty="0"/>
              <a:t>Siyaset bilimi</a:t>
            </a:r>
          </a:p>
          <a:p>
            <a:r>
              <a:rPr lang="tr-TR" dirty="0"/>
              <a:t>Bankacılık sistemleri</a:t>
            </a:r>
          </a:p>
          <a:p>
            <a:pPr lvl="1"/>
            <a:r>
              <a:rPr lang="tr-TR" dirty="0"/>
              <a:t>Kredi notu hesaplanması</a:t>
            </a:r>
          </a:p>
          <a:p>
            <a:endParaRPr lang="tr-TR" dirty="0"/>
          </a:p>
        </p:txBody>
      </p:sp>
    </p:spTree>
    <p:extLst>
      <p:ext uri="{BB962C8B-B14F-4D97-AF65-F5344CB8AC3E}">
        <p14:creationId xmlns:p14="http://schemas.microsoft.com/office/powerpoint/2010/main" val="2368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2A5E-2E66-84D9-3743-8CF2D0C90B1E}"/>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C626199C-4242-BE6C-BF89-CFC3EEA59C4C}"/>
              </a:ext>
            </a:extLst>
          </p:cNvPr>
          <p:cNvSpPr>
            <a:spLocks noGrp="1"/>
          </p:cNvSpPr>
          <p:nvPr>
            <p:ph idx="1"/>
          </p:nvPr>
        </p:nvSpPr>
        <p:spPr/>
        <p:txBody>
          <a:bodyPr/>
          <a:lstStyle/>
          <a:p>
            <a:r>
              <a:rPr lang="tr-TR" dirty="0"/>
              <a:t>Endüstride sınıflandırma problemleri</a:t>
            </a:r>
          </a:p>
          <a:p>
            <a:r>
              <a:rPr lang="tr-TR" dirty="0"/>
              <a:t>Tarım</a:t>
            </a:r>
          </a:p>
          <a:p>
            <a:r>
              <a:rPr lang="tr-TR" dirty="0"/>
              <a:t>Yüz tanıma</a:t>
            </a:r>
          </a:p>
          <a:p>
            <a:r>
              <a:rPr lang="tr-TR" dirty="0"/>
              <a:t>Metin madenciliği</a:t>
            </a:r>
          </a:p>
          <a:p>
            <a:r>
              <a:rPr lang="tr-TR" dirty="0"/>
              <a:t>Tavsiye sistemleri (Amazon, Netflix vb.)</a:t>
            </a:r>
          </a:p>
          <a:p>
            <a:endParaRPr lang="tr-TR" dirty="0"/>
          </a:p>
        </p:txBody>
      </p:sp>
    </p:spTree>
    <p:extLst>
      <p:ext uri="{BB962C8B-B14F-4D97-AF65-F5344CB8AC3E}">
        <p14:creationId xmlns:p14="http://schemas.microsoft.com/office/powerpoint/2010/main" val="326749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işi içeren bir resim&#10;&#10;Açıklama otomatik olarak oluşturuldu">
            <a:extLst>
              <a:ext uri="{FF2B5EF4-FFF2-40B4-BE49-F238E27FC236}">
                <a16:creationId xmlns:a16="http://schemas.microsoft.com/office/drawing/2014/main" id="{9C526AB1-D034-E576-55D7-A1992172533E}"/>
              </a:ext>
            </a:extLst>
          </p:cNvPr>
          <p:cNvPicPr>
            <a:picLocks noChangeAspect="1"/>
          </p:cNvPicPr>
          <p:nvPr/>
        </p:nvPicPr>
        <p:blipFill>
          <a:blip r:embed="rId2"/>
          <a:stretch>
            <a:fillRect/>
          </a:stretch>
        </p:blipFill>
        <p:spPr>
          <a:xfrm>
            <a:off x="3662362" y="214312"/>
            <a:ext cx="4867275" cy="6429375"/>
          </a:xfrm>
          <a:prstGeom prst="rect">
            <a:avLst/>
          </a:prstGeom>
        </p:spPr>
      </p:pic>
    </p:spTree>
    <p:extLst>
      <p:ext uri="{BB962C8B-B14F-4D97-AF65-F5344CB8AC3E}">
        <p14:creationId xmlns:p14="http://schemas.microsoft.com/office/powerpoint/2010/main" val="27943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şaret içeren bir resim&#10;&#10;Açıklama otomatik olarak oluşturuldu">
            <a:extLst>
              <a:ext uri="{FF2B5EF4-FFF2-40B4-BE49-F238E27FC236}">
                <a16:creationId xmlns:a16="http://schemas.microsoft.com/office/drawing/2014/main" id="{CEE44E74-533A-B395-4BE2-83B430D35434}"/>
              </a:ext>
            </a:extLst>
          </p:cNvPr>
          <p:cNvPicPr>
            <a:picLocks noChangeAspect="1"/>
          </p:cNvPicPr>
          <p:nvPr/>
        </p:nvPicPr>
        <p:blipFill>
          <a:blip r:embed="rId2"/>
          <a:stretch>
            <a:fillRect/>
          </a:stretch>
        </p:blipFill>
        <p:spPr>
          <a:xfrm>
            <a:off x="1483201" y="1646915"/>
            <a:ext cx="3793520" cy="3223847"/>
          </a:xfrm>
          <a:prstGeom prst="rect">
            <a:avLst/>
          </a:prstGeom>
        </p:spPr>
      </p:pic>
      <p:pic>
        <p:nvPicPr>
          <p:cNvPr id="4" name="Resim 3">
            <a:extLst>
              <a:ext uri="{FF2B5EF4-FFF2-40B4-BE49-F238E27FC236}">
                <a16:creationId xmlns:a16="http://schemas.microsoft.com/office/drawing/2014/main" id="{09A8FF92-CB9E-789D-481D-9D5E2E52E01D}"/>
              </a:ext>
            </a:extLst>
          </p:cNvPr>
          <p:cNvPicPr>
            <a:picLocks noChangeAspect="1"/>
          </p:cNvPicPr>
          <p:nvPr/>
        </p:nvPicPr>
        <p:blipFill>
          <a:blip r:embed="rId3"/>
          <a:stretch>
            <a:fillRect/>
          </a:stretch>
        </p:blipFill>
        <p:spPr>
          <a:xfrm>
            <a:off x="6599976" y="1646915"/>
            <a:ext cx="3539905" cy="3223847"/>
          </a:xfrm>
          <a:prstGeom prst="rect">
            <a:avLst/>
          </a:prstGeom>
        </p:spPr>
      </p:pic>
    </p:spTree>
    <p:extLst>
      <p:ext uri="{BB962C8B-B14F-4D97-AF65-F5344CB8AC3E}">
        <p14:creationId xmlns:p14="http://schemas.microsoft.com/office/powerpoint/2010/main" val="22724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CFEF8FD-DF68-691D-C77A-82AB95B335B8}"/>
              </a:ext>
            </a:extLst>
          </p:cNvPr>
          <p:cNvPicPr>
            <a:picLocks noChangeAspect="1"/>
          </p:cNvPicPr>
          <p:nvPr/>
        </p:nvPicPr>
        <p:blipFill>
          <a:blip r:embed="rId2"/>
          <a:stretch>
            <a:fillRect/>
          </a:stretch>
        </p:blipFill>
        <p:spPr>
          <a:xfrm>
            <a:off x="3585454" y="0"/>
            <a:ext cx="5021092" cy="6858000"/>
          </a:xfrm>
          <a:prstGeom prst="rect">
            <a:avLst/>
          </a:prstGeom>
        </p:spPr>
      </p:pic>
    </p:spTree>
    <p:extLst>
      <p:ext uri="{BB962C8B-B14F-4D97-AF65-F5344CB8AC3E}">
        <p14:creationId xmlns:p14="http://schemas.microsoft.com/office/powerpoint/2010/main" val="20695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7BF40-54AC-DE0F-E8CE-C115822BE35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4194CAA-28CE-4226-DB7C-EDE4AB0A4788}"/>
              </a:ext>
            </a:extLst>
          </p:cNvPr>
          <p:cNvSpPr>
            <a:spLocks noGrp="1"/>
          </p:cNvSpPr>
          <p:nvPr>
            <p:ph idx="1"/>
          </p:nvPr>
        </p:nvSpPr>
        <p:spPr/>
        <p:txBody>
          <a:bodyPr>
            <a:normAutofit/>
          </a:bodyPr>
          <a:lstStyle/>
          <a:p>
            <a:r>
              <a:rPr lang="tr-TR" sz="1800" dirty="0">
                <a:hlinkClick r:id="rId2"/>
              </a:rPr>
              <a:t>https://bilgisayarkavramlari.com/2008/11/17/knn-k-nearest-neighborhood-en-yakin-k-komsu/</a:t>
            </a:r>
            <a:endParaRPr lang="tr-TR" sz="1800" dirty="0"/>
          </a:p>
          <a:p>
            <a:r>
              <a:rPr lang="tr-TR" sz="1800" dirty="0">
                <a:hlinkClick r:id="rId3"/>
              </a:rPr>
              <a:t>https://www.ibm.com/topics/knn</a:t>
            </a:r>
            <a:endParaRPr lang="tr-TR" sz="1800" dirty="0"/>
          </a:p>
          <a:p>
            <a:r>
              <a:rPr lang="tr-TR" sz="1800" dirty="0">
                <a:hlinkClick r:id="rId4"/>
              </a:rPr>
              <a:t>https://www.ahmetcevahircinar.com.tr/2017/04/17/</a:t>
            </a:r>
            <a:endParaRPr lang="tr-TR" sz="1800" dirty="0"/>
          </a:p>
          <a:p>
            <a:r>
              <a:rPr lang="tr-TR" sz="1800" dirty="0">
                <a:hlinkClick r:id="rId5"/>
              </a:rPr>
              <a:t>https://www.geeksforgeeks.org/difference-between-parametric-and-non-parametric-methods/</a:t>
            </a:r>
            <a:endParaRPr lang="tr-TR" sz="1800" dirty="0"/>
          </a:p>
          <a:p>
            <a:r>
              <a:rPr lang="tr-TR" sz="1800" dirty="0">
                <a:hlinkClick r:id="rId6"/>
              </a:rPr>
              <a:t>https://www.codecademy.com/learn/introduction-to-supervised-learning-skill-path/modules/k-nearest-neighbors-skill-path/cheatsheet</a:t>
            </a:r>
            <a:endParaRPr lang="tr-TR" sz="1800" dirty="0"/>
          </a:p>
          <a:p>
            <a:r>
              <a:rPr lang="tr-TR" sz="1800" dirty="0"/>
              <a:t>2006, </a:t>
            </a:r>
            <a:r>
              <a:rPr lang="tr-TR" sz="1800" dirty="0" err="1"/>
              <a:t>Zizhen</a:t>
            </a:r>
            <a:r>
              <a:rPr lang="tr-TR" sz="1800" dirty="0"/>
              <a:t> </a:t>
            </a:r>
            <a:r>
              <a:rPr lang="tr-TR" sz="1800" dirty="0" err="1"/>
              <a:t>Yao</a:t>
            </a:r>
            <a:r>
              <a:rPr lang="tr-TR" sz="1800" dirty="0"/>
              <a:t>, </a:t>
            </a:r>
            <a:r>
              <a:rPr lang="en-US" sz="1800" dirty="0"/>
              <a:t>A Regression-based K nearest neighbor algorithm for gene function prediction from heterogeneous data</a:t>
            </a:r>
            <a:endParaRPr lang="tr-TR" sz="1800" dirty="0"/>
          </a:p>
          <a:p>
            <a:r>
              <a:rPr lang="tr-TR" sz="1800" dirty="0"/>
              <a:t>2010, Giuseppe </a:t>
            </a:r>
            <a:r>
              <a:rPr lang="tr-TR" sz="1800" dirty="0" err="1"/>
              <a:t>Amato</a:t>
            </a:r>
            <a:r>
              <a:rPr lang="tr-TR" sz="1800" dirty="0"/>
              <a:t>, </a:t>
            </a:r>
            <a:r>
              <a:rPr lang="en-US" sz="1800" dirty="0" err="1"/>
              <a:t>kNN</a:t>
            </a:r>
            <a:r>
              <a:rPr lang="en-US" sz="1800" dirty="0"/>
              <a:t> based image classification relying on local feature similarity</a:t>
            </a:r>
            <a:endParaRPr lang="tr-TR" sz="1800" dirty="0"/>
          </a:p>
        </p:txBody>
      </p:sp>
    </p:spTree>
    <p:extLst>
      <p:ext uri="{BB962C8B-B14F-4D97-AF65-F5344CB8AC3E}">
        <p14:creationId xmlns:p14="http://schemas.microsoft.com/office/powerpoint/2010/main" val="13554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E0122C1-22C6-D2BF-DC7C-85AD218D8FD8}"/>
              </a:ext>
            </a:extLst>
          </p:cNvPr>
          <p:cNvPicPr>
            <a:picLocks noChangeAspect="1"/>
          </p:cNvPicPr>
          <p:nvPr/>
        </p:nvPicPr>
        <p:blipFill>
          <a:blip r:embed="rId2"/>
          <a:stretch>
            <a:fillRect/>
          </a:stretch>
        </p:blipFill>
        <p:spPr>
          <a:xfrm>
            <a:off x="2224704" y="1319601"/>
            <a:ext cx="7742591" cy="4218798"/>
          </a:xfrm>
          <a:prstGeom prst="rect">
            <a:avLst/>
          </a:prstGeom>
        </p:spPr>
      </p:pic>
    </p:spTree>
    <p:extLst>
      <p:ext uri="{BB962C8B-B14F-4D97-AF65-F5344CB8AC3E}">
        <p14:creationId xmlns:p14="http://schemas.microsoft.com/office/powerpoint/2010/main" val="168925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49CDA38-677A-594E-B3A6-B8A0ECD2CF7D}"/>
              </a:ext>
            </a:extLst>
          </p:cNvPr>
          <p:cNvSpPr txBox="1"/>
          <p:nvPr/>
        </p:nvSpPr>
        <p:spPr>
          <a:xfrm>
            <a:off x="585216" y="646176"/>
            <a:ext cx="9802368" cy="5016758"/>
          </a:xfrm>
          <a:prstGeom prst="rect">
            <a:avLst/>
          </a:prstGeom>
          <a:noFill/>
        </p:spPr>
        <p:txBody>
          <a:bodyPr wrap="square" rtlCol="0">
            <a:spAutoFit/>
          </a:bodyPr>
          <a:lstStyle/>
          <a:p>
            <a:pPr marL="342900" lvl="0" indent="-342900">
              <a:buFont typeface="Symbol" pitchFamily="2" charset="2"/>
              <a:buChar char=""/>
            </a:pPr>
            <a:r>
              <a:rPr lang="tr-TR" sz="2000" dirty="0" err="1">
                <a:solidFill>
                  <a:srgbClr val="000000"/>
                </a:solidFill>
                <a:effectLst/>
                <a:ea typeface="Calibri" panose="020F0502020204030204" pitchFamily="34" charset="0"/>
                <a:cs typeface="Times New Roman" panose="02020603050405020304" pitchFamily="18" charset="0"/>
              </a:rPr>
              <a:t>Introduction</a:t>
            </a:r>
            <a:r>
              <a:rPr lang="tr-TR" sz="2000" dirty="0">
                <a:solidFill>
                  <a:srgbClr val="000000"/>
                </a:solidFill>
                <a:effectLst/>
                <a:ea typeface="Calibri" panose="020F0502020204030204" pitchFamily="34" charset="0"/>
                <a:cs typeface="Times New Roman" panose="02020603050405020304" pitchFamily="18" charset="0"/>
              </a:rPr>
              <a:t> </a:t>
            </a:r>
            <a:r>
              <a:rPr lang="tr-TR" sz="2000" dirty="0" err="1">
                <a:solidFill>
                  <a:srgbClr val="000000"/>
                </a:solidFill>
                <a:effectLst/>
                <a:ea typeface="Calibri" panose="020F0502020204030204" pitchFamily="34" charset="0"/>
                <a:cs typeface="Times New Roman" panose="02020603050405020304" pitchFamily="18" charset="0"/>
              </a:rPr>
              <a:t>to</a:t>
            </a:r>
            <a:r>
              <a:rPr lang="tr-TR" sz="2000" dirty="0">
                <a:solidFill>
                  <a:srgbClr val="000000"/>
                </a:solidFill>
                <a:effectLst/>
                <a:ea typeface="Calibri" panose="020F0502020204030204" pitchFamily="34" charset="0"/>
                <a:cs typeface="Times New Roman" panose="02020603050405020304" pitchFamily="18" charset="0"/>
              </a:rPr>
              <a:t> Data </a:t>
            </a:r>
            <a:r>
              <a:rPr lang="tr-TR" sz="2000" dirty="0" err="1">
                <a:solidFill>
                  <a:srgbClr val="000000"/>
                </a:solidFill>
                <a:effectLst/>
                <a:ea typeface="Calibri" panose="020F0502020204030204" pitchFamily="34" charset="0"/>
                <a:cs typeface="Times New Roman" panose="02020603050405020304" pitchFamily="18" charset="0"/>
              </a:rPr>
              <a:t>Mining</a:t>
            </a:r>
            <a:r>
              <a:rPr lang="tr-TR" sz="2000" dirty="0">
                <a:solidFill>
                  <a:srgbClr val="000000"/>
                </a:solidFill>
                <a:effectLst/>
                <a:ea typeface="Calibri" panose="020F0502020204030204" pitchFamily="34" charset="0"/>
                <a:cs typeface="Times New Roman" panose="02020603050405020304" pitchFamily="18" charset="0"/>
              </a:rPr>
              <a:t> , 2nd Edition </a:t>
            </a:r>
            <a:r>
              <a:rPr lang="tr-TR" sz="2000" dirty="0" err="1">
                <a:solidFill>
                  <a:srgbClr val="000000"/>
                </a:solidFill>
                <a:effectLst/>
                <a:ea typeface="Calibri" panose="020F0502020204030204" pitchFamily="34" charset="0"/>
                <a:cs typeface="Times New Roman" panose="02020603050405020304" pitchFamily="18" charset="0"/>
              </a:rPr>
              <a:t>by</a:t>
            </a:r>
            <a:r>
              <a:rPr lang="tr-TR" sz="2000" dirty="0">
                <a:solidFill>
                  <a:srgbClr val="000000"/>
                </a:solidFill>
                <a:effectLst/>
                <a:ea typeface="Calibri" panose="020F0502020204030204" pitchFamily="34" charset="0"/>
                <a:cs typeface="Times New Roman" panose="02020603050405020304" pitchFamily="18" charset="0"/>
              </a:rPr>
              <a:t> Tan, </a:t>
            </a:r>
            <a:r>
              <a:rPr lang="tr-TR" sz="2000" dirty="0" err="1">
                <a:solidFill>
                  <a:srgbClr val="000000"/>
                </a:solidFill>
                <a:effectLst/>
                <a:ea typeface="Calibri" panose="020F0502020204030204" pitchFamily="34" charset="0"/>
                <a:cs typeface="Times New Roman" panose="02020603050405020304" pitchFamily="18" charset="0"/>
              </a:rPr>
              <a:t>Steinbach</a:t>
            </a:r>
            <a:r>
              <a:rPr lang="tr-TR" sz="2000" dirty="0">
                <a:solidFill>
                  <a:srgbClr val="000000"/>
                </a:solidFill>
                <a:effectLst/>
                <a:ea typeface="Calibri" panose="020F0502020204030204" pitchFamily="34" charset="0"/>
                <a:cs typeface="Times New Roman" panose="02020603050405020304" pitchFamily="18" charset="0"/>
              </a:rPr>
              <a:t>, </a:t>
            </a:r>
            <a:r>
              <a:rPr lang="tr-TR" sz="2000" dirty="0" err="1">
                <a:solidFill>
                  <a:srgbClr val="000000"/>
                </a:solidFill>
                <a:effectLst/>
                <a:ea typeface="Calibri" panose="020F0502020204030204" pitchFamily="34" charset="0"/>
                <a:cs typeface="Times New Roman" panose="02020603050405020304" pitchFamily="18" charset="0"/>
              </a:rPr>
              <a:t>Karpatne</a:t>
            </a:r>
            <a:r>
              <a:rPr lang="tr-TR" sz="2000" dirty="0">
                <a:solidFill>
                  <a:srgbClr val="000000"/>
                </a:solidFill>
                <a:effectLst/>
                <a:ea typeface="Calibri" panose="020F0502020204030204" pitchFamily="34" charset="0"/>
                <a:cs typeface="Times New Roman" panose="02020603050405020304" pitchFamily="18" charset="0"/>
              </a:rPr>
              <a:t>, Kumar</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2"/>
              </a:rPr>
              <a:t>https://mervetatlidil.medium.com/makine-öğrenmesi-machine-learning-8960166d36d8</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3"/>
              </a:rPr>
              <a:t>https://arslanev.medium.com/makine-öğrenmesi-knn-k-nearest-neighbors-algoritması-bdfb688d7c5f</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4"/>
              </a:rPr>
              <a:t>https://medium.com/machine-learning-türkiye/localized-regression-knn-with-local-regression-7b4d302adb85</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5"/>
              </a:rPr>
              <a:t>https://miracozturk.com/python-ile-siniflandirma-analizleri-knn-k-nearest-neighbours-k-en-yakin-komsu-algoritmasi/#Euclidean_Oklidyen_Uzaklik_Hesaplamasi</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6"/>
              </a:rPr>
              <a:t>http://bilgislem.com/basit-bir-yapay-zeka-algoritmasi-kodlayalim-knn-algoritmasi/</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7"/>
              </a:rPr>
              <a:t>https://en.wikipedia.org/wiki/K-nearest_neighbors_algorithm</a:t>
            </a:r>
            <a:endParaRPr lang="tr-TR" sz="2000" dirty="0">
              <a:effectLst/>
              <a:ea typeface="Calibri" panose="020F0502020204030204" pitchFamily="34" charset="0"/>
              <a:cs typeface="Times New Roman" panose="02020603050405020304" pitchFamily="18" charset="0"/>
            </a:endParaRPr>
          </a:p>
          <a:p>
            <a:pPr marL="342900" lvl="0" indent="-342900">
              <a:buFont typeface="Symbol" pitchFamily="2" charset="2"/>
              <a:buChar char=""/>
            </a:pPr>
            <a:r>
              <a:rPr lang="tr-TR" sz="2000" u="sng" dirty="0">
                <a:solidFill>
                  <a:srgbClr val="000000"/>
                </a:solidFill>
                <a:effectLst/>
                <a:ea typeface="Calibri" panose="020F0502020204030204" pitchFamily="34" charset="0"/>
                <a:cs typeface="Times New Roman" panose="02020603050405020304" pitchFamily="18" charset="0"/>
                <a:hlinkClick r:id="rId8"/>
              </a:rPr>
              <a:t>https://medium.com/@k.ulgen90/makine-öğrenimi-bölüm-2-6d6d120a18e1</a:t>
            </a:r>
            <a:endParaRPr lang="tr-TR" sz="2000" dirty="0">
              <a:effectLst/>
              <a:ea typeface="Calibri" panose="020F0502020204030204" pitchFamily="34" charset="0"/>
              <a:cs typeface="Times New Roman" panose="02020603050405020304" pitchFamily="18" charset="0"/>
            </a:endParaRPr>
          </a:p>
          <a:p>
            <a:r>
              <a:rPr lang="tr-TR" sz="2000" u="sng" dirty="0">
                <a:solidFill>
                  <a:srgbClr val="000000"/>
                </a:solidFill>
                <a:effectLst/>
                <a:ea typeface="Calibri" panose="020F0502020204030204" pitchFamily="34" charset="0"/>
                <a:hlinkClick r:id="rId9"/>
              </a:rPr>
              <a:t>https://miracozturk.com/python-ile-siniflandirma-analizleri-knn-k-nearest-neighbours-k-en-yakin-komsu-algoritmasi/</a:t>
            </a:r>
            <a:r>
              <a:rPr lang="tr-TR" sz="2000" dirty="0">
                <a:effectLst/>
              </a:rPr>
              <a:t> </a:t>
            </a:r>
            <a:endParaRPr lang="tr-TR" sz="2000" dirty="0"/>
          </a:p>
        </p:txBody>
      </p:sp>
    </p:spTree>
    <p:extLst>
      <p:ext uri="{BB962C8B-B14F-4D97-AF65-F5344CB8AC3E}">
        <p14:creationId xmlns:p14="http://schemas.microsoft.com/office/powerpoint/2010/main" val="367660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3">
            <a:extLst>
              <a:ext uri="{FF2B5EF4-FFF2-40B4-BE49-F238E27FC236}">
                <a16:creationId xmlns:a16="http://schemas.microsoft.com/office/drawing/2014/main" id="{7C389945-E628-B104-40D7-21A9710C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380" y="1585912"/>
            <a:ext cx="8499258" cy="3414713"/>
          </a:xfrm>
          <a:prstGeom prst="rect">
            <a:avLst/>
          </a:prstGeom>
        </p:spPr>
      </p:pic>
    </p:spTree>
    <p:extLst>
      <p:ext uri="{BB962C8B-B14F-4D97-AF65-F5344CB8AC3E}">
        <p14:creationId xmlns:p14="http://schemas.microsoft.com/office/powerpoint/2010/main" val="2991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Nearest</a:t>
            </a:r>
            <a:r>
              <a:rPr lang="tr-TR" dirty="0"/>
              <a:t> </a:t>
            </a:r>
            <a:r>
              <a:rPr lang="tr-TR" dirty="0" err="1"/>
              <a:t>Neighbor</a:t>
            </a:r>
            <a:endParaRPr lang="tr-TR" dirty="0"/>
          </a:p>
        </p:txBody>
      </p:sp>
      <p:sp>
        <p:nvSpPr>
          <p:cNvPr id="3" name="Content Placeholder 2"/>
          <p:cNvSpPr>
            <a:spLocks noGrp="1"/>
          </p:cNvSpPr>
          <p:nvPr>
            <p:ph idx="1"/>
          </p:nvPr>
        </p:nvSpPr>
        <p:spPr>
          <a:xfrm>
            <a:off x="680322" y="1973655"/>
            <a:ext cx="7965738" cy="3962534"/>
          </a:xfrm>
        </p:spPr>
        <p:txBody>
          <a:bodyPr>
            <a:normAutofit/>
          </a:bodyPr>
          <a:lstStyle/>
          <a:p>
            <a:pPr marL="0" indent="0">
              <a:buNone/>
            </a:pPr>
            <a:r>
              <a:rPr lang="tr-TR" dirty="0"/>
              <a:t>-- Sınıflandırma yapmak için </a:t>
            </a:r>
            <a:r>
              <a:rPr lang="tr-TR" dirty="0">
                <a:solidFill>
                  <a:srgbClr val="FF0000"/>
                </a:solidFill>
              </a:rPr>
              <a:t>‘’en yakın’’ </a:t>
            </a:r>
            <a:r>
              <a:rPr lang="tr-TR" dirty="0"/>
              <a:t>k tane noktayı</a:t>
            </a:r>
          </a:p>
          <a:p>
            <a:pPr marL="0" indent="0">
              <a:buNone/>
            </a:pPr>
            <a:r>
              <a:rPr lang="tr-TR" dirty="0"/>
              <a:t>(en yakın komşular)kullanır</a:t>
            </a:r>
            <a:r>
              <a:rPr lang="tr-TR" dirty="0">
                <a:effectLst/>
                <a:ea typeface="Calibri" panose="020F0502020204030204" pitchFamily="34" charset="0"/>
                <a:cs typeface="Times New Roman" panose="02020603050405020304" pitchFamily="18" charset="0"/>
              </a:rPr>
              <a:t> ve bu sınıflandırmayı yaparken üç şeye ihtiyaç duyar. </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Etiketlenmiş kayıtlar kümesi</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Uzaklık metriği(kayıtlar arasındaki mesafeyi hesaplamak için) ve</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K değeri(alınacak en yakın komşuların sayısı)</a:t>
            </a:r>
          </a:p>
          <a:p>
            <a:pPr marL="0" indent="0">
              <a:buNone/>
            </a:pPr>
            <a:endParaRPr lang="tr-TR" dirty="0"/>
          </a:p>
          <a:p>
            <a:pPr marL="0" indent="0">
              <a:buNone/>
            </a:pPr>
            <a:r>
              <a:rPr lang="tr-TR" dirty="0"/>
              <a:t> </a:t>
            </a:r>
            <a:endParaRPr lang="en-US" dirty="0"/>
          </a:p>
        </p:txBody>
      </p:sp>
      <p:pic>
        <p:nvPicPr>
          <p:cNvPr id="4" name="Resim 3">
            <a:extLst>
              <a:ext uri="{FF2B5EF4-FFF2-40B4-BE49-F238E27FC236}">
                <a16:creationId xmlns:a16="http://schemas.microsoft.com/office/drawing/2014/main" id="{46A81A1F-3FDC-1171-D3CB-D7808EFBD5B3}"/>
              </a:ext>
            </a:extLst>
          </p:cNvPr>
          <p:cNvPicPr>
            <a:picLocks noChangeAspect="1"/>
          </p:cNvPicPr>
          <p:nvPr/>
        </p:nvPicPr>
        <p:blipFill>
          <a:blip r:embed="rId3"/>
          <a:stretch>
            <a:fillRect/>
          </a:stretch>
        </p:blipFill>
        <p:spPr>
          <a:xfrm>
            <a:off x="8507632" y="2263367"/>
            <a:ext cx="3573100" cy="4186172"/>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Hesaplamaları sonucunda kaydı uygun sınıfa koyar.</a:t>
            </a:r>
            <a:endParaRPr lang="en-US" dirty="0"/>
          </a:p>
        </p:txBody>
      </p:sp>
      <p:sp>
        <p:nvSpPr>
          <p:cNvPr id="3" name="Content Placeholder 2"/>
          <p:cNvSpPr>
            <a:spLocks noGrp="1"/>
          </p:cNvSpPr>
          <p:nvPr>
            <p:ph idx="1"/>
          </p:nvPr>
        </p:nvSpPr>
        <p:spPr>
          <a:xfrm>
            <a:off x="680321" y="2336873"/>
            <a:ext cx="7178087" cy="3599316"/>
          </a:xfrm>
        </p:spPr>
        <p:txBody>
          <a:bodyPr/>
          <a:lstStyle/>
          <a:p>
            <a:pPr marL="0" indent="0">
              <a:buNone/>
            </a:pPr>
            <a:r>
              <a:rPr lang="en-US" dirty="0" err="1"/>
              <a:t>Ancak</a:t>
            </a:r>
            <a:r>
              <a:rPr lang="en-US"/>
              <a:t> K-NN,</a:t>
            </a:r>
            <a:endParaRPr lang="en-US" dirty="0"/>
          </a:p>
          <a:p>
            <a:r>
              <a:rPr lang="tr-TR" dirty="0">
                <a:effectLst/>
                <a:ea typeface="Calibri" panose="020F0502020204030204" pitchFamily="34" charset="0"/>
                <a:cs typeface="Times New Roman" panose="02020603050405020304" pitchFamily="18" charset="0"/>
              </a:rPr>
              <a:t>Tüm eğitim verilerini ezberler ve yalnızca kaydın </a:t>
            </a:r>
            <a:r>
              <a:rPr lang="tr-TR" dirty="0" err="1">
                <a:effectLst/>
                <a:ea typeface="Calibri" panose="020F0502020204030204" pitchFamily="34" charset="0"/>
                <a:cs typeface="Times New Roman" panose="02020603050405020304" pitchFamily="18" charset="0"/>
              </a:rPr>
              <a:t>özelliklerini,eğitim</a:t>
            </a:r>
            <a:r>
              <a:rPr lang="tr-TR" dirty="0">
                <a:effectLst/>
                <a:ea typeface="Calibri" panose="020F0502020204030204" pitchFamily="34" charset="0"/>
                <a:cs typeface="Times New Roman" panose="02020603050405020304" pitchFamily="18" charset="0"/>
              </a:rPr>
              <a:t> örneklerinden biriyle tam olarak eşleyebilirse sınıflandırmayı başarır.</a:t>
            </a:r>
          </a:p>
          <a:p>
            <a:r>
              <a:rPr lang="tr-TR" dirty="0">
                <a:effectLst/>
                <a:ea typeface="Calibri" panose="020F0502020204030204" pitchFamily="34" charset="0"/>
                <a:cs typeface="Times New Roman" panose="02020603050405020304" pitchFamily="18" charset="0"/>
              </a:rPr>
              <a:t>   -- Bu durumda test </a:t>
            </a:r>
            <a:r>
              <a:rPr lang="tr-TR" dirty="0" err="1">
                <a:effectLst/>
                <a:ea typeface="Calibri" panose="020F0502020204030204" pitchFamily="34" charset="0"/>
                <a:cs typeface="Times New Roman" panose="02020603050405020304" pitchFamily="18" charset="0"/>
              </a:rPr>
              <a:t>kaydı,herhangi</a:t>
            </a:r>
            <a:r>
              <a:rPr lang="tr-TR" dirty="0">
                <a:effectLst/>
                <a:ea typeface="Calibri" panose="020F0502020204030204" pitchFamily="34" charset="0"/>
                <a:cs typeface="Times New Roman" panose="02020603050405020304" pitchFamily="18" charset="0"/>
              </a:rPr>
              <a:t> bir  eğitim örneğiyle eşleşmediği için onu sınıflandıramayabilir.</a:t>
            </a:r>
          </a:p>
          <a:p>
            <a:pPr marL="0" indent="0">
              <a:buNone/>
            </a:pPr>
            <a:endParaRPr lang="en-US" dirty="0"/>
          </a:p>
        </p:txBody>
      </p:sp>
      <p:pic>
        <p:nvPicPr>
          <p:cNvPr id="4" name="Resim 3">
            <a:extLst>
              <a:ext uri="{FF2B5EF4-FFF2-40B4-BE49-F238E27FC236}">
                <a16:creationId xmlns:a16="http://schemas.microsoft.com/office/drawing/2014/main" id="{8E724A74-5955-8CE6-394A-ABF0010B2CE4}"/>
              </a:ext>
            </a:extLst>
          </p:cNvPr>
          <p:cNvPicPr>
            <a:picLocks noChangeAspect="1"/>
          </p:cNvPicPr>
          <p:nvPr/>
        </p:nvPicPr>
        <p:blipFill>
          <a:blip r:embed="rId3"/>
          <a:stretch>
            <a:fillRect/>
          </a:stretch>
        </p:blipFill>
        <p:spPr>
          <a:xfrm>
            <a:off x="8516685" y="2237285"/>
            <a:ext cx="3554993" cy="4159012"/>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88879"/>
            <a:ext cx="8144134" cy="1417900"/>
          </a:xfrm>
        </p:spPr>
        <p:txBody>
          <a:bodyPr/>
          <a:lstStyle/>
          <a:p>
            <a:r>
              <a:rPr lang="tr-TR" sz="5400" dirty="0"/>
              <a:t>K-NN ALGORİTMASININ ÇALIŞMA MANTIĞI</a:t>
            </a:r>
            <a:endParaRPr lang="en-US" dirty="0"/>
          </a:p>
        </p:txBody>
      </p:sp>
      <p:sp>
        <p:nvSpPr>
          <p:cNvPr id="3" name="Text Placeholder 2"/>
          <p:cNvSpPr>
            <a:spLocks noGrp="1"/>
          </p:cNvSpPr>
          <p:nvPr>
            <p:ph type="subTitle" idx="1"/>
          </p:nvPr>
        </p:nvSpPr>
        <p:spPr>
          <a:xfrm flipH="1">
            <a:off x="334978" y="4394039"/>
            <a:ext cx="345344"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F8863-0843-7AB3-3B13-A4C5A5E26B19}"/>
              </a:ext>
            </a:extLst>
          </p:cNvPr>
          <p:cNvSpPr>
            <a:spLocks noGrp="1"/>
          </p:cNvSpPr>
          <p:nvPr>
            <p:ph type="title"/>
          </p:nvPr>
        </p:nvSpPr>
        <p:spPr/>
        <p:txBody>
          <a:bodyPr/>
          <a:lstStyle/>
          <a:p>
            <a:r>
              <a:rPr lang="tr-TR" sz="3600" dirty="0"/>
              <a:t>K-NN(K-En Yakın Komşu) Algoritmasının Çalışma Mantığı</a:t>
            </a:r>
            <a:endParaRPr lang="tr-TR" dirty="0"/>
          </a:p>
        </p:txBody>
      </p:sp>
      <p:sp>
        <p:nvSpPr>
          <p:cNvPr id="3" name="İçerik Yer Tutucusu 2">
            <a:extLst>
              <a:ext uri="{FF2B5EF4-FFF2-40B4-BE49-F238E27FC236}">
                <a16:creationId xmlns:a16="http://schemas.microsoft.com/office/drawing/2014/main" id="{92412047-F3F5-B0F7-362C-32F48C6E8C58}"/>
              </a:ext>
            </a:extLst>
          </p:cNvPr>
          <p:cNvSpPr>
            <a:spLocks noGrp="1"/>
          </p:cNvSpPr>
          <p:nvPr>
            <p:ph idx="1"/>
          </p:nvPr>
        </p:nvSpPr>
        <p:spPr/>
        <p:txBody>
          <a:bodyPr/>
          <a:lstStyle/>
          <a:p>
            <a:r>
              <a:rPr lang="tr-TR" sz="2400" dirty="0"/>
              <a:t>KNN algoritmasını kullanabilmemiz için öncesinde elimizde bir veri seti bulunmalı ve bu veri seti sınıflandırılmış olmalı. Veri setine yeni bir veri eklendiğinde KNN algoritması, girilen verinin hangi gruba dahil olduğunu bulmaya çalışır. Bunun için veri setine sonradan eklenen veriye en yakın K adet veriye bakar ve ardından bu verilerin çoğunluğu hangi gruptaysa, yeni eklenen veriyi de o gruba dahil eder. KNN algoritmasını daha iyi anlamak için örneğe bakalım.</a:t>
            </a:r>
          </a:p>
          <a:p>
            <a:endParaRPr lang="tr-TR" dirty="0"/>
          </a:p>
        </p:txBody>
      </p:sp>
    </p:spTree>
    <p:extLst>
      <p:ext uri="{BB962C8B-B14F-4D97-AF65-F5344CB8AC3E}">
        <p14:creationId xmlns:p14="http://schemas.microsoft.com/office/powerpoint/2010/main" val="157819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1554</Words>
  <Application>Microsoft Office PowerPoint</Application>
  <PresentationFormat>Geniş ekran</PresentationFormat>
  <Paragraphs>354</Paragraphs>
  <Slides>40</Slides>
  <Notes>9</Notes>
  <HiddenSlides>0</HiddenSlides>
  <MMClips>0</MMClips>
  <ScaleCrop>false</ScaleCrop>
  <HeadingPairs>
    <vt:vector size="6" baseType="variant">
      <vt:variant>
        <vt:lpstr>Kullanılan Yazı Tipleri</vt:lpstr>
      </vt:variant>
      <vt:variant>
        <vt:i4>7</vt:i4>
      </vt:variant>
      <vt:variant>
        <vt:lpstr>Tema</vt:lpstr>
      </vt:variant>
      <vt:variant>
        <vt:i4>4</vt:i4>
      </vt:variant>
      <vt:variant>
        <vt:lpstr>Slayt Başlıkları</vt:lpstr>
      </vt:variant>
      <vt:variant>
        <vt:i4>40</vt:i4>
      </vt:variant>
    </vt:vector>
  </HeadingPairs>
  <TitlesOfParts>
    <vt:vector size="51" baseType="lpstr">
      <vt:lpstr>Arial</vt:lpstr>
      <vt:lpstr>Calibri</vt:lpstr>
      <vt:lpstr>Calibri (Gövde)</vt:lpstr>
      <vt:lpstr>Georgia</vt:lpstr>
      <vt:lpstr>Symbol</vt:lpstr>
      <vt:lpstr>Trebuchet MS</vt:lpstr>
      <vt:lpstr>Trebuchet MS (Gövde)</vt:lpstr>
      <vt:lpstr>Berlin</vt:lpstr>
      <vt:lpstr>1_Berlin</vt:lpstr>
      <vt:lpstr>2_Berlin</vt:lpstr>
      <vt:lpstr>3_Berlin</vt:lpstr>
      <vt:lpstr>KNN ALGORİTMASI</vt:lpstr>
      <vt:lpstr>K-NN NEDİR?</vt:lpstr>
      <vt:lpstr>PowerPoint Sunusu</vt:lpstr>
      <vt:lpstr>PowerPoint Sunusu</vt:lpstr>
      <vt:lpstr>PowerPoint Sunusu</vt:lpstr>
      <vt:lpstr>Nearest Neighbor</vt:lpstr>
      <vt:lpstr>Hesaplamaları sonucunda kaydı uygun sınıfa koyar.</vt:lpstr>
      <vt:lpstr>K-NN ALGORİTMASININ ÇALIŞMA MANTIĞI</vt:lpstr>
      <vt:lpstr>K-NN(K-En Yakın Komşu) Algoritmasının Çalışma Mantığı</vt:lpstr>
      <vt:lpstr>PowerPoint Sunusu</vt:lpstr>
      <vt:lpstr>PowerPoint Sunusu</vt:lpstr>
      <vt:lpstr>PowerPoint Sunusu</vt:lpstr>
      <vt:lpstr>PowerPoint Sunusu</vt:lpstr>
      <vt:lpstr>KNN(K-EN YAKIN KOMŞU) UZAKLIK HESAPLAMASI</vt:lpstr>
      <vt:lpstr>KNN(K-En Yakın Komşu) Uzaklık Hesaplaması</vt:lpstr>
      <vt:lpstr>1 ) Euclidean Uzaklığı</vt:lpstr>
      <vt:lpstr>2 ) Manhattan Uzaklığı</vt:lpstr>
      <vt:lpstr>3 ) Minkowski Uzaklığı</vt:lpstr>
      <vt:lpstr>PowerPoint Sunusu</vt:lpstr>
      <vt:lpstr>PowerPoint Sunusu</vt:lpstr>
      <vt:lpstr>PowerPoint Sunusu</vt:lpstr>
      <vt:lpstr>PowerPoint Sunusu</vt:lpstr>
      <vt:lpstr>PowerPoint Sunusu</vt:lpstr>
      <vt:lpstr>PowerPoint Sunusu</vt:lpstr>
      <vt:lpstr>PowerPoint Sunusu</vt:lpstr>
      <vt:lpstr>KNN AVANTAJ VE DEZAVANTAJLARI</vt:lpstr>
      <vt:lpstr>Lazy Learning vs Eager Learning</vt:lpstr>
      <vt:lpstr>Parametric ve Non-parametric Learning</vt:lpstr>
      <vt:lpstr>KNN Avantajları</vt:lpstr>
      <vt:lpstr>Doğrusal Olmayan Karar Sınırları</vt:lpstr>
      <vt:lpstr>KNN Dezavantajları</vt:lpstr>
      <vt:lpstr>KNN Dezavantajları</vt:lpstr>
      <vt:lpstr>KNN KULLANIM ALANLARI</vt:lpstr>
      <vt:lpstr>KNN Kullanım Alanları</vt:lpstr>
      <vt:lpstr>KNN Kullanım Alanları</vt:lpstr>
      <vt:lpstr>PowerPoint Sunusu</vt:lpstr>
      <vt:lpstr>PowerPoint Sunusu</vt:lpstr>
      <vt:lpstr>PowerPoint Sunusu</vt:lpstr>
      <vt:lpstr>KAYNAKÇA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MEHMET MERT FIDAN</cp:lastModifiedBy>
  <cp:revision>16</cp:revision>
  <dcterms:created xsi:type="dcterms:W3CDTF">2014-04-17T23:07:25Z</dcterms:created>
  <dcterms:modified xsi:type="dcterms:W3CDTF">2022-11-10T07:11:32Z</dcterms:modified>
</cp:coreProperties>
</file>