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82" r:id="rId10"/>
    <p:sldId id="276" r:id="rId11"/>
    <p:sldId id="279" r:id="rId12"/>
    <p:sldId id="268" r:id="rId13"/>
    <p:sldId id="281" r:id="rId14"/>
    <p:sldId id="267" r:id="rId15"/>
    <p:sldId id="283" r:id="rId16"/>
    <p:sldId id="266" r:id="rId17"/>
    <p:sldId id="284" r:id="rId18"/>
    <p:sldId id="265" r:id="rId19"/>
    <p:sldId id="280" r:id="rId20"/>
    <p:sldId id="264" r:id="rId21"/>
    <p:sldId id="278" r:id="rId22"/>
    <p:sldId id="263" r:id="rId23"/>
    <p:sldId id="262" r:id="rId24"/>
    <p:sldId id="272" r:id="rId25"/>
    <p:sldId id="274" r:id="rId26"/>
    <p:sldId id="271" r:id="rId27"/>
    <p:sldId id="273" r:id="rId28"/>
    <p:sldId id="270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>
                <a:alpha val="50000"/>
                <a:lumMod val="51000"/>
                <a:lumOff val="49000"/>
              </a:srgbClr>
            </a:gs>
            <a:gs pos="25000">
              <a:srgbClr val="21D6E0">
                <a:lumMod val="50000"/>
                <a:lumOff val="50000"/>
                <a:alpha val="50000"/>
              </a:srgbClr>
            </a:gs>
            <a:gs pos="75000">
              <a:srgbClr val="0087E6">
                <a:lumMod val="50000"/>
                <a:lumOff val="50000"/>
                <a:alpha val="50000"/>
              </a:srgbClr>
            </a:gs>
            <a:gs pos="100000">
              <a:srgbClr val="005CBF">
                <a:lumMod val="50000"/>
                <a:lumOff val="50000"/>
                <a:alpha val="5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Uydu Görüntülerinde Gemi Tespiti için Derin Öğrenme Yaklaşımları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818343" y="6519327"/>
            <a:ext cx="1335596" cy="332656"/>
          </a:xfrm>
        </p:spPr>
        <p:txBody>
          <a:bodyPr>
            <a:normAutofit fontScale="92500" lnSpcReduction="20000"/>
          </a:bodyPr>
          <a:lstStyle/>
          <a:p>
            <a:r>
              <a:rPr lang="tr-TR" sz="2000" dirty="0" smtClean="0">
                <a:solidFill>
                  <a:schemeClr val="tx1"/>
                </a:solidFill>
              </a:rPr>
              <a:t>02.03.2025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1335596" y="357301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Mehmet Peker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02210224054</a:t>
            </a:r>
          </a:p>
          <a:p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 Mühendisliği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323528" y="2060848"/>
            <a:ext cx="842493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R-CNN, YOLOv8/v9 ve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R-CNN Algoritmalarının Karşılaştırmalı Analizi</a:t>
            </a:r>
          </a:p>
        </p:txBody>
      </p:sp>
    </p:spTree>
    <p:extLst>
      <p:ext uri="{BB962C8B-B14F-4D97-AF65-F5344CB8AC3E}">
        <p14:creationId xmlns:p14="http://schemas.microsoft.com/office/powerpoint/2010/main" val="5119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P\Desktop\derin sinir aglari\Ekran görüntüsü 2025-03-02 1252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7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P\Desktop\derin sinir aglari\Ekran görüntüsü 2025-03-02 1302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7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3-Yöntemler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YOLOv8 ve YOLOv9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 aşamalı nesne tespiti, hızlı ve gerçek zamanlı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performans.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YOLOv9‘da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hızlı yakınsama ve daha iyi genel performans.</a:t>
            </a:r>
          </a:p>
        </p:txBody>
      </p:sp>
    </p:spTree>
    <p:extLst>
      <p:ext uri="{BB962C8B-B14F-4D97-AF65-F5344CB8AC3E}">
        <p14:creationId xmlns:p14="http://schemas.microsoft.com/office/powerpoint/2010/main" val="23718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P\Desktop\derin sinir aglari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" y="0"/>
            <a:ext cx="91397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3-Yöntemler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R-CNN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İki aşamalı nesne tespiti, SAR verileriyle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Mersin Limanı'ndan elde edilen SAR verileriyle gemi tespiti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Çalışma alanı bir sonraki sayfada verilmiştir.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P\Desktop\derin sinir aglari\Ekran görüntüsü 2025-03-02 1434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4-Bulgular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Mask R-CNN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Tespit Örnekleri: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sonraki sayfada verilmiştir.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Metrikler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Kesinlik, geri getirme, F1-skoru.</a:t>
            </a:r>
          </a:p>
        </p:txBody>
      </p:sp>
    </p:spTree>
    <p:extLst>
      <p:ext uri="{BB962C8B-B14F-4D97-AF65-F5344CB8AC3E}">
        <p14:creationId xmlns:p14="http://schemas.microsoft.com/office/powerpoint/2010/main" val="21305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P\Desktop\derin sinir aglari\Ekran görüntüsü 2025-03-02 153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8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4-Bulgular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YOLOv8 ve YOLOv9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Performans Grafikleri: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Eğitim ve doğrulama kayıpları,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YOLOv9'un daha iyi performans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sonuçları verdiği görülmüştür.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P\Desktop\derin sinir aglari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35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P\Desktop\derin sinir aglari\Ekran görüntüsü 2025-03-02 1258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9144000" cy="35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3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İÇİNDEKİLER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1-Giriş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2-Veri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Setleri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3-Yöntemler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4-Bulgular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5-Tartışma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6-Sonuç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7-Kaynakça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Referanslar</a:t>
            </a:r>
          </a:p>
        </p:txBody>
      </p:sp>
    </p:spTree>
    <p:extLst>
      <p:ext uri="{BB962C8B-B14F-4D97-AF65-F5344CB8AC3E}">
        <p14:creationId xmlns:p14="http://schemas.microsoft.com/office/powerpoint/2010/main" val="18050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4-Bulgular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R-CNN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Tespit Haritası: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Mersin Limanı'ndaki tespit edilen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gemiler bir sonraki sayfada verilmiştir.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Metrikler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Doğruluk, kesinlik, geri getirme.</a:t>
            </a:r>
          </a:p>
        </p:txBody>
      </p:sp>
    </p:spTree>
    <p:extLst>
      <p:ext uri="{BB962C8B-B14F-4D97-AF65-F5344CB8AC3E}">
        <p14:creationId xmlns:p14="http://schemas.microsoft.com/office/powerpoint/2010/main" val="3099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P\Desktop\derin sinir aglari\Ekran görüntüsü 2025-03-02 1259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" y="-1"/>
            <a:ext cx="9122704" cy="684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0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5-Tartışma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Algoritmaların Karşılaştırılması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Güçlü Yönler: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 R-CNN (maskeleme), YOLO (hız),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R-CNN (SAR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Zayıf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Yönler: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 R-CNN (yavaşlık), YOLO (doğruluk),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R-CNN (karmaşıklık).</a:t>
            </a:r>
          </a:p>
        </p:txBody>
      </p:sp>
    </p:spTree>
    <p:extLst>
      <p:ext uri="{BB962C8B-B14F-4D97-AF65-F5344CB8AC3E}">
        <p14:creationId xmlns:p14="http://schemas.microsoft.com/office/powerpoint/2010/main" val="26858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5-Tartışma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Veri Setlerinin ve Çevresel Faktörlerin Etkisi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Seti: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Çözünürlük, boyut, çeşitlilik.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Çevresel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Faktörler: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Hava koşulları, deniz durumu, aydınlatma.</a:t>
            </a:r>
          </a:p>
        </p:txBody>
      </p:sp>
    </p:spTree>
    <p:extLst>
      <p:ext uri="{BB962C8B-B14F-4D97-AF65-F5344CB8AC3E}">
        <p14:creationId xmlns:p14="http://schemas.microsoft.com/office/powerpoint/2010/main" val="28727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5-Tartışma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Gelecekteki Araştırma Yönleri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İyileştirme: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 optimizasyonu, veri seti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zenginleştirme.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Gerçek zamanlı gemi tespiti, otonom deniz araçları.</a:t>
            </a:r>
          </a:p>
        </p:txBody>
      </p:sp>
    </p:spTree>
    <p:extLst>
      <p:ext uri="{BB962C8B-B14F-4D97-AF65-F5344CB8AC3E}">
        <p14:creationId xmlns:p14="http://schemas.microsoft.com/office/powerpoint/2010/main" val="25091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80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6-Sonuç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Çalışmanın Ana Bulguları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472608"/>
          </a:xfrm>
        </p:spPr>
        <p:txBody>
          <a:bodyPr>
            <a:normAutofit fontScale="77500" lnSpcReduction="20000"/>
          </a:bodyPr>
          <a:lstStyle/>
          <a:p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Karşılaştırmalı Analiz: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R-CNN: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Yüksek doğruluk, maskeleme, yavaş.</a:t>
            </a:r>
          </a:p>
          <a:p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YOLOv8/v9: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Hızlı, YOLOv9 daha iyi, karmaşık sahnelerde düşüş.</a:t>
            </a:r>
          </a:p>
          <a:p>
            <a:r>
              <a:rPr lang="tr-T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R-CNN: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SAR'da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etkili, farklı gemilerde başarılı, karmaşık.</a:t>
            </a:r>
          </a:p>
          <a:p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Önemli Sonuçlar: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Derin öğrenme gemi tespitinde umut verici.</a:t>
            </a:r>
          </a:p>
          <a:p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algoritmanın güçlü ve zayıf yönleri var.</a:t>
            </a:r>
          </a:p>
          <a:p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YOLOv9 hız ve performansta öne çıktı.</a:t>
            </a:r>
          </a:p>
          <a:p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SAR'da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R-CNN etkili.</a:t>
            </a:r>
          </a:p>
          <a:p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 Başarı: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Derin öğrenmenin potansiyeli gösterildi.</a:t>
            </a:r>
          </a:p>
          <a:p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Gelecek araştırmalar için temel oluşturuldu.</a:t>
            </a:r>
          </a:p>
        </p:txBody>
      </p:sp>
    </p:spTree>
    <p:extLst>
      <p:ext uri="{BB962C8B-B14F-4D97-AF65-F5344CB8AC3E}">
        <p14:creationId xmlns:p14="http://schemas.microsoft.com/office/powerpoint/2010/main" val="21654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6-Sonuç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Derin Öğrenme Algoritmalarının Potansiyeli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Deniz Güvenliği: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Yasadışı faaliyetlerin tespiti, gemi trafiği izleme, şüpheli gemi takibi. </a:t>
            </a: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Arama Kurtarma: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Kayıp gemi ve denizci tespiti, arama kurtarma ekiplerine yönlendirme, acil durum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takibi.</a:t>
            </a:r>
          </a:p>
          <a:p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Çevre </a:t>
            </a: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İzleme: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Deniz kirliliği tespiti, petrol sızıntısı takibi, deniz yaşamı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koruma.</a:t>
            </a:r>
          </a:p>
          <a:p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Diğer </a:t>
            </a: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Alanlar: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Liman yönetimi, otonom deniz araçları, deniz kaynakları keşfi.</a:t>
            </a:r>
          </a:p>
        </p:txBody>
      </p:sp>
    </p:spTree>
    <p:extLst>
      <p:ext uri="{BB962C8B-B14F-4D97-AF65-F5344CB8AC3E}">
        <p14:creationId xmlns:p14="http://schemas.microsoft.com/office/powerpoint/2010/main" val="16908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6-Sonuç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Gelecekteki Uygulamalar ve Öneriler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5400600"/>
          </a:xfrm>
        </p:spPr>
        <p:txBody>
          <a:bodyPr>
            <a:noAutofit/>
          </a:bodyPr>
          <a:lstStyle/>
          <a:p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Büyük ve Çeşitli Veri Setleri: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 uydu ve SAR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sensörlerinden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elde edilen verilerle model eğitimi.</a:t>
            </a:r>
          </a:p>
          <a:p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deniz koşulları, gemi tipleri ve coğrafi bölgeleri kapsayan veri setleri.</a:t>
            </a:r>
          </a:p>
          <a:p>
            <a:r>
              <a:rPr lang="tr-T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Hibrit</a:t>
            </a:r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Algoritmalar: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 derin öğrenme algoritmalarının (örneğin, CNN ve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kombinasyonu.</a:t>
            </a:r>
          </a:p>
          <a:p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Geleneksel görüntü işleme yöntemleriyle derin öğrenme algoritmalarının entegrasyonu.</a:t>
            </a:r>
          </a:p>
          <a:p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Uygulamalar: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Gemi tespit sistemlerinin hız ve verimliliğinin artırılması.</a:t>
            </a:r>
          </a:p>
          <a:p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Otonom deniz araçları ve deniz güvenliği sistemleri için gerçek zamanlı gemi tespiti.</a:t>
            </a:r>
          </a:p>
          <a:p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Sınırlılıkların Giderilmesi: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Küçük gemilerin ve birbirine yakın gemilerin tespit doğruluğunun artırılması.</a:t>
            </a:r>
          </a:p>
          <a:p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hava koşulları ve deniz durumlarındaki performansın iyileştirilmesi.</a:t>
            </a:r>
          </a:p>
        </p:txBody>
      </p:sp>
    </p:spTree>
    <p:extLst>
      <p:ext uri="{BB962C8B-B14F-4D97-AF65-F5344CB8AC3E}">
        <p14:creationId xmlns:p14="http://schemas.microsoft.com/office/powerpoint/2010/main" val="9812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7-Kaynakça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Referanslar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Öçer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N.E. &amp; Avdan, U. (2024). Mask R-CNN İle Uydu Görüntülerinde Gemi Tespiti. 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GSI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C: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Information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Sciences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40-50.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Tekindemir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&amp; Şenel, F.A. (2024). Gemi Tespiti Uygulamasında Yolov8 ve Yolov9 Algoritmalarının Performans Değerlendirmesi. 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Uluslararası Sürdürülebilir Mühendislik ve Teknoloji Dergisi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192-199.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Şenol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H.İ. (2023). Gelişmiş Deniz Gözlemi: SAR Tabanlı Gemi Tespiti için CNN Algoritmalarının Kullanımı. 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Türkiye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LiDAR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Dergisi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01-07.</a:t>
            </a:r>
          </a:p>
        </p:txBody>
      </p:sp>
    </p:spTree>
    <p:extLst>
      <p:ext uri="{BB962C8B-B14F-4D97-AF65-F5344CB8AC3E}">
        <p14:creationId xmlns:p14="http://schemas.microsoft.com/office/powerpoint/2010/main" val="24130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36712"/>
          </a:xfrm>
        </p:spPr>
        <p:txBody>
          <a:bodyPr>
            <a:normAutofit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1-GİRİŞ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 Tespitinin Önemi: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Deniz güvenliği, kaçakçılıkla mücadele, balıkçılık yönetimi vb.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Çalışmanın Amacı: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 derin öğrenme yaklaşımlarını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karşılaştırmak.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Kapsam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Uydu görüntüleri ve SAR verileriyle gemi tespiti.</a:t>
            </a:r>
          </a:p>
        </p:txBody>
      </p:sp>
    </p:spTree>
    <p:extLst>
      <p:ext uri="{BB962C8B-B14F-4D97-AF65-F5344CB8AC3E}">
        <p14:creationId xmlns:p14="http://schemas.microsoft.com/office/powerpoint/2010/main" val="42757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2-VERİ SETLERİ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Uydu Görüntüleri: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1m çözünürlüklü görüntüler,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Google Earth" veri seti.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 Verileri: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Sentinel-1 SAR verileri, Mersin Limanı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görüntüleri.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Ortak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Özellikler: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Gemi tespiti için uygun çözünürlük, yeterli örnek, çeşitlilik.</a:t>
            </a:r>
          </a:p>
        </p:txBody>
      </p:sp>
    </p:spTree>
    <p:extLst>
      <p:ext uri="{BB962C8B-B14F-4D97-AF65-F5344CB8AC3E}">
        <p14:creationId xmlns:p14="http://schemas.microsoft.com/office/powerpoint/2010/main" val="33753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2-VERİ SETLERİNİN ÖZELLİKLERİ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Çözünürlük: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1m uydu görüntüleri, "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Ships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Earth", Sentinel-1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Boyut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Uydu ve SAR verilerinde [görüntü sayısı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Çeşitlilik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 gemi boyutları, hava koşulları,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aydınlatma.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Etiketleme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Gemi maskeleri, sınır kutuları.</a:t>
            </a:r>
          </a:p>
        </p:txBody>
      </p:sp>
    </p:spTree>
    <p:extLst>
      <p:ext uri="{BB962C8B-B14F-4D97-AF65-F5344CB8AC3E}">
        <p14:creationId xmlns:p14="http://schemas.microsoft.com/office/powerpoint/2010/main" val="21956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2-VERİ SETLERİNİN ZORLUKLARI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Gürültü: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Atmosferik etkiler,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gürültüsü, benek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gürültüsü.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Değişken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Aydınlatma: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 zamanlar, deniz yüzeyindeki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yansımalar.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Gemi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Boyutları ve Tiplerindeki Değişkenlik: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Küçük teknelerden büyük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gemilere.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Deniz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Durumu: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Dalgalı denizlerde tespit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zorluğu.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Yoğun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 Trafiği: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Limanlar ve deniz yollarındaki örtüşmeler.</a:t>
            </a:r>
          </a:p>
        </p:txBody>
      </p:sp>
    </p:spTree>
    <p:extLst>
      <p:ext uri="{BB962C8B-B14F-4D97-AF65-F5344CB8AC3E}">
        <p14:creationId xmlns:p14="http://schemas.microsoft.com/office/powerpoint/2010/main" val="11210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3-Yöntemler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Mask R-CNN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İki aşamalı nesne tespiti, bölge öneri ağı (RPN) ve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İşleyiş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Girdi görüntüsünden özellik çıkarımı, bölge önerisi, nesne sınıflandırma ve maskeleme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 konuyla ilgili görseller için sonraki sayfaya geçiniz.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P\Desktop\derin sinir aglari\Ekran görüntüsü 2025-03-02 125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P\Desktop\derin sinir aglari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849</Words>
  <Application>Microsoft Office PowerPoint</Application>
  <PresentationFormat>Ekran Gösterisi (4:3)</PresentationFormat>
  <Paragraphs>86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29" baseType="lpstr">
      <vt:lpstr>Ofis Teması</vt:lpstr>
      <vt:lpstr>Uydu Görüntülerinde Gemi Tespiti için Derin Öğrenme Yaklaşımları</vt:lpstr>
      <vt:lpstr>İÇİNDEKİLER</vt:lpstr>
      <vt:lpstr>1-GİRİŞ</vt:lpstr>
      <vt:lpstr>2-VERİ SETLERİ</vt:lpstr>
      <vt:lpstr>2-VERİ SETLERİNİN ÖZELLİKLERİ</vt:lpstr>
      <vt:lpstr>2-VERİ SETLERİNİN ZORLUKLARI</vt:lpstr>
      <vt:lpstr>3-Yöntemler - Mask R-CNN</vt:lpstr>
      <vt:lpstr>PowerPoint Sunusu</vt:lpstr>
      <vt:lpstr>PowerPoint Sunusu</vt:lpstr>
      <vt:lpstr>PowerPoint Sunusu</vt:lpstr>
      <vt:lpstr>PowerPoint Sunusu</vt:lpstr>
      <vt:lpstr>3-Yöntemler - YOLOv8 ve YOLOv9</vt:lpstr>
      <vt:lpstr>PowerPoint Sunusu</vt:lpstr>
      <vt:lpstr>3-Yöntemler - Faster R-CNN</vt:lpstr>
      <vt:lpstr>PowerPoint Sunusu</vt:lpstr>
      <vt:lpstr>4-Bulgular - Mask R-CNN</vt:lpstr>
      <vt:lpstr>PowerPoint Sunusu</vt:lpstr>
      <vt:lpstr>4-Bulgular - YOLOv8 ve YOLOv9</vt:lpstr>
      <vt:lpstr>PowerPoint Sunusu</vt:lpstr>
      <vt:lpstr>4-Bulgular - Faster R-CNN</vt:lpstr>
      <vt:lpstr>PowerPoint Sunusu</vt:lpstr>
      <vt:lpstr>5-Tartışma - Algoritmaların Karşılaştırılması</vt:lpstr>
      <vt:lpstr>5-Tartışma - Veri Setlerinin ve Çevresel Faktörlerin Etkisi</vt:lpstr>
      <vt:lpstr>5-Tartışma - Gelecekteki Araştırma Yönleri</vt:lpstr>
      <vt:lpstr>6-Sonuç - Çalışmanın Ana Bulguları</vt:lpstr>
      <vt:lpstr>6-Sonuç - Derin Öğrenme Algoritmalarının Potansiyeli</vt:lpstr>
      <vt:lpstr>6-Sonuç - Gelecekteki Uygulamalar ve Öneriler</vt:lpstr>
      <vt:lpstr>7-Kaynakça ve Referanslar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Sinir Ağları</dc:title>
  <dc:creator>MP</dc:creator>
  <cp:lastModifiedBy>MP</cp:lastModifiedBy>
  <cp:revision>104</cp:revision>
  <dcterms:created xsi:type="dcterms:W3CDTF">2025-03-02T09:48:30Z</dcterms:created>
  <dcterms:modified xsi:type="dcterms:W3CDTF">2025-03-02T13:04:24Z</dcterms:modified>
</cp:coreProperties>
</file>