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48f0e622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48f0e622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48f0e622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48f0e622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48f0e622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8f0e622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48f0e622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8f0e622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48f0e622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8f0e622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48f0e622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48f0e622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48f0e622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48f0e622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48f0e622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48f0e622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48f0e622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48f0e622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48f0e62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48f0e62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48f0e622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48f0e622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48f0e622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48f0e622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48f0e622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48f0e622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48f0e622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48f0e622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hyperlink" Target="https://git-school.github.io/visualizing-g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29251" l="0" r="0" t="26827"/>
          <a:stretch/>
        </p:blipFill>
        <p:spPr>
          <a:xfrm>
            <a:off x="518350" y="738275"/>
            <a:ext cx="7462875" cy="2587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506500" y="504275"/>
            <a:ext cx="8090700" cy="332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GIT uygulamalar</a:t>
            </a:r>
            <a:endParaRPr b="1" sz="1100" u="sng"/>
          </a:p>
          <a:p>
            <a:pPr indent="0" lvl="0" marL="0" rtl="0" algn="l">
              <a:spcBef>
                <a:spcPts val="0"/>
              </a:spcBef>
              <a:spcAft>
                <a:spcPts val="0"/>
              </a:spcAft>
              <a:buNone/>
            </a:pPr>
            <a:r>
              <a:t/>
            </a:r>
            <a:endParaRPr b="1" sz="1100" u="sng"/>
          </a:p>
          <a:p>
            <a:pPr indent="0" lvl="0" marL="0" rtl="0" algn="l">
              <a:spcBef>
                <a:spcPts val="0"/>
              </a:spcBef>
              <a:spcAft>
                <a:spcPts val="0"/>
              </a:spcAft>
              <a:buNone/>
            </a:pPr>
            <a:r>
              <a:rPr b="1" lang="en" sz="1100"/>
              <a:t>branch :     (</a:t>
            </a:r>
            <a:r>
              <a:rPr lang="en" sz="1100"/>
              <a:t>proje üzerinde bazı değişiklikler yapacağımız ve bu değişikliklerin çalışıp çalışmayacağını görmek üzere kullanılır. Yada bir projede birden fazla kişli çalışıyorsa hekes kendi dalında çalışmasını yapar (örnek frontend ve backend) daha sonra bu çalışmalarını master branch ile birleştirebilir) master branch herzamn güncel tutulmaya çalışılmalıdır.</a:t>
            </a:r>
            <a:endParaRPr sz="1100"/>
          </a:p>
          <a:p>
            <a:pPr indent="0" lvl="0" marL="0" rtl="0" algn="l">
              <a:spcBef>
                <a:spcPts val="0"/>
              </a:spcBef>
              <a:spcAft>
                <a:spcPts val="0"/>
              </a:spcAft>
              <a:buClr>
                <a:schemeClr val="dk1"/>
              </a:buClr>
              <a:buSzPts val="1100"/>
              <a:buFont typeface="Arial"/>
              <a:buNone/>
            </a:pPr>
            <a:r>
              <a:rPr b="1" lang="en" sz="1100">
                <a:solidFill>
                  <a:schemeClr val="dk1"/>
                </a:solidFill>
              </a:rPr>
              <a:t>git branch      </a:t>
            </a:r>
            <a:r>
              <a:rPr lang="en" sz="1100">
                <a:solidFill>
                  <a:schemeClr val="dk1"/>
                </a:solidFill>
              </a:rPr>
              <a:t> (local branchları gösterir)</a:t>
            </a:r>
            <a:r>
              <a:rPr b="1" lang="en" sz="1100">
                <a:solidFill>
                  <a:schemeClr val="dk1"/>
                </a:solidFill>
              </a:rPr>
              <a:t> </a:t>
            </a:r>
            <a:r>
              <a:rPr i="1" lang="en" sz="1100">
                <a:solidFill>
                  <a:schemeClr val="dk1"/>
                </a:solidFill>
              </a:rPr>
              <a:t>* master</a:t>
            </a:r>
            <a:endParaRPr sz="1100"/>
          </a:p>
          <a:p>
            <a:pPr indent="0" lvl="0" marL="0" rtl="0" algn="l">
              <a:spcBef>
                <a:spcPts val="0"/>
              </a:spcBef>
              <a:spcAft>
                <a:spcPts val="0"/>
              </a:spcAft>
              <a:buNone/>
            </a:pPr>
            <a:r>
              <a:rPr b="1" lang="en" sz="1100">
                <a:solidFill>
                  <a:schemeClr val="dk1"/>
                </a:solidFill>
              </a:rPr>
              <a:t>git branch -r  </a:t>
            </a:r>
            <a:r>
              <a:rPr lang="en" sz="1100">
                <a:solidFill>
                  <a:schemeClr val="dk1"/>
                </a:solidFill>
              </a:rPr>
              <a:t> (remote branchları gösterir)</a:t>
            </a:r>
            <a:r>
              <a:rPr b="1" lang="en" sz="1100">
                <a:solidFill>
                  <a:schemeClr val="dk1"/>
                </a:solidFill>
              </a:rPr>
              <a:t> </a:t>
            </a:r>
            <a:endParaRPr i="1" sz="1100"/>
          </a:p>
          <a:p>
            <a:pPr indent="0" lvl="0" marL="0" rtl="0" algn="l">
              <a:spcBef>
                <a:spcPts val="0"/>
              </a:spcBef>
              <a:spcAft>
                <a:spcPts val="0"/>
              </a:spcAft>
              <a:buNone/>
            </a:pPr>
            <a:r>
              <a:rPr b="1" lang="en" sz="1100">
                <a:solidFill>
                  <a:schemeClr val="dk1"/>
                </a:solidFill>
              </a:rPr>
              <a:t>git branch -a   </a:t>
            </a:r>
            <a:r>
              <a:rPr lang="en" sz="1100">
                <a:solidFill>
                  <a:schemeClr val="dk1"/>
                </a:solidFill>
              </a:rPr>
              <a:t>(tüm branchları gösterir)</a:t>
            </a:r>
            <a:r>
              <a:rPr b="1" lang="en" sz="1100">
                <a:solidFill>
                  <a:schemeClr val="dk1"/>
                </a:solidFill>
              </a:rPr>
              <a:t>     </a:t>
            </a:r>
            <a:endParaRPr b="1" sz="1100">
              <a:solidFill>
                <a:schemeClr val="dk1"/>
              </a:solidFill>
            </a:endParaRPr>
          </a:p>
          <a:p>
            <a:pPr indent="0" lvl="0" marL="0" rtl="0" algn="l">
              <a:spcBef>
                <a:spcPts val="0"/>
              </a:spcBef>
              <a:spcAft>
                <a:spcPts val="0"/>
              </a:spcAft>
              <a:buNone/>
            </a:pPr>
            <a:r>
              <a:rPr b="1" lang="en" sz="1100"/>
              <a:t>git branch </a:t>
            </a:r>
            <a:r>
              <a:rPr b="1" lang="en" sz="1100">
                <a:solidFill>
                  <a:srgbClr val="FF0000"/>
                </a:solidFill>
              </a:rPr>
              <a:t>newbranchname       </a:t>
            </a:r>
            <a:r>
              <a:rPr lang="en" sz="1100"/>
              <a:t>(yeni bir branch oluşturur)</a:t>
            </a:r>
            <a:endParaRPr sz="1100"/>
          </a:p>
          <a:p>
            <a:pPr indent="0" lvl="0" marL="0" rtl="0" algn="l">
              <a:spcBef>
                <a:spcPts val="0"/>
              </a:spcBef>
              <a:spcAft>
                <a:spcPts val="0"/>
              </a:spcAft>
              <a:buNone/>
            </a:pPr>
            <a:r>
              <a:rPr b="1" lang="en" sz="1100">
                <a:solidFill>
                  <a:schemeClr val="dk1"/>
                </a:solidFill>
              </a:rPr>
              <a:t>git checkout </a:t>
            </a:r>
            <a:r>
              <a:rPr b="1" lang="en" sz="1100">
                <a:solidFill>
                  <a:srgbClr val="FF0000"/>
                </a:solidFill>
              </a:rPr>
              <a:t>branchname    </a:t>
            </a:r>
            <a:r>
              <a:rPr lang="en" sz="1100">
                <a:solidFill>
                  <a:schemeClr val="dk1"/>
                </a:solidFill>
              </a:rPr>
              <a:t>(HEAD istenilen brancha geçirilir)</a:t>
            </a:r>
            <a:endParaRPr sz="1100">
              <a:solidFill>
                <a:schemeClr val="dk1"/>
              </a:solidFill>
            </a:endParaRPr>
          </a:p>
          <a:p>
            <a:pPr indent="0" lvl="0" marL="0" rtl="0" algn="l">
              <a:spcBef>
                <a:spcPts val="0"/>
              </a:spcBef>
              <a:spcAft>
                <a:spcPts val="0"/>
              </a:spcAft>
              <a:buNone/>
            </a:pPr>
            <a:r>
              <a:rPr b="1" lang="en" sz="1100">
                <a:solidFill>
                  <a:schemeClr val="dk1"/>
                </a:solidFill>
              </a:rPr>
              <a:t>git checkout -b </a:t>
            </a:r>
            <a:r>
              <a:rPr b="1" lang="en" sz="1100">
                <a:solidFill>
                  <a:srgbClr val="FF0000"/>
                </a:solidFill>
              </a:rPr>
              <a:t>newbranchname </a:t>
            </a:r>
            <a:r>
              <a:rPr lang="en" sz="1100"/>
              <a:t>(branch oluşturur ve HEAD o branh a geçer)</a:t>
            </a:r>
            <a:endParaRPr sz="1100"/>
          </a:p>
          <a:p>
            <a:pPr indent="0" lvl="0" marL="0" rtl="0" algn="l">
              <a:spcBef>
                <a:spcPts val="0"/>
              </a:spcBef>
              <a:spcAft>
                <a:spcPts val="0"/>
              </a:spcAft>
              <a:buClr>
                <a:schemeClr val="dk1"/>
              </a:buClr>
              <a:buSzPts val="1100"/>
              <a:buFont typeface="Arial"/>
              <a:buNone/>
            </a:pPr>
            <a:r>
              <a:rPr b="1" lang="en" sz="1100">
                <a:solidFill>
                  <a:schemeClr val="dk1"/>
                </a:solidFill>
              </a:rPr>
              <a:t>git branch -d </a:t>
            </a:r>
            <a:r>
              <a:rPr b="1" lang="en" sz="1100">
                <a:solidFill>
                  <a:srgbClr val="FF0000"/>
                </a:solidFill>
              </a:rPr>
              <a:t>branchname       </a:t>
            </a:r>
            <a:r>
              <a:rPr lang="en" sz="1100">
                <a:solidFill>
                  <a:schemeClr val="dk1"/>
                </a:solidFill>
              </a:rPr>
              <a:t>(branch i siler ama branch merge edilmemişse silmez)</a:t>
            </a:r>
            <a:endParaRPr sz="1100"/>
          </a:p>
          <a:p>
            <a:pPr indent="0" lvl="0" marL="0" rtl="0" algn="l">
              <a:spcBef>
                <a:spcPts val="0"/>
              </a:spcBef>
              <a:spcAft>
                <a:spcPts val="0"/>
              </a:spcAft>
              <a:buNone/>
            </a:pPr>
            <a:r>
              <a:rPr b="1" lang="en" sz="1100">
                <a:solidFill>
                  <a:schemeClr val="dk1"/>
                </a:solidFill>
              </a:rPr>
              <a:t>git branch -D </a:t>
            </a:r>
            <a:r>
              <a:rPr b="1" lang="en" sz="1100">
                <a:solidFill>
                  <a:srgbClr val="FF0000"/>
                </a:solidFill>
              </a:rPr>
              <a:t>branchname       </a:t>
            </a:r>
            <a:r>
              <a:rPr lang="en" sz="1100">
                <a:solidFill>
                  <a:schemeClr val="dk1"/>
                </a:solidFill>
              </a:rPr>
              <a:t>(herşekilde branch i siler)</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git merge </a:t>
            </a:r>
            <a:r>
              <a:rPr b="1" lang="en" sz="1100">
                <a:solidFill>
                  <a:srgbClr val="FF0000"/>
                </a:solidFill>
              </a:rPr>
              <a:t>branchname</a:t>
            </a:r>
            <a:r>
              <a:rPr lang="en" sz="1100"/>
              <a:t> (iki branch ı birleştiri. Komutu hangi branch üzerinde çalıştırısak o brancın üzerine merge işlemi olur)</a:t>
            </a:r>
            <a:endParaRPr sz="1100"/>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100" u="sng"/>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100"/>
              <a:t> </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pic>
        <p:nvPicPr>
          <p:cNvPr id="117" name="Google Shape;117;p22"/>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118" name="Google Shape;118;p22"/>
          <p:cNvPicPr preferRelativeResize="0"/>
          <p:nvPr/>
        </p:nvPicPr>
        <p:blipFill>
          <a:blip r:embed="rId4">
            <a:alphaModFix/>
          </a:blip>
          <a:stretch>
            <a:fillRect/>
          </a:stretch>
        </p:blipFill>
        <p:spPr>
          <a:xfrm>
            <a:off x="2178425" y="3310200"/>
            <a:ext cx="4405274" cy="1596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5176975" y="966825"/>
            <a:ext cx="2969375" cy="3935075"/>
          </a:xfrm>
          <a:prstGeom prst="rect">
            <a:avLst/>
          </a:prstGeom>
          <a:noFill/>
          <a:ln>
            <a:noFill/>
          </a:ln>
        </p:spPr>
      </p:pic>
      <p:pic>
        <p:nvPicPr>
          <p:cNvPr id="124" name="Google Shape;124;p23"/>
          <p:cNvPicPr preferRelativeResize="0"/>
          <p:nvPr/>
        </p:nvPicPr>
        <p:blipFill rotWithShape="1">
          <a:blip r:embed="rId4">
            <a:alphaModFix/>
          </a:blip>
          <a:srcRect b="29251" l="0" r="0" t="26827"/>
          <a:stretch/>
        </p:blipFill>
        <p:spPr>
          <a:xfrm>
            <a:off x="2839575" y="-224125"/>
            <a:ext cx="3619500" cy="1255075"/>
          </a:xfrm>
          <a:prstGeom prst="rect">
            <a:avLst/>
          </a:prstGeom>
          <a:noFill/>
          <a:ln>
            <a:noFill/>
          </a:ln>
        </p:spPr>
      </p:pic>
      <p:sp>
        <p:nvSpPr>
          <p:cNvPr id="125" name="Google Shape;125;p23"/>
          <p:cNvSpPr txBox="1"/>
          <p:nvPr/>
        </p:nvSpPr>
        <p:spPr>
          <a:xfrm>
            <a:off x="1066800" y="2590800"/>
            <a:ext cx="30000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https://git-school.github.io/visualizing-git/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3">
            <a:alphaModFix/>
          </a:blip>
          <a:srcRect b="29251" l="0" r="0" t="26827"/>
          <a:stretch/>
        </p:blipFill>
        <p:spPr>
          <a:xfrm>
            <a:off x="952500" y="-291775"/>
            <a:ext cx="3619500" cy="1255075"/>
          </a:xfrm>
          <a:prstGeom prst="rect">
            <a:avLst/>
          </a:prstGeom>
          <a:noFill/>
          <a:ln>
            <a:noFill/>
          </a:ln>
        </p:spPr>
      </p:pic>
      <p:pic>
        <p:nvPicPr>
          <p:cNvPr id="131" name="Google Shape;131;p24"/>
          <p:cNvPicPr preferRelativeResize="0"/>
          <p:nvPr/>
        </p:nvPicPr>
        <p:blipFill>
          <a:blip r:embed="rId4">
            <a:alphaModFix/>
          </a:blip>
          <a:stretch>
            <a:fillRect/>
          </a:stretch>
        </p:blipFill>
        <p:spPr>
          <a:xfrm>
            <a:off x="174800" y="1501825"/>
            <a:ext cx="4780609" cy="1596875"/>
          </a:xfrm>
          <a:prstGeom prst="rect">
            <a:avLst/>
          </a:prstGeom>
          <a:noFill/>
          <a:ln>
            <a:noFill/>
          </a:ln>
        </p:spPr>
      </p:pic>
      <p:pic>
        <p:nvPicPr>
          <p:cNvPr id="132" name="Google Shape;132;p24"/>
          <p:cNvPicPr preferRelativeResize="0"/>
          <p:nvPr/>
        </p:nvPicPr>
        <p:blipFill rotWithShape="1">
          <a:blip r:embed="rId5">
            <a:alphaModFix/>
          </a:blip>
          <a:srcRect b="0" l="60662" r="0" t="43630"/>
          <a:stretch/>
        </p:blipFill>
        <p:spPr>
          <a:xfrm>
            <a:off x="3328829" y="3132594"/>
            <a:ext cx="1830369" cy="1822658"/>
          </a:xfrm>
          <a:prstGeom prst="rect">
            <a:avLst/>
          </a:prstGeom>
          <a:noFill/>
          <a:ln>
            <a:noFill/>
          </a:ln>
        </p:spPr>
      </p:pic>
      <p:sp>
        <p:nvSpPr>
          <p:cNvPr id="133" name="Google Shape;133;p24"/>
          <p:cNvSpPr txBox="1"/>
          <p:nvPr/>
        </p:nvSpPr>
        <p:spPr>
          <a:xfrm>
            <a:off x="304800" y="609600"/>
            <a:ext cx="12783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GIT uygulamalar</a:t>
            </a:r>
            <a:endParaRPr/>
          </a:p>
        </p:txBody>
      </p:sp>
      <p:sp>
        <p:nvSpPr>
          <p:cNvPr id="134" name="Google Shape;134;p24"/>
          <p:cNvSpPr txBox="1"/>
          <p:nvPr/>
        </p:nvSpPr>
        <p:spPr>
          <a:xfrm>
            <a:off x="5857050" y="762000"/>
            <a:ext cx="3162600" cy="4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Remote Repostory</a:t>
            </a:r>
            <a:endParaRPr b="1" sz="1100" u="sng">
              <a:solidFill>
                <a:schemeClr val="dk1"/>
              </a:solidFill>
            </a:endParaRPr>
          </a:p>
          <a:p>
            <a:pPr indent="0" lvl="0" marL="0" rtl="0" algn="l">
              <a:spcBef>
                <a:spcPts val="0"/>
              </a:spcBef>
              <a:spcAft>
                <a:spcPts val="0"/>
              </a:spcAft>
              <a:buNone/>
            </a:pPr>
            <a:r>
              <a:t/>
            </a:r>
            <a:endParaRPr b="1" sz="1100" u="sng">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Github (en populer, açık kaynak kodlu projelere buradan ulaşılabiliyor. Farklı platfomlarla ortak çalışılabiliyor.)</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Gitlab  (private repo olayını bedava sunuyor)</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Bitbucket (profesyonel iş dünyası tarafından kullanılıyor. Iş dünyasında populer. Atlassian)</a:t>
            </a:r>
            <a:endParaRPr sz="1100">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t/>
            </a:r>
            <a:endParaRPr b="1" sz="1100" u="sng">
              <a:solidFill>
                <a:schemeClr val="dk1"/>
              </a:solidFill>
            </a:endParaRPr>
          </a:p>
        </p:txBody>
      </p:sp>
      <p:pic>
        <p:nvPicPr>
          <p:cNvPr id="135" name="Google Shape;135;p24"/>
          <p:cNvPicPr preferRelativeResize="0"/>
          <p:nvPr/>
        </p:nvPicPr>
        <p:blipFill rotWithShape="1">
          <a:blip r:embed="rId6">
            <a:alphaModFix/>
          </a:blip>
          <a:srcRect b="27972" l="0" r="0" t="27835"/>
          <a:stretch/>
        </p:blipFill>
        <p:spPr>
          <a:xfrm>
            <a:off x="4297950" y="0"/>
            <a:ext cx="1740000" cy="768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174800" y="1501825"/>
            <a:ext cx="4780609" cy="1596875"/>
          </a:xfrm>
          <a:prstGeom prst="rect">
            <a:avLst/>
          </a:prstGeom>
          <a:noFill/>
          <a:ln>
            <a:noFill/>
          </a:ln>
        </p:spPr>
      </p:pic>
      <p:pic>
        <p:nvPicPr>
          <p:cNvPr id="141" name="Google Shape;141;p25"/>
          <p:cNvPicPr preferRelativeResize="0"/>
          <p:nvPr/>
        </p:nvPicPr>
        <p:blipFill rotWithShape="1">
          <a:blip r:embed="rId4">
            <a:alphaModFix/>
          </a:blip>
          <a:srcRect b="0" l="60662" r="0" t="43630"/>
          <a:stretch/>
        </p:blipFill>
        <p:spPr>
          <a:xfrm>
            <a:off x="3328829" y="3132594"/>
            <a:ext cx="1830369" cy="1822658"/>
          </a:xfrm>
          <a:prstGeom prst="rect">
            <a:avLst/>
          </a:prstGeom>
          <a:noFill/>
          <a:ln>
            <a:noFill/>
          </a:ln>
        </p:spPr>
      </p:pic>
      <p:sp>
        <p:nvSpPr>
          <p:cNvPr id="142" name="Google Shape;142;p25"/>
          <p:cNvSpPr txBox="1"/>
          <p:nvPr/>
        </p:nvSpPr>
        <p:spPr>
          <a:xfrm>
            <a:off x="304800" y="609600"/>
            <a:ext cx="12783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GIT uygulamalar</a:t>
            </a:r>
            <a:endParaRPr/>
          </a:p>
        </p:txBody>
      </p:sp>
      <p:sp>
        <p:nvSpPr>
          <p:cNvPr id="143" name="Google Shape;143;p25"/>
          <p:cNvSpPr txBox="1"/>
          <p:nvPr/>
        </p:nvSpPr>
        <p:spPr>
          <a:xfrm>
            <a:off x="5857050" y="762000"/>
            <a:ext cx="3162600" cy="4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Remote Repostory (GITHUB)</a:t>
            </a:r>
            <a:endParaRPr b="1" sz="1100" u="sng">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rPr lang="en" sz="1100">
                <a:solidFill>
                  <a:schemeClr val="dk1"/>
                </a:solidFill>
              </a:rPr>
              <a:t>P</a:t>
            </a:r>
            <a:r>
              <a:rPr lang="en" sz="1100">
                <a:solidFill>
                  <a:schemeClr val="dk1"/>
                </a:solidFill>
              </a:rPr>
              <a:t>rivate-public</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Read me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gitignore</a:t>
            </a:r>
            <a:endParaRPr sz="1100">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git push </a:t>
            </a:r>
            <a:r>
              <a:rPr b="1" lang="en" sz="1100">
                <a:solidFill>
                  <a:srgbClr val="FF0000"/>
                </a:solidFill>
              </a:rPr>
              <a:t>URL branch </a:t>
            </a:r>
            <a:r>
              <a:rPr lang="en" sz="1100"/>
              <a:t>(master) </a:t>
            </a:r>
            <a:r>
              <a:rPr lang="en" sz="1100">
                <a:solidFill>
                  <a:schemeClr val="dk1"/>
                </a:solidFill>
              </a:rPr>
              <a:t>(localde yapılan değişiklikleri remote repoya gönderecek)</a:t>
            </a:r>
            <a:endParaRPr sz="11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b="1" lang="en" sz="1100">
                <a:solidFill>
                  <a:schemeClr val="dk1"/>
                </a:solidFill>
              </a:rPr>
              <a:t>git remote add origin </a:t>
            </a:r>
            <a:r>
              <a:rPr b="1" lang="en" sz="1100">
                <a:solidFill>
                  <a:srgbClr val="FF0000"/>
                </a:solidFill>
              </a:rPr>
              <a:t>URL (</a:t>
            </a:r>
            <a:r>
              <a:rPr lang="en" sz="1100"/>
              <a:t>kolaylık olsun diye remore reponun url sini origin (takma ad) ismiyle kayıt ediyoruz)</a:t>
            </a:r>
            <a:endParaRPr sz="1100"/>
          </a:p>
          <a:p>
            <a:pPr indent="0" lvl="0" marL="0" rtl="0" algn="l">
              <a:spcBef>
                <a:spcPts val="0"/>
              </a:spcBef>
              <a:spcAft>
                <a:spcPts val="0"/>
              </a:spcAft>
              <a:buNone/>
            </a:pPr>
            <a:r>
              <a:t/>
            </a:r>
            <a:endParaRPr b="1" sz="1100">
              <a:solidFill>
                <a:srgbClr val="FF0000"/>
              </a:solidFill>
            </a:endParaRPr>
          </a:p>
          <a:p>
            <a:pPr indent="0" lvl="0" marL="0" rtl="0" algn="l">
              <a:spcBef>
                <a:spcPts val="0"/>
              </a:spcBef>
              <a:spcAft>
                <a:spcPts val="0"/>
              </a:spcAft>
              <a:buNone/>
            </a:pPr>
            <a:r>
              <a:rPr b="1" lang="en" sz="1100"/>
              <a:t>git push -u origin master </a:t>
            </a:r>
            <a:r>
              <a:rPr lang="en" sz="1100"/>
              <a:t>(localde yapılan değişiklikleri origin ismine atadığımız linke gönderecek)</a:t>
            </a:r>
            <a:endParaRPr sz="1100"/>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rPr b="1" lang="en" sz="1100">
                <a:solidFill>
                  <a:schemeClr val="dk1"/>
                </a:solidFill>
              </a:rPr>
              <a:t>git clone </a:t>
            </a:r>
            <a:r>
              <a:rPr b="1" lang="en" sz="1100">
                <a:solidFill>
                  <a:srgbClr val="FF0000"/>
                </a:solidFill>
              </a:rPr>
              <a:t>URL </a:t>
            </a:r>
            <a:r>
              <a:rPr lang="en" sz="1100"/>
              <a:t>(herhangi bir remote repodaki çalışma alanı bilgisayarımıza kopyalarız)</a:t>
            </a:r>
            <a:endParaRPr sz="1100"/>
          </a:p>
          <a:p>
            <a:pPr indent="0" lvl="0" marL="0" rtl="0" algn="l">
              <a:spcBef>
                <a:spcPts val="0"/>
              </a:spcBef>
              <a:spcAft>
                <a:spcPts val="0"/>
              </a:spcAft>
              <a:buNone/>
            </a:pPr>
            <a:r>
              <a:t/>
            </a:r>
            <a:endParaRPr b="1" sz="1100" u="sng">
              <a:solidFill>
                <a:schemeClr val="dk1"/>
              </a:solidFill>
            </a:endParaRPr>
          </a:p>
        </p:txBody>
      </p:sp>
      <p:pic>
        <p:nvPicPr>
          <p:cNvPr id="144" name="Google Shape;144;p25"/>
          <p:cNvPicPr preferRelativeResize="0"/>
          <p:nvPr/>
        </p:nvPicPr>
        <p:blipFill rotWithShape="1">
          <a:blip r:embed="rId5">
            <a:alphaModFix/>
          </a:blip>
          <a:srcRect b="29251" l="0" r="0" t="26827"/>
          <a:stretch/>
        </p:blipFill>
        <p:spPr>
          <a:xfrm>
            <a:off x="952500" y="-291775"/>
            <a:ext cx="3619500" cy="1255075"/>
          </a:xfrm>
          <a:prstGeom prst="rect">
            <a:avLst/>
          </a:prstGeom>
          <a:noFill/>
          <a:ln>
            <a:noFill/>
          </a:ln>
        </p:spPr>
      </p:pic>
      <p:pic>
        <p:nvPicPr>
          <p:cNvPr id="145" name="Google Shape;145;p25"/>
          <p:cNvPicPr preferRelativeResize="0"/>
          <p:nvPr/>
        </p:nvPicPr>
        <p:blipFill rotWithShape="1">
          <a:blip r:embed="rId6">
            <a:alphaModFix/>
          </a:blip>
          <a:srcRect b="27972" l="0" r="0" t="27835"/>
          <a:stretch/>
        </p:blipFill>
        <p:spPr>
          <a:xfrm>
            <a:off x="4297950" y="0"/>
            <a:ext cx="1740000" cy="768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nvSpPr>
        <p:spPr>
          <a:xfrm>
            <a:off x="304800" y="609600"/>
            <a:ext cx="12783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GIT uygulamalar</a:t>
            </a:r>
            <a:endParaRPr/>
          </a:p>
        </p:txBody>
      </p:sp>
      <p:sp>
        <p:nvSpPr>
          <p:cNvPr id="151" name="Google Shape;151;p26"/>
          <p:cNvSpPr txBox="1"/>
          <p:nvPr/>
        </p:nvSpPr>
        <p:spPr>
          <a:xfrm>
            <a:off x="5857050" y="762000"/>
            <a:ext cx="3162600" cy="4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Remote Repostory (GITHUB)</a:t>
            </a:r>
            <a:endParaRPr b="1" sz="1100" u="sng">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rPr b="1" lang="en" sz="1100">
                <a:solidFill>
                  <a:schemeClr val="dk1"/>
                </a:solidFill>
              </a:rPr>
              <a:t>git push origin </a:t>
            </a:r>
            <a:r>
              <a:rPr b="1" lang="en" sz="1100">
                <a:solidFill>
                  <a:srgbClr val="FF0000"/>
                </a:solidFill>
              </a:rPr>
              <a:t>branchname </a:t>
            </a:r>
            <a:r>
              <a:rPr lang="en" sz="1100">
                <a:solidFill>
                  <a:schemeClr val="dk1"/>
                </a:solidFill>
              </a:rPr>
              <a:t>(localde yapılan değişiklikleri remote repoda hangi branchta göstereceği yazarak gönderiyoruz)</a:t>
            </a:r>
            <a:endParaRPr sz="11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b="1" lang="en" sz="1100">
                <a:solidFill>
                  <a:srgbClr val="4A86E8"/>
                </a:solidFill>
              </a:rPr>
              <a:t>Create a pull request</a:t>
            </a:r>
            <a:endParaRPr b="1" sz="1100">
              <a:solidFill>
                <a:srgbClr val="4A86E8"/>
              </a:solidFill>
            </a:endParaRPr>
          </a:p>
          <a:p>
            <a:pPr indent="0" lvl="0" marL="0" rtl="0" algn="l">
              <a:spcBef>
                <a:spcPts val="0"/>
              </a:spcBef>
              <a:spcAft>
                <a:spcPts val="0"/>
              </a:spcAft>
              <a:buNone/>
            </a:pPr>
            <a:r>
              <a:t/>
            </a:r>
            <a:endParaRPr b="1" sz="1100">
              <a:solidFill>
                <a:srgbClr val="4A86E8"/>
              </a:solidFill>
            </a:endParaRPr>
          </a:p>
          <a:p>
            <a:pPr indent="0" lvl="0" marL="0" rtl="0" algn="l">
              <a:spcBef>
                <a:spcPts val="0"/>
              </a:spcBef>
              <a:spcAft>
                <a:spcPts val="0"/>
              </a:spcAft>
              <a:buNone/>
            </a:pPr>
            <a:r>
              <a:t/>
            </a:r>
            <a:endParaRPr b="1" sz="1100">
              <a:solidFill>
                <a:srgbClr val="4A86E8"/>
              </a:solidFill>
            </a:endParaRPr>
          </a:p>
          <a:p>
            <a:pPr indent="0" lvl="0" marL="0" rtl="0" algn="l">
              <a:spcBef>
                <a:spcPts val="0"/>
              </a:spcBef>
              <a:spcAft>
                <a:spcPts val="0"/>
              </a:spcAft>
              <a:buNone/>
            </a:pPr>
            <a:r>
              <a:t/>
            </a:r>
            <a:endParaRPr b="1" sz="1100">
              <a:solidFill>
                <a:srgbClr val="4A86E8"/>
              </a:solidFill>
            </a:endParaRPr>
          </a:p>
          <a:p>
            <a:pPr indent="0" lvl="0" marL="0" rtl="0" algn="l">
              <a:spcBef>
                <a:spcPts val="0"/>
              </a:spcBef>
              <a:spcAft>
                <a:spcPts val="0"/>
              </a:spcAft>
              <a:buNone/>
            </a:pPr>
            <a:r>
              <a:rPr b="1" lang="en" sz="1100">
                <a:solidFill>
                  <a:srgbClr val="4A86E8"/>
                </a:solidFill>
              </a:rPr>
              <a:t>Forklama : </a:t>
            </a:r>
            <a:r>
              <a:rPr lang="en" sz="1100"/>
              <a:t>başkasının remote repositesini kendi github hesabına ekleme </a:t>
            </a:r>
            <a:endParaRPr sz="1100"/>
          </a:p>
          <a:p>
            <a:pPr indent="0" lvl="0" marL="0" rtl="0" algn="l">
              <a:spcBef>
                <a:spcPts val="0"/>
              </a:spcBef>
              <a:spcAft>
                <a:spcPts val="0"/>
              </a:spcAft>
              <a:buNone/>
            </a:pPr>
            <a:r>
              <a:t/>
            </a:r>
            <a:endParaRPr b="1" sz="1100">
              <a:solidFill>
                <a:srgbClr val="4A86E8"/>
              </a:solidFill>
            </a:endParaRPr>
          </a:p>
        </p:txBody>
      </p:sp>
      <p:pic>
        <p:nvPicPr>
          <p:cNvPr id="152" name="Google Shape;152;p26"/>
          <p:cNvPicPr preferRelativeResize="0"/>
          <p:nvPr/>
        </p:nvPicPr>
        <p:blipFill>
          <a:blip r:embed="rId3">
            <a:alphaModFix/>
          </a:blip>
          <a:stretch>
            <a:fillRect/>
          </a:stretch>
        </p:blipFill>
        <p:spPr>
          <a:xfrm>
            <a:off x="152400" y="1231200"/>
            <a:ext cx="5552251" cy="2373372"/>
          </a:xfrm>
          <a:prstGeom prst="rect">
            <a:avLst/>
          </a:prstGeom>
          <a:noFill/>
          <a:ln cap="flat" cmpd="sng" w="19050">
            <a:solidFill>
              <a:schemeClr val="dk2"/>
            </a:solidFill>
            <a:prstDash val="solid"/>
            <a:round/>
            <a:headEnd len="sm" w="sm" type="none"/>
            <a:tailEnd len="sm" w="sm" type="none"/>
          </a:ln>
        </p:spPr>
      </p:pic>
      <p:pic>
        <p:nvPicPr>
          <p:cNvPr id="153" name="Google Shape;153;p26"/>
          <p:cNvPicPr preferRelativeResize="0"/>
          <p:nvPr/>
        </p:nvPicPr>
        <p:blipFill rotWithShape="1">
          <a:blip r:embed="rId4">
            <a:alphaModFix/>
          </a:blip>
          <a:srcRect b="29251" l="0" r="0" t="26827"/>
          <a:stretch/>
        </p:blipFill>
        <p:spPr>
          <a:xfrm>
            <a:off x="952500" y="-291775"/>
            <a:ext cx="3619500" cy="1255075"/>
          </a:xfrm>
          <a:prstGeom prst="rect">
            <a:avLst/>
          </a:prstGeom>
          <a:noFill/>
          <a:ln>
            <a:noFill/>
          </a:ln>
        </p:spPr>
      </p:pic>
      <p:pic>
        <p:nvPicPr>
          <p:cNvPr id="154" name="Google Shape;154;p26"/>
          <p:cNvPicPr preferRelativeResize="0"/>
          <p:nvPr/>
        </p:nvPicPr>
        <p:blipFill rotWithShape="1">
          <a:blip r:embed="rId5">
            <a:alphaModFix/>
          </a:blip>
          <a:srcRect b="27972" l="0" r="0" t="27835"/>
          <a:stretch/>
        </p:blipFill>
        <p:spPr>
          <a:xfrm>
            <a:off x="4297950" y="0"/>
            <a:ext cx="1740000" cy="768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304800" y="609600"/>
            <a:ext cx="12783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GIT uygulamalar</a:t>
            </a:r>
            <a:endParaRPr/>
          </a:p>
        </p:txBody>
      </p:sp>
      <p:sp>
        <p:nvSpPr>
          <p:cNvPr id="160" name="Google Shape;160;p27"/>
          <p:cNvSpPr txBox="1"/>
          <p:nvPr/>
        </p:nvSpPr>
        <p:spPr>
          <a:xfrm>
            <a:off x="5857050" y="228600"/>
            <a:ext cx="3162600" cy="3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Remote Repostory (GITHUB)</a:t>
            </a:r>
            <a:endParaRPr b="1" sz="1100" u="sng">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0"/>
              </a:spcAft>
              <a:buNone/>
            </a:pPr>
            <a:r>
              <a:rPr b="1" lang="en" sz="1100">
                <a:solidFill>
                  <a:srgbClr val="FF0000"/>
                </a:solidFill>
              </a:rPr>
              <a:t>Fetch :</a:t>
            </a:r>
            <a:r>
              <a:rPr b="1" lang="en" sz="1100">
                <a:solidFill>
                  <a:srgbClr val="4A86E8"/>
                </a:solidFill>
              </a:rPr>
              <a:t> </a:t>
            </a:r>
            <a:r>
              <a:rPr lang="en" sz="1100"/>
              <a:t>çalışma alanımıza uzak repostoryden var olan bütün bilgileri getirir ve referans olarak kayıt eder, bunlar branchler halinde bulunur. Eğer istersek bunu merge komutu ile bu gelen referans noktalarını birleştirebiliyoruz.</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git fetch origin</a:t>
            </a:r>
            <a:endParaRPr b="1" sz="1100"/>
          </a:p>
          <a:p>
            <a:pPr indent="0" lvl="0" marL="0" rtl="0" algn="l">
              <a:spcBef>
                <a:spcPts val="0"/>
              </a:spcBef>
              <a:spcAft>
                <a:spcPts val="0"/>
              </a:spcAft>
              <a:buNone/>
            </a:pPr>
            <a:r>
              <a:rPr b="1" lang="en" sz="1100"/>
              <a:t>git merge origin/master</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solidFill>
                  <a:srgbClr val="FF0000"/>
                </a:solidFill>
              </a:rPr>
              <a:t>Pull: </a:t>
            </a:r>
            <a:r>
              <a:rPr lang="en" sz="1100"/>
              <a:t>bu komut ise bizi zahmetten kurtarır. Hızlı bir şekilde çalışma dizinimiz ile uzak repositorimiz arasındaki farklılıkları algılar. Farklı olan dosyaları indirir ve doğrudan merge işlemi yaparak bilgisayarımızdaki çalışma alanımızı en güncel hale getirir.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git pull</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pic>
        <p:nvPicPr>
          <p:cNvPr id="161" name="Google Shape;161;p27"/>
          <p:cNvPicPr preferRelativeResize="0"/>
          <p:nvPr/>
        </p:nvPicPr>
        <p:blipFill>
          <a:blip r:embed="rId3">
            <a:alphaModFix/>
          </a:blip>
          <a:stretch>
            <a:fillRect/>
          </a:stretch>
        </p:blipFill>
        <p:spPr>
          <a:xfrm>
            <a:off x="5735325" y="3638838"/>
            <a:ext cx="3394001" cy="1504675"/>
          </a:xfrm>
          <a:prstGeom prst="rect">
            <a:avLst/>
          </a:prstGeom>
          <a:noFill/>
          <a:ln>
            <a:noFill/>
          </a:ln>
        </p:spPr>
      </p:pic>
      <p:pic>
        <p:nvPicPr>
          <p:cNvPr id="162" name="Google Shape;162;p27"/>
          <p:cNvPicPr preferRelativeResize="0"/>
          <p:nvPr/>
        </p:nvPicPr>
        <p:blipFill>
          <a:blip r:embed="rId4">
            <a:alphaModFix/>
          </a:blip>
          <a:stretch>
            <a:fillRect/>
          </a:stretch>
        </p:blipFill>
        <p:spPr>
          <a:xfrm>
            <a:off x="178375" y="906800"/>
            <a:ext cx="5307025" cy="4173975"/>
          </a:xfrm>
          <a:prstGeom prst="rect">
            <a:avLst/>
          </a:prstGeom>
          <a:noFill/>
          <a:ln>
            <a:noFill/>
          </a:ln>
        </p:spPr>
      </p:pic>
      <p:pic>
        <p:nvPicPr>
          <p:cNvPr id="163" name="Google Shape;163;p27"/>
          <p:cNvPicPr preferRelativeResize="0"/>
          <p:nvPr/>
        </p:nvPicPr>
        <p:blipFill rotWithShape="1">
          <a:blip r:embed="rId5">
            <a:alphaModFix/>
          </a:blip>
          <a:srcRect b="29251" l="0" r="0" t="26827"/>
          <a:stretch/>
        </p:blipFill>
        <p:spPr>
          <a:xfrm>
            <a:off x="952500" y="-291775"/>
            <a:ext cx="3619500" cy="1255075"/>
          </a:xfrm>
          <a:prstGeom prst="rect">
            <a:avLst/>
          </a:prstGeom>
          <a:noFill/>
          <a:ln>
            <a:noFill/>
          </a:ln>
        </p:spPr>
      </p:pic>
      <p:pic>
        <p:nvPicPr>
          <p:cNvPr id="164" name="Google Shape;164;p27"/>
          <p:cNvPicPr preferRelativeResize="0"/>
          <p:nvPr/>
        </p:nvPicPr>
        <p:blipFill rotWithShape="1">
          <a:blip r:embed="rId6">
            <a:alphaModFix/>
          </a:blip>
          <a:srcRect b="27972" l="0" r="0" t="27835"/>
          <a:stretch/>
        </p:blipFill>
        <p:spPr>
          <a:xfrm>
            <a:off x="4145550" y="0"/>
            <a:ext cx="1740000" cy="768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930100" y="300325"/>
            <a:ext cx="8157900" cy="22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Git nedir?</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a:t>
            </a:r>
            <a:r>
              <a:rPr lang="en" sz="1100"/>
              <a:t>Versiyon kontrol sistemi</a:t>
            </a:r>
            <a:endParaRPr sz="1100"/>
          </a:p>
          <a:p>
            <a:pPr indent="0" lvl="0" marL="0" rtl="0" algn="l">
              <a:spcBef>
                <a:spcPts val="0"/>
              </a:spcBef>
              <a:spcAft>
                <a:spcPts val="0"/>
              </a:spcAft>
              <a:buNone/>
            </a:pPr>
            <a:r>
              <a:rPr lang="en" sz="1100"/>
              <a:t>- Dilediğimiz anda versiyonlar arasında geçiş yapılabilir (bir yedek oluşturma ve ihtiyaç duyulduğunda bu yedeğe </a:t>
            </a:r>
            <a:r>
              <a:rPr lang="en" sz="1100"/>
              <a:t>gidebilme</a:t>
            </a:r>
            <a:r>
              <a:rPr lang="en" sz="1100"/>
              <a:t> olarak ta </a:t>
            </a:r>
            <a:r>
              <a:rPr lang="en" sz="1100"/>
              <a:t>düşünülebilir</a:t>
            </a:r>
            <a:r>
              <a:rPr lang="en" sz="1100"/>
              <a:t>)</a:t>
            </a:r>
            <a:endParaRPr sz="1100"/>
          </a:p>
          <a:p>
            <a:pPr indent="0" lvl="0" marL="0" rtl="0" algn="l">
              <a:spcBef>
                <a:spcPts val="0"/>
              </a:spcBef>
              <a:spcAft>
                <a:spcPts val="0"/>
              </a:spcAft>
              <a:buNone/>
            </a:pPr>
            <a:r>
              <a:rPr lang="en" sz="1100"/>
              <a:t>- Birden fazla kişi ile yürütülen projelerde kimin hangi güncellemeleri yaptığı takip edilebilir.</a:t>
            </a:r>
            <a:endParaRPr sz="1100"/>
          </a:p>
          <a:p>
            <a:pPr indent="0" lvl="0" marL="0" rtl="0" algn="l">
              <a:spcBef>
                <a:spcPts val="0"/>
              </a:spcBef>
              <a:spcAft>
                <a:spcPts val="0"/>
              </a:spcAft>
              <a:buNone/>
            </a:pPr>
            <a:r>
              <a:rPr lang="en" sz="1100"/>
              <a:t>- Veya bir hata ile karşılaşıldığında bu hatayı hangi versiyonda almaya başlandığı tespit edilebilir.</a:t>
            </a:r>
            <a:endParaRPr sz="1100"/>
          </a:p>
          <a:p>
            <a:pPr indent="0" lvl="0" marL="0" rtl="0" algn="l">
              <a:spcBef>
                <a:spcPts val="0"/>
              </a:spcBef>
              <a:spcAft>
                <a:spcPts val="0"/>
              </a:spcAft>
              <a:buNone/>
            </a:pPr>
            <a:r>
              <a:rPr lang="en" sz="1100"/>
              <a:t>- Hemen hemen bütün dosya </a:t>
            </a:r>
            <a:r>
              <a:rPr lang="en" sz="1100"/>
              <a:t>formatlarını</a:t>
            </a:r>
            <a:r>
              <a:rPr lang="en" sz="1100"/>
              <a:t> destekler.</a:t>
            </a:r>
            <a:endParaRPr sz="1100"/>
          </a:p>
          <a:p>
            <a:pPr indent="0" lvl="0" marL="0" rtl="0" algn="l">
              <a:spcBef>
                <a:spcPts val="0"/>
              </a:spcBef>
              <a:spcAft>
                <a:spcPts val="0"/>
              </a:spcAft>
              <a:buNone/>
            </a:pPr>
            <a:r>
              <a:rPr lang="en" sz="1100"/>
              <a:t>- GIT bir projeye dahil </a:t>
            </a:r>
            <a:r>
              <a:rPr lang="en" sz="1100"/>
              <a:t>edildiğinde</a:t>
            </a:r>
            <a:r>
              <a:rPr lang="en" sz="1100"/>
              <a:t> gizli bir dosya olarak kurulur ve bu </a:t>
            </a:r>
            <a:r>
              <a:rPr lang="en" sz="1100"/>
              <a:t>şekilde</a:t>
            </a:r>
            <a:r>
              <a:rPr lang="en" sz="1100"/>
              <a:t> GIT çalışma </a:t>
            </a:r>
            <a:r>
              <a:rPr lang="en" sz="1100"/>
              <a:t>dizinindeki</a:t>
            </a:r>
            <a:r>
              <a:rPr lang="en" sz="1100"/>
              <a:t> dosyaları kontrol etmeye başlar. Yaptığımız değişiklikler GIT tarafından fark edilir ancak bir işlem uygulanamaz. </a:t>
            </a:r>
            <a:endParaRPr sz="1100"/>
          </a:p>
          <a:p>
            <a:pPr indent="0" lvl="0" marL="0" rtl="0" algn="l">
              <a:spcBef>
                <a:spcPts val="0"/>
              </a:spcBef>
              <a:spcAft>
                <a:spcPts val="0"/>
              </a:spcAft>
              <a:buNone/>
            </a:pPr>
            <a:r>
              <a:rPr lang="en" sz="1100"/>
              <a:t>- Eğer yaptığımız değişikleri versiyon olarak kayıt etmek istersek öncelikle kaydetmek istediğimiz değişikleri  indexlememiz (stageing- add) gerekiyor. Daha sonra indexlediğimiz dosyaları lokal repositoriye işliyoruz (commit).</a:t>
            </a:r>
            <a:endParaRPr sz="1100"/>
          </a:p>
        </p:txBody>
      </p:sp>
      <p:pic>
        <p:nvPicPr>
          <p:cNvPr id="60" name="Google Shape;60;p14"/>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61" name="Google Shape;61;p14"/>
          <p:cNvPicPr preferRelativeResize="0"/>
          <p:nvPr/>
        </p:nvPicPr>
        <p:blipFill>
          <a:blip r:embed="rId4">
            <a:alphaModFix/>
          </a:blip>
          <a:stretch>
            <a:fillRect/>
          </a:stretch>
        </p:blipFill>
        <p:spPr>
          <a:xfrm>
            <a:off x="1219200" y="2566450"/>
            <a:ext cx="6593552" cy="2389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930100" y="300325"/>
            <a:ext cx="8157900" cy="14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Git nedir?</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chemeClr val="dk1"/>
                </a:solidFill>
              </a:rPr>
              <a:t>- Eğer bir proje üzerinde birden fazla developer çalışıyorsa, local repository işlediğimiz versiyondan diğer developerların haberi olamaz. Işte bu noktada devreye remote repostory hizmeti veren sunucular giriyor. </a:t>
            </a:r>
            <a:endParaRPr sz="1100">
              <a:solidFill>
                <a:schemeClr val="dk1"/>
              </a:solidFill>
            </a:endParaRPr>
          </a:p>
          <a:p>
            <a:pPr indent="0" lvl="0" marL="0" rtl="0" algn="l">
              <a:spcBef>
                <a:spcPts val="0"/>
              </a:spcBef>
              <a:spcAft>
                <a:spcPts val="0"/>
              </a:spcAft>
              <a:buNone/>
            </a:pPr>
            <a:r>
              <a:rPr lang="en" sz="1100">
                <a:solidFill>
                  <a:schemeClr val="dk1"/>
                </a:solidFill>
              </a:rPr>
              <a:t>     Github, Gitlab,  Bitbucket</a:t>
            </a:r>
            <a:endParaRPr sz="1100">
              <a:solidFill>
                <a:schemeClr val="dk1"/>
              </a:solidFill>
            </a:endParaRPr>
          </a:p>
          <a:p>
            <a:pPr indent="0" lvl="0" marL="0" rtl="0" algn="l">
              <a:spcBef>
                <a:spcPts val="0"/>
              </a:spcBef>
              <a:spcAft>
                <a:spcPts val="0"/>
              </a:spcAft>
              <a:buNone/>
            </a:pPr>
            <a:r>
              <a:rPr lang="en" sz="1100">
                <a:solidFill>
                  <a:schemeClr val="dk1"/>
                </a:solidFill>
              </a:rPr>
              <a:t>- Bunlardan en çok kullanılan remote repostory hizmeti veren sunuculardır.</a:t>
            </a:r>
            <a:endParaRPr sz="1100"/>
          </a:p>
        </p:txBody>
      </p:sp>
      <p:pic>
        <p:nvPicPr>
          <p:cNvPr id="67" name="Google Shape;67;p15"/>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68" name="Google Shape;68;p15"/>
          <p:cNvPicPr preferRelativeResize="0"/>
          <p:nvPr/>
        </p:nvPicPr>
        <p:blipFill>
          <a:blip r:embed="rId4">
            <a:alphaModFix/>
          </a:blip>
          <a:stretch>
            <a:fillRect/>
          </a:stretch>
        </p:blipFill>
        <p:spPr>
          <a:xfrm>
            <a:off x="1927400" y="1654225"/>
            <a:ext cx="4780609" cy="1596875"/>
          </a:xfrm>
          <a:prstGeom prst="rect">
            <a:avLst/>
          </a:prstGeom>
          <a:noFill/>
          <a:ln>
            <a:noFill/>
          </a:ln>
        </p:spPr>
      </p:pic>
      <p:pic>
        <p:nvPicPr>
          <p:cNvPr id="69" name="Google Shape;69;p15"/>
          <p:cNvPicPr preferRelativeResize="0"/>
          <p:nvPr/>
        </p:nvPicPr>
        <p:blipFill rotWithShape="1">
          <a:blip r:embed="rId5">
            <a:alphaModFix/>
          </a:blip>
          <a:srcRect b="0" l="60662" r="0" t="43630"/>
          <a:stretch/>
        </p:blipFill>
        <p:spPr>
          <a:xfrm>
            <a:off x="5081429" y="3284994"/>
            <a:ext cx="1830369" cy="18226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930100" y="300325"/>
            <a:ext cx="8157900" cy="12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Remote repostory</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 Eğer yaptığımız değişikleri uzak sunucuya gönderirsek diğer developerlar projemizin son sürümünden haberdar olup kendi çalışma izinlerini güncelleyebilirler. Ayrıca uzak sunucuların bir diğer faydasıda bilgisayarımızın başına birşey gelirse uzak repostorye hızlıca erişip projemize  kaldığımız yerden devam edebiliriz.</a:t>
            </a:r>
            <a:endParaRPr sz="1100">
              <a:solidFill>
                <a:schemeClr val="dk1"/>
              </a:solidFill>
            </a:endParaRPr>
          </a:p>
          <a:p>
            <a:pPr indent="0" lvl="0" marL="0" rtl="0" algn="l">
              <a:spcBef>
                <a:spcPts val="0"/>
              </a:spcBef>
              <a:spcAft>
                <a:spcPts val="0"/>
              </a:spcAft>
              <a:buNone/>
            </a:pPr>
            <a:r>
              <a:t/>
            </a:r>
            <a:endParaRPr sz="1100"/>
          </a:p>
        </p:txBody>
      </p:sp>
      <p:pic>
        <p:nvPicPr>
          <p:cNvPr id="75" name="Google Shape;75;p16"/>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76" name="Google Shape;76;p16"/>
          <p:cNvPicPr preferRelativeResize="0"/>
          <p:nvPr/>
        </p:nvPicPr>
        <p:blipFill>
          <a:blip r:embed="rId4">
            <a:alphaModFix/>
          </a:blip>
          <a:stretch>
            <a:fillRect/>
          </a:stretch>
        </p:blipFill>
        <p:spPr>
          <a:xfrm>
            <a:off x="2057400" y="1707925"/>
            <a:ext cx="5457825" cy="32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506500" y="961475"/>
            <a:ext cx="8090700" cy="376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GIT kurulum</a:t>
            </a:r>
            <a:endParaRPr b="1" sz="1100" u="sng"/>
          </a:p>
          <a:p>
            <a:pPr indent="0" lvl="0" marL="0" rtl="0" algn="l">
              <a:spcBef>
                <a:spcPts val="0"/>
              </a:spcBef>
              <a:spcAft>
                <a:spcPts val="0"/>
              </a:spcAft>
              <a:buNone/>
            </a:pPr>
            <a:r>
              <a:t/>
            </a:r>
            <a:endParaRPr sz="1100"/>
          </a:p>
          <a:p>
            <a:pPr indent="0" lvl="0" marL="0" rtl="0" algn="l">
              <a:spcBef>
                <a:spcPts val="0"/>
              </a:spcBef>
              <a:spcAft>
                <a:spcPts val="0"/>
              </a:spcAft>
              <a:buNone/>
            </a:pPr>
            <a:r>
              <a:rPr lang="en" sz="1100"/>
              <a:t>Git bash (windows)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u="sng"/>
              <a:t>Yapılandırma</a:t>
            </a:r>
            <a:endParaRPr b="1" sz="1100" u="sng"/>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git --version</a:t>
            </a:r>
            <a:endParaRPr sz="11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git  config --list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git config --global user.name “kullanıcı adı”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git cofig --global user.email “kullanıcı email”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git config --global user.name (sadece kullanıcı adını gösterir)</a:t>
            </a:r>
            <a:endParaRPr sz="1100"/>
          </a:p>
        </p:txBody>
      </p:sp>
      <p:pic>
        <p:nvPicPr>
          <p:cNvPr id="82" name="Google Shape;82;p17"/>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83" name="Google Shape;83;p17"/>
          <p:cNvPicPr preferRelativeResize="0"/>
          <p:nvPr/>
        </p:nvPicPr>
        <p:blipFill>
          <a:blip r:embed="rId4">
            <a:alphaModFix/>
          </a:blip>
          <a:stretch>
            <a:fillRect/>
          </a:stretch>
        </p:blipFill>
        <p:spPr>
          <a:xfrm>
            <a:off x="4643575" y="1427100"/>
            <a:ext cx="3516800" cy="253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506500" y="504275"/>
            <a:ext cx="8090700" cy="195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Local repostory oluşturma</a:t>
            </a:r>
            <a:endParaRPr b="1" sz="1100" u="sng"/>
          </a:p>
          <a:p>
            <a:pPr indent="0" lvl="0" marL="0" rtl="0" algn="l">
              <a:spcBef>
                <a:spcPts val="0"/>
              </a:spcBef>
              <a:spcAft>
                <a:spcPts val="0"/>
              </a:spcAft>
              <a:buNone/>
            </a:pPr>
            <a:r>
              <a:t/>
            </a:r>
            <a:endParaRPr b="1" sz="1100" u="sng"/>
          </a:p>
          <a:p>
            <a:pPr indent="0" lvl="0" marL="0" rtl="0" algn="l">
              <a:spcBef>
                <a:spcPts val="0"/>
              </a:spcBef>
              <a:spcAft>
                <a:spcPts val="0"/>
              </a:spcAft>
              <a:buNone/>
            </a:pPr>
            <a:r>
              <a:rPr lang="en" sz="1100"/>
              <a:t>Kullanacağın proje için boş bir klasor oluştur.(klasörün nereye oluşturduğunu unutma, bir yere not et) </a:t>
            </a:r>
            <a:endParaRPr sz="1100"/>
          </a:p>
          <a:p>
            <a:pPr indent="0" lvl="0" marL="0" rtl="0" algn="l">
              <a:spcBef>
                <a:spcPts val="0"/>
              </a:spcBef>
              <a:spcAft>
                <a:spcPts val="0"/>
              </a:spcAft>
              <a:buNone/>
            </a:pPr>
            <a:r>
              <a:rPr lang="en" sz="1100"/>
              <a:t>(mkdir git-study)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Bu klasoru GIT’in takip edilmesi için komut: </a:t>
            </a:r>
            <a:r>
              <a:rPr b="1" lang="en" sz="1100">
                <a:solidFill>
                  <a:schemeClr val="dk1"/>
                </a:solidFill>
              </a:rPr>
              <a:t>git init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Initialized empty Git repository in /home/ercan/Desktop/my-projects/git-study/.git/</a:t>
            </a:r>
            <a:endParaRPr sz="1100">
              <a:solidFill>
                <a:schemeClr val="dk1"/>
              </a:solidFill>
            </a:endParaRPr>
          </a:p>
          <a:p>
            <a:pPr indent="0" lvl="0" marL="0" rtl="0" algn="l">
              <a:spcBef>
                <a:spcPts val="0"/>
              </a:spcBef>
              <a:spcAft>
                <a:spcPts val="0"/>
              </a:spcAft>
              <a:buNone/>
            </a:pPr>
            <a:r>
              <a:rPr lang="en" sz="1100">
                <a:solidFill>
                  <a:schemeClr val="dk1"/>
                </a:solidFill>
              </a:rPr>
              <a:t>(GIT artık bu klasor içinde yapılan tüm değişikleri tespi edecek(ama siz söylemeden bir işlem yapmayacak) (klasor içerisine .git isimli gizli bir klasor koydu) (ls -a) , GIT repo silmek için </a:t>
            </a:r>
            <a:r>
              <a:rPr lang="en" sz="1000">
                <a:solidFill>
                  <a:srgbClr val="F1F2F3"/>
                </a:solidFill>
                <a:highlight>
                  <a:schemeClr val="dk1"/>
                </a:highlight>
                <a:latin typeface="Courier New"/>
                <a:ea typeface="Courier New"/>
                <a:cs typeface="Courier New"/>
                <a:sym typeface="Courier New"/>
              </a:rPr>
              <a:t>rm -rf .git</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100"/>
              <a:t> </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pic>
        <p:nvPicPr>
          <p:cNvPr id="89" name="Google Shape;89;p18"/>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90" name="Google Shape;90;p18"/>
          <p:cNvPicPr preferRelativeResize="0"/>
          <p:nvPr/>
        </p:nvPicPr>
        <p:blipFill>
          <a:blip r:embed="rId4">
            <a:alphaModFix/>
          </a:blip>
          <a:stretch>
            <a:fillRect/>
          </a:stretch>
        </p:blipFill>
        <p:spPr>
          <a:xfrm>
            <a:off x="1645025" y="2650800"/>
            <a:ext cx="5593974" cy="202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506500" y="504275"/>
            <a:ext cx="8090700" cy="20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GIT uygulamalar</a:t>
            </a:r>
            <a:endParaRPr b="1" sz="1100" u="sng"/>
          </a:p>
          <a:p>
            <a:pPr indent="0" lvl="0" marL="0" rtl="0" algn="l">
              <a:spcBef>
                <a:spcPts val="0"/>
              </a:spcBef>
              <a:spcAft>
                <a:spcPts val="0"/>
              </a:spcAft>
              <a:buNone/>
            </a:pPr>
            <a:r>
              <a:t/>
            </a:r>
            <a:endParaRPr b="1" sz="1100" u="sng"/>
          </a:p>
          <a:p>
            <a:pPr indent="0" lvl="0" marL="0" rtl="0" algn="l">
              <a:spcBef>
                <a:spcPts val="0"/>
              </a:spcBef>
              <a:spcAft>
                <a:spcPts val="0"/>
              </a:spcAft>
              <a:buNone/>
            </a:pPr>
            <a:r>
              <a:rPr b="1" lang="en" sz="1100"/>
              <a:t>git status  (</a:t>
            </a:r>
            <a:r>
              <a:rPr lang="en" sz="1100"/>
              <a:t>working area ile local repo arasındaki farklılıkları gösterir)</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i="1" lang="en" sz="1100"/>
              <a:t>On branch master</a:t>
            </a:r>
            <a:endParaRPr i="1" sz="1100"/>
          </a:p>
          <a:p>
            <a:pPr indent="0" lvl="0" marL="0" rtl="0" algn="l">
              <a:spcBef>
                <a:spcPts val="0"/>
              </a:spcBef>
              <a:spcAft>
                <a:spcPts val="0"/>
              </a:spcAft>
              <a:buClr>
                <a:schemeClr val="dk1"/>
              </a:buClr>
              <a:buSzPts val="1100"/>
              <a:buFont typeface="Arial"/>
              <a:buNone/>
            </a:pPr>
            <a:r>
              <a:rPr i="1" lang="en" sz="1100"/>
              <a:t>No commits yet</a:t>
            </a:r>
            <a:endParaRPr i="1" sz="1100"/>
          </a:p>
          <a:p>
            <a:pPr indent="0" lvl="0" marL="0" rtl="0" algn="l">
              <a:spcBef>
                <a:spcPts val="0"/>
              </a:spcBef>
              <a:spcAft>
                <a:spcPts val="0"/>
              </a:spcAft>
              <a:buNone/>
            </a:pPr>
            <a:r>
              <a:rPr i="1" lang="en" sz="1100"/>
              <a:t>nothing to commit (create/copy files and use "git add" to track)</a:t>
            </a:r>
            <a:endParaRPr i="1" sz="1100"/>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git add  </a:t>
            </a:r>
            <a:r>
              <a:rPr b="1" lang="en" sz="1100">
                <a:solidFill>
                  <a:srgbClr val="FF0000"/>
                </a:solidFill>
              </a:rPr>
              <a:t>filename		</a:t>
            </a:r>
            <a:r>
              <a:rPr lang="en" sz="1100">
                <a:solidFill>
                  <a:schemeClr val="dk1"/>
                </a:solidFill>
              </a:rPr>
              <a:t>(ismi verilen dosyayı staging are ya aktarır)</a:t>
            </a:r>
            <a:endParaRPr b="1" sz="1100">
              <a:solidFill>
                <a:srgbClr val="FF0000"/>
              </a:solidFill>
            </a:endParaRPr>
          </a:p>
          <a:p>
            <a:pPr indent="0" lvl="0" marL="0" rtl="0" algn="l">
              <a:spcBef>
                <a:spcPts val="0"/>
              </a:spcBef>
              <a:spcAft>
                <a:spcPts val="0"/>
              </a:spcAft>
              <a:buNone/>
            </a:pPr>
            <a:r>
              <a:rPr b="1" lang="en" sz="1100">
                <a:solidFill>
                  <a:schemeClr val="dk1"/>
                </a:solidFill>
              </a:rPr>
              <a:t>git add .                                 </a:t>
            </a:r>
            <a:r>
              <a:rPr lang="en" sz="1100">
                <a:solidFill>
                  <a:schemeClr val="dk1"/>
                </a:solidFill>
              </a:rPr>
              <a:t>(tüm untracked dosyaları staging are ya aktarır)</a:t>
            </a:r>
            <a:endParaRPr sz="1100">
              <a:solidFill>
                <a:schemeClr val="dk1"/>
              </a:solidFill>
            </a:endParaRPr>
          </a:p>
          <a:p>
            <a:pPr indent="0" lvl="0" marL="0" rtl="0" algn="l">
              <a:spcBef>
                <a:spcPts val="0"/>
              </a:spcBef>
              <a:spcAft>
                <a:spcPts val="0"/>
              </a:spcAft>
              <a:buNone/>
            </a:pPr>
            <a:r>
              <a:rPr b="1" lang="en" sz="1100">
                <a:solidFill>
                  <a:schemeClr val="dk1"/>
                </a:solidFill>
              </a:rPr>
              <a:t>git rm --cached </a:t>
            </a:r>
            <a:r>
              <a:rPr b="1" lang="en" sz="1100">
                <a:solidFill>
                  <a:srgbClr val="FF0000"/>
                </a:solidFill>
              </a:rPr>
              <a:t>filename     </a:t>
            </a:r>
            <a:r>
              <a:rPr lang="en" sz="1100"/>
              <a:t>(staging areadan çıkarır)</a:t>
            </a:r>
            <a:endParaRPr sz="1100"/>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100" u="sng"/>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100"/>
              <a:t> </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pic>
        <p:nvPicPr>
          <p:cNvPr id="96" name="Google Shape;96;p19"/>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97" name="Google Shape;97;p19"/>
          <p:cNvPicPr preferRelativeResize="0"/>
          <p:nvPr/>
        </p:nvPicPr>
        <p:blipFill>
          <a:blip r:embed="rId4">
            <a:alphaModFix/>
          </a:blip>
          <a:stretch>
            <a:fillRect/>
          </a:stretch>
        </p:blipFill>
        <p:spPr>
          <a:xfrm>
            <a:off x="1645025" y="2879400"/>
            <a:ext cx="5593974" cy="202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506500" y="504275"/>
            <a:ext cx="8090700" cy="250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GIT uygulamalar</a:t>
            </a:r>
            <a:endParaRPr b="1" sz="1100" u="sng"/>
          </a:p>
          <a:p>
            <a:pPr indent="0" lvl="0" marL="0" rtl="0" algn="l">
              <a:spcBef>
                <a:spcPts val="0"/>
              </a:spcBef>
              <a:spcAft>
                <a:spcPts val="0"/>
              </a:spcAft>
              <a:buNone/>
            </a:pPr>
            <a:r>
              <a:t/>
            </a:r>
            <a:endParaRPr b="1" sz="1100" u="sng"/>
          </a:p>
          <a:p>
            <a:pPr indent="0" lvl="0" marL="0" rtl="0" algn="l">
              <a:spcBef>
                <a:spcPts val="0"/>
              </a:spcBef>
              <a:spcAft>
                <a:spcPts val="0"/>
              </a:spcAft>
              <a:buNone/>
            </a:pPr>
            <a:r>
              <a:rPr b="1" lang="en" sz="1100"/>
              <a:t>git commit  -m “message”    (</a:t>
            </a:r>
            <a:r>
              <a:rPr lang="en" sz="1100"/>
              <a:t>staging </a:t>
            </a:r>
            <a:r>
              <a:rPr lang="en" sz="1100"/>
              <a:t>area’dan local repoya atar)</a:t>
            </a:r>
            <a:endParaRPr sz="1100"/>
          </a:p>
          <a:p>
            <a:pPr indent="0" lvl="0" marL="0" rtl="0" algn="l">
              <a:spcBef>
                <a:spcPts val="0"/>
              </a:spcBef>
              <a:spcAft>
                <a:spcPts val="0"/>
              </a:spcAft>
              <a:buClr>
                <a:schemeClr val="dk1"/>
              </a:buClr>
              <a:buSzPts val="1100"/>
              <a:buFont typeface="Arial"/>
              <a:buNone/>
            </a:pPr>
            <a:r>
              <a:rPr b="1" lang="en" sz="1100">
                <a:solidFill>
                  <a:schemeClr val="dk1"/>
                </a:solidFill>
              </a:rPr>
              <a:t>git commit  -am “message” </a:t>
            </a:r>
            <a:r>
              <a:rPr lang="en" sz="1100">
                <a:solidFill>
                  <a:schemeClr val="dk1"/>
                </a:solidFill>
              </a:rPr>
              <a:t> (working area daki dosyaları direk local repoya atar. sadece halihazırdaki tracked files için işe yarar)</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git log</a:t>
            </a:r>
            <a:endParaRPr b="1" sz="1100"/>
          </a:p>
          <a:p>
            <a:pPr indent="0" lvl="0" marL="0" rtl="0" algn="l">
              <a:spcBef>
                <a:spcPts val="0"/>
              </a:spcBef>
              <a:spcAft>
                <a:spcPts val="0"/>
              </a:spcAft>
              <a:buNone/>
            </a:pPr>
            <a:r>
              <a:rPr i="1" lang="en" sz="1100"/>
              <a:t>commit 0f8b0e6a6aa6d7f857e19c5d7eff8a3aad476cd4 (HEAD -&gt; master)</a:t>
            </a:r>
            <a:endParaRPr i="1" sz="1100"/>
          </a:p>
          <a:p>
            <a:pPr indent="0" lvl="0" marL="0" rtl="0" algn="l">
              <a:spcBef>
                <a:spcPts val="0"/>
              </a:spcBef>
              <a:spcAft>
                <a:spcPts val="0"/>
              </a:spcAft>
              <a:buNone/>
            </a:pPr>
            <a:r>
              <a:rPr i="1" lang="en" sz="1100"/>
              <a:t>Author: Tyler &lt;tyler@clarusway.com&gt;</a:t>
            </a:r>
            <a:endParaRPr i="1" sz="1100"/>
          </a:p>
          <a:p>
            <a:pPr indent="0" lvl="0" marL="0" rtl="0" algn="l">
              <a:spcBef>
                <a:spcPts val="0"/>
              </a:spcBef>
              <a:spcAft>
                <a:spcPts val="0"/>
              </a:spcAft>
              <a:buNone/>
            </a:pPr>
            <a:r>
              <a:rPr i="1" lang="en" sz="1100"/>
              <a:t>Date:   Sun May 3 05:07:46 2020 -0400</a:t>
            </a:r>
            <a:endParaRPr i="1" sz="1100"/>
          </a:p>
          <a:p>
            <a:pPr indent="0" lvl="0" marL="0" rtl="0" algn="l">
              <a:spcBef>
                <a:spcPts val="0"/>
              </a:spcBef>
              <a:spcAft>
                <a:spcPts val="0"/>
              </a:spcAft>
              <a:buNone/>
            </a:pPr>
            <a:r>
              <a:rPr i="1" lang="en" sz="1100"/>
              <a:t>    my first commit</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rPr b="1" lang="en" sz="1100"/>
              <a:t>git log --pretty=oneline </a:t>
            </a:r>
            <a:r>
              <a:rPr lang="en" sz="1100"/>
              <a:t>(logları tek satırda gösterir)</a:t>
            </a:r>
            <a:endParaRPr sz="1100"/>
          </a:p>
          <a:p>
            <a:pPr indent="0" lvl="0" marL="0" rtl="0" algn="l">
              <a:spcBef>
                <a:spcPts val="0"/>
              </a:spcBef>
              <a:spcAft>
                <a:spcPts val="0"/>
              </a:spcAft>
              <a:buNone/>
            </a:pPr>
            <a:r>
              <a:rPr b="1" lang="en" sz="1100">
                <a:solidFill>
                  <a:schemeClr val="dk1"/>
                </a:solidFill>
              </a:rPr>
              <a:t>git log --oneline</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100" u="sng"/>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100"/>
              <a:t> </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pic>
        <p:nvPicPr>
          <p:cNvPr id="103" name="Google Shape;103;p20"/>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104" name="Google Shape;104;p20"/>
          <p:cNvPicPr preferRelativeResize="0"/>
          <p:nvPr/>
        </p:nvPicPr>
        <p:blipFill>
          <a:blip r:embed="rId4">
            <a:alphaModFix/>
          </a:blip>
          <a:stretch>
            <a:fillRect/>
          </a:stretch>
        </p:blipFill>
        <p:spPr>
          <a:xfrm>
            <a:off x="1645025" y="2879400"/>
            <a:ext cx="5593974" cy="202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506500" y="504275"/>
            <a:ext cx="8090700" cy="250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GIT uygulamalar</a:t>
            </a:r>
            <a:endParaRPr b="1" sz="1100" u="sng"/>
          </a:p>
          <a:p>
            <a:pPr indent="0" lvl="0" marL="0" rtl="0" algn="l">
              <a:spcBef>
                <a:spcPts val="0"/>
              </a:spcBef>
              <a:spcAft>
                <a:spcPts val="0"/>
              </a:spcAft>
              <a:buNone/>
            </a:pPr>
            <a:r>
              <a:t/>
            </a:r>
            <a:endParaRPr b="1" sz="1100" u="sng"/>
          </a:p>
          <a:p>
            <a:pPr indent="0" lvl="0" marL="0" rtl="0" algn="l">
              <a:spcBef>
                <a:spcPts val="0"/>
              </a:spcBef>
              <a:spcAft>
                <a:spcPts val="0"/>
              </a:spcAft>
              <a:buNone/>
            </a:pPr>
            <a:r>
              <a:rPr b="1" lang="en" sz="1100"/>
              <a:t>git reset  </a:t>
            </a:r>
            <a:r>
              <a:rPr b="1" lang="en" sz="1100">
                <a:solidFill>
                  <a:srgbClr val="FF0000"/>
                </a:solidFill>
              </a:rPr>
              <a:t>commitID</a:t>
            </a:r>
            <a:r>
              <a:rPr b="1" lang="en" sz="1100"/>
              <a:t> --soft        (</a:t>
            </a:r>
            <a:r>
              <a:rPr lang="en" sz="1100"/>
              <a:t>verilen commit ID noktasına geri döner. Bu noktadan sonra yapılan değişiklikleri Staging area     kısmına atar)</a:t>
            </a:r>
            <a:endParaRPr sz="1100"/>
          </a:p>
          <a:p>
            <a:pPr indent="0" lvl="0" marL="0" rtl="0" algn="l">
              <a:spcBef>
                <a:spcPts val="0"/>
              </a:spcBef>
              <a:spcAft>
                <a:spcPts val="0"/>
              </a:spcAft>
              <a:buClr>
                <a:schemeClr val="dk1"/>
              </a:buClr>
              <a:buSzPts val="1100"/>
              <a:buFont typeface="Arial"/>
              <a:buNone/>
            </a:pPr>
            <a:r>
              <a:rPr b="1" lang="en" sz="1100">
                <a:solidFill>
                  <a:schemeClr val="dk1"/>
                </a:solidFill>
              </a:rPr>
              <a:t>git reset  </a:t>
            </a:r>
            <a:r>
              <a:rPr b="1" lang="en" sz="1100">
                <a:solidFill>
                  <a:srgbClr val="FF0000"/>
                </a:solidFill>
              </a:rPr>
              <a:t>commitID</a:t>
            </a:r>
            <a:r>
              <a:rPr b="1" lang="en" sz="1100">
                <a:solidFill>
                  <a:schemeClr val="dk1"/>
                </a:solidFill>
              </a:rPr>
              <a:t> --hard      (</a:t>
            </a:r>
            <a:r>
              <a:rPr lang="en" sz="1100">
                <a:solidFill>
                  <a:schemeClr val="dk1"/>
                </a:solidFill>
              </a:rPr>
              <a:t>verilen commit ID noktasına geri döner. Bu noktadan sonra yapılan değişiklikleri siler)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git revert</a:t>
            </a:r>
            <a:r>
              <a:rPr lang="en" sz="1100"/>
              <a:t> </a:t>
            </a:r>
            <a:r>
              <a:rPr b="1" lang="en" sz="1100">
                <a:solidFill>
                  <a:srgbClr val="FF0000"/>
                </a:solidFill>
              </a:rPr>
              <a:t>commitID</a:t>
            </a:r>
            <a:r>
              <a:rPr b="1" lang="en" sz="1100">
                <a:solidFill>
                  <a:schemeClr val="dk1"/>
                </a:solidFill>
              </a:rPr>
              <a:t>                 </a:t>
            </a:r>
            <a:r>
              <a:rPr lang="en" sz="1100">
                <a:solidFill>
                  <a:schemeClr val="dk1"/>
                </a:solidFill>
              </a:rPr>
              <a:t>(istediğimmiz versiyonda yapılan değişikliği silmek- bu commit loglarda gözükür)(commitin dosyası açılır ve buraya commit mesajı yazılması lazım)</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git commit --amend -m “</a:t>
            </a:r>
            <a:r>
              <a:rPr b="1" lang="en" sz="1100">
                <a:solidFill>
                  <a:srgbClr val="FF0000"/>
                </a:solidFill>
              </a:rPr>
              <a:t>message</a:t>
            </a:r>
            <a:r>
              <a:rPr b="1" lang="en" sz="1100">
                <a:solidFill>
                  <a:schemeClr val="dk1"/>
                </a:solidFill>
              </a:rPr>
              <a:t>” </a:t>
            </a:r>
            <a:r>
              <a:rPr lang="en" sz="1100">
                <a:solidFill>
                  <a:schemeClr val="dk1"/>
                </a:solidFill>
              </a:rPr>
              <a:t>(son yapılan commiting mesajını düzenler)</a:t>
            </a:r>
            <a:endParaRPr sz="11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100" u="sng"/>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solidFill>
                <a:srgbClr val="F1F2F3"/>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b="1" lang="en" sz="1100"/>
              <a:t> </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pic>
        <p:nvPicPr>
          <p:cNvPr id="110" name="Google Shape;110;p21"/>
          <p:cNvPicPr preferRelativeResize="0"/>
          <p:nvPr/>
        </p:nvPicPr>
        <p:blipFill rotWithShape="1">
          <a:blip r:embed="rId3">
            <a:alphaModFix/>
          </a:blip>
          <a:srcRect b="29251" l="0" r="0" t="26827"/>
          <a:stretch/>
        </p:blipFill>
        <p:spPr>
          <a:xfrm>
            <a:off x="2839575" y="-224125"/>
            <a:ext cx="3619500" cy="1255075"/>
          </a:xfrm>
          <a:prstGeom prst="rect">
            <a:avLst/>
          </a:prstGeom>
          <a:noFill/>
          <a:ln>
            <a:noFill/>
          </a:ln>
        </p:spPr>
      </p:pic>
      <p:pic>
        <p:nvPicPr>
          <p:cNvPr id="111" name="Google Shape;111;p21"/>
          <p:cNvPicPr preferRelativeResize="0"/>
          <p:nvPr/>
        </p:nvPicPr>
        <p:blipFill>
          <a:blip r:embed="rId4">
            <a:alphaModFix/>
          </a:blip>
          <a:stretch>
            <a:fillRect/>
          </a:stretch>
        </p:blipFill>
        <p:spPr>
          <a:xfrm>
            <a:off x="1645025" y="2879400"/>
            <a:ext cx="5593974" cy="202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