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5" y="152400"/>
            <a:ext cx="52983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 rot="-1560574">
            <a:off x="870642" y="3025127"/>
            <a:ext cx="1453065" cy="532389"/>
          </a:xfrm>
          <a:prstGeom prst="ellipse">
            <a:avLst/>
          </a:prstGeom>
          <a:solidFill>
            <a:srgbClr val="FF4027">
              <a:alpha val="2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rot="-1560574">
            <a:off x="870643" y="3582708"/>
            <a:ext cx="1453065" cy="1080745"/>
          </a:xfrm>
          <a:prstGeom prst="ellipse">
            <a:avLst/>
          </a:prstGeom>
          <a:solidFill>
            <a:srgbClr val="00FF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5900975" y="3045875"/>
            <a:ext cx="2869200" cy="111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QUESTION-1: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pre-edge peak in Y</a:t>
            </a:r>
            <a:r>
              <a:rPr baseline="-25000" lang="en"/>
              <a:t>2</a:t>
            </a:r>
            <a:r>
              <a:rPr lang="en"/>
              <a:t>TiO</a:t>
            </a:r>
            <a:r>
              <a:rPr baseline="-25000" lang="en"/>
              <a:t>5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sharper</a:t>
            </a:r>
            <a:r>
              <a:rPr lang="en"/>
              <a:t> compared to Y</a:t>
            </a:r>
            <a:r>
              <a:rPr baseline="-25000" lang="en"/>
              <a:t>2</a:t>
            </a:r>
            <a:r>
              <a:rPr lang="en"/>
              <a:t>Ti</a:t>
            </a:r>
            <a:r>
              <a:rPr baseline="-25000" lang="en"/>
              <a:t>2</a:t>
            </a:r>
            <a:r>
              <a:rPr lang="en"/>
              <a:t>O</a:t>
            </a:r>
            <a:r>
              <a:rPr baseline="-25000" lang="en"/>
              <a:t>7</a:t>
            </a:r>
            <a:r>
              <a:rPr lang="en"/>
              <a:t> ??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Shape 58"/>
          <p:cNvCxnSpPr/>
          <p:nvPr/>
        </p:nvCxnSpPr>
        <p:spPr>
          <a:xfrm>
            <a:off x="2141399" y="3235212"/>
            <a:ext cx="3645900" cy="20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Shape 59"/>
          <p:cNvCxnSpPr>
            <a:stCxn id="56" idx="5"/>
          </p:cNvCxnSpPr>
          <p:nvPr/>
        </p:nvCxnSpPr>
        <p:spPr>
          <a:xfrm flipH="1" rot="10800000">
            <a:off x="2226359" y="3792438"/>
            <a:ext cx="3503400" cy="448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5" y="152400"/>
            <a:ext cx="52983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 rot="-1560574">
            <a:off x="870642" y="3025127"/>
            <a:ext cx="1453065" cy="532389"/>
          </a:xfrm>
          <a:prstGeom prst="ellipse">
            <a:avLst/>
          </a:prstGeom>
          <a:solidFill>
            <a:srgbClr val="FF4027">
              <a:alpha val="2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-1560574">
            <a:off x="870643" y="3582708"/>
            <a:ext cx="1453065" cy="1080745"/>
          </a:xfrm>
          <a:prstGeom prst="ellipse">
            <a:avLst/>
          </a:prstGeom>
          <a:solidFill>
            <a:srgbClr val="00FF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200" y="38075"/>
            <a:ext cx="2478599" cy="20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439400" y="755675"/>
            <a:ext cx="10197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Y</a:t>
            </a:r>
            <a:r>
              <a:rPr b="1" baseline="-25000" lang="en" sz="1800">
                <a:solidFill>
                  <a:srgbClr val="FF0000"/>
                </a:solidFill>
              </a:rPr>
              <a:t>2</a:t>
            </a:r>
            <a:r>
              <a:rPr b="1" lang="en" sz="1800">
                <a:solidFill>
                  <a:srgbClr val="FF0000"/>
                </a:solidFill>
              </a:rPr>
              <a:t>Ti</a:t>
            </a:r>
            <a:r>
              <a:rPr b="1" baseline="-25000" lang="en" sz="1800">
                <a:solidFill>
                  <a:srgbClr val="FF0000"/>
                </a:solidFill>
              </a:rPr>
              <a:t>2</a:t>
            </a:r>
            <a:r>
              <a:rPr b="1" lang="en" sz="1800">
                <a:solidFill>
                  <a:srgbClr val="FF0000"/>
                </a:solidFill>
              </a:rPr>
              <a:t>O</a:t>
            </a:r>
            <a:r>
              <a:rPr b="1" baseline="-25000" lang="en" sz="1800">
                <a:solidFill>
                  <a:srgbClr val="FF0000"/>
                </a:solidFill>
              </a:rPr>
              <a:t>7</a:t>
            </a:r>
            <a:endParaRPr b="1" baseline="-25000" sz="1800">
              <a:solidFill>
                <a:srgbClr val="FF0000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4213" y="2255575"/>
            <a:ext cx="2190875" cy="19816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5706150" y="2630875"/>
            <a:ext cx="10197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Y</a:t>
            </a:r>
            <a:r>
              <a:rPr b="1" baseline="-25000" lang="en" sz="1800">
                <a:solidFill>
                  <a:srgbClr val="38761D"/>
                </a:solidFill>
              </a:rPr>
              <a:t>2</a:t>
            </a:r>
            <a:r>
              <a:rPr b="1" lang="en" sz="1800">
                <a:solidFill>
                  <a:srgbClr val="38761D"/>
                </a:solidFill>
              </a:rPr>
              <a:t>TiO</a:t>
            </a:r>
            <a:r>
              <a:rPr b="1" baseline="-25000" lang="en" sz="1800">
                <a:solidFill>
                  <a:srgbClr val="38761D"/>
                </a:solidFill>
              </a:rPr>
              <a:t>5</a:t>
            </a:r>
            <a:endParaRPr b="1" baseline="-25000" sz="1800">
              <a:solidFill>
                <a:srgbClr val="38761D"/>
              </a:solidFill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7603700" y="1338750"/>
            <a:ext cx="363300" cy="3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2" name="Shape 72"/>
          <p:cNvSpPr txBox="1"/>
          <p:nvPr/>
        </p:nvSpPr>
        <p:spPr>
          <a:xfrm>
            <a:off x="7737550" y="1631850"/>
            <a:ext cx="1376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r>
              <a:rPr b="1" lang="en"/>
              <a:t>-coordinated</a:t>
            </a:r>
            <a:endParaRPr b="1"/>
          </a:p>
        </p:txBody>
      </p:sp>
      <p:sp>
        <p:nvSpPr>
          <p:cNvPr id="73" name="Shape 73"/>
          <p:cNvSpPr txBox="1"/>
          <p:nvPr/>
        </p:nvSpPr>
        <p:spPr>
          <a:xfrm>
            <a:off x="7431075" y="1886225"/>
            <a:ext cx="1376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5-coordinated</a:t>
            </a:r>
            <a:endParaRPr b="1"/>
          </a:p>
        </p:txBody>
      </p:sp>
      <p:cxnSp>
        <p:nvCxnSpPr>
          <p:cNvPr id="74" name="Shape 74"/>
          <p:cNvCxnSpPr/>
          <p:nvPr/>
        </p:nvCxnSpPr>
        <p:spPr>
          <a:xfrm flipH="1" rot="10800000">
            <a:off x="7087450" y="2205575"/>
            <a:ext cx="605700" cy="57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5" name="Shape 75"/>
          <p:cNvSpPr txBox="1"/>
          <p:nvPr/>
        </p:nvSpPr>
        <p:spPr>
          <a:xfrm>
            <a:off x="2820200" y="3635550"/>
            <a:ext cx="21072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QUESTION-1:</a:t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Why is pre-edge peak in Y</a:t>
            </a:r>
            <a:r>
              <a:rPr baseline="-25000" lang="en" sz="1000"/>
              <a:t>2</a:t>
            </a:r>
            <a:r>
              <a:rPr lang="en" sz="1000"/>
              <a:t>TiO</a:t>
            </a:r>
            <a:r>
              <a:rPr baseline="-25000" lang="en" sz="1000"/>
              <a:t>5</a:t>
            </a:r>
            <a:r>
              <a:rPr lang="en" sz="1000"/>
              <a:t> 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sharper</a:t>
            </a:r>
            <a:r>
              <a:rPr lang="en" sz="1000"/>
              <a:t> compared to Y</a:t>
            </a:r>
            <a:r>
              <a:rPr baseline="-25000" lang="en" sz="1000"/>
              <a:t>2</a:t>
            </a:r>
            <a:r>
              <a:rPr lang="en" sz="1000"/>
              <a:t>Ti</a:t>
            </a:r>
            <a:r>
              <a:rPr baseline="-25000" lang="en" sz="1000"/>
              <a:t>2</a:t>
            </a:r>
            <a:r>
              <a:rPr lang="en" sz="1000"/>
              <a:t>O</a:t>
            </a:r>
            <a:r>
              <a:rPr baseline="-25000" lang="en" sz="1000"/>
              <a:t>7</a:t>
            </a:r>
            <a:r>
              <a:rPr lang="en" sz="1000"/>
              <a:t> ??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76" name="Shape 76"/>
          <p:cNvCxnSpPr/>
          <p:nvPr/>
        </p:nvCxnSpPr>
        <p:spPr>
          <a:xfrm>
            <a:off x="2141399" y="3235212"/>
            <a:ext cx="618900" cy="626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Shape 77"/>
          <p:cNvCxnSpPr>
            <a:endCxn id="75" idx="1"/>
          </p:cNvCxnSpPr>
          <p:nvPr/>
        </p:nvCxnSpPr>
        <p:spPr>
          <a:xfrm flipH="1" rot="10800000">
            <a:off x="2226500" y="4035750"/>
            <a:ext cx="593700" cy="205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Shape 78"/>
          <p:cNvSpPr txBox="1"/>
          <p:nvPr/>
        </p:nvSpPr>
        <p:spPr>
          <a:xfrm>
            <a:off x="5595800" y="4292450"/>
            <a:ext cx="34560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ANSWER</a:t>
            </a:r>
            <a:r>
              <a:rPr b="1" lang="en" sz="900"/>
              <a:t>:</a:t>
            </a:r>
            <a:endParaRPr b="1" sz="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Because, all Ti ions of Y</a:t>
            </a:r>
            <a:r>
              <a:rPr baseline="-25000" lang="en" sz="900"/>
              <a:t>2</a:t>
            </a:r>
            <a:r>
              <a:rPr lang="en" sz="900"/>
              <a:t>TiO</a:t>
            </a:r>
            <a:r>
              <a:rPr baseline="-25000" lang="en" sz="900"/>
              <a:t>5</a:t>
            </a:r>
            <a:r>
              <a:rPr lang="en" sz="900"/>
              <a:t> are 5-coordinated. On the other hand, Ti ions of Y</a:t>
            </a:r>
            <a:r>
              <a:rPr baseline="-25000" lang="en" sz="900"/>
              <a:t>2</a:t>
            </a:r>
            <a:r>
              <a:rPr lang="en" sz="900"/>
              <a:t>Ti</a:t>
            </a:r>
            <a:r>
              <a:rPr baseline="-25000" lang="en" sz="900"/>
              <a:t>2</a:t>
            </a:r>
            <a:r>
              <a:rPr lang="en" sz="900"/>
              <a:t>O</a:t>
            </a:r>
            <a:r>
              <a:rPr baseline="-25000" lang="en" sz="900"/>
              <a:t>7</a:t>
            </a:r>
            <a:r>
              <a:rPr lang="en" sz="900"/>
              <a:t> are 6-coordinated in octahedral environment. Broken inversion symmetry in 5-coordinated environment  give rise to sharp pre-edge peaks.</a:t>
            </a:r>
            <a:endParaRPr sz="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79" name="Shape 79"/>
          <p:cNvCxnSpPr>
            <a:stCxn id="75" idx="3"/>
            <a:endCxn id="78" idx="1"/>
          </p:cNvCxnSpPr>
          <p:nvPr/>
        </p:nvCxnSpPr>
        <p:spPr>
          <a:xfrm>
            <a:off x="4927400" y="4035750"/>
            <a:ext cx="668400" cy="6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3" y="279975"/>
            <a:ext cx="3528574" cy="32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325938" y="3852000"/>
            <a:ext cx="3129300" cy="100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QUESTION-2:</a:t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Can we represent Embedded and Extracted spectra as a linear combination of TiO, Y</a:t>
            </a:r>
            <a:r>
              <a:rPr baseline="-25000" lang="en" sz="1000"/>
              <a:t>2</a:t>
            </a:r>
            <a:r>
              <a:rPr lang="en" sz="1000"/>
              <a:t>Ti</a:t>
            </a:r>
            <a:r>
              <a:rPr baseline="-25000" lang="en" sz="1000"/>
              <a:t>2</a:t>
            </a:r>
            <a:r>
              <a:rPr lang="en" sz="1000"/>
              <a:t>O</a:t>
            </a:r>
            <a:r>
              <a:rPr baseline="-25000" lang="en" sz="1000"/>
              <a:t>7</a:t>
            </a:r>
            <a:r>
              <a:rPr lang="en" sz="1000"/>
              <a:t>, and Y</a:t>
            </a:r>
            <a:r>
              <a:rPr baseline="-25000" lang="en" sz="1000"/>
              <a:t>2</a:t>
            </a:r>
            <a:r>
              <a:rPr lang="en" sz="1000"/>
              <a:t>TiO</a:t>
            </a:r>
            <a:r>
              <a:rPr baseline="-25000" lang="en" sz="1000"/>
              <a:t>5</a:t>
            </a:r>
            <a:r>
              <a:rPr lang="en" sz="1000"/>
              <a:t> spectra ?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480" y="505300"/>
            <a:ext cx="2350544" cy="46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1675" y="505300"/>
            <a:ext cx="2350544" cy="46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5285500" y="107625"/>
            <a:ext cx="2044200" cy="35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ANSWER</a:t>
            </a:r>
            <a:r>
              <a:rPr b="1" lang="en" sz="1200"/>
              <a:t>:  </a:t>
            </a:r>
            <a:r>
              <a:rPr lang="en" sz="1200"/>
              <a:t>Yes !!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89" name="Shape 89"/>
          <p:cNvCxnSpPr/>
          <p:nvPr/>
        </p:nvCxnSpPr>
        <p:spPr>
          <a:xfrm flipH="1">
            <a:off x="5091375" y="666850"/>
            <a:ext cx="14490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Shape 90"/>
          <p:cNvCxnSpPr/>
          <p:nvPr/>
        </p:nvCxnSpPr>
        <p:spPr>
          <a:xfrm>
            <a:off x="7567375" y="608875"/>
            <a:ext cx="34800" cy="1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Shape 91"/>
          <p:cNvCxnSpPr/>
          <p:nvPr/>
        </p:nvCxnSpPr>
        <p:spPr>
          <a:xfrm>
            <a:off x="6993300" y="2261525"/>
            <a:ext cx="987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74" y="110175"/>
            <a:ext cx="4346681" cy="396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270" y="135891"/>
            <a:ext cx="3899355" cy="396963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873975" y="-76200"/>
            <a:ext cx="655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new</a:t>
            </a:r>
            <a:endParaRPr i="1"/>
          </a:p>
        </p:txBody>
      </p:sp>
      <p:sp>
        <p:nvSpPr>
          <p:cNvPr id="99" name="Shape 99"/>
          <p:cNvSpPr/>
          <p:nvPr/>
        </p:nvSpPr>
        <p:spPr>
          <a:xfrm>
            <a:off x="7132475" y="2823175"/>
            <a:ext cx="396600" cy="150900"/>
          </a:xfrm>
          <a:prstGeom prst="ellipse">
            <a:avLst/>
          </a:prstGeom>
          <a:solidFill>
            <a:srgbClr val="FF0000">
              <a:alpha val="1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7132475" y="3556175"/>
            <a:ext cx="396600" cy="150900"/>
          </a:xfrm>
          <a:prstGeom prst="ellipse">
            <a:avLst/>
          </a:prstGeom>
          <a:solidFill>
            <a:srgbClr val="FF0000">
              <a:alpha val="1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Shape 101"/>
          <p:cNvCxnSpPr>
            <a:stCxn id="99" idx="4"/>
            <a:endCxn id="100" idx="0"/>
          </p:cNvCxnSpPr>
          <p:nvPr/>
        </p:nvCxnSpPr>
        <p:spPr>
          <a:xfrm>
            <a:off x="7330775" y="2974075"/>
            <a:ext cx="0" cy="582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Shape 102"/>
          <p:cNvCxnSpPr>
            <a:stCxn id="100" idx="4"/>
            <a:endCxn id="103" idx="3"/>
          </p:cNvCxnSpPr>
          <p:nvPr/>
        </p:nvCxnSpPr>
        <p:spPr>
          <a:xfrm flipH="1">
            <a:off x="6691775" y="3707075"/>
            <a:ext cx="6390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1310700" y="4084850"/>
            <a:ext cx="5381100" cy="273300"/>
          </a:xfrm>
          <a:prstGeom prst="rect">
            <a:avLst/>
          </a:prstGeom>
          <a:solidFill>
            <a:srgbClr val="FF0000">
              <a:alpha val="28459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Conclusion-1:</a:t>
            </a:r>
            <a:r>
              <a:rPr lang="en" sz="1000"/>
              <a:t> </a:t>
            </a:r>
            <a:r>
              <a:rPr lang="en" sz="1000"/>
              <a:t>The decrease from 0.66 to 0.23 suggest that TiO nanoparticles are filtered.</a:t>
            </a:r>
            <a:endParaRPr sz="1000"/>
          </a:p>
        </p:txBody>
      </p:sp>
      <p:sp>
        <p:nvSpPr>
          <p:cNvPr id="104" name="Shape 104"/>
          <p:cNvSpPr/>
          <p:nvPr/>
        </p:nvSpPr>
        <p:spPr>
          <a:xfrm>
            <a:off x="7609600" y="3556175"/>
            <a:ext cx="537600" cy="150900"/>
          </a:xfrm>
          <a:prstGeom prst="ellipse">
            <a:avLst/>
          </a:prstGeom>
          <a:solidFill>
            <a:srgbClr val="00FF00">
              <a:alpha val="2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Shape 105"/>
          <p:cNvCxnSpPr>
            <a:stCxn id="104" idx="4"/>
            <a:endCxn id="106" idx="3"/>
          </p:cNvCxnSpPr>
          <p:nvPr/>
        </p:nvCxnSpPr>
        <p:spPr>
          <a:xfrm flipH="1">
            <a:off x="7355200" y="3707075"/>
            <a:ext cx="523200" cy="8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x="2152000" y="4445600"/>
            <a:ext cx="5203200" cy="273300"/>
          </a:xfrm>
          <a:prstGeom prst="rect">
            <a:avLst/>
          </a:prstGeom>
          <a:solidFill>
            <a:srgbClr val="00FF00">
              <a:alpha val="2385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Conclusion-2:</a:t>
            </a:r>
            <a:r>
              <a:rPr lang="en" sz="1000"/>
              <a:t> 0.48 suggest that Y</a:t>
            </a:r>
            <a:r>
              <a:rPr baseline="-25000" lang="en" sz="1000"/>
              <a:t>2</a:t>
            </a:r>
            <a:r>
              <a:rPr lang="en" sz="1000"/>
              <a:t>TiO</a:t>
            </a:r>
            <a:r>
              <a:rPr baseline="-25000" lang="en" sz="1000"/>
              <a:t>5</a:t>
            </a:r>
            <a:r>
              <a:rPr lang="en" sz="1000"/>
              <a:t> contribution is dominant in extracted spectrum.</a:t>
            </a:r>
            <a:endParaRPr sz="1000"/>
          </a:p>
        </p:txBody>
      </p:sp>
      <p:sp>
        <p:nvSpPr>
          <p:cNvPr id="107" name="Shape 107"/>
          <p:cNvSpPr txBox="1"/>
          <p:nvPr/>
        </p:nvSpPr>
        <p:spPr>
          <a:xfrm>
            <a:off x="2650025" y="4806350"/>
            <a:ext cx="5421600" cy="273300"/>
          </a:xfrm>
          <a:prstGeom prst="rect">
            <a:avLst/>
          </a:prstGeom>
          <a:solidFill>
            <a:srgbClr val="0000FF">
              <a:alpha val="2308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Conclusion-3:</a:t>
            </a:r>
            <a:r>
              <a:rPr lang="en" sz="1000"/>
              <a:t> Non-zero component from </a:t>
            </a:r>
            <a:r>
              <a:rPr lang="en" sz="1000">
                <a:solidFill>
                  <a:schemeClr val="dk1"/>
                </a:solidFill>
              </a:rPr>
              <a:t>Y</a:t>
            </a:r>
            <a:r>
              <a:rPr baseline="-25000" lang="en" sz="1000">
                <a:solidFill>
                  <a:schemeClr val="dk1"/>
                </a:solidFill>
              </a:rPr>
              <a:t>7</a:t>
            </a:r>
            <a:r>
              <a:rPr lang="en" sz="1000">
                <a:solidFill>
                  <a:schemeClr val="dk1"/>
                </a:solidFill>
              </a:rPr>
              <a:t>Ti,2O</a:t>
            </a:r>
            <a:r>
              <a:rPr baseline="-25000" lang="en" sz="1000">
                <a:solidFill>
                  <a:schemeClr val="dk1"/>
                </a:solidFill>
              </a:rPr>
              <a:t>7</a:t>
            </a:r>
            <a:r>
              <a:rPr lang="en" sz="1000">
                <a:solidFill>
                  <a:schemeClr val="dk1"/>
                </a:solidFill>
              </a:rPr>
              <a:t> suggests that Y</a:t>
            </a:r>
            <a:r>
              <a:rPr baseline="-25000" lang="en" sz="1000">
                <a:solidFill>
                  <a:schemeClr val="dk1"/>
                </a:solidFill>
              </a:rPr>
              <a:t>2</a:t>
            </a:r>
            <a:r>
              <a:rPr lang="en" sz="1000">
                <a:solidFill>
                  <a:schemeClr val="dk1"/>
                </a:solidFill>
              </a:rPr>
              <a:t>TiO</a:t>
            </a:r>
            <a:r>
              <a:rPr baseline="-25000" lang="en" sz="1000">
                <a:solidFill>
                  <a:schemeClr val="dk1"/>
                </a:solidFill>
              </a:rPr>
              <a:t>5</a:t>
            </a:r>
            <a:r>
              <a:rPr lang="en" sz="1000">
                <a:solidFill>
                  <a:schemeClr val="dk1"/>
                </a:solidFill>
              </a:rPr>
              <a:t> co-exists withY</a:t>
            </a:r>
            <a:r>
              <a:rPr baseline="-25000" lang="en" sz="1000">
                <a:solidFill>
                  <a:schemeClr val="dk1"/>
                </a:solidFill>
              </a:rPr>
              <a:t>2</a:t>
            </a:r>
            <a:r>
              <a:rPr lang="en" sz="1000">
                <a:solidFill>
                  <a:schemeClr val="dk1"/>
                </a:solidFill>
              </a:rPr>
              <a:t>TiO</a:t>
            </a:r>
            <a:r>
              <a:rPr baseline="-25000" lang="en" sz="1000">
                <a:solidFill>
                  <a:schemeClr val="dk1"/>
                </a:solidFill>
              </a:rPr>
              <a:t>5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/>
              <a:t>  </a:t>
            </a:r>
            <a:endParaRPr sz="1000"/>
          </a:p>
        </p:txBody>
      </p:sp>
      <p:sp>
        <p:nvSpPr>
          <p:cNvPr id="108" name="Shape 108"/>
          <p:cNvSpPr/>
          <p:nvPr/>
        </p:nvSpPr>
        <p:spPr>
          <a:xfrm>
            <a:off x="8227725" y="3556175"/>
            <a:ext cx="537600" cy="150900"/>
          </a:xfrm>
          <a:prstGeom prst="ellipse">
            <a:avLst/>
          </a:prstGeom>
          <a:solidFill>
            <a:srgbClr val="0000FF">
              <a:alpha val="2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Shape 109"/>
          <p:cNvCxnSpPr>
            <a:stCxn id="108" idx="4"/>
            <a:endCxn id="107" idx="3"/>
          </p:cNvCxnSpPr>
          <p:nvPr/>
        </p:nvCxnSpPr>
        <p:spPr>
          <a:xfrm flipH="1">
            <a:off x="8071725" y="3707075"/>
            <a:ext cx="424800" cy="12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