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2" r:id="rId6"/>
    <p:sldId id="261" r:id="rId7"/>
    <p:sldId id="263" r:id="rId8"/>
    <p:sldId id="264" r:id="rId9"/>
    <p:sldId id="265" r:id="rId10"/>
    <p:sldId id="266" r:id="rId11"/>
    <p:sldId id="267" r:id="rId12"/>
    <p:sldId id="268" r:id="rId13"/>
    <p:sldId id="269" r:id="rId14"/>
    <p:sldId id="270" r:id="rId15"/>
    <p:sldId id="271" r:id="rId16"/>
    <p:sldId id="278" r:id="rId17"/>
    <p:sldId id="279" r:id="rId18"/>
    <p:sldId id="273" r:id="rId19"/>
    <p:sldId id="274" r:id="rId20"/>
    <p:sldId id="275" r:id="rId21"/>
    <p:sldId id="276" r:id="rId22"/>
    <p:sldId id="281" r:id="rId23"/>
    <p:sldId id="277"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8" d="100"/>
          <a:sy n="58" d="100"/>
        </p:scale>
        <p:origin x="95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92E04-B41C-1CEE-579A-1532F0BED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D149888D-0016-B51F-0B71-DB1767D2DA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FB5B53B3-DAA5-9C72-A4D6-C44C263CEFF9}"/>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10222FE9-2E77-A826-DE87-FAFB859E54F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1E70B7E-49F6-A70C-9C57-23EBED02050D}"/>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89571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4293-9A82-A0DB-9A74-3428631747F9}"/>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EBED928-BBC2-9914-6AB7-A26197767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40D36FC-E31D-9130-C16C-5FCEAE367F2F}"/>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87FA7E1C-00CB-7128-8A9D-02F38F8EC8B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C078555-4E97-FA7A-D28E-B66151F0585A}"/>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305534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DD60C-3A0D-A79A-4E30-9F65AED0A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9F42274-6306-2644-77D0-0DAC64B307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AAE97B47-0695-F49E-901C-2D0FFA188380}"/>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C541A251-8CC2-67F2-E237-0155FD9689F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8FC7F00-2B59-6F86-431C-3AA83737D548}"/>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282171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B43C-A67D-BB7D-DD67-BE38222EF64D}"/>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8AC76576-2BC2-784D-1BE0-3654A3989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37D0CE1-0853-74A2-CFAC-3869E4C72D49}"/>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ED2EDE1D-0569-C8FD-45F2-A642EA705D0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2C7080C-E6C0-7B8D-C4CD-C1885E998D9B}"/>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2923460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CEC68-C744-19BB-F2CA-74AAB8138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46974BAD-E064-21DE-CC25-CD485EA320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3709C-24C8-C552-70C9-68F7AF9D23B0}"/>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978A8886-00C9-06E1-4DF6-3CC7465B86C3}"/>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DD34D96-813D-61DF-077D-168970000EAF}"/>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2346777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85BA5-41BF-846C-8B88-70E39D1E3533}"/>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24F894B-7A86-A4F1-F5DF-5FD3A391B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E3DBFA47-E609-3B96-8F94-1D2E95BD07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259404BC-5B60-62DA-85C9-4962F94A3A25}"/>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6" name="Footer Placeholder 5">
            <a:extLst>
              <a:ext uri="{FF2B5EF4-FFF2-40B4-BE49-F238E27FC236}">
                <a16:creationId xmlns:a16="http://schemas.microsoft.com/office/drawing/2014/main" id="{28BA7B3F-07C1-73D8-63E7-C062128E4E11}"/>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63D8B10-A091-78DC-F7D8-8AEDD06D195A}"/>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16056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2A0B-86FC-E35B-5D99-29268338A1E7}"/>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1649C4E1-1CFA-349B-A0A0-07794FB87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D12147-C023-5AB0-91DA-231F85B227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34DAA931-B984-C8F9-8278-DBCA2422F0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4CCE04-39D1-8DD3-D8D7-63460582F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558BC62-979A-B323-D5DB-23D53D07999F}"/>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8" name="Footer Placeholder 7">
            <a:extLst>
              <a:ext uri="{FF2B5EF4-FFF2-40B4-BE49-F238E27FC236}">
                <a16:creationId xmlns:a16="http://schemas.microsoft.com/office/drawing/2014/main" id="{E80B0BE9-FC1D-4582-B3A6-8588966E23F6}"/>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4216FD1A-98D0-219A-C4F5-4C07BBB06FD8}"/>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403879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5417-1B6A-F5DC-C0CE-1137EF36651B}"/>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C5D277BB-E563-CB21-C249-28DBCDB0AB18}"/>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4" name="Footer Placeholder 3">
            <a:extLst>
              <a:ext uri="{FF2B5EF4-FFF2-40B4-BE49-F238E27FC236}">
                <a16:creationId xmlns:a16="http://schemas.microsoft.com/office/drawing/2014/main" id="{7B22325A-9102-A4DB-7A88-52A8BDE8EB8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D47C6975-A59B-43EF-9F58-6ACC3224B389}"/>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1771405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FED47F-3E06-6534-9571-43F4429FE4D7}"/>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3" name="Footer Placeholder 2">
            <a:extLst>
              <a:ext uri="{FF2B5EF4-FFF2-40B4-BE49-F238E27FC236}">
                <a16:creationId xmlns:a16="http://schemas.microsoft.com/office/drawing/2014/main" id="{26FB947C-75BB-FF13-B059-59800ADA82C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A4AD83F-2969-A2FA-589A-92B4F4F5AAC3}"/>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215372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4A87-16E5-AA22-2250-A3CB2698E0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D6BAA89A-4539-921A-E24F-B985618FB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B2E45DF7-1412-F307-8318-078FF94EF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EF076-D158-720E-C682-C92D1AC4D5EE}"/>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6" name="Footer Placeholder 5">
            <a:extLst>
              <a:ext uri="{FF2B5EF4-FFF2-40B4-BE49-F238E27FC236}">
                <a16:creationId xmlns:a16="http://schemas.microsoft.com/office/drawing/2014/main" id="{F8DCCD41-5046-00EC-D95E-708D7B19318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C55943D-86F1-4FB3-0C76-233FE0D3B517}"/>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692138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45A6-55F9-A8CD-55AC-9315C435C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F506D3C-416F-9B4E-27D9-F05BBFDA7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75AD72B5-1D1B-0434-017D-F3B90FEF26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1043B-5358-36BB-1A6E-CB549C175FC4}"/>
              </a:ext>
            </a:extLst>
          </p:cNvPr>
          <p:cNvSpPr>
            <a:spLocks noGrp="1"/>
          </p:cNvSpPr>
          <p:nvPr>
            <p:ph type="dt" sz="half" idx="10"/>
          </p:nvPr>
        </p:nvSpPr>
        <p:spPr/>
        <p:txBody>
          <a:bodyPr/>
          <a:lstStyle/>
          <a:p>
            <a:fld id="{B25BD988-ABFB-4488-B657-32CECE7DF0AD}" type="datetimeFigureOut">
              <a:rPr lang="en-AE" smtClean="0"/>
              <a:t>26/12/2024</a:t>
            </a:fld>
            <a:endParaRPr lang="en-AE"/>
          </a:p>
        </p:txBody>
      </p:sp>
      <p:sp>
        <p:nvSpPr>
          <p:cNvPr id="6" name="Footer Placeholder 5">
            <a:extLst>
              <a:ext uri="{FF2B5EF4-FFF2-40B4-BE49-F238E27FC236}">
                <a16:creationId xmlns:a16="http://schemas.microsoft.com/office/drawing/2014/main" id="{784C7691-3044-8B2C-0CE6-0D5ECBD0B7A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47F00479-FDE6-956B-91A9-8B10D907A9E3}"/>
              </a:ext>
            </a:extLst>
          </p:cNvPr>
          <p:cNvSpPr>
            <a:spLocks noGrp="1"/>
          </p:cNvSpPr>
          <p:nvPr>
            <p:ph type="sldNum" sz="quarter" idx="12"/>
          </p:nvPr>
        </p:nvSpPr>
        <p:spPr/>
        <p:txBody>
          <a:bodyPr/>
          <a:lstStyle/>
          <a:p>
            <a:fld id="{D24AF0A5-B2CE-4093-987A-5F7A4779C74D}" type="slidenum">
              <a:rPr lang="en-AE" smtClean="0"/>
              <a:t>‹#›</a:t>
            </a:fld>
            <a:endParaRPr lang="en-AE"/>
          </a:p>
        </p:txBody>
      </p:sp>
    </p:spTree>
    <p:extLst>
      <p:ext uri="{BB962C8B-B14F-4D97-AF65-F5344CB8AC3E}">
        <p14:creationId xmlns:p14="http://schemas.microsoft.com/office/powerpoint/2010/main" val="286704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wallpaperflare.com/seoul-south-korea-apgujeong-dong-street-busy-city-architecture-wallpaper-evtis/download/1920x1080"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2000"/>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C5CE1-D561-8710-E454-333E838D0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431290A8-5741-C751-D8ED-34B5317C8D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7D4330A-D413-D329-BDF2-6708F61FC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5BD988-ABFB-4488-B657-32CECE7DF0AD}" type="datetimeFigureOut">
              <a:rPr lang="en-AE" smtClean="0"/>
              <a:t>26/12/2024</a:t>
            </a:fld>
            <a:endParaRPr lang="en-AE"/>
          </a:p>
        </p:txBody>
      </p:sp>
      <p:sp>
        <p:nvSpPr>
          <p:cNvPr id="5" name="Footer Placeholder 4">
            <a:extLst>
              <a:ext uri="{FF2B5EF4-FFF2-40B4-BE49-F238E27FC236}">
                <a16:creationId xmlns:a16="http://schemas.microsoft.com/office/drawing/2014/main" id="{F85E10BA-414B-D3D6-9775-CE55E29D4F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E"/>
          </a:p>
        </p:txBody>
      </p:sp>
      <p:sp>
        <p:nvSpPr>
          <p:cNvPr id="6" name="Slide Number Placeholder 5">
            <a:extLst>
              <a:ext uri="{FF2B5EF4-FFF2-40B4-BE49-F238E27FC236}">
                <a16:creationId xmlns:a16="http://schemas.microsoft.com/office/drawing/2014/main" id="{918F2D80-EE67-5FE8-EF32-46738CBA4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4AF0A5-B2CE-4093-987A-5F7A4779C74D}" type="slidenum">
              <a:rPr lang="en-AE" smtClean="0"/>
              <a:t>‹#›</a:t>
            </a:fld>
            <a:endParaRPr lang="en-AE"/>
          </a:p>
        </p:txBody>
      </p:sp>
    </p:spTree>
    <p:extLst>
      <p:ext uri="{BB962C8B-B14F-4D97-AF65-F5344CB8AC3E}">
        <p14:creationId xmlns:p14="http://schemas.microsoft.com/office/powerpoint/2010/main" val="3741651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BCFD-4C76-F361-9141-37762254453E}"/>
              </a:ext>
            </a:extLst>
          </p:cNvPr>
          <p:cNvSpPr>
            <a:spLocks noGrp="1"/>
          </p:cNvSpPr>
          <p:nvPr>
            <p:ph type="ctrTitle"/>
          </p:nvPr>
        </p:nvSpPr>
        <p:spPr/>
        <p:txBody>
          <a:bodyPr/>
          <a:lstStyle/>
          <a:p>
            <a:r>
              <a:rPr lang="en-GB" dirty="0"/>
              <a:t>Media &amp; Technology</a:t>
            </a:r>
            <a:endParaRPr lang="en-AE" dirty="0"/>
          </a:p>
        </p:txBody>
      </p:sp>
      <p:sp>
        <p:nvSpPr>
          <p:cNvPr id="3" name="Subtitle 2">
            <a:extLst>
              <a:ext uri="{FF2B5EF4-FFF2-40B4-BE49-F238E27FC236}">
                <a16:creationId xmlns:a16="http://schemas.microsoft.com/office/drawing/2014/main" id="{B3E05D6A-B402-35FB-04ED-B64F11874D3D}"/>
              </a:ext>
            </a:extLst>
          </p:cNvPr>
          <p:cNvSpPr>
            <a:spLocks noGrp="1"/>
          </p:cNvSpPr>
          <p:nvPr>
            <p:ph type="subTitle" idx="1"/>
          </p:nvPr>
        </p:nvSpPr>
        <p:spPr>
          <a:xfrm>
            <a:off x="1375954" y="3645581"/>
            <a:ext cx="9144000" cy="1655762"/>
          </a:xfrm>
        </p:spPr>
        <p:txBody>
          <a:bodyPr/>
          <a:lstStyle/>
          <a:p>
            <a:r>
              <a:rPr lang="en-GB" dirty="0"/>
              <a:t>Project-1</a:t>
            </a:r>
          </a:p>
          <a:p>
            <a:r>
              <a:rPr lang="en-GB" dirty="0"/>
              <a:t>By Mehnaz Shafeek</a:t>
            </a:r>
            <a:endParaRPr lang="en-AE" dirty="0"/>
          </a:p>
        </p:txBody>
      </p:sp>
    </p:spTree>
    <p:extLst>
      <p:ext uri="{BB962C8B-B14F-4D97-AF65-F5344CB8AC3E}">
        <p14:creationId xmlns:p14="http://schemas.microsoft.com/office/powerpoint/2010/main" val="91098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93E11-4C2F-453E-E714-7AD0E6DA9AF6}"/>
              </a:ext>
            </a:extLst>
          </p:cNvPr>
          <p:cNvSpPr>
            <a:spLocks noGrp="1"/>
          </p:cNvSpPr>
          <p:nvPr>
            <p:ph type="title"/>
          </p:nvPr>
        </p:nvSpPr>
        <p:spPr>
          <a:xfrm>
            <a:off x="163286" y="-124732"/>
            <a:ext cx="11865428" cy="1325563"/>
          </a:xfrm>
        </p:spPr>
        <p:txBody>
          <a:bodyPr>
            <a:normAutofit/>
          </a:bodyPr>
          <a:lstStyle/>
          <a:p>
            <a:r>
              <a:rPr lang="en-GB" sz="3200" dirty="0"/>
              <a:t>How do the monthly earnings vary throughout different categories?</a:t>
            </a:r>
            <a:endParaRPr lang="en-AE" sz="3200" dirty="0"/>
          </a:p>
        </p:txBody>
      </p:sp>
      <p:sp>
        <p:nvSpPr>
          <p:cNvPr id="3" name="Content Placeholder 2">
            <a:extLst>
              <a:ext uri="{FF2B5EF4-FFF2-40B4-BE49-F238E27FC236}">
                <a16:creationId xmlns:a16="http://schemas.microsoft.com/office/drawing/2014/main" id="{F2D47DC7-8B4B-8BD7-2BAC-184FAD05E652}"/>
              </a:ext>
            </a:extLst>
          </p:cNvPr>
          <p:cNvSpPr>
            <a:spLocks noGrp="1"/>
          </p:cNvSpPr>
          <p:nvPr>
            <p:ph idx="1"/>
          </p:nvPr>
        </p:nvSpPr>
        <p:spPr>
          <a:xfrm>
            <a:off x="6498770" y="1825625"/>
            <a:ext cx="4855029" cy="4351338"/>
          </a:xfrm>
        </p:spPr>
        <p:txBody>
          <a:bodyPr/>
          <a:lstStyle/>
          <a:p>
            <a:r>
              <a:rPr lang="en-GB" dirty="0"/>
              <a:t>Monthly earrings is the highest for ‘Shows’ and least for ‘Travel and Events’.</a:t>
            </a:r>
          </a:p>
          <a:p>
            <a:r>
              <a:rPr lang="en-GB" dirty="0"/>
              <a:t>This shows that people engage in </a:t>
            </a:r>
            <a:r>
              <a:rPr lang="en-GB" dirty="0" err="1"/>
              <a:t>shows,autos</a:t>
            </a:r>
            <a:r>
              <a:rPr lang="en-GB" dirty="0"/>
              <a:t> and vehicles content more and least in Travel and Events</a:t>
            </a:r>
            <a:endParaRPr lang="en-AE" dirty="0"/>
          </a:p>
        </p:txBody>
      </p:sp>
      <p:pic>
        <p:nvPicPr>
          <p:cNvPr id="5" name="Picture 4">
            <a:extLst>
              <a:ext uri="{FF2B5EF4-FFF2-40B4-BE49-F238E27FC236}">
                <a16:creationId xmlns:a16="http://schemas.microsoft.com/office/drawing/2014/main" id="{BB652D7E-06B3-06CC-7D9D-1271BD7F561E}"/>
              </a:ext>
            </a:extLst>
          </p:cNvPr>
          <p:cNvPicPr>
            <a:picLocks noChangeAspect="1"/>
          </p:cNvPicPr>
          <p:nvPr/>
        </p:nvPicPr>
        <p:blipFill>
          <a:blip r:embed="rId2"/>
          <a:stretch>
            <a:fillRect/>
          </a:stretch>
        </p:blipFill>
        <p:spPr>
          <a:xfrm>
            <a:off x="272726" y="1056215"/>
            <a:ext cx="5572903" cy="5420481"/>
          </a:xfrm>
          <a:prstGeom prst="rect">
            <a:avLst/>
          </a:prstGeom>
        </p:spPr>
      </p:pic>
    </p:spTree>
    <p:extLst>
      <p:ext uri="{BB962C8B-B14F-4D97-AF65-F5344CB8AC3E}">
        <p14:creationId xmlns:p14="http://schemas.microsoft.com/office/powerpoint/2010/main" val="2826339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8D2EA-978C-EE51-AAC6-FDB58A0D3E50}"/>
              </a:ext>
            </a:extLst>
          </p:cNvPr>
          <p:cNvSpPr>
            <a:spLocks noGrp="1"/>
          </p:cNvSpPr>
          <p:nvPr>
            <p:ph type="title"/>
          </p:nvPr>
        </p:nvSpPr>
        <p:spPr>
          <a:xfrm>
            <a:off x="185057" y="18255"/>
            <a:ext cx="10951029" cy="1325563"/>
          </a:xfrm>
        </p:spPr>
        <p:txBody>
          <a:bodyPr>
            <a:normAutofit/>
          </a:bodyPr>
          <a:lstStyle/>
          <a:p>
            <a:r>
              <a:rPr lang="en-GB" sz="3600" dirty="0"/>
              <a:t>What is the overall trend in subscribers gained in the last 30 days across all channels?</a:t>
            </a:r>
            <a:endParaRPr lang="en-AE" sz="3600" dirty="0"/>
          </a:p>
        </p:txBody>
      </p:sp>
      <p:sp>
        <p:nvSpPr>
          <p:cNvPr id="3" name="Content Placeholder 2">
            <a:extLst>
              <a:ext uri="{FF2B5EF4-FFF2-40B4-BE49-F238E27FC236}">
                <a16:creationId xmlns:a16="http://schemas.microsoft.com/office/drawing/2014/main" id="{0BAD315B-2525-D2DD-34B8-A2A47E191CB8}"/>
              </a:ext>
            </a:extLst>
          </p:cNvPr>
          <p:cNvSpPr>
            <a:spLocks noGrp="1"/>
          </p:cNvSpPr>
          <p:nvPr>
            <p:ph idx="1"/>
          </p:nvPr>
        </p:nvSpPr>
        <p:spPr>
          <a:xfrm>
            <a:off x="7652657" y="2506662"/>
            <a:ext cx="3886200" cy="4351338"/>
          </a:xfrm>
        </p:spPr>
        <p:txBody>
          <a:bodyPr/>
          <a:lstStyle/>
          <a:p>
            <a:r>
              <a:rPr lang="en-GB" dirty="0"/>
              <a:t>In the last 30 days, Sports category has gained the highest subscribers.</a:t>
            </a:r>
            <a:endParaRPr lang="en-AE" dirty="0"/>
          </a:p>
        </p:txBody>
      </p:sp>
      <p:pic>
        <p:nvPicPr>
          <p:cNvPr id="5" name="Picture 4">
            <a:extLst>
              <a:ext uri="{FF2B5EF4-FFF2-40B4-BE49-F238E27FC236}">
                <a16:creationId xmlns:a16="http://schemas.microsoft.com/office/drawing/2014/main" id="{32A099F9-3C75-C34E-A05D-B552045DBAE9}"/>
              </a:ext>
            </a:extLst>
          </p:cNvPr>
          <p:cNvPicPr>
            <a:picLocks noChangeAspect="1"/>
          </p:cNvPicPr>
          <p:nvPr/>
        </p:nvPicPr>
        <p:blipFill>
          <a:blip r:embed="rId2"/>
          <a:stretch>
            <a:fillRect/>
          </a:stretch>
        </p:blipFill>
        <p:spPr>
          <a:xfrm>
            <a:off x="653143" y="1261114"/>
            <a:ext cx="6211167" cy="5458587"/>
          </a:xfrm>
          <a:prstGeom prst="rect">
            <a:avLst/>
          </a:prstGeom>
        </p:spPr>
      </p:pic>
    </p:spTree>
    <p:extLst>
      <p:ext uri="{BB962C8B-B14F-4D97-AF65-F5344CB8AC3E}">
        <p14:creationId xmlns:p14="http://schemas.microsoft.com/office/powerpoint/2010/main" val="160399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DF91-B3D5-1D82-F9D9-DAE85F738C1E}"/>
              </a:ext>
            </a:extLst>
          </p:cNvPr>
          <p:cNvSpPr>
            <a:spLocks noGrp="1"/>
          </p:cNvSpPr>
          <p:nvPr>
            <p:ph type="title"/>
          </p:nvPr>
        </p:nvSpPr>
        <p:spPr>
          <a:xfrm>
            <a:off x="195941" y="-297657"/>
            <a:ext cx="11582401" cy="1325563"/>
          </a:xfrm>
        </p:spPr>
        <p:txBody>
          <a:bodyPr>
            <a:normAutofit fontScale="90000"/>
          </a:bodyPr>
          <a:lstStyle/>
          <a:p>
            <a:br>
              <a:rPr lang="en-GB" dirty="0"/>
            </a:br>
            <a:r>
              <a:rPr lang="en-GB" sz="4000" dirty="0"/>
              <a:t>Are there any outliers in terms of yearly earnings from YouTube channels?</a:t>
            </a:r>
            <a:endParaRPr lang="en-AE" dirty="0"/>
          </a:p>
        </p:txBody>
      </p:sp>
      <p:sp>
        <p:nvSpPr>
          <p:cNvPr id="3" name="Content Placeholder 2">
            <a:extLst>
              <a:ext uri="{FF2B5EF4-FFF2-40B4-BE49-F238E27FC236}">
                <a16:creationId xmlns:a16="http://schemas.microsoft.com/office/drawing/2014/main" id="{90415239-16C5-8820-DB8B-E0CF1366D218}"/>
              </a:ext>
            </a:extLst>
          </p:cNvPr>
          <p:cNvSpPr>
            <a:spLocks noGrp="1"/>
          </p:cNvSpPr>
          <p:nvPr>
            <p:ph idx="1"/>
          </p:nvPr>
        </p:nvSpPr>
        <p:spPr>
          <a:xfrm>
            <a:off x="7663543" y="1825625"/>
            <a:ext cx="4430485" cy="4351338"/>
          </a:xfrm>
        </p:spPr>
        <p:txBody>
          <a:bodyPr/>
          <a:lstStyle/>
          <a:p>
            <a:r>
              <a:rPr lang="en-GB" dirty="0"/>
              <a:t>Few individuals are earning significantly than the others.</a:t>
            </a:r>
          </a:p>
          <a:p>
            <a:r>
              <a:rPr lang="en-GB" dirty="0"/>
              <a:t>All the dots represent outliers.</a:t>
            </a:r>
          </a:p>
          <a:p>
            <a:r>
              <a:rPr lang="en-GB" dirty="0"/>
              <a:t>These indicate that there is gap between majority of earners and a small group high  income earners.</a:t>
            </a:r>
            <a:endParaRPr lang="en-AE" dirty="0"/>
          </a:p>
        </p:txBody>
      </p:sp>
      <p:pic>
        <p:nvPicPr>
          <p:cNvPr id="5" name="Picture 4">
            <a:extLst>
              <a:ext uri="{FF2B5EF4-FFF2-40B4-BE49-F238E27FC236}">
                <a16:creationId xmlns:a16="http://schemas.microsoft.com/office/drawing/2014/main" id="{7AB5FA65-D8F6-1573-2F1A-E8450E1E3097}"/>
              </a:ext>
            </a:extLst>
          </p:cNvPr>
          <p:cNvPicPr>
            <a:picLocks noChangeAspect="1"/>
          </p:cNvPicPr>
          <p:nvPr/>
        </p:nvPicPr>
        <p:blipFill>
          <a:blip r:embed="rId2"/>
          <a:stretch>
            <a:fillRect/>
          </a:stretch>
        </p:blipFill>
        <p:spPr>
          <a:xfrm>
            <a:off x="195941" y="1415714"/>
            <a:ext cx="7387232" cy="4820272"/>
          </a:xfrm>
          <a:prstGeom prst="rect">
            <a:avLst/>
          </a:prstGeom>
        </p:spPr>
      </p:pic>
    </p:spTree>
    <p:extLst>
      <p:ext uri="{BB962C8B-B14F-4D97-AF65-F5344CB8AC3E}">
        <p14:creationId xmlns:p14="http://schemas.microsoft.com/office/powerpoint/2010/main" val="3481766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73D9-483A-A742-A436-B74E4875EDFF}"/>
              </a:ext>
            </a:extLst>
          </p:cNvPr>
          <p:cNvSpPr>
            <a:spLocks noGrp="1"/>
          </p:cNvSpPr>
          <p:nvPr>
            <p:ph type="title"/>
          </p:nvPr>
        </p:nvSpPr>
        <p:spPr>
          <a:xfrm>
            <a:off x="163286" y="69637"/>
            <a:ext cx="12148458" cy="1325563"/>
          </a:xfrm>
        </p:spPr>
        <p:txBody>
          <a:bodyPr>
            <a:normAutofit fontScale="90000"/>
          </a:bodyPr>
          <a:lstStyle/>
          <a:p>
            <a:br>
              <a:rPr lang="en-GB" dirty="0"/>
            </a:br>
            <a:r>
              <a:rPr lang="en-GB" sz="3600" dirty="0"/>
              <a:t>Are there any outliers in terms of yearly earnings from YouTube channels?</a:t>
            </a:r>
            <a:endParaRPr lang="en-AE" dirty="0"/>
          </a:p>
        </p:txBody>
      </p:sp>
      <p:sp>
        <p:nvSpPr>
          <p:cNvPr id="3" name="Content Placeholder 2">
            <a:extLst>
              <a:ext uri="{FF2B5EF4-FFF2-40B4-BE49-F238E27FC236}">
                <a16:creationId xmlns:a16="http://schemas.microsoft.com/office/drawing/2014/main" id="{ED765E07-8163-7C58-CD1C-46677FE00430}"/>
              </a:ext>
            </a:extLst>
          </p:cNvPr>
          <p:cNvSpPr>
            <a:spLocks noGrp="1"/>
          </p:cNvSpPr>
          <p:nvPr>
            <p:ph idx="1"/>
          </p:nvPr>
        </p:nvSpPr>
        <p:spPr/>
        <p:txBody>
          <a:bodyPr/>
          <a:lstStyle/>
          <a:p>
            <a:endParaRPr lang="en-AE" dirty="0"/>
          </a:p>
        </p:txBody>
      </p:sp>
      <p:pic>
        <p:nvPicPr>
          <p:cNvPr id="5" name="Picture 4">
            <a:extLst>
              <a:ext uri="{FF2B5EF4-FFF2-40B4-BE49-F238E27FC236}">
                <a16:creationId xmlns:a16="http://schemas.microsoft.com/office/drawing/2014/main" id="{BD276BEF-0F42-51DD-0997-05AC532FFD32}"/>
              </a:ext>
            </a:extLst>
          </p:cNvPr>
          <p:cNvPicPr>
            <a:picLocks noChangeAspect="1"/>
          </p:cNvPicPr>
          <p:nvPr/>
        </p:nvPicPr>
        <p:blipFill>
          <a:blip r:embed="rId2"/>
          <a:stretch>
            <a:fillRect/>
          </a:stretch>
        </p:blipFill>
        <p:spPr>
          <a:xfrm>
            <a:off x="1987710" y="1538675"/>
            <a:ext cx="7585208" cy="4925237"/>
          </a:xfrm>
          <a:prstGeom prst="rect">
            <a:avLst/>
          </a:prstGeom>
        </p:spPr>
      </p:pic>
    </p:spTree>
    <p:extLst>
      <p:ext uri="{BB962C8B-B14F-4D97-AF65-F5344CB8AC3E}">
        <p14:creationId xmlns:p14="http://schemas.microsoft.com/office/powerpoint/2010/main" val="154370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BD10-361A-A6A0-41EC-4B31B4FAAF95}"/>
              </a:ext>
            </a:extLst>
          </p:cNvPr>
          <p:cNvSpPr>
            <a:spLocks noGrp="1"/>
          </p:cNvSpPr>
          <p:nvPr>
            <p:ph type="title"/>
          </p:nvPr>
        </p:nvSpPr>
        <p:spPr>
          <a:xfrm>
            <a:off x="217714" y="365125"/>
            <a:ext cx="11898086" cy="1325563"/>
          </a:xfrm>
        </p:spPr>
        <p:txBody>
          <a:bodyPr>
            <a:normAutofit/>
          </a:bodyPr>
          <a:lstStyle/>
          <a:p>
            <a:r>
              <a:rPr lang="en-GB" sz="3600" dirty="0"/>
              <a:t>What is the distribution of channel creation dates? Is there any trend over time?</a:t>
            </a:r>
            <a:endParaRPr lang="en-AE" sz="3600" dirty="0"/>
          </a:p>
        </p:txBody>
      </p:sp>
      <p:sp>
        <p:nvSpPr>
          <p:cNvPr id="3" name="Content Placeholder 2">
            <a:extLst>
              <a:ext uri="{FF2B5EF4-FFF2-40B4-BE49-F238E27FC236}">
                <a16:creationId xmlns:a16="http://schemas.microsoft.com/office/drawing/2014/main" id="{DADB9099-431F-2921-8BD9-F03D869FCF78}"/>
              </a:ext>
            </a:extLst>
          </p:cNvPr>
          <p:cNvSpPr>
            <a:spLocks noGrp="1"/>
          </p:cNvSpPr>
          <p:nvPr>
            <p:ph idx="1"/>
          </p:nvPr>
        </p:nvSpPr>
        <p:spPr>
          <a:xfrm>
            <a:off x="7960173" y="2043340"/>
            <a:ext cx="4027714" cy="4351338"/>
          </a:xfrm>
        </p:spPr>
        <p:txBody>
          <a:bodyPr>
            <a:normAutofit/>
          </a:bodyPr>
          <a:lstStyle/>
          <a:p>
            <a:r>
              <a:rPr lang="en-GB" sz="2400" dirty="0"/>
              <a:t>From 2005 to 2014, there was a consistent increase in the number of channels created each year.</a:t>
            </a:r>
          </a:p>
          <a:p>
            <a:r>
              <a:rPr lang="en-GB" sz="2400" dirty="0"/>
              <a:t>The year 2014 saw the highest number of channels created.</a:t>
            </a:r>
          </a:p>
          <a:p>
            <a:r>
              <a:rPr lang="en-GB" sz="2400" dirty="0"/>
              <a:t>The number of channels created has been steadily declining since 2014.</a:t>
            </a:r>
          </a:p>
          <a:p>
            <a:endParaRPr lang="en-AE" dirty="0"/>
          </a:p>
        </p:txBody>
      </p:sp>
      <p:pic>
        <p:nvPicPr>
          <p:cNvPr id="5" name="Picture 4">
            <a:extLst>
              <a:ext uri="{FF2B5EF4-FFF2-40B4-BE49-F238E27FC236}">
                <a16:creationId xmlns:a16="http://schemas.microsoft.com/office/drawing/2014/main" id="{03C45386-59F9-82B3-D366-F063C49F936F}"/>
              </a:ext>
            </a:extLst>
          </p:cNvPr>
          <p:cNvPicPr>
            <a:picLocks noChangeAspect="1"/>
          </p:cNvPicPr>
          <p:nvPr/>
        </p:nvPicPr>
        <p:blipFill>
          <a:blip r:embed="rId2"/>
          <a:stretch>
            <a:fillRect/>
          </a:stretch>
        </p:blipFill>
        <p:spPr>
          <a:xfrm>
            <a:off x="76200" y="1690688"/>
            <a:ext cx="7756061" cy="4358461"/>
          </a:xfrm>
          <a:prstGeom prst="rect">
            <a:avLst/>
          </a:prstGeom>
        </p:spPr>
      </p:pic>
    </p:spTree>
    <p:extLst>
      <p:ext uri="{BB962C8B-B14F-4D97-AF65-F5344CB8AC3E}">
        <p14:creationId xmlns:p14="http://schemas.microsoft.com/office/powerpoint/2010/main" val="142619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B688-8910-2263-E9C5-D704B4925653}"/>
              </a:ext>
            </a:extLst>
          </p:cNvPr>
          <p:cNvSpPr>
            <a:spLocks noGrp="1"/>
          </p:cNvSpPr>
          <p:nvPr>
            <p:ph type="title"/>
          </p:nvPr>
        </p:nvSpPr>
        <p:spPr>
          <a:xfrm>
            <a:off x="348343" y="70280"/>
            <a:ext cx="10515600" cy="1325563"/>
          </a:xfrm>
        </p:spPr>
        <p:txBody>
          <a:bodyPr>
            <a:normAutofit/>
          </a:bodyPr>
          <a:lstStyle/>
          <a:p>
            <a:r>
              <a:rPr lang="en-GB" sz="2800" dirty="0"/>
              <a:t>Is there a relationship between gross tertiary education enrolment and the number of YouTube channels in a country?</a:t>
            </a:r>
            <a:endParaRPr lang="en-AE" sz="2800" dirty="0"/>
          </a:p>
        </p:txBody>
      </p:sp>
      <p:sp>
        <p:nvSpPr>
          <p:cNvPr id="3" name="Content Placeholder 2">
            <a:extLst>
              <a:ext uri="{FF2B5EF4-FFF2-40B4-BE49-F238E27FC236}">
                <a16:creationId xmlns:a16="http://schemas.microsoft.com/office/drawing/2014/main" id="{E3C992ED-B24E-522C-007E-7FF798A2EA1E}"/>
              </a:ext>
            </a:extLst>
          </p:cNvPr>
          <p:cNvSpPr>
            <a:spLocks noGrp="1"/>
          </p:cNvSpPr>
          <p:nvPr>
            <p:ph idx="1"/>
          </p:nvPr>
        </p:nvSpPr>
        <p:spPr>
          <a:xfrm>
            <a:off x="7750628" y="1825625"/>
            <a:ext cx="3603171" cy="4351338"/>
          </a:xfrm>
        </p:spPr>
        <p:txBody>
          <a:bodyPr>
            <a:normAutofit/>
          </a:bodyPr>
          <a:lstStyle/>
          <a:p>
            <a:r>
              <a:rPr lang="en-GB" sz="2400" dirty="0"/>
              <a:t>The correlation between Gross tertiary education enrolment and channel count is 0.11.</a:t>
            </a:r>
          </a:p>
          <a:p>
            <a:r>
              <a:rPr lang="en-GB" sz="2400" dirty="0"/>
              <a:t>This indicates a positive correlation but with very less proportional change .This implies </a:t>
            </a:r>
            <a:r>
              <a:rPr lang="en-GB" sz="2400" b="1" dirty="0"/>
              <a:t>weak positive correlation.</a:t>
            </a:r>
            <a:endParaRPr lang="en-AE" sz="2400" b="1" dirty="0"/>
          </a:p>
        </p:txBody>
      </p:sp>
      <p:pic>
        <p:nvPicPr>
          <p:cNvPr id="5" name="Picture 4">
            <a:extLst>
              <a:ext uri="{FF2B5EF4-FFF2-40B4-BE49-F238E27FC236}">
                <a16:creationId xmlns:a16="http://schemas.microsoft.com/office/drawing/2014/main" id="{B9121F20-2B16-A0C5-7860-D1FA552230F9}"/>
              </a:ext>
            </a:extLst>
          </p:cNvPr>
          <p:cNvPicPr>
            <a:picLocks noChangeAspect="1"/>
          </p:cNvPicPr>
          <p:nvPr/>
        </p:nvPicPr>
        <p:blipFill>
          <a:blip r:embed="rId2"/>
          <a:stretch>
            <a:fillRect/>
          </a:stretch>
        </p:blipFill>
        <p:spPr>
          <a:xfrm>
            <a:off x="434276" y="1395843"/>
            <a:ext cx="6773220" cy="5210902"/>
          </a:xfrm>
          <a:prstGeom prst="rect">
            <a:avLst/>
          </a:prstGeom>
        </p:spPr>
      </p:pic>
    </p:spTree>
    <p:extLst>
      <p:ext uri="{BB962C8B-B14F-4D97-AF65-F5344CB8AC3E}">
        <p14:creationId xmlns:p14="http://schemas.microsoft.com/office/powerpoint/2010/main" val="3455432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EBBA-5565-A284-0CA5-ECA0F64104D6}"/>
              </a:ext>
            </a:extLst>
          </p:cNvPr>
          <p:cNvSpPr>
            <a:spLocks noGrp="1"/>
          </p:cNvSpPr>
          <p:nvPr>
            <p:ph type="title"/>
          </p:nvPr>
        </p:nvSpPr>
        <p:spPr>
          <a:xfrm>
            <a:off x="838200" y="106452"/>
            <a:ext cx="10515600" cy="1325563"/>
          </a:xfrm>
        </p:spPr>
        <p:txBody>
          <a:bodyPr>
            <a:noAutofit/>
          </a:bodyPr>
          <a:lstStyle/>
          <a:p>
            <a:r>
              <a:rPr lang="en-GB" sz="3200" dirty="0"/>
              <a:t>How does the unemployment rate vary among the top 10 countries with the highest number of YouTube channels?</a:t>
            </a:r>
            <a:endParaRPr lang="en-AE" sz="3200" dirty="0"/>
          </a:p>
        </p:txBody>
      </p:sp>
      <p:sp>
        <p:nvSpPr>
          <p:cNvPr id="3" name="Content Placeholder 2">
            <a:extLst>
              <a:ext uri="{FF2B5EF4-FFF2-40B4-BE49-F238E27FC236}">
                <a16:creationId xmlns:a16="http://schemas.microsoft.com/office/drawing/2014/main" id="{25B29D06-8E4A-44D5-3D01-B3B525771A65}"/>
              </a:ext>
            </a:extLst>
          </p:cNvPr>
          <p:cNvSpPr>
            <a:spLocks noGrp="1"/>
          </p:cNvSpPr>
          <p:nvPr>
            <p:ph idx="1"/>
          </p:nvPr>
        </p:nvSpPr>
        <p:spPr>
          <a:xfrm>
            <a:off x="7805056" y="1825625"/>
            <a:ext cx="3548743" cy="4351338"/>
          </a:xfrm>
        </p:spPr>
        <p:txBody>
          <a:bodyPr/>
          <a:lstStyle/>
          <a:p>
            <a:r>
              <a:rPr lang="en-GB" dirty="0"/>
              <a:t>United states holds the first position among the top 10 countries with highest number of YouTube channels.</a:t>
            </a:r>
          </a:p>
          <a:p>
            <a:r>
              <a:rPr lang="en-GB" dirty="0"/>
              <a:t>It also possess high unemployment among its population</a:t>
            </a:r>
            <a:endParaRPr lang="en-AE" dirty="0"/>
          </a:p>
        </p:txBody>
      </p:sp>
      <p:pic>
        <p:nvPicPr>
          <p:cNvPr id="5" name="Picture 4">
            <a:extLst>
              <a:ext uri="{FF2B5EF4-FFF2-40B4-BE49-F238E27FC236}">
                <a16:creationId xmlns:a16="http://schemas.microsoft.com/office/drawing/2014/main" id="{A0F3CEF1-357A-949D-B3DC-F574CEF58832}"/>
              </a:ext>
            </a:extLst>
          </p:cNvPr>
          <p:cNvPicPr>
            <a:picLocks noChangeAspect="1"/>
          </p:cNvPicPr>
          <p:nvPr/>
        </p:nvPicPr>
        <p:blipFill>
          <a:blip r:embed="rId2"/>
          <a:stretch>
            <a:fillRect/>
          </a:stretch>
        </p:blipFill>
        <p:spPr>
          <a:xfrm>
            <a:off x="328116" y="1260336"/>
            <a:ext cx="7116168" cy="5229955"/>
          </a:xfrm>
          <a:prstGeom prst="rect">
            <a:avLst/>
          </a:prstGeom>
        </p:spPr>
      </p:pic>
    </p:spTree>
    <p:extLst>
      <p:ext uri="{BB962C8B-B14F-4D97-AF65-F5344CB8AC3E}">
        <p14:creationId xmlns:p14="http://schemas.microsoft.com/office/powerpoint/2010/main" val="145211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C217-BF91-D2E8-754E-E717DE8245DC}"/>
              </a:ext>
            </a:extLst>
          </p:cNvPr>
          <p:cNvSpPr>
            <a:spLocks noGrp="1"/>
          </p:cNvSpPr>
          <p:nvPr>
            <p:ph type="title"/>
          </p:nvPr>
        </p:nvSpPr>
        <p:spPr>
          <a:xfrm>
            <a:off x="293913" y="887594"/>
            <a:ext cx="12072257" cy="1325563"/>
          </a:xfrm>
        </p:spPr>
        <p:txBody>
          <a:bodyPr>
            <a:normAutofit fontScale="90000"/>
          </a:bodyPr>
          <a:lstStyle/>
          <a:p>
            <a:r>
              <a:rPr lang="en-GB" sz="4000" dirty="0"/>
              <a:t>What is the average urban population percentage in countries with YouTube channels?</a:t>
            </a:r>
            <a:br>
              <a:rPr lang="en-GB" dirty="0"/>
            </a:br>
            <a:endParaRPr lang="en-AE" dirty="0"/>
          </a:p>
        </p:txBody>
      </p:sp>
      <p:pic>
        <p:nvPicPr>
          <p:cNvPr id="7" name="Content Placeholder 6">
            <a:extLst>
              <a:ext uri="{FF2B5EF4-FFF2-40B4-BE49-F238E27FC236}">
                <a16:creationId xmlns:a16="http://schemas.microsoft.com/office/drawing/2014/main" id="{FCBC936B-4CBC-3320-0E58-3897B8708ED9}"/>
              </a:ext>
            </a:extLst>
          </p:cNvPr>
          <p:cNvPicPr>
            <a:picLocks noGrp="1" noChangeAspect="1"/>
          </p:cNvPicPr>
          <p:nvPr>
            <p:ph idx="1"/>
          </p:nvPr>
        </p:nvPicPr>
        <p:blipFill>
          <a:blip r:embed="rId2"/>
          <a:stretch>
            <a:fillRect/>
          </a:stretch>
        </p:blipFill>
        <p:spPr>
          <a:xfrm>
            <a:off x="390488" y="4249495"/>
            <a:ext cx="11500080" cy="300734"/>
          </a:xfrm>
        </p:spPr>
      </p:pic>
      <p:pic>
        <p:nvPicPr>
          <p:cNvPr id="9" name="Picture 8">
            <a:extLst>
              <a:ext uri="{FF2B5EF4-FFF2-40B4-BE49-F238E27FC236}">
                <a16:creationId xmlns:a16="http://schemas.microsoft.com/office/drawing/2014/main" id="{2483B6AA-D7A5-363A-089C-4B65919E9031}"/>
              </a:ext>
            </a:extLst>
          </p:cNvPr>
          <p:cNvPicPr>
            <a:picLocks noChangeAspect="1"/>
          </p:cNvPicPr>
          <p:nvPr/>
        </p:nvPicPr>
        <p:blipFill>
          <a:blip r:embed="rId3"/>
          <a:stretch>
            <a:fillRect/>
          </a:stretch>
        </p:blipFill>
        <p:spPr>
          <a:xfrm>
            <a:off x="96109" y="2473038"/>
            <a:ext cx="11999781" cy="1256696"/>
          </a:xfrm>
          <a:prstGeom prst="rect">
            <a:avLst/>
          </a:prstGeom>
        </p:spPr>
      </p:pic>
    </p:spTree>
    <p:extLst>
      <p:ext uri="{BB962C8B-B14F-4D97-AF65-F5344CB8AC3E}">
        <p14:creationId xmlns:p14="http://schemas.microsoft.com/office/powerpoint/2010/main" val="619759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416FB-FE55-CE88-31AF-4FEDAE515CB3}"/>
              </a:ext>
            </a:extLst>
          </p:cNvPr>
          <p:cNvSpPr>
            <a:spLocks noGrp="1"/>
          </p:cNvSpPr>
          <p:nvPr>
            <p:ph type="title"/>
          </p:nvPr>
        </p:nvSpPr>
        <p:spPr>
          <a:xfrm>
            <a:off x="761803" y="350196"/>
            <a:ext cx="4646904" cy="1624520"/>
          </a:xfrm>
        </p:spPr>
        <p:txBody>
          <a:bodyPr anchor="ctr">
            <a:noAutofit/>
          </a:bodyPr>
          <a:lstStyle/>
          <a:p>
            <a:r>
              <a:rPr lang="en-GB" sz="2400" dirty="0"/>
              <a:t>Are there any patterns in the distribution of YouTube channels based on latitude and longitude coordinates?</a:t>
            </a:r>
            <a:endParaRPr lang="en-AE" sz="2400" dirty="0"/>
          </a:p>
        </p:txBody>
      </p:sp>
      <p:sp>
        <p:nvSpPr>
          <p:cNvPr id="3" name="Content Placeholder 2">
            <a:extLst>
              <a:ext uri="{FF2B5EF4-FFF2-40B4-BE49-F238E27FC236}">
                <a16:creationId xmlns:a16="http://schemas.microsoft.com/office/drawing/2014/main" id="{1392BEE6-6DBC-D946-D9CA-D640EE6026C5}"/>
              </a:ext>
            </a:extLst>
          </p:cNvPr>
          <p:cNvSpPr>
            <a:spLocks noGrp="1"/>
          </p:cNvSpPr>
          <p:nvPr>
            <p:ph idx="1"/>
          </p:nvPr>
        </p:nvSpPr>
        <p:spPr>
          <a:xfrm>
            <a:off x="541464" y="2285999"/>
            <a:ext cx="4646905" cy="3613149"/>
          </a:xfrm>
        </p:spPr>
        <p:txBody>
          <a:bodyPr anchor="ctr">
            <a:normAutofit/>
          </a:bodyPr>
          <a:lstStyle/>
          <a:p>
            <a:pPr>
              <a:buFont typeface="Wingdings" panose="05000000000000000000" pitchFamily="2" charset="2"/>
              <a:buChar char="Ø"/>
            </a:pPr>
            <a:r>
              <a:rPr lang="en-GB" sz="2000" dirty="0"/>
              <a:t>There are clusters at certain area indicating that YouTube channels are concentrated at some specific geographic areas.</a:t>
            </a:r>
          </a:p>
          <a:p>
            <a:pPr marL="0" indent="0">
              <a:buNone/>
            </a:pPr>
            <a:endParaRPr lang="en-AE" sz="2000" dirty="0"/>
          </a:p>
        </p:txBody>
      </p:sp>
      <p:pic>
        <p:nvPicPr>
          <p:cNvPr id="5" name="Picture 4">
            <a:extLst>
              <a:ext uri="{FF2B5EF4-FFF2-40B4-BE49-F238E27FC236}">
                <a16:creationId xmlns:a16="http://schemas.microsoft.com/office/drawing/2014/main" id="{EE2B64FF-2CF7-5F0E-126F-53DC0871C4E0}"/>
              </a:ext>
            </a:extLst>
          </p:cNvPr>
          <p:cNvPicPr>
            <a:picLocks noChangeAspect="1"/>
          </p:cNvPicPr>
          <p:nvPr/>
        </p:nvPicPr>
        <p:blipFill>
          <a:blip r:embed="rId2"/>
          <a:srcRect l="192" t="1301" r="9235"/>
          <a:stretch/>
        </p:blipFill>
        <p:spPr>
          <a:xfrm>
            <a:off x="6063539" y="89209"/>
            <a:ext cx="5960722" cy="6768791"/>
          </a:xfrm>
          <a:prstGeom prst="rect">
            <a:avLst/>
          </a:prstGeom>
        </p:spPr>
      </p:pic>
    </p:spTree>
    <p:extLst>
      <p:ext uri="{BB962C8B-B14F-4D97-AF65-F5344CB8AC3E}">
        <p14:creationId xmlns:p14="http://schemas.microsoft.com/office/powerpoint/2010/main" val="1264548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F314-AA62-0890-AF44-233A39A6825C}"/>
              </a:ext>
            </a:extLst>
          </p:cNvPr>
          <p:cNvSpPr>
            <a:spLocks noGrp="1"/>
          </p:cNvSpPr>
          <p:nvPr>
            <p:ph type="title"/>
          </p:nvPr>
        </p:nvSpPr>
        <p:spPr>
          <a:xfrm>
            <a:off x="152399" y="365125"/>
            <a:ext cx="11778343" cy="1325563"/>
          </a:xfrm>
        </p:spPr>
        <p:txBody>
          <a:bodyPr>
            <a:normAutofit/>
          </a:bodyPr>
          <a:lstStyle/>
          <a:p>
            <a:r>
              <a:rPr lang="en-GB" sz="3200" dirty="0"/>
              <a:t>What is the correlation between the number of subscribers and the population of a country?</a:t>
            </a:r>
            <a:endParaRPr lang="en-AE" sz="3200" dirty="0"/>
          </a:p>
        </p:txBody>
      </p:sp>
      <p:sp>
        <p:nvSpPr>
          <p:cNvPr id="3" name="Content Placeholder 2">
            <a:extLst>
              <a:ext uri="{FF2B5EF4-FFF2-40B4-BE49-F238E27FC236}">
                <a16:creationId xmlns:a16="http://schemas.microsoft.com/office/drawing/2014/main" id="{D59C3470-90FE-6BCF-F166-1D3F9396A9DC}"/>
              </a:ext>
            </a:extLst>
          </p:cNvPr>
          <p:cNvSpPr>
            <a:spLocks noGrp="1"/>
          </p:cNvSpPr>
          <p:nvPr>
            <p:ph idx="1"/>
          </p:nvPr>
        </p:nvSpPr>
        <p:spPr>
          <a:xfrm>
            <a:off x="7783285" y="1825625"/>
            <a:ext cx="4049485" cy="4351338"/>
          </a:xfrm>
        </p:spPr>
        <p:txBody>
          <a:bodyPr/>
          <a:lstStyle/>
          <a:p>
            <a:r>
              <a:rPr lang="en-GB" dirty="0"/>
              <a:t>This is a weak positive correlation of 0.083 between the two variables Population and subscribers.</a:t>
            </a:r>
          </a:p>
          <a:p>
            <a:endParaRPr lang="en-GB" dirty="0"/>
          </a:p>
          <a:p>
            <a:endParaRPr lang="en-AE" dirty="0"/>
          </a:p>
        </p:txBody>
      </p:sp>
      <p:pic>
        <p:nvPicPr>
          <p:cNvPr id="5" name="Picture 4">
            <a:extLst>
              <a:ext uri="{FF2B5EF4-FFF2-40B4-BE49-F238E27FC236}">
                <a16:creationId xmlns:a16="http://schemas.microsoft.com/office/drawing/2014/main" id="{7BEB6D10-75E1-00C7-CFB1-05A05482D565}"/>
              </a:ext>
            </a:extLst>
          </p:cNvPr>
          <p:cNvPicPr>
            <a:picLocks noChangeAspect="1"/>
          </p:cNvPicPr>
          <p:nvPr/>
        </p:nvPicPr>
        <p:blipFill>
          <a:blip r:embed="rId2"/>
          <a:stretch>
            <a:fillRect/>
          </a:stretch>
        </p:blipFill>
        <p:spPr>
          <a:xfrm>
            <a:off x="261258" y="1525682"/>
            <a:ext cx="6325483" cy="5134692"/>
          </a:xfrm>
          <a:prstGeom prst="rect">
            <a:avLst/>
          </a:prstGeom>
        </p:spPr>
      </p:pic>
    </p:spTree>
    <p:extLst>
      <p:ext uri="{BB962C8B-B14F-4D97-AF65-F5344CB8AC3E}">
        <p14:creationId xmlns:p14="http://schemas.microsoft.com/office/powerpoint/2010/main" val="268560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4806-8073-C38A-A0FC-38F9CA2EB7E1}"/>
              </a:ext>
            </a:extLst>
          </p:cNvPr>
          <p:cNvSpPr>
            <a:spLocks noGrp="1"/>
          </p:cNvSpPr>
          <p:nvPr>
            <p:ph type="title"/>
          </p:nvPr>
        </p:nvSpPr>
        <p:spPr/>
        <p:txBody>
          <a:bodyPr/>
          <a:lstStyle/>
          <a:p>
            <a:r>
              <a:rPr lang="en-GB" dirty="0"/>
              <a:t>Abstract</a:t>
            </a:r>
            <a:endParaRPr lang="en-AE" dirty="0"/>
          </a:p>
        </p:txBody>
      </p:sp>
      <p:sp>
        <p:nvSpPr>
          <p:cNvPr id="3" name="Content Placeholder 2">
            <a:extLst>
              <a:ext uri="{FF2B5EF4-FFF2-40B4-BE49-F238E27FC236}">
                <a16:creationId xmlns:a16="http://schemas.microsoft.com/office/drawing/2014/main" id="{199A2256-6625-B3A5-1A74-112E11E3E770}"/>
              </a:ext>
            </a:extLst>
          </p:cNvPr>
          <p:cNvSpPr>
            <a:spLocks noGrp="1"/>
          </p:cNvSpPr>
          <p:nvPr>
            <p:ph idx="1"/>
          </p:nvPr>
        </p:nvSpPr>
        <p:spPr>
          <a:xfrm>
            <a:off x="838200" y="1488168"/>
            <a:ext cx="10515600" cy="4351338"/>
          </a:xfrm>
        </p:spPr>
        <p:txBody>
          <a:bodyPr>
            <a:normAutofit lnSpcReduction="10000"/>
          </a:bodyPr>
          <a:lstStyle/>
          <a:p>
            <a:pPr>
              <a:lnSpc>
                <a:spcPct val="150000"/>
              </a:lnSpc>
            </a:pPr>
            <a:r>
              <a:rPr lang="en-GB" dirty="0">
                <a:latin typeface="Times New Roman" panose="02020603050405020304" pitchFamily="18" charset="0"/>
                <a:cs typeface="Times New Roman" panose="02020603050405020304" pitchFamily="18" charset="0"/>
              </a:rPr>
              <a:t>This project aims to explore and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 relationships and patterns between various variables in the given dataset. The dataset provides valuable insights into features such as YouTubers, their countries of origin, creation dates, subscriber counts, YouTube income, and more. This presentation summarizes the key observations and conclusions derived from the dataset, offering a comprehensive understanding of the trends and correlations within the YouTube ecosystem</a:t>
            </a:r>
            <a:r>
              <a:rPr lang="en-GB" dirty="0"/>
              <a:t>.</a:t>
            </a:r>
            <a:endParaRPr lang="en-AE" dirty="0"/>
          </a:p>
        </p:txBody>
      </p:sp>
    </p:spTree>
    <p:extLst>
      <p:ext uri="{BB962C8B-B14F-4D97-AF65-F5344CB8AC3E}">
        <p14:creationId xmlns:p14="http://schemas.microsoft.com/office/powerpoint/2010/main" val="1601332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DB335-C5EE-7C0A-C27E-120AF30C91AF}"/>
              </a:ext>
            </a:extLst>
          </p:cNvPr>
          <p:cNvSpPr>
            <a:spLocks noGrp="1"/>
          </p:cNvSpPr>
          <p:nvPr>
            <p:ph type="title"/>
          </p:nvPr>
        </p:nvSpPr>
        <p:spPr>
          <a:xfrm>
            <a:off x="242371" y="222117"/>
            <a:ext cx="11721947" cy="1325563"/>
          </a:xfrm>
        </p:spPr>
        <p:txBody>
          <a:bodyPr>
            <a:noAutofit/>
          </a:bodyPr>
          <a:lstStyle/>
          <a:p>
            <a:r>
              <a:rPr lang="en-GB" sz="3200" dirty="0"/>
              <a:t>How do the top 10 countries with the highest number of YouTube channels compare in terms of their total population?</a:t>
            </a:r>
            <a:endParaRPr lang="en-AE" sz="3200" dirty="0"/>
          </a:p>
        </p:txBody>
      </p:sp>
      <p:sp>
        <p:nvSpPr>
          <p:cNvPr id="3" name="Content Placeholder 2">
            <a:extLst>
              <a:ext uri="{FF2B5EF4-FFF2-40B4-BE49-F238E27FC236}">
                <a16:creationId xmlns:a16="http://schemas.microsoft.com/office/drawing/2014/main" id="{077FE003-0F05-0FFD-A215-75DE49B76C6C}"/>
              </a:ext>
            </a:extLst>
          </p:cNvPr>
          <p:cNvSpPr>
            <a:spLocks noGrp="1"/>
          </p:cNvSpPr>
          <p:nvPr>
            <p:ph idx="1"/>
          </p:nvPr>
        </p:nvSpPr>
        <p:spPr>
          <a:xfrm>
            <a:off x="8835528" y="1825625"/>
            <a:ext cx="3128790" cy="4351338"/>
          </a:xfrm>
        </p:spPr>
        <p:txBody>
          <a:bodyPr/>
          <a:lstStyle/>
          <a:p>
            <a:r>
              <a:rPr lang="en-GB" dirty="0"/>
              <a:t>India has population of more than 1 billion and US has 328 million.</a:t>
            </a:r>
          </a:p>
        </p:txBody>
      </p:sp>
      <p:pic>
        <p:nvPicPr>
          <p:cNvPr id="5" name="Picture 4">
            <a:extLst>
              <a:ext uri="{FF2B5EF4-FFF2-40B4-BE49-F238E27FC236}">
                <a16:creationId xmlns:a16="http://schemas.microsoft.com/office/drawing/2014/main" id="{73F3EF82-1120-763F-B862-E8EC58F3DE33}"/>
              </a:ext>
            </a:extLst>
          </p:cNvPr>
          <p:cNvPicPr>
            <a:picLocks noChangeAspect="1"/>
          </p:cNvPicPr>
          <p:nvPr/>
        </p:nvPicPr>
        <p:blipFill>
          <a:blip r:embed="rId2"/>
          <a:stretch>
            <a:fillRect/>
          </a:stretch>
        </p:blipFill>
        <p:spPr>
          <a:xfrm>
            <a:off x="227682" y="1463086"/>
            <a:ext cx="8497486" cy="5172797"/>
          </a:xfrm>
          <a:prstGeom prst="rect">
            <a:avLst/>
          </a:prstGeom>
        </p:spPr>
      </p:pic>
    </p:spTree>
    <p:extLst>
      <p:ext uri="{BB962C8B-B14F-4D97-AF65-F5344CB8AC3E}">
        <p14:creationId xmlns:p14="http://schemas.microsoft.com/office/powerpoint/2010/main" val="73236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80F9-931A-9184-8587-C5A29B19D6A9}"/>
              </a:ext>
            </a:extLst>
          </p:cNvPr>
          <p:cNvSpPr>
            <a:spLocks noGrp="1"/>
          </p:cNvSpPr>
          <p:nvPr>
            <p:ph type="title"/>
          </p:nvPr>
        </p:nvSpPr>
        <p:spPr>
          <a:xfrm>
            <a:off x="163417" y="216076"/>
            <a:ext cx="11865166" cy="1325563"/>
          </a:xfrm>
        </p:spPr>
        <p:txBody>
          <a:bodyPr>
            <a:noAutofit/>
          </a:bodyPr>
          <a:lstStyle/>
          <a:p>
            <a:r>
              <a:rPr lang="en-GB" sz="2800" dirty="0"/>
              <a:t>Is there a correlation between the number of subscribers gained in the last 30 days and the unemployment rate in a country?</a:t>
            </a:r>
            <a:endParaRPr lang="en-AE" sz="2800" dirty="0"/>
          </a:p>
        </p:txBody>
      </p:sp>
      <p:pic>
        <p:nvPicPr>
          <p:cNvPr id="11" name="Picture 10">
            <a:extLst>
              <a:ext uri="{FF2B5EF4-FFF2-40B4-BE49-F238E27FC236}">
                <a16:creationId xmlns:a16="http://schemas.microsoft.com/office/drawing/2014/main" id="{7FEC396A-1E79-6897-D79D-1B7F88914541}"/>
              </a:ext>
            </a:extLst>
          </p:cNvPr>
          <p:cNvPicPr>
            <a:picLocks noChangeAspect="1"/>
          </p:cNvPicPr>
          <p:nvPr/>
        </p:nvPicPr>
        <p:blipFill>
          <a:blip r:embed="rId2"/>
          <a:stretch>
            <a:fillRect/>
          </a:stretch>
        </p:blipFill>
        <p:spPr>
          <a:xfrm>
            <a:off x="316784" y="1360664"/>
            <a:ext cx="6017916" cy="5281260"/>
          </a:xfrm>
          <a:prstGeom prst="rect">
            <a:avLst/>
          </a:prstGeom>
        </p:spPr>
      </p:pic>
      <p:sp>
        <p:nvSpPr>
          <p:cNvPr id="15" name="Content Placeholder 14">
            <a:extLst>
              <a:ext uri="{FF2B5EF4-FFF2-40B4-BE49-F238E27FC236}">
                <a16:creationId xmlns:a16="http://schemas.microsoft.com/office/drawing/2014/main" id="{44DD80A4-878D-3224-A929-46A19F8F1B3C}"/>
              </a:ext>
            </a:extLst>
          </p:cNvPr>
          <p:cNvSpPr>
            <a:spLocks noGrp="1"/>
          </p:cNvSpPr>
          <p:nvPr>
            <p:ph idx="1"/>
          </p:nvPr>
        </p:nvSpPr>
        <p:spPr>
          <a:xfrm>
            <a:off x="6753339" y="1825625"/>
            <a:ext cx="4836405" cy="4351338"/>
          </a:xfrm>
        </p:spPr>
        <p:txBody>
          <a:bodyPr>
            <a:normAutofit/>
          </a:bodyPr>
          <a:lstStyle/>
          <a:p>
            <a:r>
              <a:rPr lang="en-GB" sz="2400" dirty="0"/>
              <a:t>There doesn't appear to be a strong correlation between the number of subscribers and the unemployment rate. The points are scattered across the plot, indicating that the number of subscribers does not consistently increase or decrease with the unemployment rate.</a:t>
            </a:r>
            <a:endParaRPr lang="en-AE" sz="2400" dirty="0"/>
          </a:p>
        </p:txBody>
      </p:sp>
    </p:spTree>
    <p:extLst>
      <p:ext uri="{BB962C8B-B14F-4D97-AF65-F5344CB8AC3E}">
        <p14:creationId xmlns:p14="http://schemas.microsoft.com/office/powerpoint/2010/main" val="535697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753D9-0700-BEA6-21CD-51FD3546248F}"/>
              </a:ext>
            </a:extLst>
          </p:cNvPr>
          <p:cNvSpPr>
            <a:spLocks noGrp="1"/>
          </p:cNvSpPr>
          <p:nvPr>
            <p:ph type="title"/>
          </p:nvPr>
        </p:nvSpPr>
        <p:spPr>
          <a:xfrm>
            <a:off x="209320" y="365125"/>
            <a:ext cx="11854150" cy="1325563"/>
          </a:xfrm>
        </p:spPr>
        <p:txBody>
          <a:bodyPr>
            <a:normAutofit/>
          </a:bodyPr>
          <a:lstStyle/>
          <a:p>
            <a:r>
              <a:rPr lang="en-GB" sz="3600" dirty="0"/>
              <a:t>How does the distribution of video views for the last 30 days vary across different channel types?</a:t>
            </a:r>
            <a:endParaRPr lang="en-AE" sz="3600" dirty="0"/>
          </a:p>
        </p:txBody>
      </p:sp>
      <p:pic>
        <p:nvPicPr>
          <p:cNvPr id="10" name="Content Placeholder 4">
            <a:extLst>
              <a:ext uri="{FF2B5EF4-FFF2-40B4-BE49-F238E27FC236}">
                <a16:creationId xmlns:a16="http://schemas.microsoft.com/office/drawing/2014/main" id="{139DFAB2-5763-92F9-785E-701200DC4EB3}"/>
              </a:ext>
            </a:extLst>
          </p:cNvPr>
          <p:cNvPicPr>
            <a:picLocks noChangeAspect="1"/>
          </p:cNvPicPr>
          <p:nvPr/>
        </p:nvPicPr>
        <p:blipFill>
          <a:blip r:embed="rId2"/>
          <a:stretch>
            <a:fillRect/>
          </a:stretch>
        </p:blipFill>
        <p:spPr>
          <a:xfrm>
            <a:off x="466380" y="2060153"/>
            <a:ext cx="6946151" cy="4116809"/>
          </a:xfrm>
          <a:prstGeom prst="rect">
            <a:avLst/>
          </a:prstGeom>
        </p:spPr>
      </p:pic>
      <p:sp>
        <p:nvSpPr>
          <p:cNvPr id="6" name="Rectangle 1">
            <a:extLst>
              <a:ext uri="{FF2B5EF4-FFF2-40B4-BE49-F238E27FC236}">
                <a16:creationId xmlns:a16="http://schemas.microsoft.com/office/drawing/2014/main" id="{56F1CC4D-F185-FA99-0D83-05F29D1D13DE}"/>
              </a:ext>
            </a:extLst>
          </p:cNvPr>
          <p:cNvSpPr>
            <a:spLocks noGrp="1" noChangeArrowheads="1"/>
          </p:cNvSpPr>
          <p:nvPr>
            <p:ph idx="1"/>
          </p:nvPr>
        </p:nvSpPr>
        <p:spPr bwMode="auto">
          <a:xfrm>
            <a:off x="7590622" y="2040094"/>
            <a:ext cx="4285562"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Channel Type Performance: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High Views:</a:t>
            </a:r>
            <a:r>
              <a:rPr kumimoji="0" lang="en-US" altLang="en-US" sz="2000" b="0" i="0" u="none" strike="noStrike" cap="none" normalizeH="0" baseline="0" dirty="0">
                <a:ln>
                  <a:noFill/>
                </a:ln>
                <a:solidFill>
                  <a:schemeClr val="tx1"/>
                </a:solidFill>
                <a:effectLst/>
                <a:latin typeface="Arial" panose="020B0604020202020204" pitchFamily="34" charset="0"/>
              </a:rPr>
              <a:t> Music, Entertainment, and Games channels have the highest number of views.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Medium Views:</a:t>
            </a:r>
            <a:r>
              <a:rPr kumimoji="0" lang="en-US" altLang="en-US" sz="2000" b="0" i="0" u="none" strike="noStrike" cap="none" normalizeH="0" baseline="0" dirty="0">
                <a:ln>
                  <a:noFill/>
                </a:ln>
                <a:solidFill>
                  <a:schemeClr val="tx1"/>
                </a:solidFill>
                <a:effectLst/>
                <a:latin typeface="Arial" panose="020B0604020202020204" pitchFamily="34" charset="0"/>
              </a:rPr>
              <a:t> Education, People, Sports, and News channels have moderate viewership.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Low Views: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Howto</a:t>
            </a:r>
            <a:r>
              <a:rPr kumimoji="0" lang="en-US" altLang="en-US" sz="2000" b="0" i="0" u="none" strike="noStrike" cap="none" normalizeH="0" baseline="0" dirty="0">
                <a:ln>
                  <a:noFill/>
                </a:ln>
                <a:solidFill>
                  <a:schemeClr val="tx1"/>
                </a:solidFill>
                <a:effectLst/>
                <a:latin typeface="Arial" panose="020B0604020202020204" pitchFamily="34" charset="0"/>
              </a:rPr>
              <a:t>, Nonprofit, Tech, Animals, and Autos channels have the lowest number of views.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6141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1DA7-3B07-B185-7920-BDD045BB8E3E}"/>
              </a:ext>
            </a:extLst>
          </p:cNvPr>
          <p:cNvSpPr>
            <a:spLocks noGrp="1"/>
          </p:cNvSpPr>
          <p:nvPr>
            <p:ph type="title"/>
          </p:nvPr>
        </p:nvSpPr>
        <p:spPr>
          <a:xfrm>
            <a:off x="131089" y="144787"/>
            <a:ext cx="11222711" cy="1325563"/>
          </a:xfrm>
        </p:spPr>
        <p:txBody>
          <a:bodyPr>
            <a:noAutofit/>
          </a:bodyPr>
          <a:lstStyle/>
          <a:p>
            <a:r>
              <a:rPr lang="en-GB" sz="3200" dirty="0"/>
              <a:t>Are there any seasonal trends in the number of videos uploaded by YouTube channels (Quarterly Analysis)?</a:t>
            </a:r>
            <a:endParaRPr lang="en-AE" sz="3200" dirty="0"/>
          </a:p>
        </p:txBody>
      </p:sp>
      <p:pic>
        <p:nvPicPr>
          <p:cNvPr id="5" name="Picture 4">
            <a:extLst>
              <a:ext uri="{FF2B5EF4-FFF2-40B4-BE49-F238E27FC236}">
                <a16:creationId xmlns:a16="http://schemas.microsoft.com/office/drawing/2014/main" id="{48A4CFC0-FE7D-161A-9B0B-B9200CC19682}"/>
              </a:ext>
            </a:extLst>
          </p:cNvPr>
          <p:cNvPicPr>
            <a:picLocks noChangeAspect="1"/>
          </p:cNvPicPr>
          <p:nvPr/>
        </p:nvPicPr>
        <p:blipFill>
          <a:blip r:embed="rId2"/>
          <a:stretch>
            <a:fillRect/>
          </a:stretch>
        </p:blipFill>
        <p:spPr>
          <a:xfrm>
            <a:off x="232272" y="1740242"/>
            <a:ext cx="7502487" cy="3873235"/>
          </a:xfrm>
          <a:prstGeom prst="rect">
            <a:avLst/>
          </a:prstGeom>
        </p:spPr>
      </p:pic>
      <p:sp>
        <p:nvSpPr>
          <p:cNvPr id="14" name="Rectangle 1">
            <a:extLst>
              <a:ext uri="{FF2B5EF4-FFF2-40B4-BE49-F238E27FC236}">
                <a16:creationId xmlns:a16="http://schemas.microsoft.com/office/drawing/2014/main" id="{DDEA566E-6B46-56D6-A09D-A4264A4F8435}"/>
              </a:ext>
            </a:extLst>
          </p:cNvPr>
          <p:cNvSpPr>
            <a:spLocks noGrp="1" noChangeArrowheads="1"/>
          </p:cNvSpPr>
          <p:nvPr>
            <p:ph idx="1"/>
          </p:nvPr>
        </p:nvSpPr>
        <p:spPr bwMode="auto">
          <a:xfrm>
            <a:off x="7821976" y="2232685"/>
            <a:ext cx="4137752"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Overall Trend:</a:t>
            </a:r>
            <a:r>
              <a:rPr kumimoji="0" lang="en-US" altLang="en-US" sz="2000" b="0" i="0" u="none" strike="noStrike" cap="none" normalizeH="0" baseline="0" dirty="0">
                <a:ln>
                  <a:noFill/>
                </a:ln>
                <a:solidFill>
                  <a:schemeClr val="tx1"/>
                </a:solidFill>
                <a:effectLst/>
                <a:latin typeface="Arial" panose="020B0604020202020204" pitchFamily="34" charset="0"/>
              </a:rPr>
              <a:t> There is a general increase in</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video uploads from March to May, followed by a decline and then another peak in December.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Music,Games,an</a:t>
            </a:r>
            <a:r>
              <a:rPr lang="en-US" altLang="en-US" sz="2000" b="1" dirty="0" err="1">
                <a:latin typeface="Arial" panose="020B0604020202020204" pitchFamily="34" charset="0"/>
              </a:rPr>
              <a:t>d</a:t>
            </a:r>
            <a:r>
              <a:rPr lang="en-US" altLang="en-US" sz="2000" b="1" dirty="0">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Entertainment:</a:t>
            </a:r>
            <a:r>
              <a:rPr kumimoji="0" lang="en-US" altLang="en-US" sz="2000" b="0" i="0" u="none" strike="noStrike" cap="none" normalizeH="0" baseline="0" dirty="0" err="1">
                <a:ln>
                  <a:noFill/>
                </a:ln>
                <a:solidFill>
                  <a:schemeClr val="tx1"/>
                </a:solidFill>
                <a:effectLst/>
                <a:latin typeface="Arial" panose="020B0604020202020204" pitchFamily="34" charset="0"/>
              </a:rPr>
              <a:t>These</a:t>
            </a:r>
            <a:r>
              <a:rPr kumimoji="0" lang="en-US" altLang="en-US" sz="2000" b="0" i="0" u="none" strike="noStrike" cap="none" normalizeH="0" baseline="0" dirty="0">
                <a:ln>
                  <a:noFill/>
                </a:ln>
                <a:solidFill>
                  <a:schemeClr val="tx1"/>
                </a:solidFill>
                <a:effectLst/>
                <a:latin typeface="Arial" panose="020B0604020202020204" pitchFamily="34" charset="0"/>
              </a:rPr>
              <a:t> categories show consistent high upload numbers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throughout the year.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110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55C2-572C-0EF7-478A-9EE7F2F96B1E}"/>
              </a:ext>
            </a:extLst>
          </p:cNvPr>
          <p:cNvSpPr>
            <a:spLocks noGrp="1"/>
          </p:cNvSpPr>
          <p:nvPr>
            <p:ph type="title"/>
          </p:nvPr>
        </p:nvSpPr>
        <p:spPr>
          <a:xfrm>
            <a:off x="173957" y="87295"/>
            <a:ext cx="11492906" cy="1325563"/>
          </a:xfrm>
        </p:spPr>
        <p:txBody>
          <a:bodyPr>
            <a:noAutofit/>
          </a:bodyPr>
          <a:lstStyle/>
          <a:p>
            <a:r>
              <a:rPr lang="en-GB" sz="3200" dirty="0"/>
              <a:t>What is the average number of subscribers gained per month since the creation of YouTube channels till now?</a:t>
            </a:r>
            <a:endParaRPr lang="en-AE" sz="3200" dirty="0"/>
          </a:p>
        </p:txBody>
      </p:sp>
      <p:sp>
        <p:nvSpPr>
          <p:cNvPr id="3" name="Content Placeholder 2">
            <a:extLst>
              <a:ext uri="{FF2B5EF4-FFF2-40B4-BE49-F238E27FC236}">
                <a16:creationId xmlns:a16="http://schemas.microsoft.com/office/drawing/2014/main" id="{60EDB5E8-AB41-87E0-87BF-6ACAC5E2095D}"/>
              </a:ext>
            </a:extLst>
          </p:cNvPr>
          <p:cNvSpPr>
            <a:spLocks noGrp="1"/>
          </p:cNvSpPr>
          <p:nvPr>
            <p:ph idx="1"/>
          </p:nvPr>
        </p:nvSpPr>
        <p:spPr/>
        <p:txBody>
          <a:bodyPr/>
          <a:lstStyle/>
          <a:p>
            <a:endParaRPr lang="en-AE"/>
          </a:p>
        </p:txBody>
      </p:sp>
      <p:pic>
        <p:nvPicPr>
          <p:cNvPr id="5" name="Picture 4">
            <a:extLst>
              <a:ext uri="{FF2B5EF4-FFF2-40B4-BE49-F238E27FC236}">
                <a16:creationId xmlns:a16="http://schemas.microsoft.com/office/drawing/2014/main" id="{1D0F22EA-C3CE-5666-CF08-CE4F68753382}"/>
              </a:ext>
            </a:extLst>
          </p:cNvPr>
          <p:cNvPicPr>
            <a:picLocks noChangeAspect="1"/>
          </p:cNvPicPr>
          <p:nvPr/>
        </p:nvPicPr>
        <p:blipFill>
          <a:blip r:embed="rId2"/>
          <a:stretch>
            <a:fillRect/>
          </a:stretch>
        </p:blipFill>
        <p:spPr>
          <a:xfrm>
            <a:off x="1132424" y="1236080"/>
            <a:ext cx="8992077" cy="4804997"/>
          </a:xfrm>
          <a:prstGeom prst="rect">
            <a:avLst/>
          </a:prstGeom>
        </p:spPr>
      </p:pic>
      <p:pic>
        <p:nvPicPr>
          <p:cNvPr id="7" name="Picture 6">
            <a:extLst>
              <a:ext uri="{FF2B5EF4-FFF2-40B4-BE49-F238E27FC236}">
                <a16:creationId xmlns:a16="http://schemas.microsoft.com/office/drawing/2014/main" id="{90668D49-C698-7F84-C04B-6130448A0BB0}"/>
              </a:ext>
            </a:extLst>
          </p:cNvPr>
          <p:cNvPicPr>
            <a:picLocks noChangeAspect="1"/>
          </p:cNvPicPr>
          <p:nvPr/>
        </p:nvPicPr>
        <p:blipFill>
          <a:blip r:embed="rId3"/>
          <a:stretch>
            <a:fillRect/>
          </a:stretch>
        </p:blipFill>
        <p:spPr>
          <a:xfrm>
            <a:off x="2995827" y="6244265"/>
            <a:ext cx="5849166" cy="419158"/>
          </a:xfrm>
          <a:prstGeom prst="rect">
            <a:avLst/>
          </a:prstGeom>
        </p:spPr>
      </p:pic>
    </p:spTree>
    <p:extLst>
      <p:ext uri="{BB962C8B-B14F-4D97-AF65-F5344CB8AC3E}">
        <p14:creationId xmlns:p14="http://schemas.microsoft.com/office/powerpoint/2010/main" val="366491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52A0-8128-6279-3F12-1C81FB39E824}"/>
              </a:ext>
            </a:extLst>
          </p:cNvPr>
          <p:cNvSpPr>
            <a:spLocks noGrp="1"/>
          </p:cNvSpPr>
          <p:nvPr>
            <p:ph type="title"/>
          </p:nvPr>
        </p:nvSpPr>
        <p:spPr/>
        <p:txBody>
          <a:bodyPr/>
          <a:lstStyle/>
          <a:p>
            <a:r>
              <a:rPr lang="en-GB" dirty="0"/>
              <a:t>Data visualisation</a:t>
            </a:r>
            <a:endParaRPr lang="en-AE" dirty="0"/>
          </a:p>
        </p:txBody>
      </p:sp>
      <p:sp>
        <p:nvSpPr>
          <p:cNvPr id="3" name="Content Placeholder 2">
            <a:extLst>
              <a:ext uri="{FF2B5EF4-FFF2-40B4-BE49-F238E27FC236}">
                <a16:creationId xmlns:a16="http://schemas.microsoft.com/office/drawing/2014/main" id="{6FA23DA7-A8FD-14C4-BF24-E8DDA9CFB53B}"/>
              </a:ext>
            </a:extLst>
          </p:cNvPr>
          <p:cNvSpPr>
            <a:spLocks noGrp="1"/>
          </p:cNvSpPr>
          <p:nvPr>
            <p:ph idx="1"/>
          </p:nvPr>
        </p:nvSpPr>
        <p:spPr/>
        <p:txBody>
          <a:bodyPr/>
          <a:lstStyle/>
          <a:p>
            <a:r>
              <a:rPr lang="en-GB" dirty="0"/>
              <a:t>Libraries used are:-</a:t>
            </a:r>
          </a:p>
          <a:p>
            <a:pPr lvl="2">
              <a:buFont typeface="Wingdings" panose="05000000000000000000" pitchFamily="2" charset="2"/>
              <a:buChar char="Ø"/>
            </a:pPr>
            <a:r>
              <a:rPr lang="en-GB" dirty="0"/>
              <a:t> </a:t>
            </a:r>
            <a:r>
              <a:rPr lang="en-GB" dirty="0" err="1"/>
              <a:t>Mathplotlib</a:t>
            </a:r>
            <a:endParaRPr lang="en-GB" dirty="0"/>
          </a:p>
          <a:p>
            <a:pPr lvl="2">
              <a:buFont typeface="Wingdings" panose="05000000000000000000" pitchFamily="2" charset="2"/>
              <a:buChar char="Ø"/>
            </a:pPr>
            <a:r>
              <a:rPr lang="en-GB" dirty="0"/>
              <a:t>Seaborn</a:t>
            </a:r>
          </a:p>
          <a:p>
            <a:pPr lvl="2">
              <a:buFont typeface="Wingdings" panose="05000000000000000000" pitchFamily="2" charset="2"/>
              <a:buChar char="Ø"/>
            </a:pPr>
            <a:r>
              <a:rPr lang="en-GB" dirty="0"/>
              <a:t> </a:t>
            </a:r>
            <a:r>
              <a:rPr lang="en-GB" dirty="0" err="1"/>
              <a:t>Numpy</a:t>
            </a:r>
            <a:endParaRPr lang="en-GB" dirty="0"/>
          </a:p>
          <a:p>
            <a:pPr lvl="2">
              <a:buFont typeface="Wingdings" panose="05000000000000000000" pitchFamily="2" charset="2"/>
              <a:buChar char="Ø"/>
            </a:pPr>
            <a:r>
              <a:rPr lang="en-GB" dirty="0"/>
              <a:t>Pandas</a:t>
            </a:r>
          </a:p>
          <a:p>
            <a:pPr marL="914400" lvl="2" indent="0">
              <a:buNone/>
            </a:pPr>
            <a:endParaRPr lang="en-GB" dirty="0"/>
          </a:p>
          <a:p>
            <a:pPr marL="914400" lvl="2" indent="0">
              <a:buNone/>
            </a:pPr>
            <a:endParaRPr lang="en-GB" dirty="0"/>
          </a:p>
        </p:txBody>
      </p:sp>
    </p:spTree>
    <p:extLst>
      <p:ext uri="{BB962C8B-B14F-4D97-AF65-F5344CB8AC3E}">
        <p14:creationId xmlns:p14="http://schemas.microsoft.com/office/powerpoint/2010/main" val="246614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8E4FE-7BF6-1290-BEED-81CD49516B1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Top 10 YouTube channels based on the number of subscribers</a:t>
            </a:r>
          </a:p>
        </p:txBody>
      </p:sp>
      <p:pic>
        <p:nvPicPr>
          <p:cNvPr id="5" name="Content Placeholder 4" descr="A screenshot of a computer program&#10;&#10;Description automatically generated">
            <a:extLst>
              <a:ext uri="{FF2B5EF4-FFF2-40B4-BE49-F238E27FC236}">
                <a16:creationId xmlns:a16="http://schemas.microsoft.com/office/drawing/2014/main" id="{C7832C7D-510D-A9A0-D9B2-A8B7896B527C}"/>
              </a:ext>
            </a:extLst>
          </p:cNvPr>
          <p:cNvPicPr>
            <a:picLocks noGrp="1" noChangeAspect="1"/>
          </p:cNvPicPr>
          <p:nvPr>
            <p:ph idx="1"/>
          </p:nvPr>
        </p:nvPicPr>
        <p:blipFill>
          <a:blip r:embed="rId2"/>
          <a:stretch>
            <a:fillRect/>
          </a:stretch>
        </p:blipFill>
        <p:spPr>
          <a:xfrm>
            <a:off x="643467" y="1999268"/>
            <a:ext cx="10905066" cy="3746117"/>
          </a:xfrm>
          <a:prstGeom prst="rect">
            <a:avLst/>
          </a:prstGeom>
        </p:spPr>
      </p:pic>
    </p:spTree>
    <p:extLst>
      <p:ext uri="{BB962C8B-B14F-4D97-AF65-F5344CB8AC3E}">
        <p14:creationId xmlns:p14="http://schemas.microsoft.com/office/powerpoint/2010/main" val="1615619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158D4-9102-9965-122E-A43AE3E22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20A7C-7996-ABF9-AA85-46AC27911682}"/>
              </a:ext>
            </a:extLst>
          </p:cNvPr>
          <p:cNvSpPr>
            <a:spLocks noGrp="1"/>
          </p:cNvSpPr>
          <p:nvPr>
            <p:ph type="title"/>
          </p:nvPr>
        </p:nvSpPr>
        <p:spPr>
          <a:xfrm>
            <a:off x="0" y="643467"/>
            <a:ext cx="12192000" cy="744836"/>
          </a:xfrm>
          <a:solidFill>
            <a:schemeClr val="tx1"/>
          </a:solidFill>
        </p:spPr>
        <p:txBody>
          <a:bodyPr vert="horz" lIns="91440" tIns="45720" rIns="91440" bIns="45720" rtlCol="0" anchor="ctr">
            <a:normAutofit fontScale="90000"/>
          </a:bodyPr>
          <a:lstStyle/>
          <a:p>
            <a:pPr algn="ctr"/>
            <a:br>
              <a:rPr lang="en-GB" sz="3200" kern="1200" dirty="0">
                <a:solidFill>
                  <a:schemeClr val="bg1"/>
                </a:solidFill>
                <a:latin typeface="+mj-lt"/>
                <a:ea typeface="+mj-ea"/>
                <a:cs typeface="+mj-cs"/>
              </a:rPr>
            </a:br>
            <a:r>
              <a:rPr lang="en-GB" sz="3200" kern="1200" dirty="0">
                <a:solidFill>
                  <a:schemeClr val="bg1"/>
                </a:solidFill>
                <a:latin typeface="+mj-lt"/>
                <a:ea typeface="+mj-ea"/>
                <a:cs typeface="+mj-cs"/>
              </a:rPr>
              <a:t> Which category has the highest average number of subscribers?</a:t>
            </a:r>
            <a:endParaRPr lang="en-US" sz="32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D3E5B514-B609-2880-14AB-5C62B54367A2}"/>
              </a:ext>
            </a:extLst>
          </p:cNvPr>
          <p:cNvSpPr>
            <a:spLocks noGrp="1"/>
          </p:cNvSpPr>
          <p:nvPr>
            <p:ph idx="1"/>
          </p:nvPr>
        </p:nvSpPr>
        <p:spPr/>
        <p:txBody>
          <a:bodyPr/>
          <a:lstStyle/>
          <a:p>
            <a:endParaRPr lang="en-AE" dirty="0"/>
          </a:p>
        </p:txBody>
      </p:sp>
      <p:pic>
        <p:nvPicPr>
          <p:cNvPr id="6" name="Content Placeholder 4">
            <a:extLst>
              <a:ext uri="{FF2B5EF4-FFF2-40B4-BE49-F238E27FC236}">
                <a16:creationId xmlns:a16="http://schemas.microsoft.com/office/drawing/2014/main" id="{B8E49FFB-973B-56C5-2BC2-F2060208230D}"/>
              </a:ext>
            </a:extLst>
          </p:cNvPr>
          <p:cNvPicPr>
            <a:picLocks noChangeAspect="1"/>
          </p:cNvPicPr>
          <p:nvPr/>
        </p:nvPicPr>
        <p:blipFill>
          <a:blip r:embed="rId2"/>
          <a:stretch>
            <a:fillRect/>
          </a:stretch>
        </p:blipFill>
        <p:spPr>
          <a:xfrm>
            <a:off x="333068" y="2936933"/>
            <a:ext cx="11525864" cy="1448046"/>
          </a:xfrm>
          <a:prstGeom prst="rect">
            <a:avLst/>
          </a:prstGeom>
        </p:spPr>
      </p:pic>
    </p:spTree>
    <p:extLst>
      <p:ext uri="{BB962C8B-B14F-4D97-AF65-F5344CB8AC3E}">
        <p14:creationId xmlns:p14="http://schemas.microsoft.com/office/powerpoint/2010/main" val="216929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2E4A-3D24-EAFB-A4DF-3AD7D78DF3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500" kern="1200">
                <a:solidFill>
                  <a:schemeClr val="bg1"/>
                </a:solidFill>
                <a:latin typeface="+mj-lt"/>
                <a:ea typeface="+mj-ea"/>
                <a:cs typeface="+mj-cs"/>
              </a:rPr>
              <a:t>How many videos, on average, are uploaded by YouTube channels in each category?</a:t>
            </a:r>
          </a:p>
        </p:txBody>
      </p:sp>
      <p:pic>
        <p:nvPicPr>
          <p:cNvPr id="5" name="Content Placeholder 4">
            <a:extLst>
              <a:ext uri="{FF2B5EF4-FFF2-40B4-BE49-F238E27FC236}">
                <a16:creationId xmlns:a16="http://schemas.microsoft.com/office/drawing/2014/main" id="{EEED5CF7-7D12-D641-1226-DEE878C8C6A4}"/>
              </a:ext>
            </a:extLst>
          </p:cNvPr>
          <p:cNvPicPr>
            <a:picLocks noGrp="1" noChangeAspect="1"/>
          </p:cNvPicPr>
          <p:nvPr>
            <p:ph idx="1"/>
          </p:nvPr>
        </p:nvPicPr>
        <p:blipFill>
          <a:blip r:embed="rId2"/>
          <a:stretch>
            <a:fillRect/>
          </a:stretch>
        </p:blipFill>
        <p:spPr>
          <a:xfrm>
            <a:off x="2542935" y="1675227"/>
            <a:ext cx="7106129" cy="4394199"/>
          </a:xfrm>
          <a:prstGeom prst="rect">
            <a:avLst/>
          </a:prstGeom>
        </p:spPr>
      </p:pic>
    </p:spTree>
    <p:extLst>
      <p:ext uri="{BB962C8B-B14F-4D97-AF65-F5344CB8AC3E}">
        <p14:creationId xmlns:p14="http://schemas.microsoft.com/office/powerpoint/2010/main" val="418354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3ED6D3-28D9-7256-3EDC-7DCBD6FBAF0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What are the top 5 countries with the highest number of YouTube channels?</a:t>
            </a:r>
          </a:p>
        </p:txBody>
      </p:sp>
      <p:pic>
        <p:nvPicPr>
          <p:cNvPr id="5" name="Content Placeholder 4">
            <a:extLst>
              <a:ext uri="{FF2B5EF4-FFF2-40B4-BE49-F238E27FC236}">
                <a16:creationId xmlns:a16="http://schemas.microsoft.com/office/drawing/2014/main" id="{59B26684-4E9B-966B-D2C7-5E4471432335}"/>
              </a:ext>
            </a:extLst>
          </p:cNvPr>
          <p:cNvPicPr>
            <a:picLocks noGrp="1" noChangeAspect="1"/>
          </p:cNvPicPr>
          <p:nvPr>
            <p:ph idx="1"/>
          </p:nvPr>
        </p:nvPicPr>
        <p:blipFill>
          <a:blip r:embed="rId2"/>
          <a:stretch>
            <a:fillRect/>
          </a:stretch>
        </p:blipFill>
        <p:spPr>
          <a:xfrm>
            <a:off x="975481" y="1676919"/>
            <a:ext cx="10241037" cy="3504162"/>
          </a:xfrm>
          <a:prstGeom prst="rect">
            <a:avLst/>
          </a:prstGeom>
        </p:spPr>
      </p:pic>
      <p:sp>
        <p:nvSpPr>
          <p:cNvPr id="6" name="TextBox 5">
            <a:extLst>
              <a:ext uri="{FF2B5EF4-FFF2-40B4-BE49-F238E27FC236}">
                <a16:creationId xmlns:a16="http://schemas.microsoft.com/office/drawing/2014/main" id="{DECF3AF1-972C-3FE9-C6E4-B1614A0224DE}"/>
              </a:ext>
            </a:extLst>
          </p:cNvPr>
          <p:cNvSpPr txBox="1"/>
          <p:nvPr/>
        </p:nvSpPr>
        <p:spPr>
          <a:xfrm>
            <a:off x="740229" y="5649686"/>
            <a:ext cx="11027228" cy="707886"/>
          </a:xfrm>
          <a:prstGeom prst="rect">
            <a:avLst/>
          </a:prstGeom>
          <a:noFill/>
        </p:spPr>
        <p:txBody>
          <a:bodyPr wrap="square" rtlCol="0">
            <a:spAutoFit/>
          </a:bodyPr>
          <a:lstStyle/>
          <a:p>
            <a:r>
              <a:rPr lang="en-GB" sz="2000" dirty="0"/>
              <a:t>United </a:t>
            </a:r>
            <a:r>
              <a:rPr lang="en-GB" sz="2000" dirty="0" err="1"/>
              <a:t>States,India,Brazil,United</a:t>
            </a:r>
            <a:r>
              <a:rPr lang="en-GB" sz="2000" dirty="0"/>
              <a:t> Kingdom and </a:t>
            </a:r>
            <a:r>
              <a:rPr lang="en-GB" sz="2000" dirty="0" err="1"/>
              <a:t>Mexio</a:t>
            </a:r>
            <a:r>
              <a:rPr lang="en-GB" sz="2000" dirty="0"/>
              <a:t> are countries with the highest </a:t>
            </a:r>
            <a:r>
              <a:rPr lang="en-GB" sz="2000" dirty="0" err="1"/>
              <a:t>Youtube</a:t>
            </a:r>
            <a:r>
              <a:rPr lang="en-GB" sz="2000" dirty="0"/>
              <a:t> channels</a:t>
            </a:r>
            <a:endParaRPr lang="en-AE" sz="2000" dirty="0"/>
          </a:p>
        </p:txBody>
      </p:sp>
    </p:spTree>
    <p:extLst>
      <p:ext uri="{BB962C8B-B14F-4D97-AF65-F5344CB8AC3E}">
        <p14:creationId xmlns:p14="http://schemas.microsoft.com/office/powerpoint/2010/main" val="1648536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B515-962E-92F9-D11E-D7EB3F564D5E}"/>
              </a:ext>
            </a:extLst>
          </p:cNvPr>
          <p:cNvSpPr>
            <a:spLocks noGrp="1"/>
          </p:cNvSpPr>
          <p:nvPr>
            <p:ph type="title"/>
          </p:nvPr>
        </p:nvSpPr>
        <p:spPr>
          <a:xfrm>
            <a:off x="304799" y="365125"/>
            <a:ext cx="11680371" cy="1325563"/>
          </a:xfrm>
        </p:spPr>
        <p:txBody>
          <a:bodyPr>
            <a:normAutofit/>
          </a:bodyPr>
          <a:lstStyle/>
          <a:p>
            <a:r>
              <a:rPr lang="en-GB" sz="4000" dirty="0"/>
              <a:t>What is the distribution of channel types across different categories?</a:t>
            </a:r>
            <a:endParaRPr lang="en-AE" sz="4000" dirty="0"/>
          </a:p>
        </p:txBody>
      </p:sp>
      <p:pic>
        <p:nvPicPr>
          <p:cNvPr id="9" name="Content Placeholder 8">
            <a:extLst>
              <a:ext uri="{FF2B5EF4-FFF2-40B4-BE49-F238E27FC236}">
                <a16:creationId xmlns:a16="http://schemas.microsoft.com/office/drawing/2014/main" id="{0391ED71-9C32-F409-B419-4C9D10B9483A}"/>
              </a:ext>
            </a:extLst>
          </p:cNvPr>
          <p:cNvPicPr>
            <a:picLocks noGrp="1" noChangeAspect="1"/>
          </p:cNvPicPr>
          <p:nvPr>
            <p:ph idx="1"/>
          </p:nvPr>
        </p:nvPicPr>
        <p:blipFill>
          <a:blip r:embed="rId2"/>
          <a:srcRect l="1205" r="2131"/>
          <a:stretch/>
        </p:blipFill>
        <p:spPr>
          <a:xfrm>
            <a:off x="609601" y="1905593"/>
            <a:ext cx="6814457" cy="4351338"/>
          </a:xfrm>
        </p:spPr>
      </p:pic>
      <p:sp>
        <p:nvSpPr>
          <p:cNvPr id="12" name="TextBox 11">
            <a:extLst>
              <a:ext uri="{FF2B5EF4-FFF2-40B4-BE49-F238E27FC236}">
                <a16:creationId xmlns:a16="http://schemas.microsoft.com/office/drawing/2014/main" id="{89053BD3-74A9-29EB-E012-1A1659BC6886}"/>
              </a:ext>
            </a:extLst>
          </p:cNvPr>
          <p:cNvSpPr txBox="1"/>
          <p:nvPr/>
        </p:nvSpPr>
        <p:spPr>
          <a:xfrm>
            <a:off x="7614557" y="1905593"/>
            <a:ext cx="3777343" cy="1938992"/>
          </a:xfrm>
          <a:prstGeom prst="rect">
            <a:avLst/>
          </a:prstGeom>
          <a:noFill/>
        </p:spPr>
        <p:txBody>
          <a:bodyPr wrap="square" rtlCol="0">
            <a:spAutoFit/>
          </a:bodyPr>
          <a:lstStyle/>
          <a:p>
            <a:r>
              <a:rPr lang="en-GB" sz="2000" b="1" dirty="0"/>
              <a:t>Inference:-</a:t>
            </a:r>
          </a:p>
          <a:p>
            <a:r>
              <a:rPr lang="en-GB" sz="2000" dirty="0"/>
              <a:t>As you can observe , Film and animation category possess the highest amount of channels followed by music then people and blogs cat.</a:t>
            </a:r>
            <a:endParaRPr lang="en-AE" sz="2000" dirty="0"/>
          </a:p>
        </p:txBody>
      </p:sp>
    </p:spTree>
    <p:extLst>
      <p:ext uri="{BB962C8B-B14F-4D97-AF65-F5344CB8AC3E}">
        <p14:creationId xmlns:p14="http://schemas.microsoft.com/office/powerpoint/2010/main" val="129436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AE9F2E-AC52-9753-E08C-80651A7DD85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200" kern="1200" dirty="0">
                <a:solidFill>
                  <a:schemeClr val="bg1"/>
                </a:solidFill>
                <a:latin typeface="+mj-lt"/>
                <a:ea typeface="+mj-ea"/>
                <a:cs typeface="+mj-cs"/>
              </a:rPr>
              <a:t>Is there a correlation between the number of subscribers and total video views for YouTube channels?</a:t>
            </a:r>
          </a:p>
        </p:txBody>
      </p:sp>
      <p:pic>
        <p:nvPicPr>
          <p:cNvPr id="5" name="Content Placeholder 4">
            <a:extLst>
              <a:ext uri="{FF2B5EF4-FFF2-40B4-BE49-F238E27FC236}">
                <a16:creationId xmlns:a16="http://schemas.microsoft.com/office/drawing/2014/main" id="{2161F584-C2C4-F94F-B003-4AC9051140AB}"/>
              </a:ext>
            </a:extLst>
          </p:cNvPr>
          <p:cNvPicPr>
            <a:picLocks noGrp="1" noChangeAspect="1"/>
          </p:cNvPicPr>
          <p:nvPr>
            <p:ph idx="1"/>
          </p:nvPr>
        </p:nvPicPr>
        <p:blipFill>
          <a:blip r:embed="rId2"/>
          <a:stretch>
            <a:fillRect/>
          </a:stretch>
        </p:blipFill>
        <p:spPr>
          <a:xfrm>
            <a:off x="403959" y="1675227"/>
            <a:ext cx="5375166" cy="4394199"/>
          </a:xfrm>
          <a:prstGeom prst="rect">
            <a:avLst/>
          </a:prstGeom>
        </p:spPr>
      </p:pic>
      <p:sp>
        <p:nvSpPr>
          <p:cNvPr id="12" name="Rectangle 4">
            <a:extLst>
              <a:ext uri="{FF2B5EF4-FFF2-40B4-BE49-F238E27FC236}">
                <a16:creationId xmlns:a16="http://schemas.microsoft.com/office/drawing/2014/main" id="{26C0693D-10A1-BE3A-BC2D-8EE86B96FFD1}"/>
              </a:ext>
            </a:extLst>
          </p:cNvPr>
          <p:cNvSpPr>
            <a:spLocks noChangeArrowheads="1"/>
          </p:cNvSpPr>
          <p:nvPr/>
        </p:nvSpPr>
        <p:spPr bwMode="auto">
          <a:xfrm>
            <a:off x="6096000" y="2013228"/>
            <a:ext cx="5375166"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The correlation coefficient between </a:t>
            </a:r>
            <a:r>
              <a:rPr kumimoji="0" lang="en-US" altLang="en-US" sz="2000" b="1" i="0" u="none" strike="noStrike" cap="none" normalizeH="0" baseline="0" dirty="0">
                <a:ln>
                  <a:noFill/>
                </a:ln>
                <a:solidFill>
                  <a:schemeClr val="tx1"/>
                </a:solidFill>
                <a:effectLst/>
                <a:latin typeface="Arial" panose="020B0604020202020204" pitchFamily="34" charset="0"/>
              </a:rPr>
              <a:t>subscribers</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video views</a:t>
            </a:r>
            <a:r>
              <a:rPr kumimoji="0" lang="en-US" altLang="en-US" sz="2000" b="0" i="0" u="none" strike="noStrike" cap="none" normalizeH="0" baseline="0" dirty="0">
                <a:ln>
                  <a:noFill/>
                </a:ln>
                <a:solidFill>
                  <a:schemeClr val="tx1"/>
                </a:solidFill>
                <a:effectLst/>
                <a:latin typeface="Arial" panose="020B0604020202020204" pitchFamily="34" charset="0"/>
              </a:rPr>
              <a:t> is </a:t>
            </a:r>
            <a:r>
              <a:rPr kumimoji="0" lang="en-US" altLang="en-US" sz="2000" b="1" i="0" u="none" strike="noStrike" cap="none" normalizeH="0" baseline="0" dirty="0">
                <a:ln>
                  <a:noFill/>
                </a:ln>
                <a:solidFill>
                  <a:schemeClr val="tx1"/>
                </a:solidFill>
                <a:effectLst/>
                <a:latin typeface="Arial" panose="020B0604020202020204" pitchFamily="34" charset="0"/>
              </a:rPr>
              <a:t>0.79</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This indicates a </a:t>
            </a:r>
            <a:r>
              <a:rPr kumimoji="0" lang="en-US" altLang="en-US" sz="2000" b="1" i="0" u="none" strike="noStrike" cap="none" normalizeH="0" baseline="0" dirty="0">
                <a:ln>
                  <a:noFill/>
                </a:ln>
                <a:solidFill>
                  <a:schemeClr val="tx1"/>
                </a:solidFill>
                <a:effectLst/>
                <a:latin typeface="Arial" panose="020B0604020202020204" pitchFamily="34" charset="0"/>
              </a:rPr>
              <a:t>strong positive correlation</a:t>
            </a:r>
            <a:r>
              <a:rPr kumimoji="0" lang="en-US" altLang="en-US" sz="2000" b="0" i="0" u="none" strike="noStrike" cap="none" normalizeH="0" baseline="0" dirty="0">
                <a:ln>
                  <a:noFill/>
                </a:ln>
                <a:solidFill>
                  <a:schemeClr val="tx1"/>
                </a:solidFill>
                <a:effectLst/>
                <a:latin typeface="Arial" panose="020B0604020202020204" pitchFamily="34" charset="0"/>
              </a:rPr>
              <a:t> between the two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A higher number of subscribers generally correlates with higher video views,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 but the relationship is not perfect (since the value is below 1). </a:t>
            </a:r>
          </a:p>
        </p:txBody>
      </p:sp>
    </p:spTree>
    <p:extLst>
      <p:ext uri="{BB962C8B-B14F-4D97-AF65-F5344CB8AC3E}">
        <p14:creationId xmlns:p14="http://schemas.microsoft.com/office/powerpoint/2010/main" val="3642945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898</Words>
  <Application>Microsoft Office PowerPoint</Application>
  <PresentationFormat>Widescreen</PresentationFormat>
  <Paragraphs>65</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Times New Roman</vt:lpstr>
      <vt:lpstr>Wingdings</vt:lpstr>
      <vt:lpstr>Office Theme</vt:lpstr>
      <vt:lpstr>Media &amp; Technology</vt:lpstr>
      <vt:lpstr>Abstract</vt:lpstr>
      <vt:lpstr>Data visualisation</vt:lpstr>
      <vt:lpstr>Top 10 YouTube channels based on the number of subscribers</vt:lpstr>
      <vt:lpstr>  Which category has the highest average number of subscribers?</vt:lpstr>
      <vt:lpstr>How many videos, on average, are uploaded by YouTube channels in each category?</vt:lpstr>
      <vt:lpstr>What are the top 5 countries with the highest number of YouTube channels?</vt:lpstr>
      <vt:lpstr>What is the distribution of channel types across different categories?</vt:lpstr>
      <vt:lpstr>Is there a correlation between the number of subscribers and total video views for YouTube channels?</vt:lpstr>
      <vt:lpstr>How do the monthly earnings vary throughout different categories?</vt:lpstr>
      <vt:lpstr>What is the overall trend in subscribers gained in the last 30 days across all channels?</vt:lpstr>
      <vt:lpstr> Are there any outliers in terms of yearly earnings from YouTube channels?</vt:lpstr>
      <vt:lpstr> Are there any outliers in terms of yearly earnings from YouTube channels?</vt:lpstr>
      <vt:lpstr>What is the distribution of channel creation dates? Is there any trend over time?</vt:lpstr>
      <vt:lpstr>Is there a relationship between gross tertiary education enrolment and the number of YouTube channels in a country?</vt:lpstr>
      <vt:lpstr>How does the unemployment rate vary among the top 10 countries with the highest number of YouTube channels?</vt:lpstr>
      <vt:lpstr>What is the average urban population percentage in countries with YouTube channels? </vt:lpstr>
      <vt:lpstr>Are there any patterns in the distribution of YouTube channels based on latitude and longitude coordinates?</vt:lpstr>
      <vt:lpstr>What is the correlation between the number of subscribers and the population of a country?</vt:lpstr>
      <vt:lpstr>How do the top 10 countries with the highest number of YouTube channels compare in terms of their total population?</vt:lpstr>
      <vt:lpstr>Is there a correlation between the number of subscribers gained in the last 30 days and the unemployment rate in a country?</vt:lpstr>
      <vt:lpstr>How does the distribution of video views for the last 30 days vary across different channel types?</vt:lpstr>
      <vt:lpstr>Are there any seasonal trends in the number of videos uploaded by YouTube channels (Quarterly Analysis)?</vt:lpstr>
      <vt:lpstr>What is the average number of subscribers gained per month since the creation of YouTube channels till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shafeek shanadeen</dc:creator>
  <cp:lastModifiedBy>shafeek shanadeen</cp:lastModifiedBy>
  <cp:revision>2</cp:revision>
  <dcterms:created xsi:type="dcterms:W3CDTF">2024-12-26T09:53:53Z</dcterms:created>
  <dcterms:modified xsi:type="dcterms:W3CDTF">2024-12-26T19:31:01Z</dcterms:modified>
</cp:coreProperties>
</file>