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2/25/24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8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7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4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4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3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4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46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5F983-CE9A-4DA5-0F57-7BDFD3CD5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5088" y="4603531"/>
            <a:ext cx="4096346" cy="1629103"/>
          </a:xfrm>
        </p:spPr>
        <p:txBody>
          <a:bodyPr>
            <a:noAutofit/>
          </a:bodyPr>
          <a:lstStyle/>
          <a:p>
            <a:r>
              <a:rPr lang="en-US" sz="5400" dirty="0"/>
              <a:t>Agile </a:t>
            </a:r>
            <a:r>
              <a:rPr lang="en-US" sz="4000" dirty="0"/>
              <a:t>Development</a:t>
            </a: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22C669F9-B751-F8D1-9597-435F1DCA04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r="16038" b="1"/>
          <a:stretch/>
        </p:blipFill>
        <p:spPr>
          <a:xfrm>
            <a:off x="-1" y="10"/>
            <a:ext cx="7456513" cy="6857990"/>
          </a:xfrm>
          <a:custGeom>
            <a:avLst/>
            <a:gdLst/>
            <a:ahLst/>
            <a:cxnLst/>
            <a:rect l="l" t="t" r="r" b="b"/>
            <a:pathLst>
              <a:path w="7456513" h="6858000">
                <a:moveTo>
                  <a:pt x="0" y="0"/>
                </a:moveTo>
                <a:lnTo>
                  <a:pt x="6059386" y="0"/>
                </a:lnTo>
                <a:lnTo>
                  <a:pt x="6059386" y="1375489"/>
                </a:lnTo>
                <a:lnTo>
                  <a:pt x="7456513" y="1375489"/>
                </a:lnTo>
                <a:lnTo>
                  <a:pt x="74565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0A9AF8-986E-ABC6-5C08-E6F22150B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088" y="1375492"/>
            <a:ext cx="4395284" cy="30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9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1AB6-A7F9-49EF-3235-0B0648A6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462" y="455362"/>
            <a:ext cx="3677491" cy="1550419"/>
          </a:xfrm>
        </p:spPr>
        <p:txBody>
          <a:bodyPr>
            <a:normAutofit/>
          </a:bodyPr>
          <a:lstStyle/>
          <a:p>
            <a:r>
              <a:rPr lang="en-US" dirty="0"/>
              <a:t>Agile Roles</a:t>
            </a:r>
          </a:p>
        </p:txBody>
      </p:sp>
      <p:pic>
        <p:nvPicPr>
          <p:cNvPr id="15" name="Picture 14" descr="Large skydiving group mid-air">
            <a:extLst>
              <a:ext uri="{FF2B5EF4-FFF2-40B4-BE49-F238E27FC236}">
                <a16:creationId xmlns:a16="http://schemas.microsoft.com/office/drawing/2014/main" id="{77A8243A-22CE-9CD0-9FD2-6AC1F568C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91" r="13324"/>
          <a:stretch/>
        </p:blipFill>
        <p:spPr>
          <a:xfrm>
            <a:off x="20" y="11405"/>
            <a:ext cx="6875602" cy="6846591"/>
          </a:xfrm>
          <a:custGeom>
            <a:avLst/>
            <a:gdLst/>
            <a:ahLst/>
            <a:cxnLst/>
            <a:rect l="l" t="t" r="r" b="b"/>
            <a:pathLst>
              <a:path w="7444328" h="6858000">
                <a:moveTo>
                  <a:pt x="0" y="0"/>
                </a:moveTo>
                <a:lnTo>
                  <a:pt x="6874601" y="0"/>
                </a:lnTo>
                <a:lnTo>
                  <a:pt x="6874601" y="565149"/>
                </a:lnTo>
                <a:lnTo>
                  <a:pt x="7444328" y="565149"/>
                </a:lnTo>
                <a:lnTo>
                  <a:pt x="744432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047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047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8F68-E605-1DC7-AE9A-F2FFD1442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462" y="2160016"/>
            <a:ext cx="3677491" cy="3926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Product Owner</a:t>
            </a:r>
          </a:p>
          <a:p>
            <a:pPr>
              <a:lnSpc>
                <a:spcPct val="100000"/>
              </a:lnSpc>
            </a:pPr>
            <a:r>
              <a:rPr lang="en-US" sz="1200"/>
              <a:t>    Point of contact in the Project.</a:t>
            </a:r>
          </a:p>
          <a:p>
            <a:pPr>
              <a:lnSpc>
                <a:spcPct val="100000"/>
              </a:lnSpc>
            </a:pPr>
            <a:r>
              <a:rPr lang="en-US" sz="1200"/>
              <a:t>      Facilitates the project Success.</a:t>
            </a:r>
          </a:p>
          <a:p>
            <a:pPr>
              <a:lnSpc>
                <a:spcPct val="100000"/>
              </a:lnSpc>
            </a:pPr>
            <a:r>
              <a:rPr lang="en-US" sz="1200"/>
              <a:t>Scrum Master</a:t>
            </a:r>
          </a:p>
          <a:p>
            <a:pPr>
              <a:lnSpc>
                <a:spcPct val="100000"/>
              </a:lnSpc>
            </a:pPr>
            <a:r>
              <a:rPr lang="en-US" sz="1200"/>
              <a:t>     Guides the team with agile principals.</a:t>
            </a:r>
          </a:p>
          <a:p>
            <a:pPr>
              <a:lnSpc>
                <a:spcPct val="100000"/>
              </a:lnSpc>
            </a:pPr>
            <a:r>
              <a:rPr lang="en-US" sz="1200"/>
              <a:t>     Helps Product Owner.</a:t>
            </a:r>
          </a:p>
          <a:p>
            <a:pPr>
              <a:lnSpc>
                <a:spcPct val="100000"/>
              </a:lnSpc>
            </a:pPr>
            <a:r>
              <a:rPr lang="en-US" sz="1200"/>
              <a:t>     Facilitates Scrums events.</a:t>
            </a:r>
          </a:p>
          <a:p>
            <a:pPr>
              <a:lnSpc>
                <a:spcPct val="100000"/>
              </a:lnSpc>
            </a:pPr>
            <a:r>
              <a:rPr lang="en-US" sz="1200" err="1"/>
              <a:t>Developtment</a:t>
            </a:r>
            <a:r>
              <a:rPr lang="en-US" sz="1200"/>
              <a:t> Team</a:t>
            </a:r>
          </a:p>
          <a:p>
            <a:pPr>
              <a:lnSpc>
                <a:spcPct val="100000"/>
              </a:lnSpc>
            </a:pPr>
            <a:r>
              <a:rPr lang="en-US" sz="1200"/>
              <a:t>      Cross-Functional</a:t>
            </a:r>
          </a:p>
          <a:p>
            <a:pPr>
              <a:lnSpc>
                <a:spcPct val="100000"/>
              </a:lnSpc>
            </a:pPr>
            <a:r>
              <a:rPr lang="en-US" sz="1200"/>
              <a:t>      Collaborative</a:t>
            </a:r>
          </a:p>
          <a:p>
            <a:pPr>
              <a:lnSpc>
                <a:spcPct val="100000"/>
              </a:lnSpc>
            </a:pPr>
            <a:r>
              <a:rPr lang="en-US" sz="1200"/>
              <a:t>       Consist of developers and testers.</a:t>
            </a:r>
          </a:p>
        </p:txBody>
      </p:sp>
    </p:spTree>
    <p:extLst>
      <p:ext uri="{BB962C8B-B14F-4D97-AF65-F5344CB8AC3E}">
        <p14:creationId xmlns:p14="http://schemas.microsoft.com/office/powerpoint/2010/main" val="330517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934DE040-63E5-52BD-4278-753AD5B8CFA0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1357" r="-1" b="1635"/>
          <a:stretch/>
        </p:blipFill>
        <p:spPr>
          <a:xfrm>
            <a:off x="0" y="0"/>
            <a:ext cx="11267090" cy="685800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F7C9FD24-3092-E04F-925D-C1183BF5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2812D-A83E-8C00-3583-ED6406D9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400798" cy="1550419"/>
          </a:xfrm>
        </p:spPr>
        <p:txBody>
          <a:bodyPr>
            <a:normAutofit/>
          </a:bodyPr>
          <a:lstStyle/>
          <a:p>
            <a:r>
              <a:rPr lang="en-US" sz="4100" dirty="0"/>
              <a:t>Software Development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632D5-22D7-9C15-0689-83C7AA942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400798" cy="392615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200" dirty="0"/>
              <a:t>Analysis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Communication and collaboration with Stakeholders.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Design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 Detail draft of the design and functionality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 Describe Project overview, technologies, budgeting and resources.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Implementation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 beginning of the development.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Testing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 Creating use cases and testing functionalities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 Testing occurs at the same time of the development.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Deployment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  Testing passed and ready to be released for use.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Maintenance 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  services after deployment  to add more features and update the existing features</a:t>
            </a:r>
            <a:r>
              <a:rPr lang="en-US" sz="700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700" dirty="0"/>
              <a:t>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5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5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8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D2683CF-8739-E99B-A63B-9F011168DDB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2000"/>
                    </a14:imgEffect>
                  </a14:imgLayer>
                </a14:imgProps>
              </a:ext>
            </a:extLst>
          </a:blip>
          <a:srcRect t="6227" r="-1" b="-1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3412ACF-3EB1-7245-898E-CD37A49FE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FCD04-BE66-EB44-A968-00B76DFC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7D144-1808-00E6-AD29-25ABDF9E0A5D}"/>
              </a:ext>
            </a:extLst>
          </p:cNvPr>
          <p:cNvSpPr txBox="1"/>
          <p:nvPr/>
        </p:nvSpPr>
        <p:spPr>
          <a:xfrm>
            <a:off x="1371600" y="3957638"/>
            <a:ext cx="3800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Agile does not need all the requirements in the first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 of smaller tasks and sprints.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Changes will not effect the functionality in most part.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7F03C-8783-ACEB-8AE5-C4BB99ADFFE1}"/>
              </a:ext>
            </a:extLst>
          </p:cNvPr>
          <p:cNvSpPr txBox="1"/>
          <p:nvPr/>
        </p:nvSpPr>
        <p:spPr>
          <a:xfrm>
            <a:off x="7282408" y="3957638"/>
            <a:ext cx="3014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Planning has to be done in the beginning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Changes will effect the time, resources and budget.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Difficult to implement new features.</a:t>
            </a:r>
          </a:p>
        </p:txBody>
      </p:sp>
    </p:spTree>
    <p:extLst>
      <p:ext uri="{BB962C8B-B14F-4D97-AF65-F5344CB8AC3E}">
        <p14:creationId xmlns:p14="http://schemas.microsoft.com/office/powerpoint/2010/main" val="135041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87A00-B753-75C4-6882-404B2BF1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603625" cy="1550419"/>
          </a:xfrm>
        </p:spPr>
        <p:txBody>
          <a:bodyPr>
            <a:normAutofit/>
          </a:bodyPr>
          <a:lstStyle/>
          <a:p>
            <a:r>
              <a:rPr lang="en-US" dirty="0" err="1"/>
              <a:t>Refrences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8298A-1248-73F8-B870-122DBDAB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60016"/>
            <a:ext cx="3603625" cy="3926152"/>
          </a:xfrm>
        </p:spPr>
        <p:txBody>
          <a:bodyPr>
            <a:normAutofit/>
          </a:bodyPr>
          <a:lstStyle/>
          <a:p>
            <a:pPr marL="4572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Charles G. Cobb. (2015) </a:t>
            </a:r>
            <a:r>
              <a:rPr lang="en-US" sz="1700" i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Project Manager’s Guide to Mastering Agile: Principles  </a:t>
            </a:r>
            <a:endParaRPr lang="en-US" sz="17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i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and Practices for an Adaptive Approach. Wiley.</a:t>
            </a:r>
            <a:endParaRPr lang="en-US" sz="17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1700" kern="10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700" i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Manager, &amp; Clark, H. (2024, February 20). The Software Development Life Cycle (SDLC): 7 phases and 5 Models. The Product Manager. https://</a:t>
            </a:r>
            <a:r>
              <a:rPr lang="en-US" sz="1700" i="1" kern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theproductmanager.com</a:t>
            </a:r>
            <a:r>
              <a:rPr lang="en-US" sz="1700" i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/topics/software-development-life-cycle/ </a:t>
            </a:r>
            <a:endParaRPr lang="en-US" sz="17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700"/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7EFFB946-764B-EEE7-B474-EF0E59035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0" r="21709" b="-1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1282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262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</vt:lpstr>
      <vt:lpstr>Calibri</vt:lpstr>
      <vt:lpstr>Neue Haas Grotesk Text Pro</vt:lpstr>
      <vt:lpstr>Times New Roman</vt:lpstr>
      <vt:lpstr>InterweaveVTI</vt:lpstr>
      <vt:lpstr>PowerPoint Presentation</vt:lpstr>
      <vt:lpstr>Agile Roles</vt:lpstr>
      <vt:lpstr>Software Development Lifecycle</vt:lpstr>
      <vt:lpstr>PowerPoint Presentation</vt:lpstr>
      <vt:lpstr>Refrences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Mehr</dc:creator>
  <cp:lastModifiedBy>Alex Mehr</cp:lastModifiedBy>
  <cp:revision>1</cp:revision>
  <dcterms:created xsi:type="dcterms:W3CDTF">2024-02-25T22:12:49Z</dcterms:created>
  <dcterms:modified xsi:type="dcterms:W3CDTF">2024-02-25T22:55:14Z</dcterms:modified>
</cp:coreProperties>
</file>