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handoutMasterIdLst>
    <p:handoutMasterId r:id="rId64"/>
  </p:handoutMasterIdLst>
  <p:sldIdLst>
    <p:sldId id="256" r:id="rId2"/>
    <p:sldId id="257" r:id="rId3"/>
    <p:sldId id="259" r:id="rId4"/>
    <p:sldId id="260" r:id="rId5"/>
    <p:sldId id="261" r:id="rId6"/>
    <p:sldId id="262" r:id="rId7"/>
    <p:sldId id="263" r:id="rId8"/>
    <p:sldId id="264" r:id="rId9"/>
    <p:sldId id="336" r:id="rId10"/>
    <p:sldId id="338" r:id="rId11"/>
    <p:sldId id="339" r:id="rId12"/>
    <p:sldId id="266" r:id="rId13"/>
    <p:sldId id="267" r:id="rId14"/>
    <p:sldId id="268" r:id="rId15"/>
    <p:sldId id="269" r:id="rId16"/>
    <p:sldId id="282" r:id="rId17"/>
    <p:sldId id="285" r:id="rId18"/>
    <p:sldId id="284" r:id="rId19"/>
    <p:sldId id="283" r:id="rId20"/>
    <p:sldId id="296" r:id="rId21"/>
    <p:sldId id="295" r:id="rId22"/>
    <p:sldId id="299" r:id="rId23"/>
    <p:sldId id="304" r:id="rId24"/>
    <p:sldId id="305" r:id="rId25"/>
    <p:sldId id="306" r:id="rId26"/>
    <p:sldId id="270" r:id="rId27"/>
    <p:sldId id="271" r:id="rId28"/>
    <p:sldId id="272" r:id="rId29"/>
    <p:sldId id="273" r:id="rId30"/>
    <p:sldId id="286" r:id="rId31"/>
    <p:sldId id="287" r:id="rId32"/>
    <p:sldId id="288" r:id="rId33"/>
    <p:sldId id="289" r:id="rId34"/>
    <p:sldId id="311" r:id="rId35"/>
    <p:sldId id="312" r:id="rId36"/>
    <p:sldId id="314" r:id="rId37"/>
    <p:sldId id="318" r:id="rId38"/>
    <p:sldId id="319" r:id="rId39"/>
    <p:sldId id="320" r:id="rId40"/>
    <p:sldId id="274" r:id="rId41"/>
    <p:sldId id="275" r:id="rId42"/>
    <p:sldId id="276" r:id="rId43"/>
    <p:sldId id="277" r:id="rId44"/>
    <p:sldId id="278" r:id="rId45"/>
    <p:sldId id="279" r:id="rId46"/>
    <p:sldId id="290" r:id="rId47"/>
    <p:sldId id="291" r:id="rId48"/>
    <p:sldId id="292" r:id="rId49"/>
    <p:sldId id="293" r:id="rId50"/>
    <p:sldId id="323" r:id="rId51"/>
    <p:sldId id="322" r:id="rId52"/>
    <p:sldId id="327" r:id="rId53"/>
    <p:sldId id="333" r:id="rId54"/>
    <p:sldId id="334" r:id="rId55"/>
    <p:sldId id="335" r:id="rId56"/>
    <p:sldId id="280" r:id="rId57"/>
    <p:sldId id="342" r:id="rId58"/>
    <p:sldId id="341" r:id="rId59"/>
    <p:sldId id="343" r:id="rId60"/>
    <p:sldId id="344" r:id="rId61"/>
    <p:sldId id="345"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22" autoAdjust="0"/>
    <p:restoredTop sz="94660"/>
  </p:normalViewPr>
  <p:slideViewPr>
    <p:cSldViewPr snapToGrid="0">
      <p:cViewPr varScale="1">
        <p:scale>
          <a:sx n="91" d="100"/>
          <a:sy n="91" d="100"/>
        </p:scale>
        <p:origin x="9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F9DE31-BAA9-441C-9967-20322FAD90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a:extLst>
              <a:ext uri="{FF2B5EF4-FFF2-40B4-BE49-F238E27FC236}">
                <a16:creationId xmlns:a16="http://schemas.microsoft.com/office/drawing/2014/main" id="{954C609C-D8CC-4F7C-97F0-58A988D6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25CB189A-3FE8-463D-8CE1-B37C4C34AFDB}" type="datetimeFigureOut">
              <a:rPr lang="fa-IR" smtClean="0"/>
              <a:t>19/06/1446</a:t>
            </a:fld>
            <a:endParaRPr lang="fa-IR"/>
          </a:p>
        </p:txBody>
      </p:sp>
      <p:sp>
        <p:nvSpPr>
          <p:cNvPr id="4" name="Footer Placeholder 3">
            <a:extLst>
              <a:ext uri="{FF2B5EF4-FFF2-40B4-BE49-F238E27FC236}">
                <a16:creationId xmlns:a16="http://schemas.microsoft.com/office/drawing/2014/main" id="{2AF29451-1C57-4BCC-973F-4DFC4C5DA6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5" name="Slide Number Placeholder 4">
            <a:extLst>
              <a:ext uri="{FF2B5EF4-FFF2-40B4-BE49-F238E27FC236}">
                <a16:creationId xmlns:a16="http://schemas.microsoft.com/office/drawing/2014/main" id="{26597B17-9E66-4D42-A249-3BACE6F1E7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1F8EB22D-27F3-43A8-818A-8A1125B97E11}" type="slidenum">
              <a:rPr lang="fa-IR" smtClean="0"/>
              <a:t>‹#›</a:t>
            </a:fld>
            <a:endParaRPr lang="fa-IR"/>
          </a:p>
        </p:txBody>
      </p:sp>
    </p:spTree>
    <p:extLst>
      <p:ext uri="{BB962C8B-B14F-4D97-AF65-F5344CB8AC3E}">
        <p14:creationId xmlns:p14="http://schemas.microsoft.com/office/powerpoint/2010/main" val="3673946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CEFFF53-6BD8-4DFB-BDE3-764CF1C6BEDD}" type="datetimeFigureOut">
              <a:rPr lang="fa-IR" smtClean="0"/>
              <a:t>19/06/1446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EF54E13-E483-462E-8363-9E0BD88F1CAC}" type="slidenum">
              <a:rPr lang="fa-IR" smtClean="0"/>
              <a:t>‹#›</a:t>
            </a:fld>
            <a:endParaRPr lang="fa-IR"/>
          </a:p>
        </p:txBody>
      </p:sp>
    </p:spTree>
    <p:extLst>
      <p:ext uri="{BB962C8B-B14F-4D97-AF65-F5344CB8AC3E}">
        <p14:creationId xmlns:p14="http://schemas.microsoft.com/office/powerpoint/2010/main" val="10625222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9B333-459C-461A-8DBD-16C388BB68E9}" type="datetime1">
              <a:rPr lang="en-US" smtClean="0"/>
              <a:t>12/20/2024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D0DCD-E417-4409-97CC-68E678343526}" type="datetime1">
              <a:rPr lang="en-US" smtClean="0"/>
              <a:t>12/20/2024</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29F3F-E467-48A2-A4A2-183CC0505E37}"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9DD7-A03C-48D0-A6C8-6C537E18A79B}"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C6EB5-74BA-4C8D-9BD7-3B5D7C40C7DD}"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4FC945-D588-4217-A3CA-9914195BEE12}"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F5DBF-36FA-45AB-AB23-9F4675B1D8F8}"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11AA0-ACDF-4C18-B264-D7F47B029083}"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A000B-1BB9-420F-B366-0AC916B38B7E}"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C884-E059-4D4E-953F-611818AA73AB}"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9A07-C7FE-43EF-93DD-C215BAFCB73C}" type="datetime1">
              <a:rPr lang="en-US" smtClean="0"/>
              <a:t>12/20/2024</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5A770-D8F9-461F-BE0F-A5F79D60B35D}" type="datetime1">
              <a:rPr lang="en-US" smtClean="0"/>
              <a:t>12/20/2024</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5707E-A484-43E3-BB16-3488EEC09DDF}" type="datetime1">
              <a:rPr lang="en-US" smtClean="0"/>
              <a:t>12/20/2024</a:t>
            </a:fld>
            <a:endParaRPr lang="en-US" dirty="0"/>
          </a:p>
        </p:txBody>
      </p:sp>
      <p:sp>
        <p:nvSpPr>
          <p:cNvPr id="8" name="Footer Placeholder 7"/>
          <p:cNvSpPr>
            <a:spLocks noGrp="1"/>
          </p:cNvSpPr>
          <p:nvPr>
            <p:ph type="ftr" sz="quarter" idx="11"/>
          </p:nvPr>
        </p:nvSpPr>
        <p:spPr/>
        <p:txBody>
          <a:bodyPr/>
          <a:lstStyle/>
          <a:p>
            <a:r>
              <a:rPr lang="en-US"/>
              <a:t>55</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E7A9C-D722-4D90-9C8F-E1B3F3E65022}" type="datetime1">
              <a:rPr lang="en-US" smtClean="0"/>
              <a:t>12/20/2024</a:t>
            </a:fld>
            <a:endParaRPr lang="en-US" dirty="0"/>
          </a:p>
        </p:txBody>
      </p:sp>
      <p:sp>
        <p:nvSpPr>
          <p:cNvPr id="4" name="Footer Placeholder 3"/>
          <p:cNvSpPr>
            <a:spLocks noGrp="1"/>
          </p:cNvSpPr>
          <p:nvPr>
            <p:ph type="ftr" sz="quarter" idx="11"/>
          </p:nvPr>
        </p:nvSpPr>
        <p:spPr/>
        <p:txBody>
          <a:bodyPr/>
          <a:lstStyle/>
          <a:p>
            <a:r>
              <a:rPr lang="en-US"/>
              <a:t>55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BC874-EAB0-4D68-9BB6-AE7A04AFFD37}" type="datetime1">
              <a:rPr lang="en-US" smtClean="0"/>
              <a:t>12/20/2024</a:t>
            </a:fld>
            <a:endParaRPr lang="en-US" dirty="0"/>
          </a:p>
        </p:txBody>
      </p:sp>
      <p:sp>
        <p:nvSpPr>
          <p:cNvPr id="3" name="Footer Placeholder 2"/>
          <p:cNvSpPr>
            <a:spLocks noGrp="1"/>
          </p:cNvSpPr>
          <p:nvPr>
            <p:ph type="ftr" sz="quarter" idx="11"/>
          </p:nvPr>
        </p:nvSpPr>
        <p:spPr/>
        <p:txBody>
          <a:bodyPr/>
          <a:lstStyle/>
          <a:p>
            <a:r>
              <a:rPr lang="en-US"/>
              <a:t>55</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B24EDA-50C2-43C0-9744-05C98BF06BB3}" type="datetime1">
              <a:rPr lang="en-US" smtClean="0"/>
              <a:t>12/20/2024</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71670-D0E8-4FF8-820C-B698C8CB2E70}" type="datetime1">
              <a:rPr lang="en-US" smtClean="0"/>
              <a:t>12/20/2024</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5243FD-F9C6-4C56-AAD1-E42B8746B2C5}" type="datetime1">
              <a:rPr lang="en-US" smtClean="0"/>
              <a:t>12/20/2024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55</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4B2A82-A924-4E33-B712-F88AB06A73C7}"/>
              </a:ext>
            </a:extLst>
          </p:cNvPr>
          <p:cNvSpPr>
            <a:spLocks noGrp="1"/>
          </p:cNvSpPr>
          <p:nvPr>
            <p:ph type="subTitle" idx="1"/>
          </p:nvPr>
        </p:nvSpPr>
        <p:spPr>
          <a:xfrm>
            <a:off x="2939845" y="1091381"/>
            <a:ext cx="6233652" cy="4293420"/>
          </a:xfrm>
        </p:spPr>
        <p:txBody>
          <a:bodyPr/>
          <a:lstStyle/>
          <a:p>
            <a:endParaRPr lang="fa-IR" dirty="0">
              <a:cs typeface="B Nazanin" panose="00000400000000000000" pitchFamily="2" charset="-78"/>
            </a:endParaRPr>
          </a:p>
          <a:p>
            <a:endParaRPr lang="fa-IR" dirty="0">
              <a:cs typeface="B Nazanin" panose="00000400000000000000" pitchFamily="2" charset="-78"/>
            </a:endParaRPr>
          </a:p>
          <a:p>
            <a:r>
              <a:rPr lang="fa-IR" sz="2400" b="1" dirty="0">
                <a:cs typeface="B Titr" panose="00000700000000000000" pitchFamily="2" charset="-78"/>
              </a:rPr>
              <a:t>عنوان پروژه: نمودار های احتمال و بررسی توزیع داده‌ها</a:t>
            </a:r>
            <a:r>
              <a:rPr lang="en-US" b="1" dirty="0">
                <a:cs typeface="B Titr" panose="00000700000000000000" pitchFamily="2" charset="-78"/>
              </a:rPr>
              <a:t> </a:t>
            </a:r>
            <a:endParaRPr lang="fa-IR" b="1" dirty="0">
              <a:cs typeface="B Titr" panose="00000700000000000000" pitchFamily="2" charset="-78"/>
            </a:endParaRPr>
          </a:p>
          <a:p>
            <a:endParaRPr lang="fa-IR" dirty="0">
              <a:cs typeface="B Nazanin" panose="00000400000000000000" pitchFamily="2" charset="-78"/>
            </a:endParaRPr>
          </a:p>
          <a:p>
            <a:endParaRPr lang="fa-IR" dirty="0">
              <a:cs typeface="B Nazanin" panose="00000400000000000000" pitchFamily="2" charset="-78"/>
            </a:endParaRPr>
          </a:p>
          <a:p>
            <a:r>
              <a:rPr lang="fa-IR" b="1">
                <a:cs typeface="B Titr" panose="00000700000000000000" pitchFamily="2" charset="-78"/>
              </a:rPr>
              <a:t>پدید آورنده: </a:t>
            </a:r>
            <a:r>
              <a:rPr lang="fa-IR" sz="1800" dirty="0">
                <a:cs typeface="B Titr" panose="00000700000000000000" pitchFamily="2" charset="-78"/>
              </a:rPr>
              <a:t>محراب عتیقی</a:t>
            </a:r>
            <a:endParaRPr lang="fa-IR" dirty="0">
              <a:cs typeface="B Titr" panose="00000700000000000000" pitchFamily="2" charset="-78"/>
            </a:endParaRPr>
          </a:p>
        </p:txBody>
      </p:sp>
      <p:sp>
        <p:nvSpPr>
          <p:cNvPr id="4" name="Slide Number Placeholder 3">
            <a:extLst>
              <a:ext uri="{FF2B5EF4-FFF2-40B4-BE49-F238E27FC236}">
                <a16:creationId xmlns:a16="http://schemas.microsoft.com/office/drawing/2014/main" id="{32431453-374A-44B9-98E7-99E31CF96AD7}"/>
              </a:ext>
            </a:extLst>
          </p:cNvPr>
          <p:cNvSpPr>
            <a:spLocks noGrp="1"/>
          </p:cNvSpPr>
          <p:nvPr>
            <p:ph type="sldNum" sz="quarter" idx="12"/>
          </p:nvPr>
        </p:nvSpPr>
        <p:spPr/>
        <p:txBody>
          <a:bodyPr/>
          <a:lstStyle/>
          <a:p>
            <a:fld id="{D57F1E4F-1CFF-5643-939E-217C01CDF565}" type="slidenum">
              <a:rPr lang="en-US" sz="1800" b="1" smtClean="0"/>
              <a:pPr/>
              <a:t>1</a:t>
            </a:fld>
            <a:endParaRPr lang="en-US" sz="1800" b="1" dirty="0"/>
          </a:p>
        </p:txBody>
      </p:sp>
    </p:spTree>
    <p:extLst>
      <p:ext uri="{BB962C8B-B14F-4D97-AF65-F5344CB8AC3E}">
        <p14:creationId xmlns:p14="http://schemas.microsoft.com/office/powerpoint/2010/main" val="231825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19615-BE5E-44FB-B746-8D689E8ADCC0}"/>
              </a:ext>
            </a:extLst>
          </p:cNvPr>
          <p:cNvSpPr>
            <a:spLocks noGrp="1"/>
          </p:cNvSpPr>
          <p:nvPr>
            <p:ph idx="1"/>
          </p:nvPr>
        </p:nvSpPr>
        <p:spPr>
          <a:xfrm>
            <a:off x="1484310" y="865239"/>
            <a:ext cx="10018713" cy="4925961"/>
          </a:xfrm>
        </p:spPr>
        <p:txBody>
          <a:bodyPr/>
          <a:lstStyle/>
          <a:p>
            <a:pPr marL="0" indent="0">
              <a:buNone/>
            </a:pPr>
            <a:r>
              <a:rPr lang="fa-IR" dirty="0">
                <a:cs typeface="B Nazanin" panose="00000400000000000000" pitchFamily="2" charset="-78"/>
              </a:rPr>
              <a:t>در صورتی که داده های مشاهده شده از توزیع نرمال باشند، نقاط حاصل از زوج های فراوانی تجمعی نسبی مشاده ها و احتمال تجمعی توزیع نرمال بایستی روی یک خط مستقیم که از نقاط (</a:t>
            </a:r>
            <a:r>
              <a:rPr lang="en-US" dirty="0">
                <a:cs typeface="B Nazanin" panose="00000400000000000000" pitchFamily="2" charset="-78"/>
              </a:rPr>
              <a:t>0,0</a:t>
            </a:r>
            <a:r>
              <a:rPr lang="fa-IR" dirty="0">
                <a:cs typeface="B Nazanin" panose="00000400000000000000" pitchFamily="2" charset="-78"/>
              </a:rPr>
              <a:t>) و (</a:t>
            </a:r>
            <a:r>
              <a:rPr lang="en-US" dirty="0">
                <a:cs typeface="B Nazanin" panose="00000400000000000000" pitchFamily="2" charset="-78"/>
              </a:rPr>
              <a:t>1,1</a:t>
            </a:r>
            <a:r>
              <a:rPr lang="fa-IR" dirty="0">
                <a:cs typeface="B Nazanin" panose="00000400000000000000" pitchFamily="2" charset="-78"/>
              </a:rPr>
              <a:t>) می‌گذرند قرار گیرند. اگر این نقاط نزدیک این خط مستقیم باشند، داده ها از توزیع نرمال هستند و در غیر این صورت داده ها از توزیع نرمال نیستند.</a:t>
            </a:r>
          </a:p>
          <a:p>
            <a:pPr marL="0" indent="0">
              <a:buNone/>
            </a:pPr>
            <a:r>
              <a:rPr lang="fa-IR" dirty="0">
                <a:cs typeface="B Nazanin" panose="00000400000000000000" pitchFamily="2" charset="-78"/>
              </a:rPr>
              <a:t>بعنوان مثال در شکل بعدی مشاهده می‌شود که نقاط نزدیک به خط مستقیم هستند، پس داده ها از توزیع نرمال پیروی می‌کنند.</a:t>
            </a:r>
          </a:p>
          <a:p>
            <a:pPr marL="0" indent="0">
              <a:buNone/>
            </a:pPr>
            <a:r>
              <a:rPr lang="fa-IR" dirty="0">
                <a:cs typeface="B Nazanin" panose="00000400000000000000" pitchFamily="2" charset="-78"/>
              </a:rPr>
              <a:t>در این بخش برای بررسی نرمال بودن داده ها از نمودار های</a:t>
            </a:r>
            <a:r>
              <a:rPr lang="en-US" dirty="0">
                <a:cs typeface="B Nazanin" panose="00000400000000000000" pitchFamily="2" charset="-78"/>
              </a:rPr>
              <a:t> P- P</a:t>
            </a:r>
            <a:r>
              <a:rPr lang="fa-IR" dirty="0">
                <a:cs typeface="B Nazanin" panose="00000400000000000000" pitchFamily="2" charset="-78"/>
              </a:rPr>
              <a:t>و </a:t>
            </a:r>
            <a:r>
              <a:rPr lang="en-US" dirty="0">
                <a:cs typeface="B Nazanin" panose="00000400000000000000" pitchFamily="2" charset="-78"/>
              </a:rPr>
              <a:t>Q-Q</a:t>
            </a:r>
            <a:r>
              <a:rPr lang="fa-IR" dirty="0">
                <a:cs typeface="B Nazanin" panose="00000400000000000000" pitchFamily="2" charset="-78"/>
              </a:rPr>
              <a:t> استفاده کردیم.</a:t>
            </a:r>
          </a:p>
        </p:txBody>
      </p:sp>
      <p:sp>
        <p:nvSpPr>
          <p:cNvPr id="2" name="Slide Number Placeholder 1">
            <a:extLst>
              <a:ext uri="{FF2B5EF4-FFF2-40B4-BE49-F238E27FC236}">
                <a16:creationId xmlns:a16="http://schemas.microsoft.com/office/drawing/2014/main" id="{46968329-B7B0-4ACE-B50A-5D2584B94DD7}"/>
              </a:ext>
            </a:extLst>
          </p:cNvPr>
          <p:cNvSpPr>
            <a:spLocks noGrp="1"/>
          </p:cNvSpPr>
          <p:nvPr>
            <p:ph type="sldNum" sz="quarter" idx="12"/>
          </p:nvPr>
        </p:nvSpPr>
        <p:spPr/>
        <p:txBody>
          <a:bodyPr/>
          <a:lstStyle/>
          <a:p>
            <a:fld id="{D57F1E4F-1CFF-5643-939E-217C01CDF565}" type="slidenum">
              <a:rPr lang="en-US" sz="1600" b="1" smtClean="0"/>
              <a:pPr/>
              <a:t>10</a:t>
            </a:fld>
            <a:endParaRPr lang="en-US" sz="1600" b="1" dirty="0"/>
          </a:p>
        </p:txBody>
      </p:sp>
      <p:sp>
        <p:nvSpPr>
          <p:cNvPr id="4" name="TextBox 3">
            <a:extLst>
              <a:ext uri="{FF2B5EF4-FFF2-40B4-BE49-F238E27FC236}">
                <a16:creationId xmlns:a16="http://schemas.microsoft.com/office/drawing/2014/main" id="{35981C36-7651-4C3E-B100-4026646D886A}"/>
              </a:ext>
            </a:extLst>
          </p:cNvPr>
          <p:cNvSpPr txBox="1"/>
          <p:nvPr/>
        </p:nvSpPr>
        <p:spPr>
          <a:xfrm>
            <a:off x="2826327" y="193964"/>
            <a:ext cx="7629237" cy="461665"/>
          </a:xfrm>
          <a:prstGeom prst="rect">
            <a:avLst/>
          </a:prstGeom>
          <a:noFill/>
        </p:spPr>
        <p:txBody>
          <a:bodyPr wrap="square" rtlCol="0">
            <a:spAutoFit/>
          </a:bodyPr>
          <a:lstStyle/>
          <a:p>
            <a:pPr algn="ctr" rtl="1"/>
            <a:r>
              <a:rPr lang="fa-IR" sz="2400" b="1" dirty="0">
                <a:cs typeface="Titr" pitchFamily="2" charset="-78"/>
              </a:rPr>
              <a:t>نمودار احتمال </a:t>
            </a:r>
            <a:r>
              <a:rPr lang="en-US" sz="2400" b="1" dirty="0">
                <a:cs typeface="Titr" pitchFamily="2" charset="-78"/>
              </a:rPr>
              <a:t>p-p</a:t>
            </a:r>
          </a:p>
        </p:txBody>
      </p:sp>
      <p:pic>
        <p:nvPicPr>
          <p:cNvPr id="5" name="Content Placeholder 5">
            <a:extLst>
              <a:ext uri="{FF2B5EF4-FFF2-40B4-BE49-F238E27FC236}">
                <a16:creationId xmlns:a16="http://schemas.microsoft.com/office/drawing/2014/main" id="{21775DBD-F7E9-4E24-9BA8-DEB3DB5D0A69}"/>
              </a:ext>
            </a:extLst>
          </p:cNvPr>
          <p:cNvPicPr>
            <a:picLocks noChangeAspect="1"/>
          </p:cNvPicPr>
          <p:nvPr/>
        </p:nvPicPr>
        <p:blipFill rotWithShape="1">
          <a:blip r:embed="rId2"/>
          <a:srcRect l="17750" t="1062" r="25815" b="8941"/>
          <a:stretch/>
        </p:blipFill>
        <p:spPr>
          <a:xfrm>
            <a:off x="2826326" y="4769833"/>
            <a:ext cx="3168073" cy="2038182"/>
          </a:xfrm>
          <a:prstGeom prst="rect">
            <a:avLst/>
          </a:prstGeom>
        </p:spPr>
      </p:pic>
    </p:spTree>
    <p:extLst>
      <p:ext uri="{BB962C8B-B14F-4D97-AF65-F5344CB8AC3E}">
        <p14:creationId xmlns:p14="http://schemas.microsoft.com/office/powerpoint/2010/main" val="341592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422A5-3D83-4F66-8B78-045E6E47F608}"/>
              </a:ext>
            </a:extLst>
          </p:cNvPr>
          <p:cNvSpPr>
            <a:spLocks noGrp="1"/>
          </p:cNvSpPr>
          <p:nvPr>
            <p:ph idx="1"/>
          </p:nvPr>
        </p:nvSpPr>
        <p:spPr>
          <a:xfrm>
            <a:off x="1848465" y="658761"/>
            <a:ext cx="10121862" cy="3432948"/>
          </a:xfrm>
        </p:spPr>
        <p:txBody>
          <a:bodyPr/>
          <a:lstStyle/>
          <a:p>
            <a:pPr marL="0" indent="0">
              <a:buNone/>
            </a:pPr>
            <a:r>
              <a:rPr lang="fa-IR" dirty="0">
                <a:cs typeface="B Nazanin" panose="00000400000000000000" pitchFamily="2" charset="-78"/>
              </a:rPr>
              <a:t>نتیجه گیری از روی این نمودار ها تنها بر اساس مشاهده نمودار و بیان اینکه نقاط به خط مستقیم نزدیک هستندیا نه صورت می‌گیرد. اما این نمودار ها معیاری را برای نزدیک یا دور بودن نقاط از خط ارائه نمی‌دهند. برای بررسی دقیق تر نرمال بودن داده ها می‌توان از آزمون های برازندگی توزیع که بدین منظور تهیه شده اند استفاده کرد . دو نوع از این آزمون ها، آزمون خی دو برای برازندگی توزیع و آزمون </a:t>
            </a:r>
            <a:br>
              <a:rPr lang="en-US" dirty="0">
                <a:cs typeface="B Nazanin" panose="00000400000000000000" pitchFamily="2" charset="-78"/>
              </a:rPr>
            </a:br>
            <a:r>
              <a:rPr lang="fa-IR" dirty="0">
                <a:cs typeface="B Nazanin" panose="00000400000000000000" pitchFamily="2" charset="-78"/>
              </a:rPr>
              <a:t>کولموگوروف _ اسمیرنوف است.</a:t>
            </a:r>
          </a:p>
        </p:txBody>
      </p:sp>
      <p:sp>
        <p:nvSpPr>
          <p:cNvPr id="2" name="Slide Number Placeholder 1">
            <a:extLst>
              <a:ext uri="{FF2B5EF4-FFF2-40B4-BE49-F238E27FC236}">
                <a16:creationId xmlns:a16="http://schemas.microsoft.com/office/drawing/2014/main" id="{598066B7-6E63-4560-B341-2C495A35F6B8}"/>
              </a:ext>
            </a:extLst>
          </p:cNvPr>
          <p:cNvSpPr>
            <a:spLocks noGrp="1"/>
          </p:cNvSpPr>
          <p:nvPr>
            <p:ph type="sldNum" sz="quarter" idx="12"/>
          </p:nvPr>
        </p:nvSpPr>
        <p:spPr/>
        <p:txBody>
          <a:bodyPr/>
          <a:lstStyle/>
          <a:p>
            <a:fld id="{D57F1E4F-1CFF-5643-939E-217C01CDF565}" type="slidenum">
              <a:rPr lang="en-US" sz="1600" b="1" smtClean="0"/>
              <a:pPr/>
              <a:t>11</a:t>
            </a:fld>
            <a:endParaRPr lang="en-US" sz="1600" b="1" dirty="0"/>
          </a:p>
        </p:txBody>
      </p:sp>
    </p:spTree>
    <p:extLst>
      <p:ext uri="{BB962C8B-B14F-4D97-AF65-F5344CB8AC3E}">
        <p14:creationId xmlns:p14="http://schemas.microsoft.com/office/powerpoint/2010/main" val="249659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98A0FF-6FED-496B-8A30-494BF6AD3100}"/>
                  </a:ext>
                </a:extLst>
              </p:cNvPr>
              <p:cNvSpPr>
                <a:spLocks noGrp="1"/>
              </p:cNvSpPr>
              <p:nvPr>
                <p:ph idx="1"/>
              </p:nvPr>
            </p:nvSpPr>
            <p:spPr>
              <a:xfrm>
                <a:off x="1484310" y="685801"/>
                <a:ext cx="10018713" cy="5105400"/>
              </a:xfrm>
            </p:spPr>
            <p:txBody>
              <a:bodyPr/>
              <a:lstStyle/>
              <a:p>
                <a:pPr marL="0" indent="0">
                  <a:buNone/>
                </a:pPr>
                <a:r>
                  <a:rPr lang="fa-IR" dirty="0">
                    <a:cs typeface="B Nazanin" panose="00000400000000000000" pitchFamily="2" charset="-78"/>
                  </a:rPr>
                  <a:t>فرض کنید توزیع مورد بررسی نمایی باشد با تابع توزیع احتمال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B Nazanin" panose="00000400000000000000" pitchFamily="2" charset="-78"/>
                        </a:rPr>
                        <m:t>𝐹</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𝑡</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sSup>
                        <m:sSupPr>
                          <m:ctrlPr>
                            <a:rPr lang="en-US" b="0" i="1" smtClean="0">
                              <a:latin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cs typeface="B Nazanin" panose="00000400000000000000" pitchFamily="2" charset="-78"/>
                            </a:rPr>
                            <m:t>𝑒</m:t>
                          </m:r>
                        </m:e>
                        <m:sup>
                          <m:r>
                            <a:rPr lang="en-US" b="0" i="1" smtClean="0">
                              <a:latin typeface="Cambria Math" panose="02040503050406030204" pitchFamily="18" charset="0"/>
                              <a:cs typeface="B Nazanin" panose="00000400000000000000" pitchFamily="2" charset="-78"/>
                            </a:rPr>
                            <m:t>−</m:t>
                          </m:r>
                          <m:r>
                            <a:rPr lang="fa-IR" i="1" dirty="0">
                              <a:latin typeface="Cambria Math" panose="02040503050406030204" pitchFamily="18" charset="0"/>
                            </a:rPr>
                            <m:t>𝜆</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𝜃</m:t>
                              </m:r>
                            </m:e>
                          </m:d>
                        </m:sup>
                      </m:sSup>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𝑡</m:t>
                      </m:r>
                      <m:r>
                        <a:rPr lang="en-US" b="0" i="1" smtClean="0">
                          <a:latin typeface="Cambria Math" panose="02040503050406030204" pitchFamily="18" charset="0"/>
                          <a:cs typeface="B Nazanin" panose="00000400000000000000" pitchFamily="2" charset="-78"/>
                        </a:rPr>
                        <m:t>&gt;</m:t>
                      </m:r>
                      <m:r>
                        <a:rPr lang="en-US" b="0" i="1" smtClean="0">
                          <a:latin typeface="Cambria Math" panose="02040503050406030204" pitchFamily="18" charset="0"/>
                          <a:ea typeface="Cambria Math" panose="02040503050406030204" pitchFamily="18" charset="0"/>
                          <a:cs typeface="B Nazanin" panose="00000400000000000000" pitchFamily="2" charset="-78"/>
                        </a:rPr>
                        <m:t>𝜃</m:t>
                      </m:r>
                      <m:r>
                        <a:rPr lang="en-US" b="0" i="1" smtClean="0">
                          <a:latin typeface="Cambria Math" panose="02040503050406030204" pitchFamily="18" charset="0"/>
                          <a:ea typeface="Cambria Math" panose="02040503050406030204" pitchFamily="18" charset="0"/>
                          <a:cs typeface="B Nazanin" panose="00000400000000000000" pitchFamily="2" charset="-78"/>
                        </a:rPr>
                        <m:t> , </m:t>
                      </m:r>
                      <m:r>
                        <a:rPr lang="en-US" b="0" i="1" smtClean="0">
                          <a:latin typeface="Cambria Math" panose="02040503050406030204" pitchFamily="18" charset="0"/>
                          <a:ea typeface="Cambria Math" panose="02040503050406030204" pitchFamily="18" charset="0"/>
                          <a:cs typeface="B Nazanin" panose="00000400000000000000" pitchFamily="2" charset="-78"/>
                        </a:rPr>
                        <m:t>𝜃</m:t>
                      </m:r>
                      <m:r>
                        <a:rPr lang="en-US" b="0" i="1" smtClean="0">
                          <a:latin typeface="Cambria Math" panose="02040503050406030204" pitchFamily="18" charset="0"/>
                          <a:ea typeface="Cambria Math" panose="02040503050406030204" pitchFamily="18" charset="0"/>
                          <a:cs typeface="B Nazanin" panose="00000400000000000000" pitchFamily="2" charset="-78"/>
                        </a:rPr>
                        <m:t> , </m:t>
                      </m:r>
                      <m:r>
                        <a:rPr lang="fa-IR" i="1" dirty="0">
                          <a:latin typeface="Cambria Math" panose="02040503050406030204" pitchFamily="18" charset="0"/>
                        </a:rPr>
                        <m:t>𝜆</m:t>
                      </m:r>
                      <m:r>
                        <a:rPr lang="fa-IR" b="0" i="1" dirty="0" smtClean="0">
                          <a:latin typeface="Cambria Math" panose="02040503050406030204" pitchFamily="18" charset="0"/>
                        </a:rPr>
                        <m:t>&gt;</m:t>
                      </m:r>
                      <m:r>
                        <a:rPr lang="fa-IR" b="0" i="1" dirty="0" smtClean="0">
                          <a:latin typeface="Cambria Math" panose="02040503050406030204" pitchFamily="18" charset="0"/>
                        </a:rPr>
                        <m:t>0</m:t>
                      </m:r>
                    </m:oMath>
                  </m:oMathPara>
                </a14:m>
                <a:endParaRPr lang="fa-IR" dirty="0">
                  <a:cs typeface="B Nazanin" panose="00000400000000000000" pitchFamily="2" charset="-78"/>
                </a:endParaRPr>
              </a:p>
              <a:p>
                <a:pPr marL="0" indent="0">
                  <a:buNone/>
                </a:pPr>
                <a:r>
                  <a:rPr lang="fa-IR" dirty="0">
                    <a:cs typeface="B Nazanin" panose="00000400000000000000" pitchFamily="2" charset="-78"/>
                  </a:rPr>
                  <a:t>مراحل تشکیل نمودار احتمال و برآورد پارامترهای توزیع احتمال بصورت زیر است:</a:t>
                </a:r>
              </a:p>
              <a:p>
                <a:pPr marL="0" indent="0">
                  <a:buNone/>
                </a:pPr>
                <a:r>
                  <a:rPr lang="fa-IR" dirty="0">
                    <a:cs typeface="B Nazanin" panose="00000400000000000000" pitchFamily="2" charset="-78"/>
                  </a:rPr>
                  <a:t>1) نقاط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𝑖</m:t>
                        </m:r>
                      </m:sub>
                    </m:sSub>
                  </m:oMath>
                </a14:m>
                <a:r>
                  <a:rPr lang="fa-IR" dirty="0">
                    <a:cs typeface="B Nazanin" panose="00000400000000000000" pitchFamily="2" charset="-78"/>
                  </a:rPr>
                  <a:t> را در مقابل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𝐸</m:t>
                        </m:r>
                      </m:e>
                      <m:sub>
                        <m:r>
                          <a:rPr lang="en-US" b="0" i="1" smtClean="0">
                            <a:latin typeface="Cambria Math" panose="02040503050406030204" pitchFamily="18" charset="0"/>
                            <a:cs typeface="B Nazanin" panose="00000400000000000000" pitchFamily="2" charset="-78"/>
                          </a:rPr>
                          <m:t>𝑖</m:t>
                        </m:r>
                      </m:sub>
                    </m:sSub>
                    <m:r>
                      <a:rPr lang="fa-IR" b="0" i="1" smtClean="0">
                        <a:latin typeface="Cambria Math" panose="02040503050406030204" pitchFamily="18" charset="0"/>
                        <a:cs typeface="B Nazanin" panose="00000400000000000000" pitchFamily="2" charset="-78"/>
                      </a:rPr>
                      <m:t>=−</m:t>
                    </m:r>
                    <m:r>
                      <m:rPr>
                        <m:sty m:val="p"/>
                      </m:rPr>
                      <a:rPr lang="en-US" b="0" i="0" smtClean="0">
                        <a:latin typeface="Cambria Math" panose="02040503050406030204" pitchFamily="18" charset="0"/>
                        <a:cs typeface="B Nazanin" panose="00000400000000000000" pitchFamily="2" charset="-78"/>
                      </a:rPr>
                      <m:t>ln</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f>
                      <m:fPr>
                        <m:ctrlPr>
                          <a:rPr lang="en-US" b="0" i="1" smtClean="0">
                            <a:latin typeface="Cambria Math" panose="02040503050406030204" pitchFamily="18" charset="0"/>
                            <a:cs typeface="B Nazanin" panose="00000400000000000000" pitchFamily="2" charset="-78"/>
                          </a:rPr>
                        </m:ctrlPr>
                      </m:fPr>
                      <m:num>
                        <m:r>
                          <a:rPr lang="en-US" b="0" i="1" smtClean="0">
                            <a:latin typeface="Cambria Math" panose="02040503050406030204" pitchFamily="18" charset="0"/>
                            <a:cs typeface="B Nazanin" panose="00000400000000000000" pitchFamily="2" charset="-78"/>
                          </a:rPr>
                          <m:t>𝑖</m:t>
                        </m:r>
                      </m:num>
                      <m:den>
                        <m:r>
                          <a:rPr lang="en-US" b="0" i="1" smtClean="0">
                            <a:latin typeface="Cambria Math" panose="02040503050406030204" pitchFamily="18" charset="0"/>
                            <a:cs typeface="B Nazanin" panose="00000400000000000000" pitchFamily="2" charset="-78"/>
                          </a:rPr>
                          <m:t>𝑛</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den>
                    </m:f>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2</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𝑛</m:t>
                    </m:r>
                  </m:oMath>
                </a14:m>
                <a:r>
                  <a:rPr lang="fa-IR" dirty="0">
                    <a:cs typeface="B Nazanin" panose="00000400000000000000" pitchFamily="2" charset="-78"/>
                  </a:rPr>
                  <a:t> رسم می‌کنیم. اگر برازش مناسب باشد.</a:t>
                </a:r>
              </a:p>
              <a:p>
                <a:pPr marL="0" indent="0">
                  <a:buNone/>
                </a:pPr>
                <a:r>
                  <a:rPr lang="fa-IR" dirty="0">
                    <a:cs typeface="B Nazanin" panose="00000400000000000000" pitchFamily="2" charset="-78"/>
                  </a:rPr>
                  <a:t>2)</a:t>
                </a:r>
                <a:r>
                  <a:rPr lang="en-US" dirty="0">
                    <a:ea typeface="Cambria Math" panose="02040503050406030204" pitchFamily="18" charset="0"/>
                    <a:cs typeface="B Nazanin" panose="00000400000000000000" pitchFamily="2" charset="-78"/>
                  </a:rPr>
                  <a:t> </a:t>
                </a:r>
                <a14:m>
                  <m:oMath xmlns:m="http://schemas.openxmlformats.org/officeDocument/2006/math">
                    <m:r>
                      <a:rPr lang="en-US" i="1">
                        <a:latin typeface="Cambria Math" panose="02040503050406030204" pitchFamily="18" charset="0"/>
                        <a:ea typeface="Cambria Math" panose="02040503050406030204" pitchFamily="18" charset="0"/>
                        <a:cs typeface="B Nazanin" panose="00000400000000000000" pitchFamily="2" charset="-78"/>
                      </a:rPr>
                      <m:t>𝜃</m:t>
                    </m:r>
                    <m:r>
                      <a:rPr lang="en-US" i="1">
                        <a:latin typeface="Cambria Math" panose="02040503050406030204" pitchFamily="18" charset="0"/>
                        <a:ea typeface="Cambria Math" panose="02040503050406030204" pitchFamily="18" charset="0"/>
                        <a:cs typeface="B Nazanin" panose="00000400000000000000" pitchFamily="2" charset="-78"/>
                      </a:rPr>
                      <m:t> , </m:t>
                    </m:r>
                    <m:r>
                      <a:rPr lang="fa-IR" i="1" dirty="0">
                        <a:latin typeface="Cambria Math" panose="02040503050406030204" pitchFamily="18" charset="0"/>
                      </a:rPr>
                      <m:t>𝜆</m:t>
                    </m:r>
                  </m:oMath>
                </a14:m>
                <a:r>
                  <a:rPr lang="fa-IR" dirty="0">
                    <a:cs typeface="B Nazanin" panose="00000400000000000000" pitchFamily="2" charset="-78"/>
                  </a:rPr>
                  <a:t>بصورت زیر برآورد می‌شوند:</a:t>
                </a:r>
              </a:p>
              <a:p>
                <a:pPr marL="0" indent="0">
                  <a:buNone/>
                </a:pPr>
                <a14:m>
                  <m:oMathPara xmlns:m="http://schemas.openxmlformats.org/officeDocument/2006/math">
                    <m:oMathParaPr>
                      <m:jc m:val="centerGroup"/>
                    </m:oMathParaPr>
                    <m:oMath xmlns:m="http://schemas.openxmlformats.org/officeDocument/2006/math">
                      <m:acc>
                        <m:accPr>
                          <m:chr m:val="̂"/>
                          <m:ctrlPr>
                            <a:rPr lang="fa-IR" i="1" smtClean="0">
                              <a:latin typeface="Cambria Math" panose="02040503050406030204" pitchFamily="18" charset="0"/>
                              <a:cs typeface="B Nazanin" panose="00000400000000000000" pitchFamily="2" charset="-78"/>
                            </a:rPr>
                          </m:ctrlPr>
                        </m:accPr>
                        <m:e>
                          <m:r>
                            <a:rPr lang="fa-IR" i="1" dirty="0">
                              <a:latin typeface="Cambria Math" panose="02040503050406030204" pitchFamily="18" charset="0"/>
                            </a:rPr>
                            <m:t>𝜆</m:t>
                          </m:r>
                        </m:e>
                      </m:acc>
                      <m:r>
                        <a:rPr lang="fa-IR" b="0" i="1" smtClean="0">
                          <a:latin typeface="Cambria Math" panose="02040503050406030204" pitchFamily="18" charset="0"/>
                          <a:cs typeface="B Nazanin" panose="00000400000000000000" pitchFamily="2" charset="-78"/>
                        </a:rPr>
                        <m:t>=</m:t>
                      </m:r>
                      <m:f>
                        <m:fPr>
                          <m:ctrlPr>
                            <a:rPr lang="fa-IR" b="0" i="1" smtClean="0">
                              <a:latin typeface="Cambria Math" panose="02040503050406030204" pitchFamily="18" charset="0"/>
                              <a:cs typeface="B Nazanin" panose="00000400000000000000" pitchFamily="2" charset="-78"/>
                            </a:rPr>
                          </m:ctrlPr>
                        </m:fPr>
                        <m:num>
                          <m:r>
                            <a:rPr lang="fa-IR" b="0" i="1" smtClean="0">
                              <a:latin typeface="Cambria Math" panose="02040503050406030204" pitchFamily="18" charset="0"/>
                              <a:cs typeface="B Nazanin" panose="00000400000000000000" pitchFamily="2" charset="-78"/>
                            </a:rPr>
                            <m:t>1</m:t>
                          </m:r>
                        </m:num>
                        <m:den>
                          <m:r>
                            <a:rPr lang="fa-IR" b="0" i="1" smtClean="0">
                              <a:latin typeface="Cambria Math" panose="02040503050406030204" pitchFamily="18" charset="0"/>
                              <a:cs typeface="B Nazanin" panose="00000400000000000000" pitchFamily="2" charset="-78"/>
                            </a:rPr>
                            <m:t>زاویه</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ضریب</m:t>
                          </m:r>
                          <m:r>
                            <a:rPr lang="fa-IR" b="0" i="1" smtClean="0">
                              <a:latin typeface="Cambria Math" panose="02040503050406030204" pitchFamily="18" charset="0"/>
                              <a:cs typeface="B Nazanin" panose="00000400000000000000" pitchFamily="2" charset="-78"/>
                            </a:rPr>
                            <m:t> </m:t>
                          </m:r>
                        </m:den>
                      </m:f>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و</m:t>
                      </m:r>
                      <m:r>
                        <a:rPr lang="fa-IR" b="0" i="1" smtClean="0">
                          <a:latin typeface="Cambria Math" panose="02040503050406030204" pitchFamily="18" charset="0"/>
                          <a:cs typeface="B Nazanin" panose="00000400000000000000" pitchFamily="2" charset="-78"/>
                        </a:rPr>
                        <m:t>   </m:t>
                      </m:r>
                      <m:acc>
                        <m:accPr>
                          <m:chr m:val="̂"/>
                          <m:ctrlPr>
                            <a:rPr lang="fa-IR" b="0" i="1" smtClean="0">
                              <a:latin typeface="Cambria Math" panose="02040503050406030204" pitchFamily="18" charset="0"/>
                              <a:cs typeface="B Nazanin" panose="00000400000000000000" pitchFamily="2" charset="-78"/>
                            </a:rPr>
                          </m:ctrlPr>
                        </m:accPr>
                        <m:e>
                          <m:r>
                            <a:rPr lang="en-US" i="1">
                              <a:latin typeface="Cambria Math" panose="02040503050406030204" pitchFamily="18" charset="0"/>
                              <a:ea typeface="Cambria Math" panose="02040503050406030204" pitchFamily="18" charset="0"/>
                              <a:cs typeface="B Nazanin" panose="00000400000000000000" pitchFamily="2" charset="-78"/>
                            </a:rPr>
                            <m:t>𝜃</m:t>
                          </m:r>
                        </m:e>
                      </m:acc>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مبدا</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از</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عرض</m:t>
                      </m:r>
                    </m:oMath>
                  </m:oMathPara>
                </a14:m>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FC98A0FF-6FED-496B-8A30-494BF6AD3100}"/>
                  </a:ext>
                </a:extLst>
              </p:cNvPr>
              <p:cNvSpPr>
                <a:spLocks noGrp="1" noRot="1" noChangeAspect="1" noMove="1" noResize="1" noEditPoints="1" noAdjustHandles="1" noChangeArrowheads="1" noChangeShapeType="1" noTextEdit="1"/>
              </p:cNvSpPr>
              <p:nvPr>
                <p:ph idx="1"/>
              </p:nvPr>
            </p:nvSpPr>
            <p:spPr>
              <a:xfrm>
                <a:off x="1484310" y="685801"/>
                <a:ext cx="10018713" cy="5105400"/>
              </a:xfrm>
              <a:blipFill>
                <a:blip r:embed="rId2"/>
                <a:stretch>
                  <a:fillRect r="-97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0BD79CF-87A8-4778-A8B0-95B2A38FEF73}"/>
              </a:ext>
            </a:extLst>
          </p:cNvPr>
          <p:cNvSpPr>
            <a:spLocks noGrp="1"/>
          </p:cNvSpPr>
          <p:nvPr>
            <p:ph type="sldNum" sz="quarter" idx="12"/>
          </p:nvPr>
        </p:nvSpPr>
        <p:spPr/>
        <p:txBody>
          <a:bodyPr/>
          <a:lstStyle/>
          <a:p>
            <a:fld id="{D57F1E4F-1CFF-5643-939E-217C01CDF565}" type="slidenum">
              <a:rPr lang="en-US" sz="1600" b="1" smtClean="0"/>
              <a:pPr/>
              <a:t>12</a:t>
            </a:fld>
            <a:endParaRPr lang="en-US" sz="1600" b="1" dirty="0"/>
          </a:p>
        </p:txBody>
      </p:sp>
      <p:sp>
        <p:nvSpPr>
          <p:cNvPr id="7" name="TextBox 6">
            <a:extLst>
              <a:ext uri="{FF2B5EF4-FFF2-40B4-BE49-F238E27FC236}">
                <a16:creationId xmlns:a16="http://schemas.microsoft.com/office/drawing/2014/main" id="{3E6F0C03-43A6-44AF-9FE0-730F0F52B5F1}"/>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327745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69FB7-C3CD-4EC8-BDB3-930D67C2904D}"/>
              </a:ext>
            </a:extLst>
          </p:cNvPr>
          <p:cNvSpPr>
            <a:spLocks noGrp="1"/>
          </p:cNvSpPr>
          <p:nvPr>
            <p:ph idx="1"/>
          </p:nvPr>
        </p:nvSpPr>
        <p:spPr>
          <a:xfrm>
            <a:off x="1484310" y="646043"/>
            <a:ext cx="10018713" cy="5145157"/>
          </a:xfrm>
        </p:spPr>
        <p:txBody>
          <a:bodyPr/>
          <a:lstStyle/>
          <a:p>
            <a:pPr marL="0" indent="0">
              <a:buNone/>
            </a:pPr>
            <a:r>
              <a:rPr lang="fa-IR" b="1" dirty="0">
                <a:cs typeface="B Nazanin" panose="00000400000000000000" pitchFamily="2" charset="-78"/>
              </a:rPr>
              <a:t>مثال</a:t>
            </a:r>
            <a:r>
              <a:rPr lang="fa-IR" dirty="0">
                <a:cs typeface="B Nazanin" panose="00000400000000000000" pitchFamily="2" charset="-78"/>
              </a:rPr>
              <a:t>: فرض کنید 20 مولد برق را در یک آزمون شتابنده وارد کرده ایم. آزمون پس از شکست تمام مولدها خاتمه پیدا کرده و مشاهدات زیر بر حسب ساعت بدست آمده اند.</a:t>
            </a:r>
          </a:p>
          <a:p>
            <a:pPr marL="0" indent="0">
              <a:buNone/>
            </a:pPr>
            <a:r>
              <a:rPr lang="fa-IR" dirty="0">
                <a:cs typeface="B Nazanin" panose="00000400000000000000" pitchFamily="2" charset="-78"/>
              </a:rPr>
              <a:t>711/5و1051و6303/9و1883/6و6054/3و6853/7و7201/9و279/8و2311/1و7/5و5296/6و848/2و</a:t>
            </a:r>
          </a:p>
          <a:p>
            <a:pPr marL="0" indent="0">
              <a:buNone/>
            </a:pPr>
            <a:r>
              <a:rPr lang="fa-IR" dirty="0">
                <a:cs typeface="B Nazanin" panose="00000400000000000000" pitchFamily="2" charset="-78"/>
              </a:rPr>
              <a:t>9068/5و10609/7و592/1و1657/2و5637/9و2951/9و1425/5و121/5</a:t>
            </a:r>
          </a:p>
          <a:p>
            <a:pPr marL="0" indent="0">
              <a:buNone/>
            </a:pPr>
            <a:r>
              <a:rPr lang="fa-IR" dirty="0">
                <a:cs typeface="B Nazanin" panose="00000400000000000000" pitchFamily="2" charset="-78"/>
              </a:rPr>
              <a:t>بررسی کنید که آیا توزیع نمایی برازش مناسبی برای داده ها است؟ در صورت مثبت بودن پارامترهای توزیع را برآورد کنید.</a:t>
            </a:r>
          </a:p>
        </p:txBody>
      </p:sp>
      <p:sp>
        <p:nvSpPr>
          <p:cNvPr id="2" name="Slide Number Placeholder 1">
            <a:extLst>
              <a:ext uri="{FF2B5EF4-FFF2-40B4-BE49-F238E27FC236}">
                <a16:creationId xmlns:a16="http://schemas.microsoft.com/office/drawing/2014/main" id="{C91B39A4-9F4E-495E-B219-40A01BC10478}"/>
              </a:ext>
            </a:extLst>
          </p:cNvPr>
          <p:cNvSpPr>
            <a:spLocks noGrp="1"/>
          </p:cNvSpPr>
          <p:nvPr>
            <p:ph type="sldNum" sz="quarter" idx="12"/>
          </p:nvPr>
        </p:nvSpPr>
        <p:spPr/>
        <p:txBody>
          <a:bodyPr/>
          <a:lstStyle/>
          <a:p>
            <a:fld id="{D57F1E4F-1CFF-5643-939E-217C01CDF565}" type="slidenum">
              <a:rPr lang="en-US" sz="1600" b="1" smtClean="0"/>
              <a:pPr/>
              <a:t>13</a:t>
            </a:fld>
            <a:endParaRPr lang="en-US" b="1" dirty="0"/>
          </a:p>
        </p:txBody>
      </p:sp>
      <p:sp>
        <p:nvSpPr>
          <p:cNvPr id="5" name="TextBox 4">
            <a:extLst>
              <a:ext uri="{FF2B5EF4-FFF2-40B4-BE49-F238E27FC236}">
                <a16:creationId xmlns:a16="http://schemas.microsoft.com/office/drawing/2014/main" id="{4F915243-3937-43EF-BC73-77AD4743C550}"/>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191760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94470B-56D0-44D2-8FD4-246FEFE2B6AC}"/>
                  </a:ext>
                </a:extLst>
              </p:cNvPr>
              <p:cNvSpPr>
                <a:spLocks noGrp="1"/>
              </p:cNvSpPr>
              <p:nvPr>
                <p:ph idx="1"/>
              </p:nvPr>
            </p:nvSpPr>
            <p:spPr>
              <a:xfrm>
                <a:off x="1484310" y="695739"/>
                <a:ext cx="10018713" cy="5095461"/>
              </a:xfrm>
            </p:spPr>
            <p:txBody>
              <a:bodyPr/>
              <a:lstStyle/>
              <a:p>
                <a:pPr marL="0" indent="0">
                  <a:buNone/>
                </a:pPr>
                <a:r>
                  <a:rPr lang="fa-IR" b="1" dirty="0">
                    <a:cs typeface="B Nazanin" panose="00000400000000000000" pitchFamily="2" charset="-78"/>
                  </a:rPr>
                  <a:t>حل. </a:t>
                </a:r>
                <a:r>
                  <a:rPr lang="fa-IR" dirty="0">
                    <a:cs typeface="B Nazanin" panose="00000400000000000000" pitchFamily="2" charset="-78"/>
                  </a:rPr>
                  <a:t>درشکل 8</a:t>
                </a:r>
                <a:r>
                  <a:rPr lang="fa-IR" b="1" dirty="0">
                    <a:cs typeface="B Nazanin" panose="00000400000000000000" pitchFamily="2" charset="-78"/>
                  </a:rPr>
                  <a:t> . </a:t>
                </a:r>
                <a:r>
                  <a:rPr lang="fa-IR" dirty="0">
                    <a:cs typeface="B Nazanin" panose="00000400000000000000" pitchFamily="2" charset="-78"/>
                  </a:rPr>
                  <a:t>1نمودار احتمال این مقادیر برای توزیع نمایی نمایش داده شده است یعنی مقادیر مرتب شده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𝑖</m:t>
                        </m:r>
                      </m:sub>
                    </m:sSub>
                  </m:oMath>
                </a14:m>
                <a:r>
                  <a:rPr lang="fa-IR" b="1" dirty="0">
                    <a:cs typeface="B Nazanin" panose="00000400000000000000" pitchFamily="2" charset="-78"/>
                  </a:rPr>
                  <a:t>  </a:t>
                </a:r>
                <a:r>
                  <a:rPr lang="fa-IR" dirty="0">
                    <a:cs typeface="B Nazanin" panose="00000400000000000000" pitchFamily="2" charset="-78"/>
                  </a:rPr>
                  <a:t>را در مقابل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𝐸</m:t>
                        </m:r>
                      </m:e>
                      <m:sub>
                        <m:r>
                          <a:rPr lang="en-US" i="1">
                            <a:latin typeface="Cambria Math" panose="02040503050406030204" pitchFamily="18" charset="0"/>
                            <a:cs typeface="B Nazanin" panose="00000400000000000000" pitchFamily="2" charset="-78"/>
                          </a:rPr>
                          <m:t>𝑖</m:t>
                        </m:r>
                      </m:sub>
                    </m:sSub>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𝑛</m:t>
                    </m:r>
                  </m:oMath>
                </a14:m>
                <a:r>
                  <a:rPr lang="fa-IR" dirty="0">
                    <a:cs typeface="B Nazanin" panose="00000400000000000000" pitchFamily="2" charset="-78"/>
                  </a:rPr>
                  <a:t> رسم می‌کنیم.از نمودار بنظر می‌رسد برازش توزیع نمایی مناسب است.خط کمترین مربعات که از داده ها می‌گذرد دارای عرض از مبدا 103/1 – ضریب زاویه 3930/4 است بنابراین برآورد </a:t>
                </a:r>
                <a14:m>
                  <m:oMath xmlns:m="http://schemas.openxmlformats.org/officeDocument/2006/math">
                    <m:r>
                      <a:rPr lang="en-US" i="1">
                        <a:latin typeface="Cambria Math" panose="02040503050406030204" pitchFamily="18" charset="0"/>
                        <a:ea typeface="Cambria Math" panose="02040503050406030204" pitchFamily="18" charset="0"/>
                        <a:cs typeface="B Nazanin" panose="00000400000000000000" pitchFamily="2" charset="-78"/>
                      </a:rPr>
                      <m:t>𝜃</m:t>
                    </m:r>
                    <m:r>
                      <a:rPr lang="en-US" i="1">
                        <a:latin typeface="Cambria Math" panose="02040503050406030204" pitchFamily="18" charset="0"/>
                        <a:ea typeface="Cambria Math" panose="02040503050406030204" pitchFamily="18" charset="0"/>
                        <a:cs typeface="B Nazanin" panose="00000400000000000000" pitchFamily="2" charset="-78"/>
                      </a:rPr>
                      <m:t> , </m:t>
                    </m:r>
                    <m:r>
                      <a:rPr lang="fa-IR" i="1" dirty="0">
                        <a:latin typeface="Cambria Math" panose="02040503050406030204" pitchFamily="18" charset="0"/>
                      </a:rPr>
                      <m:t>𝜆</m:t>
                    </m:r>
                  </m:oMath>
                </a14:m>
                <a:r>
                  <a:rPr lang="fa-IR" dirty="0">
                    <a:cs typeface="B Nazanin" panose="00000400000000000000" pitchFamily="2" charset="-78"/>
                  </a:rPr>
                  <a:t> به ترتیب برابر با 0 و 0/000254 است.</a:t>
                </a:r>
              </a:p>
              <a:p>
                <a:pPr marL="0" indent="0">
                  <a:buNone/>
                </a:pPr>
                <a:r>
                  <a:rPr lang="fa-IR" dirty="0">
                    <a:cs typeface="B Nazanin" panose="00000400000000000000" pitchFamily="2" charset="-78"/>
                  </a:rPr>
                  <a:t>( اسلاید بعد شکل)</a:t>
                </a:r>
              </a:p>
            </p:txBody>
          </p:sp>
        </mc:Choice>
        <mc:Fallback xmlns="">
          <p:sp>
            <p:nvSpPr>
              <p:cNvPr id="3" name="Content Placeholder 2">
                <a:extLst>
                  <a:ext uri="{FF2B5EF4-FFF2-40B4-BE49-F238E27FC236}">
                    <a16:creationId xmlns:a16="http://schemas.microsoft.com/office/drawing/2014/main" id="{8B94470B-56D0-44D2-8FD4-246FEFE2B6AC}"/>
                  </a:ext>
                </a:extLst>
              </p:cNvPr>
              <p:cNvSpPr>
                <a:spLocks noGrp="1" noRot="1" noChangeAspect="1" noMove="1" noResize="1" noEditPoints="1" noAdjustHandles="1" noChangeArrowheads="1" noChangeShapeType="1" noTextEdit="1"/>
              </p:cNvSpPr>
              <p:nvPr>
                <p:ph idx="1"/>
              </p:nvPr>
            </p:nvSpPr>
            <p:spPr>
              <a:xfrm>
                <a:off x="1484310" y="695739"/>
                <a:ext cx="10018713" cy="5095461"/>
              </a:xfrm>
              <a:blipFill>
                <a:blip r:embed="rId2"/>
                <a:stretch>
                  <a:fillRect r="-973"/>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1B2D1DAD-38C6-4E0F-A102-933933C12054}"/>
              </a:ext>
            </a:extLst>
          </p:cNvPr>
          <p:cNvSpPr>
            <a:spLocks noGrp="1"/>
          </p:cNvSpPr>
          <p:nvPr>
            <p:ph type="sldNum" sz="quarter" idx="12"/>
          </p:nvPr>
        </p:nvSpPr>
        <p:spPr/>
        <p:txBody>
          <a:bodyPr/>
          <a:lstStyle/>
          <a:p>
            <a:fld id="{D57F1E4F-1CFF-5643-939E-217C01CDF565}" type="slidenum">
              <a:rPr lang="en-US" sz="1600" b="1" smtClean="0"/>
              <a:pPr/>
              <a:t>14</a:t>
            </a:fld>
            <a:endParaRPr lang="en-US" b="1" dirty="0"/>
          </a:p>
        </p:txBody>
      </p:sp>
      <p:sp>
        <p:nvSpPr>
          <p:cNvPr id="5" name="TextBox 4">
            <a:extLst>
              <a:ext uri="{FF2B5EF4-FFF2-40B4-BE49-F238E27FC236}">
                <a16:creationId xmlns:a16="http://schemas.microsoft.com/office/drawing/2014/main" id="{F7003CEE-AC3D-4EB3-9F63-DA77F4C0F893}"/>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68822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df - Foxit Reader">
            <a:extLst>
              <a:ext uri="{FF2B5EF4-FFF2-40B4-BE49-F238E27FC236}">
                <a16:creationId xmlns:a16="http://schemas.microsoft.com/office/drawing/2014/main" id="{7F19E79E-5550-4FAD-AC08-5AABB014B8A8}"/>
              </a:ext>
            </a:extLst>
          </p:cNvPr>
          <p:cNvPicPr>
            <a:picLocks noGrp="1" noChangeAspect="1"/>
          </p:cNvPicPr>
          <p:nvPr>
            <p:ph idx="1"/>
          </p:nvPr>
        </p:nvPicPr>
        <p:blipFill rotWithShape="1">
          <a:blip r:embed="rId2"/>
          <a:srcRect l="21923" t="28644" r="43890" b="11473"/>
          <a:stretch/>
        </p:blipFill>
        <p:spPr>
          <a:xfrm>
            <a:off x="2941984" y="990677"/>
            <a:ext cx="7076660" cy="5059016"/>
          </a:xfrm>
        </p:spPr>
      </p:pic>
      <p:sp>
        <p:nvSpPr>
          <p:cNvPr id="2" name="Slide Number Placeholder 1">
            <a:extLst>
              <a:ext uri="{FF2B5EF4-FFF2-40B4-BE49-F238E27FC236}">
                <a16:creationId xmlns:a16="http://schemas.microsoft.com/office/drawing/2014/main" id="{8FD4D27C-5773-4ED2-A58E-AD6407B22940}"/>
              </a:ext>
            </a:extLst>
          </p:cNvPr>
          <p:cNvSpPr>
            <a:spLocks noGrp="1"/>
          </p:cNvSpPr>
          <p:nvPr>
            <p:ph type="sldNum" sz="quarter" idx="12"/>
          </p:nvPr>
        </p:nvSpPr>
        <p:spPr/>
        <p:txBody>
          <a:bodyPr/>
          <a:lstStyle/>
          <a:p>
            <a:fld id="{D57F1E4F-1CFF-5643-939E-217C01CDF565}" type="slidenum">
              <a:rPr lang="en-US" sz="1600" b="1" smtClean="0"/>
              <a:pPr/>
              <a:t>15</a:t>
            </a:fld>
            <a:endParaRPr lang="en-US" b="1" dirty="0"/>
          </a:p>
        </p:txBody>
      </p:sp>
      <p:sp>
        <p:nvSpPr>
          <p:cNvPr id="6" name="TextBox 5">
            <a:extLst>
              <a:ext uri="{FF2B5EF4-FFF2-40B4-BE49-F238E27FC236}">
                <a16:creationId xmlns:a16="http://schemas.microsoft.com/office/drawing/2014/main" id="{400A3538-2843-4B16-A20D-3F4661DFF09A}"/>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272983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FD9F926-516A-42D5-BC83-88A786E97F55}"/>
              </a:ext>
            </a:extLst>
          </p:cNvPr>
          <p:cNvSpPr>
            <a:spLocks noGrp="1"/>
          </p:cNvSpPr>
          <p:nvPr>
            <p:ph idx="1"/>
          </p:nvPr>
        </p:nvSpPr>
        <p:spPr>
          <a:xfrm>
            <a:off x="1484310" y="735496"/>
            <a:ext cx="10018713" cy="4075043"/>
          </a:xfrm>
        </p:spPr>
        <p:txBody>
          <a:bodyPr/>
          <a:lstStyle/>
          <a:p>
            <a:pPr marL="0" indent="0">
              <a:buNone/>
            </a:pPr>
            <a:r>
              <a:rPr lang="fa-IR" b="1" dirty="0">
                <a:cs typeface="B Nazanin" panose="00000400000000000000" pitchFamily="2" charset="-78"/>
              </a:rPr>
              <a:t>               خروجی نرم افزار </a:t>
            </a:r>
            <a:r>
              <a:rPr lang="en-US" b="1" dirty="0">
                <a:cs typeface="B Nazanin" panose="00000400000000000000" pitchFamily="2" charset="-78"/>
              </a:rPr>
              <a:t>R</a:t>
            </a:r>
            <a:endParaRPr lang="fa-IR" sz="2800"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p:txBody>
      </p:sp>
      <p:pic>
        <p:nvPicPr>
          <p:cNvPr id="10" name="Picture 9">
            <a:extLst>
              <a:ext uri="{FF2B5EF4-FFF2-40B4-BE49-F238E27FC236}">
                <a16:creationId xmlns:a16="http://schemas.microsoft.com/office/drawing/2014/main" id="{F656D940-566A-4022-ABA5-84DF0F501141}"/>
              </a:ext>
            </a:extLst>
          </p:cNvPr>
          <p:cNvPicPr>
            <a:picLocks noChangeAspect="1"/>
          </p:cNvPicPr>
          <p:nvPr/>
        </p:nvPicPr>
        <p:blipFill>
          <a:blip r:embed="rId2"/>
          <a:stretch>
            <a:fillRect/>
          </a:stretch>
        </p:blipFill>
        <p:spPr>
          <a:xfrm>
            <a:off x="2689693" y="1622701"/>
            <a:ext cx="7871790" cy="4244430"/>
          </a:xfrm>
          <a:prstGeom prst="rect">
            <a:avLst/>
          </a:prstGeom>
        </p:spPr>
      </p:pic>
      <p:sp>
        <p:nvSpPr>
          <p:cNvPr id="2" name="Slide Number Placeholder 1">
            <a:extLst>
              <a:ext uri="{FF2B5EF4-FFF2-40B4-BE49-F238E27FC236}">
                <a16:creationId xmlns:a16="http://schemas.microsoft.com/office/drawing/2014/main" id="{ABB33F19-B882-42C4-B92B-497FC2951728}"/>
              </a:ext>
            </a:extLst>
          </p:cNvPr>
          <p:cNvSpPr>
            <a:spLocks noGrp="1"/>
          </p:cNvSpPr>
          <p:nvPr>
            <p:ph type="sldNum" sz="quarter" idx="12"/>
          </p:nvPr>
        </p:nvSpPr>
        <p:spPr/>
        <p:txBody>
          <a:bodyPr/>
          <a:lstStyle/>
          <a:p>
            <a:fld id="{D57F1E4F-1CFF-5643-939E-217C01CDF565}" type="slidenum">
              <a:rPr lang="en-US" sz="1600" b="1" smtClean="0"/>
              <a:pPr/>
              <a:t>16</a:t>
            </a:fld>
            <a:endParaRPr lang="en-US" b="1" dirty="0"/>
          </a:p>
        </p:txBody>
      </p:sp>
      <p:sp>
        <p:nvSpPr>
          <p:cNvPr id="7" name="TextBox 6">
            <a:extLst>
              <a:ext uri="{FF2B5EF4-FFF2-40B4-BE49-F238E27FC236}">
                <a16:creationId xmlns:a16="http://schemas.microsoft.com/office/drawing/2014/main" id="{8EE365C6-7529-48A9-A295-BF4790991CA4}"/>
              </a:ext>
            </a:extLst>
          </p:cNvPr>
          <p:cNvSpPr txBox="1"/>
          <p:nvPr/>
        </p:nvSpPr>
        <p:spPr>
          <a:xfrm>
            <a:off x="2826327" y="203200"/>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405317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901391-D07E-4795-AD45-AB3B69F546D3}"/>
              </a:ext>
            </a:extLst>
          </p:cNvPr>
          <p:cNvPicPr>
            <a:picLocks noGrp="1" noChangeAspect="1"/>
          </p:cNvPicPr>
          <p:nvPr>
            <p:ph idx="1"/>
          </p:nvPr>
        </p:nvPicPr>
        <p:blipFill rotWithShape="1">
          <a:blip r:embed="rId2"/>
          <a:srcRect r="19464" b="939"/>
          <a:stretch/>
        </p:blipFill>
        <p:spPr>
          <a:xfrm>
            <a:off x="2852530" y="928625"/>
            <a:ext cx="6241773" cy="5243576"/>
          </a:xfrm>
          <a:prstGeom prst="rect">
            <a:avLst/>
          </a:prstGeom>
        </p:spPr>
      </p:pic>
      <p:sp>
        <p:nvSpPr>
          <p:cNvPr id="2" name="Slide Number Placeholder 1">
            <a:extLst>
              <a:ext uri="{FF2B5EF4-FFF2-40B4-BE49-F238E27FC236}">
                <a16:creationId xmlns:a16="http://schemas.microsoft.com/office/drawing/2014/main" id="{7EFF6C35-6FE6-4DAC-9DF5-E5DDD82688F3}"/>
              </a:ext>
            </a:extLst>
          </p:cNvPr>
          <p:cNvSpPr>
            <a:spLocks noGrp="1"/>
          </p:cNvSpPr>
          <p:nvPr>
            <p:ph type="sldNum" sz="quarter" idx="12"/>
          </p:nvPr>
        </p:nvSpPr>
        <p:spPr/>
        <p:txBody>
          <a:bodyPr/>
          <a:lstStyle/>
          <a:p>
            <a:fld id="{D57F1E4F-1CFF-5643-939E-217C01CDF565}" type="slidenum">
              <a:rPr lang="en-US" sz="1600" b="1" smtClean="0"/>
              <a:pPr/>
              <a:t>17</a:t>
            </a:fld>
            <a:endParaRPr lang="en-US" b="1" dirty="0"/>
          </a:p>
        </p:txBody>
      </p:sp>
      <p:sp>
        <p:nvSpPr>
          <p:cNvPr id="5" name="TextBox 4">
            <a:extLst>
              <a:ext uri="{FF2B5EF4-FFF2-40B4-BE49-F238E27FC236}">
                <a16:creationId xmlns:a16="http://schemas.microsoft.com/office/drawing/2014/main" id="{C4ECDD88-5F92-48CC-8BD9-E946CFC8BBC4}"/>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321066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7EA262-2F52-42AE-97C6-403189A5C68A}"/>
              </a:ext>
            </a:extLst>
          </p:cNvPr>
          <p:cNvPicPr>
            <a:picLocks noGrp="1" noChangeAspect="1"/>
          </p:cNvPicPr>
          <p:nvPr>
            <p:ph idx="1"/>
          </p:nvPr>
        </p:nvPicPr>
        <p:blipFill>
          <a:blip r:embed="rId2"/>
          <a:stretch>
            <a:fillRect/>
          </a:stretch>
        </p:blipFill>
        <p:spPr>
          <a:xfrm>
            <a:off x="2176670" y="1053548"/>
            <a:ext cx="7183595" cy="2564296"/>
          </a:xfrm>
          <a:prstGeom prst="rect">
            <a:avLst/>
          </a:prstGeom>
        </p:spPr>
      </p:pic>
      <p:pic>
        <p:nvPicPr>
          <p:cNvPr id="5" name="Picture">
            <a:extLst>
              <a:ext uri="{FF2B5EF4-FFF2-40B4-BE49-F238E27FC236}">
                <a16:creationId xmlns:a16="http://schemas.microsoft.com/office/drawing/2014/main" id="{041DD772-B585-4E23-B77E-E9CD915AE60F}"/>
              </a:ext>
            </a:extLst>
          </p:cNvPr>
          <p:cNvPicPr/>
          <p:nvPr/>
        </p:nvPicPr>
        <p:blipFill>
          <a:blip r:embed="rId3"/>
          <a:stretch>
            <a:fillRect/>
          </a:stretch>
        </p:blipFill>
        <p:spPr bwMode="auto">
          <a:xfrm>
            <a:off x="3786187" y="3588026"/>
            <a:ext cx="4619625" cy="2994660"/>
          </a:xfrm>
          <a:prstGeom prst="rect">
            <a:avLst/>
          </a:prstGeom>
          <a:noFill/>
          <a:ln w="9525">
            <a:noFill/>
            <a:headEnd/>
            <a:tailEnd/>
          </a:ln>
        </p:spPr>
      </p:pic>
      <p:sp>
        <p:nvSpPr>
          <p:cNvPr id="2" name="Slide Number Placeholder 1">
            <a:extLst>
              <a:ext uri="{FF2B5EF4-FFF2-40B4-BE49-F238E27FC236}">
                <a16:creationId xmlns:a16="http://schemas.microsoft.com/office/drawing/2014/main" id="{F7ED9CC2-C118-46CE-B87A-D345232F4E7E}"/>
              </a:ext>
            </a:extLst>
          </p:cNvPr>
          <p:cNvSpPr>
            <a:spLocks noGrp="1"/>
          </p:cNvSpPr>
          <p:nvPr>
            <p:ph type="sldNum" sz="quarter" idx="12"/>
          </p:nvPr>
        </p:nvSpPr>
        <p:spPr/>
        <p:txBody>
          <a:bodyPr/>
          <a:lstStyle/>
          <a:p>
            <a:fld id="{D57F1E4F-1CFF-5643-939E-217C01CDF565}" type="slidenum">
              <a:rPr lang="en-US" sz="1600" b="1" smtClean="0"/>
              <a:pPr/>
              <a:t>18</a:t>
            </a:fld>
            <a:endParaRPr lang="en-US" b="1" dirty="0"/>
          </a:p>
        </p:txBody>
      </p:sp>
      <p:sp>
        <p:nvSpPr>
          <p:cNvPr id="3" name="Rectangle 2">
            <a:extLst>
              <a:ext uri="{FF2B5EF4-FFF2-40B4-BE49-F238E27FC236}">
                <a16:creationId xmlns:a16="http://schemas.microsoft.com/office/drawing/2014/main" id="{9654F425-9D1F-4FC1-89C1-8DE9B3453B20}"/>
              </a:ext>
            </a:extLst>
          </p:cNvPr>
          <p:cNvSpPr/>
          <p:nvPr/>
        </p:nvSpPr>
        <p:spPr>
          <a:xfrm>
            <a:off x="8920798" y="3433178"/>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7" name="TextBox 6">
            <a:extLst>
              <a:ext uri="{FF2B5EF4-FFF2-40B4-BE49-F238E27FC236}">
                <a16:creationId xmlns:a16="http://schemas.microsoft.com/office/drawing/2014/main" id="{515CC7C4-EC1A-4045-B254-C776840F9659}"/>
              </a:ext>
            </a:extLst>
          </p:cNvPr>
          <p:cNvSpPr txBox="1"/>
          <p:nvPr/>
        </p:nvSpPr>
        <p:spPr>
          <a:xfrm>
            <a:off x="2826327" y="203200"/>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170866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B10FF0-2B6F-4B09-87DB-EE468709E61F}"/>
              </a:ext>
            </a:extLst>
          </p:cNvPr>
          <p:cNvPicPr>
            <a:picLocks noGrp="1" noChangeAspect="1"/>
          </p:cNvPicPr>
          <p:nvPr>
            <p:ph idx="1"/>
          </p:nvPr>
        </p:nvPicPr>
        <p:blipFill rotWithShape="1">
          <a:blip r:embed="rId2"/>
          <a:srcRect r="19478"/>
          <a:stretch/>
        </p:blipFill>
        <p:spPr>
          <a:xfrm>
            <a:off x="2136913" y="1326080"/>
            <a:ext cx="7504044" cy="4906175"/>
          </a:xfrm>
          <a:prstGeom prst="rect">
            <a:avLst/>
          </a:prstGeom>
        </p:spPr>
      </p:pic>
      <p:sp>
        <p:nvSpPr>
          <p:cNvPr id="2" name="Slide Number Placeholder 1">
            <a:extLst>
              <a:ext uri="{FF2B5EF4-FFF2-40B4-BE49-F238E27FC236}">
                <a16:creationId xmlns:a16="http://schemas.microsoft.com/office/drawing/2014/main" id="{A0867F6D-5BA0-4D76-83EE-C7E86AFB017C}"/>
              </a:ext>
            </a:extLst>
          </p:cNvPr>
          <p:cNvSpPr>
            <a:spLocks noGrp="1"/>
          </p:cNvSpPr>
          <p:nvPr>
            <p:ph type="sldNum" sz="quarter" idx="12"/>
          </p:nvPr>
        </p:nvSpPr>
        <p:spPr/>
        <p:txBody>
          <a:bodyPr/>
          <a:lstStyle/>
          <a:p>
            <a:fld id="{D57F1E4F-1CFF-5643-939E-217C01CDF565}" type="slidenum">
              <a:rPr lang="en-US" sz="1600" b="1" smtClean="0"/>
              <a:pPr/>
              <a:t>19</a:t>
            </a:fld>
            <a:endParaRPr lang="en-US" b="1" dirty="0"/>
          </a:p>
        </p:txBody>
      </p:sp>
      <p:sp>
        <p:nvSpPr>
          <p:cNvPr id="3" name="Rectangle 2">
            <a:extLst>
              <a:ext uri="{FF2B5EF4-FFF2-40B4-BE49-F238E27FC236}">
                <a16:creationId xmlns:a16="http://schemas.microsoft.com/office/drawing/2014/main" id="{F7B681F8-0F98-40C6-A12C-C61A4B020E1D}"/>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0525A86A-BDA4-4B96-B683-39259E84A7D6}"/>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18408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48FD-E6D1-404A-A28D-7D4F8EF6BABE}"/>
              </a:ext>
            </a:extLst>
          </p:cNvPr>
          <p:cNvSpPr>
            <a:spLocks noGrp="1"/>
          </p:cNvSpPr>
          <p:nvPr>
            <p:ph idx="1"/>
          </p:nvPr>
        </p:nvSpPr>
        <p:spPr>
          <a:xfrm>
            <a:off x="2643810" y="675861"/>
            <a:ext cx="7971182" cy="5165035"/>
          </a:xfrm>
        </p:spPr>
        <p:txBody>
          <a:bodyPr/>
          <a:lstStyle/>
          <a:p>
            <a:pPr marL="0" indent="0">
              <a:buNone/>
            </a:pPr>
            <a:r>
              <a:rPr lang="fa-IR" dirty="0">
                <a:cs typeface="B Nazanin" panose="00000400000000000000" pitchFamily="2" charset="-78"/>
              </a:rPr>
              <a:t>یکی از کاربردهای آنها، بررسی کفایت یک مدل آماری است. بدین معنی که بر اساس داده هایی که از جامعه به دست می‌آوریم، نمودار احتمال را می‌توان برای بررسی اینکه آیا داده ها از یک مدل خاص آماری استخراج شده اند به کار برد.</a:t>
            </a:r>
          </a:p>
          <a:p>
            <a:pPr marL="0" indent="0">
              <a:buNone/>
            </a:pPr>
            <a:r>
              <a:rPr lang="fa-IR" dirty="0">
                <a:cs typeface="B Nazanin" panose="00000400000000000000" pitchFamily="2" charset="-78"/>
              </a:rPr>
              <a:t>کاربرد دیگر این گونه نمودارها، پس از تعیین مدل، برآورد پارامترها و چندک های توزیع آماری است. </a:t>
            </a:r>
          </a:p>
        </p:txBody>
      </p:sp>
      <p:sp>
        <p:nvSpPr>
          <p:cNvPr id="2" name="Slide Number Placeholder 1">
            <a:extLst>
              <a:ext uri="{FF2B5EF4-FFF2-40B4-BE49-F238E27FC236}">
                <a16:creationId xmlns:a16="http://schemas.microsoft.com/office/drawing/2014/main" id="{8C2C3610-399C-4ED9-A74C-FC52B788FE61}"/>
              </a:ext>
            </a:extLst>
          </p:cNvPr>
          <p:cNvSpPr>
            <a:spLocks noGrp="1"/>
          </p:cNvSpPr>
          <p:nvPr>
            <p:ph type="sldNum" sz="quarter" idx="12"/>
          </p:nvPr>
        </p:nvSpPr>
        <p:spPr>
          <a:xfrm>
            <a:off x="10951856" y="5840897"/>
            <a:ext cx="551167" cy="391360"/>
          </a:xfrm>
        </p:spPr>
        <p:txBody>
          <a:bodyPr/>
          <a:lstStyle/>
          <a:p>
            <a:fld id="{D57F1E4F-1CFF-5643-939E-217C01CDF565}" type="slidenum">
              <a:rPr lang="en-US" sz="1600" b="1" smtClean="0"/>
              <a:pPr/>
              <a:t>2</a:t>
            </a:fld>
            <a:endParaRPr lang="en-US" sz="1600" b="1" dirty="0"/>
          </a:p>
        </p:txBody>
      </p:sp>
      <p:sp>
        <p:nvSpPr>
          <p:cNvPr id="5" name="TextBox 4">
            <a:extLst>
              <a:ext uri="{FF2B5EF4-FFF2-40B4-BE49-F238E27FC236}">
                <a16:creationId xmlns:a16="http://schemas.microsoft.com/office/drawing/2014/main" id="{6B0123C2-3C08-4947-A6F8-57FEEAAEE8E3}"/>
              </a:ext>
            </a:extLst>
          </p:cNvPr>
          <p:cNvSpPr txBox="1"/>
          <p:nvPr/>
        </p:nvSpPr>
        <p:spPr>
          <a:xfrm>
            <a:off x="2826327" y="193964"/>
            <a:ext cx="7629237" cy="646331"/>
          </a:xfrm>
          <a:prstGeom prst="rect">
            <a:avLst/>
          </a:prstGeom>
          <a:noFill/>
        </p:spPr>
        <p:txBody>
          <a:bodyPr wrap="square" rtlCol="0">
            <a:spAutoFit/>
          </a:bodyPr>
          <a:lstStyle/>
          <a:p>
            <a:pPr algn="ctr"/>
            <a:r>
              <a:rPr lang="fa-IR" b="1" dirty="0">
                <a:cs typeface="Titr" pitchFamily="2" charset="-78"/>
              </a:rPr>
              <a:t>نمودار های احتمال و بررسی توزیع داده‌ها</a:t>
            </a:r>
            <a:r>
              <a:rPr lang="en-US" b="1" dirty="0">
                <a:cs typeface="Titr" pitchFamily="2" charset="-78"/>
              </a:rPr>
              <a:t> </a:t>
            </a:r>
            <a:endParaRPr lang="fa-IR" b="1" dirty="0">
              <a:cs typeface="Titr" pitchFamily="2" charset="-78"/>
            </a:endParaRPr>
          </a:p>
          <a:p>
            <a:pPr algn="ctr"/>
            <a:endParaRPr lang="en-US" dirty="0"/>
          </a:p>
        </p:txBody>
      </p:sp>
    </p:spTree>
    <p:extLst>
      <p:ext uri="{BB962C8B-B14F-4D97-AF65-F5344CB8AC3E}">
        <p14:creationId xmlns:p14="http://schemas.microsoft.com/office/powerpoint/2010/main" val="126849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CC1E9D-6CFA-4CDA-BF7A-8F19788F1BCB}"/>
              </a:ext>
            </a:extLst>
          </p:cNvPr>
          <p:cNvPicPr>
            <a:picLocks noGrp="1" noChangeAspect="1"/>
          </p:cNvPicPr>
          <p:nvPr>
            <p:ph idx="1"/>
          </p:nvPr>
        </p:nvPicPr>
        <p:blipFill rotWithShape="1">
          <a:blip r:embed="rId2"/>
          <a:srcRect b="61177"/>
          <a:stretch/>
        </p:blipFill>
        <p:spPr>
          <a:xfrm>
            <a:off x="2341551" y="954159"/>
            <a:ext cx="7255566" cy="1967947"/>
          </a:xfrm>
          <a:prstGeom prst="rect">
            <a:avLst/>
          </a:prstGeom>
        </p:spPr>
      </p:pic>
      <p:pic>
        <p:nvPicPr>
          <p:cNvPr id="5" name="Picture 4">
            <a:extLst>
              <a:ext uri="{FF2B5EF4-FFF2-40B4-BE49-F238E27FC236}">
                <a16:creationId xmlns:a16="http://schemas.microsoft.com/office/drawing/2014/main" id="{53168313-E317-486A-BA8B-19CD59713C14}"/>
              </a:ext>
            </a:extLst>
          </p:cNvPr>
          <p:cNvPicPr>
            <a:picLocks noChangeAspect="1"/>
          </p:cNvPicPr>
          <p:nvPr/>
        </p:nvPicPr>
        <p:blipFill rotWithShape="1">
          <a:blip r:embed="rId3"/>
          <a:srcRect t="62121"/>
          <a:stretch/>
        </p:blipFill>
        <p:spPr>
          <a:xfrm>
            <a:off x="2335696" y="2922106"/>
            <a:ext cx="7923298" cy="2464904"/>
          </a:xfrm>
          <a:prstGeom prst="rect">
            <a:avLst/>
          </a:prstGeom>
        </p:spPr>
      </p:pic>
      <p:sp>
        <p:nvSpPr>
          <p:cNvPr id="2" name="Slide Number Placeholder 1">
            <a:extLst>
              <a:ext uri="{FF2B5EF4-FFF2-40B4-BE49-F238E27FC236}">
                <a16:creationId xmlns:a16="http://schemas.microsoft.com/office/drawing/2014/main" id="{51ECBDE6-41DF-4E05-9F09-DBA6F61F9ECA}"/>
              </a:ext>
            </a:extLst>
          </p:cNvPr>
          <p:cNvSpPr>
            <a:spLocks noGrp="1"/>
          </p:cNvSpPr>
          <p:nvPr>
            <p:ph type="sldNum" sz="quarter" idx="12"/>
          </p:nvPr>
        </p:nvSpPr>
        <p:spPr/>
        <p:txBody>
          <a:bodyPr/>
          <a:lstStyle/>
          <a:p>
            <a:fld id="{D57F1E4F-1CFF-5643-939E-217C01CDF565}" type="slidenum">
              <a:rPr lang="en-US" sz="1600" b="1" smtClean="0"/>
              <a:pPr/>
              <a:t>20</a:t>
            </a:fld>
            <a:endParaRPr lang="en-US" b="1" dirty="0"/>
          </a:p>
        </p:txBody>
      </p:sp>
      <p:sp>
        <p:nvSpPr>
          <p:cNvPr id="6" name="Rectangle 5">
            <a:extLst>
              <a:ext uri="{FF2B5EF4-FFF2-40B4-BE49-F238E27FC236}">
                <a16:creationId xmlns:a16="http://schemas.microsoft.com/office/drawing/2014/main" id="{39DE0BC3-7324-410C-B94E-94604876682B}"/>
              </a:ext>
            </a:extLst>
          </p:cNvPr>
          <p:cNvSpPr/>
          <p:nvPr/>
        </p:nvSpPr>
        <p:spPr>
          <a:xfrm>
            <a:off x="8908467" y="769493"/>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910F9963-F130-4E15-916F-9DC195BEDF13}"/>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194566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E6971B-C51A-40EC-8506-AACF410F629F}"/>
              </a:ext>
            </a:extLst>
          </p:cNvPr>
          <p:cNvPicPr>
            <a:picLocks noGrp="1" noChangeAspect="1"/>
          </p:cNvPicPr>
          <p:nvPr>
            <p:ph idx="1"/>
          </p:nvPr>
        </p:nvPicPr>
        <p:blipFill>
          <a:blip r:embed="rId2"/>
          <a:stretch>
            <a:fillRect/>
          </a:stretch>
        </p:blipFill>
        <p:spPr>
          <a:xfrm>
            <a:off x="2498035" y="884583"/>
            <a:ext cx="7195929" cy="4969565"/>
          </a:xfrm>
          <a:prstGeom prst="rect">
            <a:avLst/>
          </a:prstGeom>
        </p:spPr>
      </p:pic>
      <p:sp>
        <p:nvSpPr>
          <p:cNvPr id="2" name="Slide Number Placeholder 1">
            <a:extLst>
              <a:ext uri="{FF2B5EF4-FFF2-40B4-BE49-F238E27FC236}">
                <a16:creationId xmlns:a16="http://schemas.microsoft.com/office/drawing/2014/main" id="{CCD772E4-781F-41E0-95E5-31362EF2350A}"/>
              </a:ext>
            </a:extLst>
          </p:cNvPr>
          <p:cNvSpPr>
            <a:spLocks noGrp="1"/>
          </p:cNvSpPr>
          <p:nvPr>
            <p:ph type="sldNum" sz="quarter" idx="12"/>
          </p:nvPr>
        </p:nvSpPr>
        <p:spPr>
          <a:xfrm>
            <a:off x="10942024" y="5854148"/>
            <a:ext cx="551167" cy="365125"/>
          </a:xfrm>
        </p:spPr>
        <p:txBody>
          <a:bodyPr/>
          <a:lstStyle/>
          <a:p>
            <a:fld id="{D57F1E4F-1CFF-5643-939E-217C01CDF565}" type="slidenum">
              <a:rPr lang="en-US" sz="1600" b="1" smtClean="0"/>
              <a:pPr/>
              <a:t>21</a:t>
            </a:fld>
            <a:endParaRPr lang="en-US" b="1" dirty="0"/>
          </a:p>
        </p:txBody>
      </p:sp>
      <p:sp>
        <p:nvSpPr>
          <p:cNvPr id="5" name="Rectangle 4">
            <a:extLst>
              <a:ext uri="{FF2B5EF4-FFF2-40B4-BE49-F238E27FC236}">
                <a16:creationId xmlns:a16="http://schemas.microsoft.com/office/drawing/2014/main" id="{9AA28F5F-FC0A-4510-8615-847E5BD4F2CA}"/>
              </a:ext>
            </a:extLst>
          </p:cNvPr>
          <p:cNvSpPr/>
          <p:nvPr/>
        </p:nvSpPr>
        <p:spPr>
          <a:xfrm>
            <a:off x="8592807" y="485434"/>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ED2E137E-C3A6-4268-A76F-C751E919C2C6}"/>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379394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F025F7-7CE4-492A-8029-55DFE101CEA9}"/>
              </a:ext>
            </a:extLst>
          </p:cNvPr>
          <p:cNvPicPr>
            <a:picLocks noGrp="1" noChangeAspect="1"/>
          </p:cNvPicPr>
          <p:nvPr>
            <p:ph idx="1"/>
          </p:nvPr>
        </p:nvPicPr>
        <p:blipFill>
          <a:blip r:embed="rId2"/>
          <a:stretch>
            <a:fillRect/>
          </a:stretch>
        </p:blipFill>
        <p:spPr>
          <a:xfrm>
            <a:off x="2767457" y="1794782"/>
            <a:ext cx="6657085" cy="4403058"/>
          </a:xfrm>
          <a:prstGeom prst="rect">
            <a:avLst/>
          </a:prstGeom>
        </p:spPr>
      </p:pic>
      <p:sp>
        <p:nvSpPr>
          <p:cNvPr id="2" name="Slide Number Placeholder 1">
            <a:extLst>
              <a:ext uri="{FF2B5EF4-FFF2-40B4-BE49-F238E27FC236}">
                <a16:creationId xmlns:a16="http://schemas.microsoft.com/office/drawing/2014/main" id="{FC420CD0-7C19-4BC8-9F8F-382110C1B92B}"/>
              </a:ext>
            </a:extLst>
          </p:cNvPr>
          <p:cNvSpPr>
            <a:spLocks noGrp="1"/>
          </p:cNvSpPr>
          <p:nvPr>
            <p:ph type="sldNum" sz="quarter" idx="12"/>
          </p:nvPr>
        </p:nvSpPr>
        <p:spPr/>
        <p:txBody>
          <a:bodyPr/>
          <a:lstStyle/>
          <a:p>
            <a:fld id="{D57F1E4F-1CFF-5643-939E-217C01CDF565}" type="slidenum">
              <a:rPr lang="en-US" sz="1600" b="1" smtClean="0"/>
              <a:pPr/>
              <a:t>22</a:t>
            </a:fld>
            <a:endParaRPr lang="en-US" b="1" dirty="0"/>
          </a:p>
        </p:txBody>
      </p:sp>
      <p:sp>
        <p:nvSpPr>
          <p:cNvPr id="6" name="Rectangle 5">
            <a:extLst>
              <a:ext uri="{FF2B5EF4-FFF2-40B4-BE49-F238E27FC236}">
                <a16:creationId xmlns:a16="http://schemas.microsoft.com/office/drawing/2014/main" id="{49013403-9C99-452F-A3F2-A0A0D477C863}"/>
              </a:ext>
            </a:extLst>
          </p:cNvPr>
          <p:cNvSpPr/>
          <p:nvPr/>
        </p:nvSpPr>
        <p:spPr>
          <a:xfrm>
            <a:off x="8185100" y="1326082"/>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7" name="TextBox 6">
            <a:extLst>
              <a:ext uri="{FF2B5EF4-FFF2-40B4-BE49-F238E27FC236}">
                <a16:creationId xmlns:a16="http://schemas.microsoft.com/office/drawing/2014/main" id="{4F93E4BA-4612-47D8-8D4D-E3CDC142CC70}"/>
              </a:ext>
            </a:extLst>
          </p:cNvPr>
          <p:cNvSpPr txBox="1"/>
          <p:nvPr/>
        </p:nvSpPr>
        <p:spPr>
          <a:xfrm>
            <a:off x="2826327" y="203200"/>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2978794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4AC3F5-D140-4A7C-8B43-B991615E9830}"/>
              </a:ext>
            </a:extLst>
          </p:cNvPr>
          <p:cNvPicPr>
            <a:picLocks noChangeAspect="1"/>
          </p:cNvPicPr>
          <p:nvPr/>
        </p:nvPicPr>
        <p:blipFill>
          <a:blip r:embed="rId2"/>
          <a:stretch>
            <a:fillRect/>
          </a:stretch>
        </p:blipFill>
        <p:spPr>
          <a:xfrm>
            <a:off x="3359426" y="1344558"/>
            <a:ext cx="6624277" cy="1717344"/>
          </a:xfrm>
          <a:prstGeom prst="rect">
            <a:avLst/>
          </a:prstGeom>
        </p:spPr>
      </p:pic>
      <p:pic>
        <p:nvPicPr>
          <p:cNvPr id="5" name="Picture 4">
            <a:extLst>
              <a:ext uri="{FF2B5EF4-FFF2-40B4-BE49-F238E27FC236}">
                <a16:creationId xmlns:a16="http://schemas.microsoft.com/office/drawing/2014/main" id="{A4C93749-9041-488D-9F31-396E1BD093A3}"/>
              </a:ext>
            </a:extLst>
          </p:cNvPr>
          <p:cNvPicPr>
            <a:picLocks noChangeAspect="1"/>
          </p:cNvPicPr>
          <p:nvPr/>
        </p:nvPicPr>
        <p:blipFill>
          <a:blip r:embed="rId3"/>
          <a:stretch>
            <a:fillRect/>
          </a:stretch>
        </p:blipFill>
        <p:spPr>
          <a:xfrm>
            <a:off x="3359426" y="3796098"/>
            <a:ext cx="5946606" cy="1353022"/>
          </a:xfrm>
          <a:prstGeom prst="rect">
            <a:avLst/>
          </a:prstGeom>
        </p:spPr>
      </p:pic>
      <p:sp>
        <p:nvSpPr>
          <p:cNvPr id="2" name="Slide Number Placeholder 1">
            <a:extLst>
              <a:ext uri="{FF2B5EF4-FFF2-40B4-BE49-F238E27FC236}">
                <a16:creationId xmlns:a16="http://schemas.microsoft.com/office/drawing/2014/main" id="{B22FE095-3693-41D3-85B1-BAC17CDDE1FB}"/>
              </a:ext>
            </a:extLst>
          </p:cNvPr>
          <p:cNvSpPr>
            <a:spLocks noGrp="1"/>
          </p:cNvSpPr>
          <p:nvPr>
            <p:ph type="sldNum" sz="quarter" idx="12"/>
          </p:nvPr>
        </p:nvSpPr>
        <p:spPr/>
        <p:txBody>
          <a:bodyPr/>
          <a:lstStyle/>
          <a:p>
            <a:fld id="{D57F1E4F-1CFF-5643-939E-217C01CDF565}" type="slidenum">
              <a:rPr lang="en-US" sz="1600" b="1" smtClean="0"/>
              <a:pPr/>
              <a:t>23</a:t>
            </a:fld>
            <a:endParaRPr lang="en-US" b="1" dirty="0"/>
          </a:p>
        </p:txBody>
      </p:sp>
      <p:sp>
        <p:nvSpPr>
          <p:cNvPr id="6" name="Rectangle 5">
            <a:extLst>
              <a:ext uri="{FF2B5EF4-FFF2-40B4-BE49-F238E27FC236}">
                <a16:creationId xmlns:a16="http://schemas.microsoft.com/office/drawing/2014/main" id="{E2531BF8-1671-407F-830E-89BBB4719CAE}"/>
              </a:ext>
            </a:extLst>
          </p:cNvPr>
          <p:cNvSpPr/>
          <p:nvPr/>
        </p:nvSpPr>
        <p:spPr>
          <a:xfrm>
            <a:off x="8908467" y="769493"/>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7EB3C986-4DC1-44CA-AB4D-77C92E3E7262}"/>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89375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60AB4A-E684-4352-8408-6E4B505155EA}"/>
              </a:ext>
            </a:extLst>
          </p:cNvPr>
          <p:cNvPicPr>
            <a:picLocks noChangeAspect="1"/>
          </p:cNvPicPr>
          <p:nvPr/>
        </p:nvPicPr>
        <p:blipFill>
          <a:blip r:embed="rId2"/>
          <a:stretch>
            <a:fillRect/>
          </a:stretch>
        </p:blipFill>
        <p:spPr>
          <a:xfrm>
            <a:off x="2861392" y="1434657"/>
            <a:ext cx="5952381" cy="3988685"/>
          </a:xfrm>
          <a:prstGeom prst="rect">
            <a:avLst/>
          </a:prstGeom>
        </p:spPr>
      </p:pic>
      <p:sp>
        <p:nvSpPr>
          <p:cNvPr id="2" name="Slide Number Placeholder 1">
            <a:extLst>
              <a:ext uri="{FF2B5EF4-FFF2-40B4-BE49-F238E27FC236}">
                <a16:creationId xmlns:a16="http://schemas.microsoft.com/office/drawing/2014/main" id="{0F2C7DC6-2039-4463-A838-3EABB8F07922}"/>
              </a:ext>
            </a:extLst>
          </p:cNvPr>
          <p:cNvSpPr>
            <a:spLocks noGrp="1"/>
          </p:cNvSpPr>
          <p:nvPr>
            <p:ph type="sldNum" sz="quarter" idx="12"/>
          </p:nvPr>
        </p:nvSpPr>
        <p:spPr/>
        <p:txBody>
          <a:bodyPr/>
          <a:lstStyle/>
          <a:p>
            <a:fld id="{D57F1E4F-1CFF-5643-939E-217C01CDF565}" type="slidenum">
              <a:rPr lang="en-US" sz="1600" b="1" smtClean="0"/>
              <a:pPr/>
              <a:t>24</a:t>
            </a:fld>
            <a:endParaRPr lang="en-US" b="1" dirty="0"/>
          </a:p>
        </p:txBody>
      </p:sp>
      <p:sp>
        <p:nvSpPr>
          <p:cNvPr id="5" name="Rectangle 4">
            <a:extLst>
              <a:ext uri="{FF2B5EF4-FFF2-40B4-BE49-F238E27FC236}">
                <a16:creationId xmlns:a16="http://schemas.microsoft.com/office/drawing/2014/main" id="{DD598989-45F3-47F7-9ADE-3138E0CC61F2}"/>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37EFAAFE-CD07-485F-A100-3B7022166DA4}"/>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87780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29195-4CC5-4F18-A13A-5D9585EE7F7B}"/>
              </a:ext>
            </a:extLst>
          </p:cNvPr>
          <p:cNvPicPr>
            <a:picLocks noChangeAspect="1"/>
          </p:cNvPicPr>
          <p:nvPr/>
        </p:nvPicPr>
        <p:blipFill>
          <a:blip r:embed="rId2"/>
          <a:stretch>
            <a:fillRect/>
          </a:stretch>
        </p:blipFill>
        <p:spPr>
          <a:xfrm>
            <a:off x="2971801" y="1419748"/>
            <a:ext cx="6100390" cy="4018503"/>
          </a:xfrm>
          <a:prstGeom prst="rect">
            <a:avLst/>
          </a:prstGeom>
        </p:spPr>
      </p:pic>
      <p:sp>
        <p:nvSpPr>
          <p:cNvPr id="2" name="Slide Number Placeholder 1">
            <a:extLst>
              <a:ext uri="{FF2B5EF4-FFF2-40B4-BE49-F238E27FC236}">
                <a16:creationId xmlns:a16="http://schemas.microsoft.com/office/drawing/2014/main" id="{1AEBB831-F26A-4B74-901C-E65FA1B0850C}"/>
              </a:ext>
            </a:extLst>
          </p:cNvPr>
          <p:cNvSpPr>
            <a:spLocks noGrp="1"/>
          </p:cNvSpPr>
          <p:nvPr>
            <p:ph type="sldNum" sz="quarter" idx="12"/>
          </p:nvPr>
        </p:nvSpPr>
        <p:spPr/>
        <p:txBody>
          <a:bodyPr/>
          <a:lstStyle/>
          <a:p>
            <a:fld id="{D57F1E4F-1CFF-5643-939E-217C01CDF565}" type="slidenum">
              <a:rPr lang="en-US" sz="1600" b="1" smtClean="0"/>
              <a:pPr/>
              <a:t>25</a:t>
            </a:fld>
            <a:endParaRPr lang="en-US" sz="1600" b="1" dirty="0"/>
          </a:p>
        </p:txBody>
      </p:sp>
      <p:sp>
        <p:nvSpPr>
          <p:cNvPr id="5" name="Rectangle 4">
            <a:extLst>
              <a:ext uri="{FF2B5EF4-FFF2-40B4-BE49-F238E27FC236}">
                <a16:creationId xmlns:a16="http://schemas.microsoft.com/office/drawing/2014/main" id="{632FC391-8387-42F4-801C-88F6CC045055}"/>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985FC223-359E-4362-8175-67C46936B341}"/>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نمودار احتمال توزیع نمایی</a:t>
            </a:r>
            <a:endParaRPr lang="en-US" sz="2400" b="1" dirty="0">
              <a:cs typeface="Titr" pitchFamily="2" charset="-78"/>
            </a:endParaRPr>
          </a:p>
        </p:txBody>
      </p:sp>
    </p:spTree>
    <p:extLst>
      <p:ext uri="{BB962C8B-B14F-4D97-AF65-F5344CB8AC3E}">
        <p14:creationId xmlns:p14="http://schemas.microsoft.com/office/powerpoint/2010/main" val="259936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A71839-65BC-4647-8FDD-CF12D1301564}"/>
                  </a:ext>
                </a:extLst>
              </p:cNvPr>
              <p:cNvSpPr>
                <a:spLocks noGrp="1"/>
              </p:cNvSpPr>
              <p:nvPr>
                <p:ph idx="1"/>
              </p:nvPr>
            </p:nvSpPr>
            <p:spPr>
              <a:xfrm>
                <a:off x="1484310" y="665923"/>
                <a:ext cx="10018713" cy="5125278"/>
              </a:xfrm>
            </p:spPr>
            <p:txBody>
              <a:bodyPr/>
              <a:lstStyle/>
              <a:p>
                <a:pPr marL="0" indent="0">
                  <a:buNone/>
                </a:pPr>
                <a:r>
                  <a:rPr lang="fa-IR" dirty="0">
                    <a:cs typeface="B Nazanin" panose="00000400000000000000" pitchFamily="2" charset="-78"/>
                  </a:rPr>
                  <a:t>فرض کنید توزیع طول عمر مورد بررسی وایبل با تابع توزیع زیر باشد:</a:t>
                </a:r>
                <a:br>
                  <a:rPr lang="fa-IR" dirty="0">
                    <a:cs typeface="B Nazanin" panose="00000400000000000000" pitchFamily="2" charset="-78"/>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B Nazanin" panose="00000400000000000000" pitchFamily="2" charset="-78"/>
                        </a:rPr>
                        <m:t>𝐹</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𝑡</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sSup>
                        <m:sSupPr>
                          <m:ctrlPr>
                            <a:rPr lang="en-US" b="0" i="1" smtClean="0">
                              <a:latin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cs typeface="B Nazanin" panose="00000400000000000000" pitchFamily="2" charset="-78"/>
                            </a:rPr>
                            <m:t>𝑒</m:t>
                          </m:r>
                        </m:e>
                        <m:sup>
                          <m:sSup>
                            <m:sSupPr>
                              <m:ctrlPr>
                                <a:rPr lang="en-US" b="0" i="1" smtClean="0">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m:t>
                              </m:r>
                              <m:d>
                                <m:dPr>
                                  <m:ctrlPr>
                                    <a:rPr lang="en-US" i="1" dirty="0">
                                      <a:latin typeface="Cambria Math" panose="02040503050406030204" pitchFamily="18" charset="0"/>
                                      <a:cs typeface="B Nazanin" panose="00000400000000000000" pitchFamily="2" charset="-78"/>
                                    </a:rPr>
                                  </m:ctrlPr>
                                </m:dPr>
                                <m:e>
                                  <m:r>
                                    <a:rPr lang="fa-IR" i="1" dirty="0">
                                      <a:latin typeface="Cambria Math" panose="02040503050406030204" pitchFamily="18" charset="0"/>
                                    </a:rPr>
                                    <m:t>𝜆</m:t>
                                  </m:r>
                                  <m:r>
                                    <a:rPr lang="en-US" i="1" dirty="0">
                                      <a:latin typeface="Cambria Math" panose="02040503050406030204" pitchFamily="18" charset="0"/>
                                    </a:rPr>
                                    <m:t>𝑡</m:t>
                                  </m:r>
                                </m:e>
                              </m:d>
                            </m:e>
                            <m:sup>
                              <m:r>
                                <a:rPr lang="en-US" b="0" i="1" smtClean="0">
                                  <a:latin typeface="Cambria Math" panose="02040503050406030204" pitchFamily="18" charset="0"/>
                                  <a:ea typeface="Cambria Math" panose="02040503050406030204" pitchFamily="18" charset="0"/>
                                  <a:cs typeface="B Nazanin" panose="00000400000000000000" pitchFamily="2" charset="-78"/>
                                </a:rPr>
                                <m:t>𝛽</m:t>
                              </m:r>
                            </m:sup>
                          </m:sSup>
                        </m:sup>
                      </m:sSup>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𝑡</m:t>
                      </m:r>
                      <m:r>
                        <a:rPr lang="en-US" b="0" i="1" smtClean="0">
                          <a:latin typeface="Cambria Math" panose="02040503050406030204" pitchFamily="18" charset="0"/>
                          <a:cs typeface="B Nazanin" panose="00000400000000000000" pitchFamily="2" charset="-78"/>
                        </a:rPr>
                        <m:t>&gt;</m:t>
                      </m:r>
                      <m:r>
                        <a:rPr lang="en-US" b="0" i="1" smtClean="0">
                          <a:latin typeface="Cambria Math" panose="02040503050406030204" pitchFamily="18" charset="0"/>
                          <a:cs typeface="B Nazanin" panose="00000400000000000000" pitchFamily="2" charset="-78"/>
                        </a:rPr>
                        <m:t>0</m:t>
                      </m:r>
                      <m:r>
                        <a:rPr lang="en-US" b="0" i="1" smtClean="0">
                          <a:latin typeface="Cambria Math" panose="02040503050406030204" pitchFamily="18" charset="0"/>
                          <a:cs typeface="B Nazanin" panose="00000400000000000000" pitchFamily="2" charset="-78"/>
                        </a:rPr>
                        <m:t>,</m:t>
                      </m:r>
                      <m:r>
                        <a:rPr lang="fa-IR" i="1" dirty="0">
                          <a:latin typeface="Cambria Math" panose="02040503050406030204" pitchFamily="18" charset="0"/>
                        </a:rPr>
                        <m:t>𝜆</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dirty="0" smtClean="0">
                          <a:latin typeface="Cambria Math" panose="02040503050406030204" pitchFamily="18" charset="0"/>
                          <a:ea typeface="Cambria Math" panose="02040503050406030204" pitchFamily="18" charset="0"/>
                        </a:rPr>
                        <m:t>&gt;</m:t>
                      </m:r>
                      <m:r>
                        <a:rPr lang="en-US" b="0" i="1" dirty="0" smtClean="0">
                          <a:latin typeface="Cambria Math" panose="02040503050406030204" pitchFamily="18" charset="0"/>
                          <a:ea typeface="Cambria Math" panose="02040503050406030204" pitchFamily="18" charset="0"/>
                        </a:rPr>
                        <m:t>0</m:t>
                      </m:r>
                    </m:oMath>
                  </m:oMathPara>
                </a14:m>
                <a:endParaRPr lang="fa-IR" dirty="0">
                  <a:cs typeface="B Nazanin" panose="00000400000000000000" pitchFamily="2" charset="-78"/>
                </a:endParaRPr>
              </a:p>
              <a:p>
                <a:pPr marL="0" indent="0">
                  <a:buNone/>
                </a:pPr>
                <a:r>
                  <a:rPr lang="fa-IR" dirty="0">
                    <a:cs typeface="B Nazanin" panose="00000400000000000000" pitchFamily="2" charset="-78"/>
                  </a:rPr>
                  <a:t>در اینصورت</a:t>
                </a:r>
              </a:p>
              <a:p>
                <a:pPr marL="0" indent="0">
                  <a:buNone/>
                </a:pPr>
                <a:r>
                  <a:rPr lang="fa-IR" dirty="0">
                    <a:cs typeface="B Nazanin" panose="00000400000000000000" pitchFamily="2" charset="-78"/>
                  </a:rPr>
                  <a:t>1) </a:t>
                </a:r>
                <a14:m>
                  <m:oMath xmlns:m="http://schemas.openxmlformats.org/officeDocument/2006/math">
                    <m:func>
                      <m:funcPr>
                        <m:ctrlPr>
                          <a:rPr lang="en-US" b="0" i="1" smtClean="0">
                            <a:latin typeface="Cambria Math" panose="02040503050406030204" pitchFamily="18" charset="0"/>
                            <a:cs typeface="B Nazanin" panose="00000400000000000000" pitchFamily="2" charset="-78"/>
                          </a:rPr>
                        </m:ctrlPr>
                      </m:funcPr>
                      <m:fName>
                        <m:r>
                          <m:rPr>
                            <m:sty m:val="p"/>
                          </m:rPr>
                          <a:rPr lang="en-US" b="0" i="0" smtClean="0">
                            <a:latin typeface="Cambria Math" panose="02040503050406030204" pitchFamily="18" charset="0"/>
                            <a:cs typeface="B Nazanin" panose="00000400000000000000" pitchFamily="2" charset="-78"/>
                          </a:rPr>
                          <m:t>ln</m:t>
                        </m:r>
                      </m:fName>
                      <m:e>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e>
                    </m:func>
                  </m:oMath>
                </a14:m>
                <a:r>
                  <a:rPr lang="fa-IR" dirty="0">
                    <a:cs typeface="B Nazanin" panose="00000400000000000000" pitchFamily="2" charset="-78"/>
                  </a:rPr>
                  <a:t> را در مقابل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𝑊</m:t>
                        </m:r>
                      </m:e>
                      <m:sub>
                        <m:r>
                          <a:rPr lang="en-US" b="0" i="1" smtClean="0">
                            <a:latin typeface="Cambria Math" panose="02040503050406030204" pitchFamily="18" charset="0"/>
                            <a:cs typeface="B Nazanin" panose="00000400000000000000" pitchFamily="2" charset="-78"/>
                          </a:rPr>
                          <m:t>𝑖</m:t>
                        </m:r>
                      </m:sub>
                    </m:sSub>
                    <m:r>
                      <a:rPr lang="fa-IR" b="0" i="1" smtClean="0">
                        <a:latin typeface="Cambria Math" panose="02040503050406030204" pitchFamily="18" charset="0"/>
                        <a:cs typeface="B Nazanin" panose="00000400000000000000" pitchFamily="2" charset="-78"/>
                      </a:rPr>
                      <m:t>=</m:t>
                    </m:r>
                    <m:r>
                      <m:rPr>
                        <m:sty m:val="p"/>
                      </m:rPr>
                      <a:rPr lang="en-US" b="0" i="0" smtClean="0">
                        <a:latin typeface="Cambria Math" panose="02040503050406030204" pitchFamily="18" charset="0"/>
                        <a:cs typeface="B Nazanin" panose="00000400000000000000" pitchFamily="2" charset="-78"/>
                      </a:rPr>
                      <m:t>ln</m:t>
                    </m:r>
                    <m:r>
                      <a:rPr lang="en-US" b="0" i="1" smtClean="0">
                        <a:latin typeface="Cambria Math" panose="02040503050406030204" pitchFamily="18" charset="0"/>
                        <a:cs typeface="B Nazanin" panose="00000400000000000000" pitchFamily="2" charset="-78"/>
                      </a:rPr>
                      <m:t>⁡(−</m:t>
                    </m:r>
                    <m:r>
                      <m:rPr>
                        <m:sty m:val="p"/>
                      </m:rPr>
                      <a:rPr lang="en-US" b="0" i="0" smtClean="0">
                        <a:latin typeface="Cambria Math" panose="02040503050406030204" pitchFamily="18" charset="0"/>
                        <a:cs typeface="B Nazanin" panose="00000400000000000000" pitchFamily="2" charset="-78"/>
                      </a:rPr>
                      <m:t>ln</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f>
                      <m:fPr>
                        <m:ctrlPr>
                          <a:rPr lang="en-US"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𝑛</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den>
                    </m:f>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رسم می‌کنیم.</a:t>
                </a:r>
              </a:p>
              <a:p>
                <a:pPr marL="0" indent="0">
                  <a:buNone/>
                </a:pPr>
                <a:r>
                  <a:rPr lang="fa-IR" dirty="0">
                    <a:cs typeface="B Nazanin" panose="00000400000000000000" pitchFamily="2" charset="-78"/>
                  </a:rPr>
                  <a:t>2) برآورد پارامترهای </a:t>
                </a:r>
                <a14:m>
                  <m:oMath xmlns:m="http://schemas.openxmlformats.org/officeDocument/2006/math">
                    <m:r>
                      <a:rPr lang="fa-IR" i="1" dirty="0">
                        <a:latin typeface="Cambria Math" panose="02040503050406030204" pitchFamily="18" charset="0"/>
                      </a:rPr>
                      <m:t>𝜆</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oMath>
                </a14:m>
                <a:r>
                  <a:rPr lang="fa-IR" dirty="0">
                    <a:cs typeface="B Nazanin" panose="00000400000000000000" pitchFamily="2" charset="-78"/>
                  </a:rPr>
                  <a:t> با استفاده از معادله خط عبارتند از :</a:t>
                </a:r>
              </a:p>
              <a:p>
                <a:pPr marL="0" indent="0">
                  <a:buNone/>
                </a:pPr>
                <a14:m>
                  <m:oMathPara xmlns:m="http://schemas.openxmlformats.org/officeDocument/2006/math">
                    <m:oMathParaPr>
                      <m:jc m:val="centerGroup"/>
                    </m:oMathParaPr>
                    <m:oMath xmlns:m="http://schemas.openxmlformats.org/officeDocument/2006/math">
                      <m:r>
                        <a:rPr lang="fa-IR" sz="2000" i="1" dirty="0">
                          <a:latin typeface="Cambria Math" panose="02040503050406030204" pitchFamily="18" charset="0"/>
                        </a:rPr>
                        <m:t>𝜆</m:t>
                      </m:r>
                      <m:r>
                        <a:rPr lang="fa-IR" sz="2000" b="0" i="1" dirty="0" smtClean="0">
                          <a:latin typeface="Cambria Math" panose="02040503050406030204" pitchFamily="18" charset="0"/>
                        </a:rPr>
                        <m:t>=</m:t>
                      </m:r>
                      <m:r>
                        <a:rPr lang="en-US" sz="2000" b="0" i="1" dirty="0" smtClean="0">
                          <a:latin typeface="Cambria Math" panose="02040503050406030204" pitchFamily="18" charset="0"/>
                        </a:rPr>
                        <m:t>𝑒</m:t>
                      </m:r>
                      <m:r>
                        <a:rPr lang="en-US" sz="2000" b="0" i="1" dirty="0" smtClean="0">
                          <a:latin typeface="Cambria Math" panose="02040503050406030204" pitchFamily="18" charset="0"/>
                        </a:rPr>
                        <m:t> −</m:t>
                      </m:r>
                      <m:d>
                        <m:dPr>
                          <m:ctrlPr>
                            <a:rPr lang="en-US" sz="2000" b="0" i="1" dirty="0" smtClean="0">
                              <a:latin typeface="Cambria Math" panose="02040503050406030204" pitchFamily="18" charset="0"/>
                            </a:rPr>
                          </m:ctrlPr>
                        </m:dPr>
                        <m:e>
                          <m:r>
                            <a:rPr lang="fa-IR" sz="2000" b="0" i="1" dirty="0" smtClean="0">
                              <a:latin typeface="Cambria Math" panose="02040503050406030204" pitchFamily="18" charset="0"/>
                            </a:rPr>
                            <m:t> </m:t>
                          </m:r>
                          <m:r>
                            <a:rPr lang="fa-IR" sz="2000" b="0" i="1" dirty="0" smtClean="0">
                              <a:latin typeface="Cambria Math" panose="02040503050406030204" pitchFamily="18" charset="0"/>
                            </a:rPr>
                            <m:t>مبدا</m:t>
                          </m:r>
                          <m:r>
                            <a:rPr lang="fa-IR" sz="2000" b="0" i="1" dirty="0" smtClean="0">
                              <a:latin typeface="Cambria Math" panose="02040503050406030204" pitchFamily="18" charset="0"/>
                            </a:rPr>
                            <m:t> </m:t>
                          </m:r>
                          <m:r>
                            <a:rPr lang="fa-IR" sz="2000" b="0" i="1" dirty="0" smtClean="0">
                              <a:latin typeface="Cambria Math" panose="02040503050406030204" pitchFamily="18" charset="0"/>
                            </a:rPr>
                            <m:t>از</m:t>
                          </m:r>
                          <m:r>
                            <a:rPr lang="fa-IR" sz="2000" b="0" i="1" dirty="0" smtClean="0">
                              <a:latin typeface="Cambria Math" panose="02040503050406030204" pitchFamily="18" charset="0"/>
                            </a:rPr>
                            <m:t> </m:t>
                          </m:r>
                          <m:r>
                            <a:rPr lang="fa-IR" sz="2000" b="0" i="1" dirty="0" smtClean="0">
                              <a:latin typeface="Cambria Math" panose="02040503050406030204" pitchFamily="18" charset="0"/>
                            </a:rPr>
                            <m:t>عرض</m:t>
                          </m:r>
                        </m:e>
                      </m:d>
                      <m:r>
                        <a:rPr lang="en-US" sz="2000" b="0" i="1" dirty="0" smtClean="0">
                          <a:latin typeface="Cambria Math" panose="02040503050406030204" pitchFamily="18" charset="0"/>
                        </a:rPr>
                        <m:t>   ,        </m:t>
                      </m:r>
                      <m:acc>
                        <m:accPr>
                          <m:chr m:val="̂"/>
                          <m:ctrlPr>
                            <a:rPr lang="en-US" sz="2000" b="0" i="1" dirty="0" smtClean="0">
                              <a:latin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𝛽</m:t>
                          </m:r>
                        </m:e>
                      </m:acc>
                      <m:r>
                        <a:rPr lang="fa-IR" sz="2000" b="0" i="1" dirty="0" smtClean="0">
                          <a:latin typeface="Cambria Math" panose="02040503050406030204" pitchFamily="18" charset="0"/>
                        </a:rPr>
                        <m:t>= </m:t>
                      </m:r>
                      <m:f>
                        <m:fPr>
                          <m:ctrlPr>
                            <a:rPr lang="fa-IR" sz="2000" b="0" i="1" dirty="0" smtClean="0">
                              <a:latin typeface="Cambria Math" panose="02040503050406030204" pitchFamily="18" charset="0"/>
                            </a:rPr>
                          </m:ctrlPr>
                        </m:fPr>
                        <m:num>
                          <m:r>
                            <a:rPr lang="fa-IR" sz="2000" b="0" i="1" dirty="0" smtClean="0">
                              <a:latin typeface="Cambria Math" panose="02040503050406030204" pitchFamily="18" charset="0"/>
                            </a:rPr>
                            <m:t>1</m:t>
                          </m:r>
                        </m:num>
                        <m:den>
                          <m:r>
                            <a:rPr lang="fa-IR" sz="2000" b="0" i="1" dirty="0" smtClean="0">
                              <a:latin typeface="Cambria Math" panose="02040503050406030204" pitchFamily="18" charset="0"/>
                            </a:rPr>
                            <m:t>زاویه</m:t>
                          </m:r>
                          <m:r>
                            <a:rPr lang="fa-IR" sz="2000" b="0" i="1" dirty="0" smtClean="0">
                              <a:latin typeface="Cambria Math" panose="02040503050406030204" pitchFamily="18" charset="0"/>
                            </a:rPr>
                            <m:t> </m:t>
                          </m:r>
                          <m:r>
                            <a:rPr lang="fa-IR" sz="2000" b="0" i="1" dirty="0" smtClean="0">
                              <a:latin typeface="Cambria Math" panose="02040503050406030204" pitchFamily="18" charset="0"/>
                            </a:rPr>
                            <m:t>ضریب</m:t>
                          </m:r>
                        </m:den>
                      </m:f>
                    </m:oMath>
                  </m:oMathPara>
                </a14:m>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6CA71839-65BC-4647-8FDD-CF12D1301564}"/>
                  </a:ext>
                </a:extLst>
              </p:cNvPr>
              <p:cNvSpPr>
                <a:spLocks noGrp="1" noRot="1" noChangeAspect="1" noMove="1" noResize="1" noEditPoints="1" noAdjustHandles="1" noChangeArrowheads="1" noChangeShapeType="1" noTextEdit="1"/>
              </p:cNvSpPr>
              <p:nvPr>
                <p:ph idx="1"/>
              </p:nvPr>
            </p:nvSpPr>
            <p:spPr>
              <a:xfrm>
                <a:off x="1484310" y="665923"/>
                <a:ext cx="10018713" cy="5125278"/>
              </a:xfrm>
              <a:blipFill>
                <a:blip r:embed="rId2"/>
                <a:stretch>
                  <a:fillRect r="-97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415DE7D7-9756-4132-BE3C-04B61C7AB756}"/>
              </a:ext>
            </a:extLst>
          </p:cNvPr>
          <p:cNvSpPr>
            <a:spLocks noGrp="1"/>
          </p:cNvSpPr>
          <p:nvPr>
            <p:ph type="sldNum" sz="quarter" idx="12"/>
          </p:nvPr>
        </p:nvSpPr>
        <p:spPr/>
        <p:txBody>
          <a:bodyPr/>
          <a:lstStyle/>
          <a:p>
            <a:fld id="{D57F1E4F-1CFF-5643-939E-217C01CDF565}" type="slidenum">
              <a:rPr lang="en-US" sz="1600" b="1" smtClean="0"/>
              <a:pPr/>
              <a:t>26</a:t>
            </a:fld>
            <a:endParaRPr lang="en-US" sz="1600" b="1" dirty="0"/>
          </a:p>
        </p:txBody>
      </p:sp>
      <p:sp>
        <p:nvSpPr>
          <p:cNvPr id="5" name="TextBox 4">
            <a:extLst>
              <a:ext uri="{FF2B5EF4-FFF2-40B4-BE49-F238E27FC236}">
                <a16:creationId xmlns:a16="http://schemas.microsoft.com/office/drawing/2014/main" id="{2C828F8D-6551-4CF2-9950-2DD3844B99ED}"/>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19043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D190E-52BB-41F8-9683-A9229768C444}"/>
              </a:ext>
            </a:extLst>
          </p:cNvPr>
          <p:cNvSpPr>
            <a:spLocks noGrp="1"/>
          </p:cNvSpPr>
          <p:nvPr>
            <p:ph idx="1"/>
          </p:nvPr>
        </p:nvSpPr>
        <p:spPr>
          <a:xfrm>
            <a:off x="1522410" y="857249"/>
            <a:ext cx="10018713" cy="5219701"/>
          </a:xfrm>
        </p:spPr>
        <p:txBody>
          <a:bodyPr/>
          <a:lstStyle/>
          <a:p>
            <a:pPr marL="0" indent="0">
              <a:buNone/>
            </a:pPr>
            <a:r>
              <a:rPr lang="fa-IR" b="1" dirty="0">
                <a:cs typeface="B Nazanin" panose="00000400000000000000" pitchFamily="2" charset="-78"/>
              </a:rPr>
              <a:t>مثال</a:t>
            </a:r>
            <a:r>
              <a:rPr lang="fa-IR" dirty="0">
                <a:cs typeface="B Nazanin" panose="00000400000000000000" pitchFamily="2" charset="-78"/>
              </a:rPr>
              <a:t>. فرض کنید مشاهدات زیر، زمان شکست (برحسب سال) یک نوع قطعه هواپیما باشد که در یک آزمون طول عمر به دست آمده اند.</a:t>
            </a:r>
          </a:p>
          <a:p>
            <a:pPr marL="0" indent="0">
              <a:buNone/>
            </a:pPr>
            <a:r>
              <a:rPr lang="fa-IR" dirty="0">
                <a:cs typeface="B Nazanin" panose="00000400000000000000" pitchFamily="2" charset="-78"/>
              </a:rPr>
              <a:t>5/77و5/03و4/5و4/1و3/3و3/0و2/5و1/76و1/54و1/33و1/32و1و0/88و0/5و0/22</a:t>
            </a:r>
          </a:p>
          <a:p>
            <a:pPr marL="0" indent="0">
              <a:buNone/>
            </a:pPr>
            <a:r>
              <a:rPr lang="fa-IR" dirty="0">
                <a:cs typeface="B Nazanin" panose="00000400000000000000" pitchFamily="2" charset="-78"/>
              </a:rPr>
              <a:t>آیا می‌توان پذیرفت که توزیع طول عمر قطعات وایبل است؟ در صورت مثبت بودن پارامترهای توزیع را بدست آورید.</a:t>
            </a:r>
          </a:p>
        </p:txBody>
      </p:sp>
      <p:sp>
        <p:nvSpPr>
          <p:cNvPr id="2" name="Slide Number Placeholder 1">
            <a:extLst>
              <a:ext uri="{FF2B5EF4-FFF2-40B4-BE49-F238E27FC236}">
                <a16:creationId xmlns:a16="http://schemas.microsoft.com/office/drawing/2014/main" id="{F091C98C-7A81-4BB9-AD81-46FEE960E56B}"/>
              </a:ext>
            </a:extLst>
          </p:cNvPr>
          <p:cNvSpPr>
            <a:spLocks noGrp="1"/>
          </p:cNvSpPr>
          <p:nvPr>
            <p:ph type="sldNum" sz="quarter" idx="12"/>
          </p:nvPr>
        </p:nvSpPr>
        <p:spPr/>
        <p:txBody>
          <a:bodyPr/>
          <a:lstStyle/>
          <a:p>
            <a:fld id="{D57F1E4F-1CFF-5643-939E-217C01CDF565}" type="slidenum">
              <a:rPr lang="en-US" sz="1600" b="1" smtClean="0"/>
              <a:pPr/>
              <a:t>27</a:t>
            </a:fld>
            <a:endParaRPr lang="en-US" sz="1600" b="1" dirty="0"/>
          </a:p>
        </p:txBody>
      </p:sp>
      <p:sp>
        <p:nvSpPr>
          <p:cNvPr id="5" name="TextBox 4">
            <a:extLst>
              <a:ext uri="{FF2B5EF4-FFF2-40B4-BE49-F238E27FC236}">
                <a16:creationId xmlns:a16="http://schemas.microsoft.com/office/drawing/2014/main" id="{818B34F7-0567-4DEF-8412-0392853F373D}"/>
              </a:ext>
            </a:extLst>
          </p:cNvPr>
          <p:cNvSpPr txBox="1"/>
          <p:nvPr/>
        </p:nvSpPr>
        <p:spPr>
          <a:xfrm>
            <a:off x="2826327" y="203200"/>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82891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32C8D4-0B94-4129-81FC-54A6D3675221}"/>
                  </a:ext>
                </a:extLst>
              </p:cNvPr>
              <p:cNvSpPr>
                <a:spLocks noGrp="1"/>
              </p:cNvSpPr>
              <p:nvPr>
                <p:ph idx="1"/>
              </p:nvPr>
            </p:nvSpPr>
            <p:spPr>
              <a:xfrm>
                <a:off x="1739348" y="576471"/>
                <a:ext cx="9763675" cy="5214730"/>
              </a:xfrm>
            </p:spPr>
            <p:txBody>
              <a:bodyPr/>
              <a:lstStyle/>
              <a:p>
                <a:pPr marL="0" indent="0">
                  <a:buNone/>
                </a:pPr>
                <a:r>
                  <a:rPr lang="fa-IR" b="1" dirty="0">
                    <a:cs typeface="B Nazanin" panose="00000400000000000000" pitchFamily="2" charset="-78"/>
                  </a:rPr>
                  <a:t>حل. </a:t>
                </a:r>
                <a:r>
                  <a:rPr lang="fa-IR" dirty="0">
                    <a:cs typeface="B Nazanin" panose="00000400000000000000" pitchFamily="2" charset="-78"/>
                  </a:rPr>
                  <a:t>نمودار احتمال داده ها برای توزیع وایبل در شکل 8</a:t>
                </a:r>
                <a:r>
                  <a:rPr lang="fa-IR" b="1" dirty="0">
                    <a:cs typeface="B Nazanin" panose="00000400000000000000" pitchFamily="2" charset="-78"/>
                  </a:rPr>
                  <a:t> .</a:t>
                </a:r>
                <a:r>
                  <a:rPr lang="fa-IR" dirty="0">
                    <a:cs typeface="B Nazanin" panose="00000400000000000000" pitchFamily="2" charset="-78"/>
                  </a:rPr>
                  <a:t>2 ارائه شده است.باتوجه به اینکه نقاط حول خط برازش شده است و مقدار مربع </a:t>
                </a:r>
                <a:r>
                  <a:rPr lang="en-US" dirty="0">
                    <a:cs typeface="B Nazanin" panose="00000400000000000000" pitchFamily="2" charset="-78"/>
                  </a:rPr>
                  <a:t>R</a:t>
                </a:r>
                <a:r>
                  <a:rPr lang="fa-IR" dirty="0">
                    <a:cs typeface="B Nazanin" panose="00000400000000000000" pitchFamily="2" charset="-78"/>
                  </a:rPr>
                  <a:t> مقدار 0/986 است که به مقدار یک نزدیک است بنظر می‌رسد مدل وایبل برای داده ها مدلی مناسب است. خط برازش داده شده دارای عرض از مبدا 1/023 و ضریب زاوبه 0/862 است. بنابراین برآورد پارامترهای</a:t>
                </a:r>
                <a:r>
                  <a:rPr lang="fa-IR" dirty="0"/>
                  <a:t> </a:t>
                </a:r>
                <a14:m>
                  <m:oMath xmlns:m="http://schemas.openxmlformats.org/officeDocument/2006/math">
                    <m:r>
                      <a:rPr lang="fa-IR" i="1" dirty="0">
                        <a:latin typeface="Cambria Math" panose="02040503050406030204" pitchFamily="18" charset="0"/>
                      </a:rPr>
                      <m:t>𝜆</m:t>
                    </m:r>
                  </m:oMath>
                </a14:m>
                <a:r>
                  <a:rPr lang="fa-IR" dirty="0">
                    <a:cs typeface="B Nazanin" panose="00000400000000000000" pitchFamily="2" charset="-78"/>
                  </a:rPr>
                  <a:t>  و </a:t>
                </a:r>
                <a14:m>
                  <m:oMath xmlns:m="http://schemas.openxmlformats.org/officeDocument/2006/math">
                    <m:r>
                      <a:rPr lang="en-US" i="1" dirty="0">
                        <a:latin typeface="Cambria Math" panose="02040503050406030204" pitchFamily="18" charset="0"/>
                        <a:ea typeface="Cambria Math" panose="02040503050406030204" pitchFamily="18" charset="0"/>
                      </a:rPr>
                      <m:t>𝛽</m:t>
                    </m:r>
                  </m:oMath>
                </a14:m>
                <a:r>
                  <a:rPr lang="fa-IR" dirty="0">
                    <a:cs typeface="B Nazanin" panose="00000400000000000000" pitchFamily="2" charset="-78"/>
                  </a:rPr>
                  <a:t>  به ترتیب 0/36و 1/16 است.</a:t>
                </a:r>
                <a:endParaRPr lang="fa-IR" b="1"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4832C8D4-0B94-4129-81FC-54A6D3675221}"/>
                  </a:ext>
                </a:extLst>
              </p:cNvPr>
              <p:cNvSpPr>
                <a:spLocks noGrp="1" noRot="1" noChangeAspect="1" noMove="1" noResize="1" noEditPoints="1" noAdjustHandles="1" noChangeArrowheads="1" noChangeShapeType="1" noTextEdit="1"/>
              </p:cNvSpPr>
              <p:nvPr>
                <p:ph idx="1"/>
              </p:nvPr>
            </p:nvSpPr>
            <p:spPr>
              <a:xfrm>
                <a:off x="1739348" y="576471"/>
                <a:ext cx="9763675" cy="5214730"/>
              </a:xfrm>
              <a:blipFill>
                <a:blip r:embed="rId2"/>
                <a:stretch>
                  <a:fillRect r="-999"/>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CCAD8E3B-B6A9-490D-883C-DA2F3B9CD595}"/>
              </a:ext>
            </a:extLst>
          </p:cNvPr>
          <p:cNvSpPr>
            <a:spLocks noGrp="1"/>
          </p:cNvSpPr>
          <p:nvPr>
            <p:ph type="sldNum" sz="quarter" idx="12"/>
          </p:nvPr>
        </p:nvSpPr>
        <p:spPr/>
        <p:txBody>
          <a:bodyPr/>
          <a:lstStyle/>
          <a:p>
            <a:fld id="{D57F1E4F-1CFF-5643-939E-217C01CDF565}" type="slidenum">
              <a:rPr lang="en-US" sz="1600" b="1" smtClean="0"/>
              <a:pPr/>
              <a:t>28</a:t>
            </a:fld>
            <a:endParaRPr lang="en-US" sz="1600" b="1" dirty="0"/>
          </a:p>
        </p:txBody>
      </p:sp>
      <p:sp>
        <p:nvSpPr>
          <p:cNvPr id="5" name="TextBox 4">
            <a:extLst>
              <a:ext uri="{FF2B5EF4-FFF2-40B4-BE49-F238E27FC236}">
                <a16:creationId xmlns:a16="http://schemas.microsoft.com/office/drawing/2014/main" id="{ECC7212D-0491-413D-8EF7-149185BB6F80}"/>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068007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df - Foxit Reader">
            <a:extLst>
              <a:ext uri="{FF2B5EF4-FFF2-40B4-BE49-F238E27FC236}">
                <a16:creationId xmlns:a16="http://schemas.microsoft.com/office/drawing/2014/main" id="{3FD5069B-7064-4AA0-B23A-D95426CCF152}"/>
              </a:ext>
            </a:extLst>
          </p:cNvPr>
          <p:cNvPicPr>
            <a:picLocks noGrp="1" noChangeAspect="1"/>
          </p:cNvPicPr>
          <p:nvPr>
            <p:ph idx="1"/>
          </p:nvPr>
        </p:nvPicPr>
        <p:blipFill rotWithShape="1">
          <a:blip r:embed="rId2"/>
          <a:srcRect l="15528" t="31065" r="42407" b="14204"/>
          <a:stretch/>
        </p:blipFill>
        <p:spPr>
          <a:xfrm>
            <a:off x="2319130" y="1013791"/>
            <a:ext cx="7553739" cy="4562061"/>
          </a:xfrm>
        </p:spPr>
      </p:pic>
      <p:sp>
        <p:nvSpPr>
          <p:cNvPr id="2" name="Slide Number Placeholder 1">
            <a:extLst>
              <a:ext uri="{FF2B5EF4-FFF2-40B4-BE49-F238E27FC236}">
                <a16:creationId xmlns:a16="http://schemas.microsoft.com/office/drawing/2014/main" id="{74FEE320-C810-4284-8D9D-2B9581BCCE3E}"/>
              </a:ext>
            </a:extLst>
          </p:cNvPr>
          <p:cNvSpPr>
            <a:spLocks noGrp="1"/>
          </p:cNvSpPr>
          <p:nvPr>
            <p:ph type="sldNum" sz="quarter" idx="12"/>
          </p:nvPr>
        </p:nvSpPr>
        <p:spPr/>
        <p:txBody>
          <a:bodyPr/>
          <a:lstStyle/>
          <a:p>
            <a:fld id="{D57F1E4F-1CFF-5643-939E-217C01CDF565}" type="slidenum">
              <a:rPr lang="en-US" sz="1600" b="1" smtClean="0"/>
              <a:pPr/>
              <a:t>29</a:t>
            </a:fld>
            <a:endParaRPr lang="en-US" b="1" dirty="0"/>
          </a:p>
        </p:txBody>
      </p:sp>
      <p:sp>
        <p:nvSpPr>
          <p:cNvPr id="6" name="TextBox 5">
            <a:extLst>
              <a:ext uri="{FF2B5EF4-FFF2-40B4-BE49-F238E27FC236}">
                <a16:creationId xmlns:a16="http://schemas.microsoft.com/office/drawing/2014/main" id="{652A94A8-55A9-4BBD-A37D-B7DBAF79708F}"/>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90862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E7AAB-E56E-4E47-A6A2-F81859B5E725}"/>
              </a:ext>
            </a:extLst>
          </p:cNvPr>
          <p:cNvSpPr>
            <a:spLocks noGrp="1"/>
          </p:cNvSpPr>
          <p:nvPr>
            <p:ph idx="1"/>
          </p:nvPr>
        </p:nvSpPr>
        <p:spPr>
          <a:xfrm>
            <a:off x="1484310" y="765313"/>
            <a:ext cx="10018713" cy="5025887"/>
          </a:xfrm>
        </p:spPr>
        <p:txBody>
          <a:bodyPr/>
          <a:lstStyle/>
          <a:p>
            <a:pPr marL="0" indent="0">
              <a:buNone/>
            </a:pPr>
            <a:r>
              <a:rPr lang="fa-IR" b="1" dirty="0">
                <a:cs typeface="B Nazanin" panose="00000400000000000000" pitchFamily="2" charset="-78"/>
              </a:rPr>
              <a:t>از نقاط قوت نمودارهای احتمال می توان به موارد زیر اشاره کرد:</a:t>
            </a:r>
          </a:p>
          <a:p>
            <a:r>
              <a:rPr lang="fa-IR" dirty="0">
                <a:cs typeface="B Nazanin" panose="00000400000000000000" pitchFamily="2" charset="-78"/>
              </a:rPr>
              <a:t>ساده و سریع بودن در استفاده، در مقابل روش‌های دیگر استنباط آماری ممکن است دارای محاسبات پیچیده و استفاده از آنها مستلزم روش آماری نسبتاً بیشتری باشد.</a:t>
            </a:r>
          </a:p>
          <a:p>
            <a:r>
              <a:rPr lang="fa-IR" dirty="0">
                <a:cs typeface="B Nazanin" panose="00000400000000000000" pitchFamily="2" charset="-78"/>
              </a:rPr>
              <a:t>نمودارهای احتمال روشی ساده برای بررسی کفایت یک توزیع، برآورد پارامترهای توزیع، چندک ها و دیگر مشخصه های جمعه مورد بررسی فراهم می کند.</a:t>
            </a:r>
          </a:p>
          <a:p>
            <a:r>
              <a:rPr lang="fa-IR" dirty="0">
                <a:cs typeface="B Nazanin" panose="00000400000000000000" pitchFamily="2" charset="-78"/>
              </a:rPr>
              <a:t> نمودارهای احتمال برای هر دو حالت داده های </a:t>
            </a:r>
            <a:r>
              <a:rPr lang="fa-IR" b="1" dirty="0">
                <a:cs typeface="B Nazanin" panose="00000400000000000000" pitchFamily="2" charset="-78"/>
              </a:rPr>
              <a:t>کامل</a:t>
            </a:r>
            <a:r>
              <a:rPr lang="fa-IR" dirty="0">
                <a:cs typeface="B Nazanin" panose="00000400000000000000" pitchFamily="2" charset="-78"/>
              </a:rPr>
              <a:t> و داده های </a:t>
            </a:r>
            <a:r>
              <a:rPr lang="fa-IR" b="1" dirty="0">
                <a:cs typeface="B Nazanin" panose="00000400000000000000" pitchFamily="2" charset="-78"/>
              </a:rPr>
              <a:t>سانسور</a:t>
            </a:r>
            <a:r>
              <a:rPr lang="fa-IR" dirty="0">
                <a:cs typeface="B Nazanin" panose="00000400000000000000" pitchFamily="2" charset="-78"/>
              </a:rPr>
              <a:t> شده به کار می‌روند.</a:t>
            </a:r>
          </a:p>
          <a:p>
            <a:r>
              <a:rPr lang="fa-IR" dirty="0">
                <a:cs typeface="B Nazanin" panose="00000400000000000000" pitchFamily="2" charset="-78"/>
              </a:rPr>
              <a:t>نمودارهای احتمال می توانند برای بررسی فرضیات روش‌های استنباط پارامتری قبل از به کار بردن چنین روش‌هایی مفید واقع شوند.</a:t>
            </a:r>
          </a:p>
          <a:p>
            <a:pPr marL="0" indent="0">
              <a:buNone/>
            </a:pPr>
            <a:endParaRPr lang="fa-IR" dirty="0">
              <a:cs typeface="B Nazanin" panose="00000400000000000000" pitchFamily="2" charset="-78"/>
            </a:endParaRPr>
          </a:p>
        </p:txBody>
      </p:sp>
      <p:sp>
        <p:nvSpPr>
          <p:cNvPr id="2" name="Slide Number Placeholder 1">
            <a:extLst>
              <a:ext uri="{FF2B5EF4-FFF2-40B4-BE49-F238E27FC236}">
                <a16:creationId xmlns:a16="http://schemas.microsoft.com/office/drawing/2014/main" id="{6C3F4A9B-2B46-493E-A36C-7FAD4E63BDD9}"/>
              </a:ext>
            </a:extLst>
          </p:cNvPr>
          <p:cNvSpPr>
            <a:spLocks noGrp="1"/>
          </p:cNvSpPr>
          <p:nvPr>
            <p:ph type="sldNum" sz="quarter" idx="12"/>
          </p:nvPr>
        </p:nvSpPr>
        <p:spPr/>
        <p:txBody>
          <a:bodyPr/>
          <a:lstStyle/>
          <a:p>
            <a:fld id="{D57F1E4F-1CFF-5643-939E-217C01CDF565}" type="slidenum">
              <a:rPr lang="en-US" sz="1600" b="1" smtClean="0"/>
              <a:pPr/>
              <a:t>3</a:t>
            </a:fld>
            <a:endParaRPr lang="en-US" sz="1600" b="1" dirty="0"/>
          </a:p>
        </p:txBody>
      </p:sp>
    </p:spTree>
    <p:extLst>
      <p:ext uri="{BB962C8B-B14F-4D97-AF65-F5344CB8AC3E}">
        <p14:creationId xmlns:p14="http://schemas.microsoft.com/office/powerpoint/2010/main" val="174212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30EFA53-0056-4103-8D40-A2F92A3F7AB0}"/>
              </a:ext>
            </a:extLst>
          </p:cNvPr>
          <p:cNvSpPr>
            <a:spLocks noGrp="1"/>
          </p:cNvSpPr>
          <p:nvPr>
            <p:ph idx="1"/>
          </p:nvPr>
        </p:nvSpPr>
        <p:spPr>
          <a:xfrm>
            <a:off x="1484310" y="675861"/>
            <a:ext cx="10018713" cy="5115339"/>
          </a:xfrm>
        </p:spPr>
        <p:txBody>
          <a:bodyPr/>
          <a:lstStyle/>
          <a:p>
            <a:pPr marL="0" indent="0">
              <a:buNone/>
            </a:pPr>
            <a:r>
              <a:rPr lang="fa-IR" b="1" dirty="0">
                <a:cs typeface="B Nazanin" panose="00000400000000000000" pitchFamily="2" charset="-78"/>
              </a:rPr>
              <a:t>     خروجی نرم افزار </a:t>
            </a:r>
            <a:r>
              <a:rPr lang="en-US" b="1" dirty="0">
                <a:cs typeface="B Nazanin" panose="00000400000000000000" pitchFamily="2" charset="-78"/>
              </a:rPr>
              <a:t>R</a:t>
            </a: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a:p>
            <a:pPr marL="0" indent="0">
              <a:buNone/>
            </a:pPr>
            <a:endParaRPr lang="fa-IR" b="1" dirty="0">
              <a:cs typeface="B Nazanin" panose="00000400000000000000" pitchFamily="2" charset="-78"/>
            </a:endParaRPr>
          </a:p>
        </p:txBody>
      </p:sp>
      <p:pic>
        <p:nvPicPr>
          <p:cNvPr id="10" name="Picture 9">
            <a:extLst>
              <a:ext uri="{FF2B5EF4-FFF2-40B4-BE49-F238E27FC236}">
                <a16:creationId xmlns:a16="http://schemas.microsoft.com/office/drawing/2014/main" id="{AC000BDE-3AB3-4D95-9011-5AE8DC224B3A}"/>
              </a:ext>
            </a:extLst>
          </p:cNvPr>
          <p:cNvPicPr>
            <a:picLocks noChangeAspect="1"/>
          </p:cNvPicPr>
          <p:nvPr/>
        </p:nvPicPr>
        <p:blipFill>
          <a:blip r:embed="rId2"/>
          <a:stretch>
            <a:fillRect/>
          </a:stretch>
        </p:blipFill>
        <p:spPr>
          <a:xfrm>
            <a:off x="2264332" y="1084885"/>
            <a:ext cx="7663336" cy="4688230"/>
          </a:xfrm>
          <a:prstGeom prst="rect">
            <a:avLst/>
          </a:prstGeom>
        </p:spPr>
      </p:pic>
      <p:sp>
        <p:nvSpPr>
          <p:cNvPr id="2" name="Slide Number Placeholder 1">
            <a:extLst>
              <a:ext uri="{FF2B5EF4-FFF2-40B4-BE49-F238E27FC236}">
                <a16:creationId xmlns:a16="http://schemas.microsoft.com/office/drawing/2014/main" id="{5339BD6A-F54F-4B75-9C44-3BDB9C720186}"/>
              </a:ext>
            </a:extLst>
          </p:cNvPr>
          <p:cNvSpPr>
            <a:spLocks noGrp="1"/>
          </p:cNvSpPr>
          <p:nvPr>
            <p:ph type="sldNum" sz="quarter" idx="12"/>
          </p:nvPr>
        </p:nvSpPr>
        <p:spPr/>
        <p:txBody>
          <a:bodyPr/>
          <a:lstStyle/>
          <a:p>
            <a:fld id="{D57F1E4F-1CFF-5643-939E-217C01CDF565}" type="slidenum">
              <a:rPr lang="en-US" sz="1600" b="1" smtClean="0"/>
              <a:pPr/>
              <a:t>30</a:t>
            </a:fld>
            <a:endParaRPr lang="en-US" sz="1600" b="1" dirty="0"/>
          </a:p>
        </p:txBody>
      </p:sp>
      <p:sp>
        <p:nvSpPr>
          <p:cNvPr id="6" name="TextBox 5">
            <a:extLst>
              <a:ext uri="{FF2B5EF4-FFF2-40B4-BE49-F238E27FC236}">
                <a16:creationId xmlns:a16="http://schemas.microsoft.com/office/drawing/2014/main" id="{F047966E-ACED-4DD5-846D-5BF5837F6655}"/>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2482659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422DCA8-73B2-4D22-95C4-F3AB19F05FBD}"/>
              </a:ext>
            </a:extLst>
          </p:cNvPr>
          <p:cNvPicPr>
            <a:picLocks noGrp="1" noChangeAspect="1"/>
          </p:cNvPicPr>
          <p:nvPr>
            <p:ph idx="1"/>
          </p:nvPr>
        </p:nvPicPr>
        <p:blipFill>
          <a:blip r:embed="rId2"/>
          <a:stretch>
            <a:fillRect/>
          </a:stretch>
        </p:blipFill>
        <p:spPr>
          <a:xfrm>
            <a:off x="2693504" y="676275"/>
            <a:ext cx="7096539" cy="5863673"/>
          </a:xfrm>
          <a:prstGeom prst="rect">
            <a:avLst/>
          </a:prstGeom>
        </p:spPr>
      </p:pic>
      <p:sp>
        <p:nvSpPr>
          <p:cNvPr id="2" name="Slide Number Placeholder 1">
            <a:extLst>
              <a:ext uri="{FF2B5EF4-FFF2-40B4-BE49-F238E27FC236}">
                <a16:creationId xmlns:a16="http://schemas.microsoft.com/office/drawing/2014/main" id="{3C93F209-FE2B-4ED8-87EA-5478CFEB0174}"/>
              </a:ext>
            </a:extLst>
          </p:cNvPr>
          <p:cNvSpPr>
            <a:spLocks noGrp="1"/>
          </p:cNvSpPr>
          <p:nvPr>
            <p:ph type="sldNum" sz="quarter" idx="12"/>
          </p:nvPr>
        </p:nvSpPr>
        <p:spPr/>
        <p:txBody>
          <a:bodyPr/>
          <a:lstStyle/>
          <a:p>
            <a:fld id="{D57F1E4F-1CFF-5643-939E-217C01CDF565}" type="slidenum">
              <a:rPr lang="en-US" sz="1600" b="1" smtClean="0"/>
              <a:pPr/>
              <a:t>31</a:t>
            </a:fld>
            <a:endParaRPr lang="en-US" sz="1600" b="1" dirty="0"/>
          </a:p>
        </p:txBody>
      </p:sp>
      <p:sp>
        <p:nvSpPr>
          <p:cNvPr id="5" name="TextBox 4">
            <a:extLst>
              <a:ext uri="{FF2B5EF4-FFF2-40B4-BE49-F238E27FC236}">
                <a16:creationId xmlns:a16="http://schemas.microsoft.com/office/drawing/2014/main" id="{3FD512A3-A574-4495-8D88-472219392C3A}"/>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761901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3E1145-1761-48F8-A4A8-8A7FDDDB4472}"/>
              </a:ext>
            </a:extLst>
          </p:cNvPr>
          <p:cNvPicPr>
            <a:picLocks noGrp="1" noChangeAspect="1"/>
          </p:cNvPicPr>
          <p:nvPr>
            <p:ph idx="1"/>
          </p:nvPr>
        </p:nvPicPr>
        <p:blipFill>
          <a:blip r:embed="rId2"/>
          <a:stretch>
            <a:fillRect/>
          </a:stretch>
        </p:blipFill>
        <p:spPr>
          <a:xfrm>
            <a:off x="2355574" y="613242"/>
            <a:ext cx="7054387" cy="5631515"/>
          </a:xfrm>
          <a:prstGeom prst="rect">
            <a:avLst/>
          </a:prstGeom>
        </p:spPr>
      </p:pic>
      <p:sp>
        <p:nvSpPr>
          <p:cNvPr id="2" name="Slide Number Placeholder 1">
            <a:extLst>
              <a:ext uri="{FF2B5EF4-FFF2-40B4-BE49-F238E27FC236}">
                <a16:creationId xmlns:a16="http://schemas.microsoft.com/office/drawing/2014/main" id="{B60BC216-1136-4F3A-8694-F34F3BBDF74B}"/>
              </a:ext>
            </a:extLst>
          </p:cNvPr>
          <p:cNvSpPr>
            <a:spLocks noGrp="1"/>
          </p:cNvSpPr>
          <p:nvPr>
            <p:ph type="sldNum" sz="quarter" idx="12"/>
          </p:nvPr>
        </p:nvSpPr>
        <p:spPr/>
        <p:txBody>
          <a:bodyPr/>
          <a:lstStyle/>
          <a:p>
            <a:fld id="{D57F1E4F-1CFF-5643-939E-217C01CDF565}" type="slidenum">
              <a:rPr lang="en-US" sz="1600" b="1" smtClean="0"/>
              <a:pPr/>
              <a:t>32</a:t>
            </a:fld>
            <a:endParaRPr lang="en-US" sz="1600" b="1" dirty="0"/>
          </a:p>
        </p:txBody>
      </p:sp>
      <p:sp>
        <p:nvSpPr>
          <p:cNvPr id="5" name="Rectangle 4">
            <a:extLst>
              <a:ext uri="{FF2B5EF4-FFF2-40B4-BE49-F238E27FC236}">
                <a16:creationId xmlns:a16="http://schemas.microsoft.com/office/drawing/2014/main" id="{9468D178-6451-44F7-B688-5056F681BCFE}"/>
              </a:ext>
            </a:extLst>
          </p:cNvPr>
          <p:cNvSpPr/>
          <p:nvPr/>
        </p:nvSpPr>
        <p:spPr>
          <a:xfrm>
            <a:off x="8321745" y="1270626"/>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EDEF2ABE-F05A-4C39-95DF-D2A14B3AA41B}"/>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15890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7A8FA5-5A08-4515-8C7B-15813E252CCD}"/>
              </a:ext>
            </a:extLst>
          </p:cNvPr>
          <p:cNvPicPr>
            <a:picLocks noGrp="1" noChangeAspect="1"/>
          </p:cNvPicPr>
          <p:nvPr>
            <p:ph idx="1"/>
          </p:nvPr>
        </p:nvPicPr>
        <p:blipFill rotWithShape="1">
          <a:blip r:embed="rId2"/>
          <a:srcRect r="18848"/>
          <a:stretch/>
        </p:blipFill>
        <p:spPr>
          <a:xfrm>
            <a:off x="2464904" y="947145"/>
            <a:ext cx="6679096" cy="5314507"/>
          </a:xfrm>
          <a:prstGeom prst="rect">
            <a:avLst/>
          </a:prstGeom>
        </p:spPr>
      </p:pic>
      <p:sp>
        <p:nvSpPr>
          <p:cNvPr id="2" name="Slide Number Placeholder 1">
            <a:extLst>
              <a:ext uri="{FF2B5EF4-FFF2-40B4-BE49-F238E27FC236}">
                <a16:creationId xmlns:a16="http://schemas.microsoft.com/office/drawing/2014/main" id="{351E347C-0366-42B0-ACF1-5FA5C96B387D}"/>
              </a:ext>
            </a:extLst>
          </p:cNvPr>
          <p:cNvSpPr>
            <a:spLocks noGrp="1"/>
          </p:cNvSpPr>
          <p:nvPr>
            <p:ph type="sldNum" sz="quarter" idx="12"/>
          </p:nvPr>
        </p:nvSpPr>
        <p:spPr/>
        <p:txBody>
          <a:bodyPr/>
          <a:lstStyle/>
          <a:p>
            <a:fld id="{D57F1E4F-1CFF-5643-939E-217C01CDF565}" type="slidenum">
              <a:rPr lang="en-US" sz="1600" b="1" smtClean="0"/>
              <a:pPr/>
              <a:t>33</a:t>
            </a:fld>
            <a:endParaRPr lang="en-US" sz="1600" b="1" dirty="0"/>
          </a:p>
        </p:txBody>
      </p:sp>
      <p:sp>
        <p:nvSpPr>
          <p:cNvPr id="5" name="TextBox 4">
            <a:extLst>
              <a:ext uri="{FF2B5EF4-FFF2-40B4-BE49-F238E27FC236}">
                <a16:creationId xmlns:a16="http://schemas.microsoft.com/office/drawing/2014/main" id="{61E2845D-526B-4533-AF48-9801E1697C3F}"/>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1214020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CED6-9406-40E5-9F79-F59925808E7A}"/>
              </a:ext>
            </a:extLst>
          </p:cNvPr>
          <p:cNvPicPr>
            <a:picLocks noChangeAspect="1"/>
          </p:cNvPicPr>
          <p:nvPr/>
        </p:nvPicPr>
        <p:blipFill>
          <a:blip r:embed="rId2"/>
          <a:stretch>
            <a:fillRect/>
          </a:stretch>
        </p:blipFill>
        <p:spPr>
          <a:xfrm>
            <a:off x="2932948" y="1704349"/>
            <a:ext cx="6326103" cy="1818968"/>
          </a:xfrm>
          <a:prstGeom prst="rect">
            <a:avLst/>
          </a:prstGeom>
        </p:spPr>
      </p:pic>
      <p:pic>
        <p:nvPicPr>
          <p:cNvPr id="5" name="Picture 4">
            <a:extLst>
              <a:ext uri="{FF2B5EF4-FFF2-40B4-BE49-F238E27FC236}">
                <a16:creationId xmlns:a16="http://schemas.microsoft.com/office/drawing/2014/main" id="{9F6FC398-5EFF-4157-ABEA-946A8400E9E2}"/>
              </a:ext>
            </a:extLst>
          </p:cNvPr>
          <p:cNvPicPr>
            <a:picLocks noChangeAspect="1"/>
          </p:cNvPicPr>
          <p:nvPr/>
        </p:nvPicPr>
        <p:blipFill>
          <a:blip r:embed="rId3"/>
          <a:stretch>
            <a:fillRect/>
          </a:stretch>
        </p:blipFill>
        <p:spPr>
          <a:xfrm>
            <a:off x="2932948" y="4244167"/>
            <a:ext cx="6326103" cy="1335639"/>
          </a:xfrm>
          <a:prstGeom prst="rect">
            <a:avLst/>
          </a:prstGeom>
        </p:spPr>
      </p:pic>
      <p:sp>
        <p:nvSpPr>
          <p:cNvPr id="2" name="Slide Number Placeholder 1">
            <a:extLst>
              <a:ext uri="{FF2B5EF4-FFF2-40B4-BE49-F238E27FC236}">
                <a16:creationId xmlns:a16="http://schemas.microsoft.com/office/drawing/2014/main" id="{A478B813-7B0F-4F31-9F92-42DAB95397F2}"/>
              </a:ext>
            </a:extLst>
          </p:cNvPr>
          <p:cNvSpPr>
            <a:spLocks noGrp="1"/>
          </p:cNvSpPr>
          <p:nvPr>
            <p:ph type="sldNum" sz="quarter" idx="12"/>
          </p:nvPr>
        </p:nvSpPr>
        <p:spPr/>
        <p:txBody>
          <a:bodyPr/>
          <a:lstStyle/>
          <a:p>
            <a:fld id="{D57F1E4F-1CFF-5643-939E-217C01CDF565}" type="slidenum">
              <a:rPr lang="en-US" sz="1600" b="1" smtClean="0"/>
              <a:pPr/>
              <a:t>34</a:t>
            </a:fld>
            <a:endParaRPr lang="en-US" sz="1600" b="1" dirty="0"/>
          </a:p>
        </p:txBody>
      </p:sp>
      <p:sp>
        <p:nvSpPr>
          <p:cNvPr id="6" name="Rectangle 5">
            <a:extLst>
              <a:ext uri="{FF2B5EF4-FFF2-40B4-BE49-F238E27FC236}">
                <a16:creationId xmlns:a16="http://schemas.microsoft.com/office/drawing/2014/main" id="{CE41DF16-39D2-484F-BBA3-B7032744B2FB}"/>
              </a:ext>
            </a:extLst>
          </p:cNvPr>
          <p:cNvSpPr/>
          <p:nvPr/>
        </p:nvSpPr>
        <p:spPr>
          <a:xfrm>
            <a:off x="8202789" y="974592"/>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BF3A31AA-976F-4E6D-80CC-9D3B34D5F135}"/>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78049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28607F-1490-45F9-A032-8EBABADBD33E}"/>
              </a:ext>
            </a:extLst>
          </p:cNvPr>
          <p:cNvPicPr>
            <a:picLocks noChangeAspect="1"/>
          </p:cNvPicPr>
          <p:nvPr/>
        </p:nvPicPr>
        <p:blipFill>
          <a:blip r:embed="rId2"/>
          <a:stretch>
            <a:fillRect/>
          </a:stretch>
        </p:blipFill>
        <p:spPr>
          <a:xfrm>
            <a:off x="2841523" y="1455174"/>
            <a:ext cx="6230667" cy="4001729"/>
          </a:xfrm>
          <a:prstGeom prst="rect">
            <a:avLst/>
          </a:prstGeom>
        </p:spPr>
      </p:pic>
      <p:sp>
        <p:nvSpPr>
          <p:cNvPr id="2" name="Slide Number Placeholder 1">
            <a:extLst>
              <a:ext uri="{FF2B5EF4-FFF2-40B4-BE49-F238E27FC236}">
                <a16:creationId xmlns:a16="http://schemas.microsoft.com/office/drawing/2014/main" id="{3C123701-8D01-43BC-A970-3DAF443B8796}"/>
              </a:ext>
            </a:extLst>
          </p:cNvPr>
          <p:cNvSpPr>
            <a:spLocks noGrp="1"/>
          </p:cNvSpPr>
          <p:nvPr>
            <p:ph type="sldNum" sz="quarter" idx="12"/>
          </p:nvPr>
        </p:nvSpPr>
        <p:spPr/>
        <p:txBody>
          <a:bodyPr/>
          <a:lstStyle/>
          <a:p>
            <a:fld id="{D57F1E4F-1CFF-5643-939E-217C01CDF565}" type="slidenum">
              <a:rPr lang="en-US" sz="1600" b="1" smtClean="0"/>
              <a:pPr/>
              <a:t>35</a:t>
            </a:fld>
            <a:endParaRPr lang="en-US" sz="1600" b="1" dirty="0"/>
          </a:p>
        </p:txBody>
      </p:sp>
      <p:sp>
        <p:nvSpPr>
          <p:cNvPr id="5" name="Rectangle 4">
            <a:extLst>
              <a:ext uri="{FF2B5EF4-FFF2-40B4-BE49-F238E27FC236}">
                <a16:creationId xmlns:a16="http://schemas.microsoft.com/office/drawing/2014/main" id="{29EE7CDA-389B-449C-953F-9DE29FBD9375}"/>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8B383065-735E-4679-AC6A-6E7D56C1676F}"/>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95404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57583B-EB04-48D8-BAF0-BE44DA52FDD2}"/>
              </a:ext>
            </a:extLst>
          </p:cNvPr>
          <p:cNvPicPr>
            <a:picLocks noChangeAspect="1"/>
          </p:cNvPicPr>
          <p:nvPr/>
        </p:nvPicPr>
        <p:blipFill>
          <a:blip r:embed="rId2"/>
          <a:stretch>
            <a:fillRect/>
          </a:stretch>
        </p:blipFill>
        <p:spPr>
          <a:xfrm>
            <a:off x="2959511" y="1676618"/>
            <a:ext cx="6112680" cy="3888439"/>
          </a:xfrm>
          <a:prstGeom prst="rect">
            <a:avLst/>
          </a:prstGeom>
        </p:spPr>
      </p:pic>
      <p:sp>
        <p:nvSpPr>
          <p:cNvPr id="2" name="Slide Number Placeholder 1">
            <a:extLst>
              <a:ext uri="{FF2B5EF4-FFF2-40B4-BE49-F238E27FC236}">
                <a16:creationId xmlns:a16="http://schemas.microsoft.com/office/drawing/2014/main" id="{9DB8100C-6CD4-4511-989A-0D40ABE61B00}"/>
              </a:ext>
            </a:extLst>
          </p:cNvPr>
          <p:cNvSpPr>
            <a:spLocks noGrp="1"/>
          </p:cNvSpPr>
          <p:nvPr>
            <p:ph type="sldNum" sz="quarter" idx="12"/>
          </p:nvPr>
        </p:nvSpPr>
        <p:spPr/>
        <p:txBody>
          <a:bodyPr/>
          <a:lstStyle/>
          <a:p>
            <a:fld id="{D57F1E4F-1CFF-5643-939E-217C01CDF565}" type="slidenum">
              <a:rPr lang="en-US" sz="1600" b="1" smtClean="0"/>
              <a:pPr/>
              <a:t>36</a:t>
            </a:fld>
            <a:endParaRPr lang="en-US" sz="1600" b="1" dirty="0"/>
          </a:p>
        </p:txBody>
      </p:sp>
      <p:sp>
        <p:nvSpPr>
          <p:cNvPr id="5" name="Rectangle 4">
            <a:extLst>
              <a:ext uri="{FF2B5EF4-FFF2-40B4-BE49-F238E27FC236}">
                <a16:creationId xmlns:a16="http://schemas.microsoft.com/office/drawing/2014/main" id="{3AADF242-C330-4624-9CF4-A1DE339862A7}"/>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D0BDD1D3-5E04-41F8-9EFC-56E0C8CA2D1A}"/>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3336361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476BC-DE2E-43EE-ADA0-EF4814C5ACE0}"/>
              </a:ext>
            </a:extLst>
          </p:cNvPr>
          <p:cNvPicPr>
            <a:picLocks noChangeAspect="1"/>
          </p:cNvPicPr>
          <p:nvPr/>
        </p:nvPicPr>
        <p:blipFill>
          <a:blip r:embed="rId2"/>
          <a:stretch>
            <a:fillRect/>
          </a:stretch>
        </p:blipFill>
        <p:spPr>
          <a:xfrm>
            <a:off x="2957529" y="1624756"/>
            <a:ext cx="6276942" cy="1619890"/>
          </a:xfrm>
          <a:prstGeom prst="rect">
            <a:avLst/>
          </a:prstGeom>
        </p:spPr>
      </p:pic>
      <p:pic>
        <p:nvPicPr>
          <p:cNvPr id="5" name="Picture 4">
            <a:extLst>
              <a:ext uri="{FF2B5EF4-FFF2-40B4-BE49-F238E27FC236}">
                <a16:creationId xmlns:a16="http://schemas.microsoft.com/office/drawing/2014/main" id="{8CBEB161-553A-47CA-9278-A47144CA7AEE}"/>
              </a:ext>
            </a:extLst>
          </p:cNvPr>
          <p:cNvPicPr>
            <a:picLocks noChangeAspect="1"/>
          </p:cNvPicPr>
          <p:nvPr/>
        </p:nvPicPr>
        <p:blipFill>
          <a:blip r:embed="rId3"/>
          <a:stretch>
            <a:fillRect/>
          </a:stretch>
        </p:blipFill>
        <p:spPr>
          <a:xfrm>
            <a:off x="2957529" y="4072103"/>
            <a:ext cx="6276942" cy="1365135"/>
          </a:xfrm>
          <a:prstGeom prst="rect">
            <a:avLst/>
          </a:prstGeom>
        </p:spPr>
      </p:pic>
      <p:sp>
        <p:nvSpPr>
          <p:cNvPr id="2" name="Slide Number Placeholder 1">
            <a:extLst>
              <a:ext uri="{FF2B5EF4-FFF2-40B4-BE49-F238E27FC236}">
                <a16:creationId xmlns:a16="http://schemas.microsoft.com/office/drawing/2014/main" id="{C86160CB-E62E-4BE9-8BED-55F2D7FCF56E}"/>
              </a:ext>
            </a:extLst>
          </p:cNvPr>
          <p:cNvSpPr>
            <a:spLocks noGrp="1"/>
          </p:cNvSpPr>
          <p:nvPr>
            <p:ph type="sldNum" sz="quarter" idx="12"/>
          </p:nvPr>
        </p:nvSpPr>
        <p:spPr/>
        <p:txBody>
          <a:bodyPr/>
          <a:lstStyle/>
          <a:p>
            <a:fld id="{D57F1E4F-1CFF-5643-939E-217C01CDF565}" type="slidenum">
              <a:rPr lang="en-US" sz="1600" b="1" smtClean="0"/>
              <a:pPr/>
              <a:t>37</a:t>
            </a:fld>
            <a:endParaRPr lang="en-US" sz="1600" b="1" dirty="0"/>
          </a:p>
        </p:txBody>
      </p:sp>
      <p:sp>
        <p:nvSpPr>
          <p:cNvPr id="6" name="Rectangle 5">
            <a:extLst>
              <a:ext uri="{FF2B5EF4-FFF2-40B4-BE49-F238E27FC236}">
                <a16:creationId xmlns:a16="http://schemas.microsoft.com/office/drawing/2014/main" id="{806C9CCC-A9F1-48F0-8288-F7F215B0AD6F}"/>
              </a:ext>
            </a:extLst>
          </p:cNvPr>
          <p:cNvSpPr/>
          <p:nvPr/>
        </p:nvSpPr>
        <p:spPr>
          <a:xfrm>
            <a:off x="8192957" y="1051430"/>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24892283-C294-4198-A943-4B76DC30EB64}"/>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1115610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900B47-A832-44B7-8312-7C359661E9F7}"/>
              </a:ext>
            </a:extLst>
          </p:cNvPr>
          <p:cNvPicPr>
            <a:picLocks noChangeAspect="1"/>
          </p:cNvPicPr>
          <p:nvPr/>
        </p:nvPicPr>
        <p:blipFill>
          <a:blip r:embed="rId2"/>
          <a:stretch>
            <a:fillRect/>
          </a:stretch>
        </p:blipFill>
        <p:spPr>
          <a:xfrm>
            <a:off x="2910349" y="1676618"/>
            <a:ext cx="6161842" cy="4124413"/>
          </a:xfrm>
          <a:prstGeom prst="rect">
            <a:avLst/>
          </a:prstGeom>
        </p:spPr>
      </p:pic>
      <p:sp>
        <p:nvSpPr>
          <p:cNvPr id="2" name="Slide Number Placeholder 1">
            <a:extLst>
              <a:ext uri="{FF2B5EF4-FFF2-40B4-BE49-F238E27FC236}">
                <a16:creationId xmlns:a16="http://schemas.microsoft.com/office/drawing/2014/main" id="{35F93C59-3BAF-494F-8961-0B68765F8520}"/>
              </a:ext>
            </a:extLst>
          </p:cNvPr>
          <p:cNvSpPr>
            <a:spLocks noGrp="1"/>
          </p:cNvSpPr>
          <p:nvPr>
            <p:ph type="sldNum" sz="quarter" idx="12"/>
          </p:nvPr>
        </p:nvSpPr>
        <p:spPr/>
        <p:txBody>
          <a:bodyPr/>
          <a:lstStyle/>
          <a:p>
            <a:fld id="{D57F1E4F-1CFF-5643-939E-217C01CDF565}" type="slidenum">
              <a:rPr lang="en-US" sz="1600" b="1" smtClean="0"/>
              <a:pPr/>
              <a:t>38</a:t>
            </a:fld>
            <a:endParaRPr lang="en-US" sz="1600" b="1" dirty="0"/>
          </a:p>
        </p:txBody>
      </p:sp>
      <p:sp>
        <p:nvSpPr>
          <p:cNvPr id="5" name="Rectangle 4">
            <a:extLst>
              <a:ext uri="{FF2B5EF4-FFF2-40B4-BE49-F238E27FC236}">
                <a16:creationId xmlns:a16="http://schemas.microsoft.com/office/drawing/2014/main" id="{1DBB89F2-450F-4FB3-8DF3-6101DC48C842}"/>
              </a:ext>
            </a:extLst>
          </p:cNvPr>
          <p:cNvSpPr/>
          <p:nvPr/>
        </p:nvSpPr>
        <p:spPr>
          <a:xfrm>
            <a:off x="8185100" y="1326082"/>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2FBB00A5-2835-4F06-899B-64F9A8D9D26E}"/>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1865751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CC4C47-F29D-4AFF-9B00-DABF4E3F88B4}"/>
              </a:ext>
            </a:extLst>
          </p:cNvPr>
          <p:cNvPicPr>
            <a:picLocks noChangeAspect="1"/>
          </p:cNvPicPr>
          <p:nvPr/>
        </p:nvPicPr>
        <p:blipFill>
          <a:blip r:embed="rId2"/>
          <a:stretch>
            <a:fillRect/>
          </a:stretch>
        </p:blipFill>
        <p:spPr>
          <a:xfrm>
            <a:off x="2812027" y="1770178"/>
            <a:ext cx="6260164" cy="4168505"/>
          </a:xfrm>
          <a:prstGeom prst="rect">
            <a:avLst/>
          </a:prstGeom>
        </p:spPr>
      </p:pic>
      <p:sp>
        <p:nvSpPr>
          <p:cNvPr id="2" name="Slide Number Placeholder 1">
            <a:extLst>
              <a:ext uri="{FF2B5EF4-FFF2-40B4-BE49-F238E27FC236}">
                <a16:creationId xmlns:a16="http://schemas.microsoft.com/office/drawing/2014/main" id="{FA7E9041-7AB7-4252-A814-5A08F95E9FB8}"/>
              </a:ext>
            </a:extLst>
          </p:cNvPr>
          <p:cNvSpPr>
            <a:spLocks noGrp="1"/>
          </p:cNvSpPr>
          <p:nvPr>
            <p:ph type="sldNum" sz="quarter" idx="12"/>
          </p:nvPr>
        </p:nvSpPr>
        <p:spPr/>
        <p:txBody>
          <a:bodyPr/>
          <a:lstStyle/>
          <a:p>
            <a:fld id="{D57F1E4F-1CFF-5643-939E-217C01CDF565}" type="slidenum">
              <a:rPr lang="en-US" sz="1600" b="1" smtClean="0"/>
              <a:pPr/>
              <a:t>39</a:t>
            </a:fld>
            <a:endParaRPr lang="en-US" sz="1600" b="1" dirty="0"/>
          </a:p>
        </p:txBody>
      </p:sp>
      <p:sp>
        <p:nvSpPr>
          <p:cNvPr id="5" name="Rectangle 4">
            <a:extLst>
              <a:ext uri="{FF2B5EF4-FFF2-40B4-BE49-F238E27FC236}">
                <a16:creationId xmlns:a16="http://schemas.microsoft.com/office/drawing/2014/main" id="{84D7852A-22FD-4735-AF02-E0990D83CCAA}"/>
              </a:ext>
            </a:extLst>
          </p:cNvPr>
          <p:cNvSpPr/>
          <p:nvPr/>
        </p:nvSpPr>
        <p:spPr>
          <a:xfrm>
            <a:off x="8185100" y="1326082"/>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9C56BE0F-518D-439D-9A40-42C247FFE5A7}"/>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63517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05EF7-D9AC-436F-BB5A-9A9C4E0FC51D}"/>
              </a:ext>
            </a:extLst>
          </p:cNvPr>
          <p:cNvSpPr>
            <a:spLocks noGrp="1"/>
          </p:cNvSpPr>
          <p:nvPr>
            <p:ph idx="1"/>
          </p:nvPr>
        </p:nvSpPr>
        <p:spPr>
          <a:xfrm>
            <a:off x="1987826" y="705678"/>
            <a:ext cx="8666923" cy="5486399"/>
          </a:xfrm>
        </p:spPr>
        <p:txBody>
          <a:bodyPr/>
          <a:lstStyle/>
          <a:p>
            <a:pPr marL="0" indent="0">
              <a:buNone/>
            </a:pPr>
            <a:r>
              <a:rPr lang="fa-IR" dirty="0">
                <a:cs typeface="B Nazanin" panose="00000400000000000000" pitchFamily="2" charset="-78"/>
              </a:rPr>
              <a:t>اما در کنار چنین نقاط قوتی دارای ضعف‌هایی نیز می باشند که از جمله می‌توان به ذهنی بودن آنها اشاره کرد. بدین معنی که ممکن است دو فرد برداشت متفاوتی از یک نمودار احتمال داشته باشند. همچنین از برآوردهای به دست آمده از روش نمودار احتمال نمی توان فاصله اطمینان به دست آورد.</a:t>
            </a:r>
            <a:endParaRPr lang="en-US" dirty="0">
              <a:cs typeface="B Nazanin" panose="00000400000000000000" pitchFamily="2" charset="-78"/>
            </a:endParaRPr>
          </a:p>
          <a:p>
            <a:pPr marL="0" indent="0">
              <a:buNone/>
            </a:pPr>
            <a:endParaRPr lang="fa-IR" dirty="0"/>
          </a:p>
        </p:txBody>
      </p:sp>
      <p:sp>
        <p:nvSpPr>
          <p:cNvPr id="2" name="Slide Number Placeholder 1">
            <a:extLst>
              <a:ext uri="{FF2B5EF4-FFF2-40B4-BE49-F238E27FC236}">
                <a16:creationId xmlns:a16="http://schemas.microsoft.com/office/drawing/2014/main" id="{A755CB4A-7163-418A-9811-C84697CD61B9}"/>
              </a:ext>
            </a:extLst>
          </p:cNvPr>
          <p:cNvSpPr>
            <a:spLocks noGrp="1"/>
          </p:cNvSpPr>
          <p:nvPr>
            <p:ph type="sldNum" sz="quarter" idx="12"/>
          </p:nvPr>
        </p:nvSpPr>
        <p:spPr>
          <a:xfrm>
            <a:off x="10951856" y="5826952"/>
            <a:ext cx="551167" cy="365125"/>
          </a:xfrm>
        </p:spPr>
        <p:txBody>
          <a:bodyPr/>
          <a:lstStyle/>
          <a:p>
            <a:fld id="{D57F1E4F-1CFF-5643-939E-217C01CDF565}" type="slidenum">
              <a:rPr lang="en-US" sz="1600" b="1" smtClean="0"/>
              <a:pPr/>
              <a:t>4</a:t>
            </a:fld>
            <a:endParaRPr lang="en-US" sz="1600" b="1" dirty="0"/>
          </a:p>
        </p:txBody>
      </p:sp>
    </p:spTree>
    <p:extLst>
      <p:ext uri="{BB962C8B-B14F-4D97-AF65-F5344CB8AC3E}">
        <p14:creationId xmlns:p14="http://schemas.microsoft.com/office/powerpoint/2010/main" val="835440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2EC904-2EFA-4D80-B55D-AA2AFEA2B775}"/>
                  </a:ext>
                </a:extLst>
              </p:cNvPr>
              <p:cNvSpPr>
                <a:spLocks noGrp="1"/>
              </p:cNvSpPr>
              <p:nvPr>
                <p:ph idx="1"/>
              </p:nvPr>
            </p:nvSpPr>
            <p:spPr>
              <a:xfrm>
                <a:off x="1484310" y="646043"/>
                <a:ext cx="10018713" cy="5145157"/>
              </a:xfrm>
            </p:spPr>
            <p:txBody>
              <a:bodyPr/>
              <a:lstStyle/>
              <a:p>
                <a:pPr marL="0" indent="0">
                  <a:buNone/>
                </a:pPr>
                <a:r>
                  <a:rPr lang="fa-IR" dirty="0">
                    <a:cs typeface="B Nazanin" panose="00000400000000000000" pitchFamily="2" charset="-78"/>
                  </a:rPr>
                  <a:t>اگر توزیع طول عمر توزیع مقدار غایی با تابع توزیع زیر باشد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B Nazanin" panose="00000400000000000000" pitchFamily="2" charset="-78"/>
                        </a:rPr>
                        <m:t>𝐹</m:t>
                      </m:r>
                      <m:d>
                        <m:dPr>
                          <m:ctrlPr>
                            <a:rPr lang="en-US" i="1">
                              <a:latin typeface="Cambria Math" panose="02040503050406030204" pitchFamily="18" charset="0"/>
                              <a:cs typeface="B Nazanin" panose="00000400000000000000" pitchFamily="2" charset="-78"/>
                            </a:rPr>
                          </m:ctrlPr>
                        </m:dPr>
                        <m:e>
                          <m:r>
                            <a:rPr lang="en-US" i="1">
                              <a:latin typeface="Cambria Math" panose="02040503050406030204" pitchFamily="18" charset="0"/>
                              <a:cs typeface="B Nazanin" panose="00000400000000000000" pitchFamily="2" charset="-78"/>
                            </a:rPr>
                            <m:t>𝑡</m:t>
                          </m:r>
                        </m:e>
                      </m:d>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sSup>
                        <m:sSupPr>
                          <m:ctrlPr>
                            <a:rPr lang="en-US"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𝑒</m:t>
                          </m:r>
                        </m:e>
                        <m:sup>
                          <m:sSup>
                            <m:sSupPr>
                              <m:ctrlPr>
                                <a:rPr lang="en-US"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𝑒</m:t>
                              </m:r>
                            </m:e>
                            <m:sup>
                              <m:d>
                                <m:dPr>
                                  <m:ctrlPr>
                                    <a:rPr lang="en-US" i="1">
                                      <a:latin typeface="Cambria Math" panose="02040503050406030204" pitchFamily="18" charset="0"/>
                                      <a:cs typeface="B Nazanin" panose="00000400000000000000" pitchFamily="2" charset="-78"/>
                                    </a:rPr>
                                  </m:ctrlPr>
                                </m:dPr>
                                <m:e>
                                  <m:f>
                                    <m:fPr>
                                      <m:ctrlPr>
                                        <a:rPr lang="en-US"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𝑡</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ea typeface="Cambria Math" panose="02040503050406030204" pitchFamily="18" charset="0"/>
                                          <a:cs typeface="B Nazanin" panose="00000400000000000000" pitchFamily="2" charset="-78"/>
                                        </a:rPr>
                                        <m:t>𝜇</m:t>
                                      </m:r>
                                    </m:num>
                                    <m:den>
                                      <m:r>
                                        <a:rPr lang="en-US" i="1">
                                          <a:latin typeface="Cambria Math" panose="02040503050406030204" pitchFamily="18" charset="0"/>
                                          <a:ea typeface="Cambria Math" panose="02040503050406030204" pitchFamily="18" charset="0"/>
                                          <a:cs typeface="B Nazanin" panose="00000400000000000000" pitchFamily="2" charset="-78"/>
                                        </a:rPr>
                                        <m:t>𝜎</m:t>
                                      </m:r>
                                    </m:den>
                                  </m:f>
                                </m:e>
                              </m:d>
                            </m:sup>
                          </m:sSup>
                        </m:sup>
                      </m:sSup>
                      <m:r>
                        <a:rPr lang="en-US" b="0" i="1" smtClean="0">
                          <a:latin typeface="Cambria Math" panose="02040503050406030204" pitchFamily="18" charset="0"/>
                          <a:ea typeface="Cambria Math" panose="02040503050406030204" pitchFamily="18" charset="0"/>
                          <a:cs typeface="B Nazanin" panose="00000400000000000000" pitchFamily="2" charset="-78"/>
                        </a:rPr>
                        <m:t>,    </m:t>
                      </m:r>
                      <m:r>
                        <a:rPr lang="fa-IR" b="0" i="1" smtClean="0">
                          <a:latin typeface="Cambria Math" panose="02040503050406030204" pitchFamily="18" charset="0"/>
                          <a:ea typeface="Cambria Math" panose="02040503050406030204" pitchFamily="18" charset="0"/>
                          <a:cs typeface="B Nazanin" panose="00000400000000000000" pitchFamily="2" charset="-78"/>
                        </a:rPr>
                        <m:t>−</m:t>
                      </m:r>
                      <m:r>
                        <a:rPr lang="fa-IR" b="0" i="1" smtClean="0">
                          <a:latin typeface="Cambria Math" panose="02040503050406030204" pitchFamily="18" charset="0"/>
                          <a:ea typeface="Cambria Math" panose="02040503050406030204" pitchFamily="18" charset="0"/>
                          <a:cs typeface="B Nazanin" panose="00000400000000000000" pitchFamily="2" charset="-78"/>
                        </a:rPr>
                        <m:t>∞</m:t>
                      </m:r>
                      <m:r>
                        <a:rPr lang="en-US" b="0" i="1" smtClean="0">
                          <a:latin typeface="Cambria Math" panose="02040503050406030204" pitchFamily="18" charset="0"/>
                          <a:ea typeface="Cambria Math" panose="02040503050406030204" pitchFamily="18" charset="0"/>
                          <a:cs typeface="B Nazanin" panose="00000400000000000000" pitchFamily="2" charset="-78"/>
                        </a:rPr>
                        <m:t>&lt;</m:t>
                      </m:r>
                      <m:r>
                        <a:rPr lang="en-US" b="0" i="1" smtClean="0">
                          <a:latin typeface="Cambria Math" panose="02040503050406030204" pitchFamily="18" charset="0"/>
                          <a:ea typeface="Cambria Math" panose="02040503050406030204" pitchFamily="18" charset="0"/>
                          <a:cs typeface="B Nazanin" panose="00000400000000000000" pitchFamily="2" charset="-78"/>
                        </a:rPr>
                        <m:t>𝑡</m:t>
                      </m:r>
                      <m:r>
                        <a:rPr lang="en-US" b="0" i="1" smtClean="0">
                          <a:latin typeface="Cambria Math" panose="02040503050406030204" pitchFamily="18" charset="0"/>
                          <a:ea typeface="Cambria Math" panose="02040503050406030204" pitchFamily="18" charset="0"/>
                          <a:cs typeface="B Nazanin" panose="00000400000000000000" pitchFamily="2" charset="-78"/>
                        </a:rPr>
                        <m:t>&lt;</m:t>
                      </m:r>
                      <m:r>
                        <a:rPr lang="en-US" b="0" i="1" smtClean="0">
                          <a:latin typeface="Cambria Math" panose="02040503050406030204" pitchFamily="18" charset="0"/>
                          <a:ea typeface="Cambria Math" panose="02040503050406030204" pitchFamily="18" charset="0"/>
                          <a:cs typeface="B Nazanin" panose="00000400000000000000" pitchFamily="2" charset="-78"/>
                        </a:rPr>
                        <m:t>∞</m:t>
                      </m:r>
                    </m:oMath>
                  </m:oMathPara>
                </a14:m>
                <a:endParaRPr lang="fa-IR" dirty="0">
                  <a:cs typeface="B Nazanin" panose="00000400000000000000" pitchFamily="2" charset="-78"/>
                </a:endParaRPr>
              </a:p>
              <a:p>
                <a:pPr marL="0" indent="0">
                  <a:buNone/>
                </a:pPr>
                <a:r>
                  <a:rPr lang="fa-IR" dirty="0">
                    <a:cs typeface="B Nazanin" panose="00000400000000000000" pitchFamily="2" charset="-78"/>
                  </a:rPr>
                  <a:t>آنگاه جهت رسم نمودار احتمال و برآورد پارامترهای </a:t>
                </a:r>
                <a14:m>
                  <m:oMath xmlns:m="http://schemas.openxmlformats.org/officeDocument/2006/math">
                    <m:r>
                      <a:rPr lang="en-US" i="1">
                        <a:latin typeface="Cambria Math" panose="02040503050406030204" pitchFamily="18" charset="0"/>
                        <a:ea typeface="Cambria Math" panose="02040503050406030204" pitchFamily="18" charset="0"/>
                        <a:cs typeface="B Nazanin" panose="00000400000000000000" pitchFamily="2" charset="-78"/>
                      </a:rPr>
                      <m:t>𝜇</m:t>
                    </m:r>
                  </m:oMath>
                </a14:m>
                <a:r>
                  <a:rPr lang="fa-IR" dirty="0">
                    <a:cs typeface="B Nazanin" panose="000004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Nazanin" panose="00000400000000000000" pitchFamily="2" charset="-78"/>
                      </a:rPr>
                      <m:t>𝜎</m:t>
                    </m:r>
                  </m:oMath>
                </a14:m>
                <a:r>
                  <a:rPr lang="fa-IR" dirty="0">
                    <a:cs typeface="B Nazanin" panose="00000400000000000000" pitchFamily="2" charset="-78"/>
                  </a:rPr>
                  <a:t>  مراحل زیر را انجام می‌دهیم.</a:t>
                </a:r>
              </a:p>
              <a:p>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r>
                      <a:rPr lang="en-US" i="1">
                        <a:latin typeface="Cambria Math" panose="02040503050406030204" pitchFamily="18" charset="0"/>
                        <a:cs typeface="B Nazanin" panose="00000400000000000000" pitchFamily="2" charset="-78"/>
                      </a:rPr>
                      <m:t> </m:t>
                    </m:r>
                  </m:oMath>
                </a14:m>
                <a:r>
                  <a:rPr lang="fa-IR" dirty="0">
                    <a:cs typeface="B Nazanin" panose="00000400000000000000" pitchFamily="2" charset="-78"/>
                  </a:rPr>
                  <a:t>را در مقابل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𝑊</m:t>
                        </m:r>
                      </m:e>
                      <m:sub>
                        <m:r>
                          <a:rPr lang="en-US" i="1">
                            <a:latin typeface="Cambria Math" panose="02040503050406030204" pitchFamily="18" charset="0"/>
                            <a:cs typeface="B Nazanin" panose="00000400000000000000" pitchFamily="2" charset="-78"/>
                          </a:rPr>
                          <m:t>𝑖</m:t>
                        </m:r>
                      </m:sub>
                    </m:sSub>
                    <m:r>
                      <a:rPr lang="fa-IR" i="1">
                        <a:latin typeface="Cambria Math" panose="02040503050406030204" pitchFamily="18" charset="0"/>
                        <a:cs typeface="B Nazanin" panose="00000400000000000000" pitchFamily="2" charset="-78"/>
                      </a:rPr>
                      <m:t>=</m:t>
                    </m:r>
                    <m:r>
                      <m:rPr>
                        <m:sty m:val="p"/>
                      </m:rPr>
                      <a:rPr lang="en-US">
                        <a:latin typeface="Cambria Math" panose="02040503050406030204" pitchFamily="18" charset="0"/>
                        <a:cs typeface="B Nazanin" panose="00000400000000000000" pitchFamily="2" charset="-78"/>
                      </a:rPr>
                      <m:t>ln</m:t>
                    </m:r>
                    <m:r>
                      <a:rPr lang="en-US" i="1">
                        <a:latin typeface="Cambria Math" panose="02040503050406030204" pitchFamily="18" charset="0"/>
                        <a:cs typeface="B Nazanin" panose="00000400000000000000" pitchFamily="2" charset="-78"/>
                      </a:rPr>
                      <m:t>⁡(−</m:t>
                    </m:r>
                    <m:r>
                      <m:rPr>
                        <m:sty m:val="p"/>
                      </m:rPr>
                      <a:rPr lang="en-US">
                        <a:latin typeface="Cambria Math" panose="02040503050406030204" pitchFamily="18" charset="0"/>
                        <a:cs typeface="B Nazanin" panose="00000400000000000000" pitchFamily="2" charset="-78"/>
                      </a:rPr>
                      <m:t>ln</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f>
                      <m:fPr>
                        <m:ctrlPr>
                          <a:rPr lang="en-US"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𝑛</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den>
                    </m:f>
                    <m:r>
                      <a:rPr lang="en-US" i="1">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رسم می‌کنیم.</a:t>
                </a:r>
              </a:p>
              <a:p>
                <a:r>
                  <a:rPr lang="fa-IR" dirty="0">
                    <a:cs typeface="B Nazanin" panose="00000400000000000000" pitchFamily="2" charset="-78"/>
                  </a:rPr>
                  <a:t> برآورد های  به ترتیب عبارت عرض از مبدا و ضریب زاویه خط برازش داده شده خواهند بود.</a:t>
                </a:r>
              </a:p>
              <a:p>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A72EC904-2EFA-4D80-B55D-AA2AFEA2B775}"/>
                  </a:ext>
                </a:extLst>
              </p:cNvPr>
              <p:cNvSpPr>
                <a:spLocks noGrp="1" noRot="1" noChangeAspect="1" noMove="1" noResize="1" noEditPoints="1" noAdjustHandles="1" noChangeArrowheads="1" noChangeShapeType="1" noTextEdit="1"/>
              </p:cNvSpPr>
              <p:nvPr>
                <p:ph idx="1"/>
              </p:nvPr>
            </p:nvSpPr>
            <p:spPr>
              <a:xfrm>
                <a:off x="1484310" y="646043"/>
                <a:ext cx="10018713" cy="5145157"/>
              </a:xfrm>
              <a:blipFill>
                <a:blip r:embed="rId2"/>
                <a:stretch>
                  <a:fillRect r="-1582"/>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7E5BE2F9-2B1B-4BF1-8AF5-DFBDC5E40517}"/>
              </a:ext>
            </a:extLst>
          </p:cNvPr>
          <p:cNvSpPr>
            <a:spLocks noGrp="1"/>
          </p:cNvSpPr>
          <p:nvPr>
            <p:ph type="sldNum" sz="quarter" idx="12"/>
          </p:nvPr>
        </p:nvSpPr>
        <p:spPr/>
        <p:txBody>
          <a:bodyPr/>
          <a:lstStyle/>
          <a:p>
            <a:fld id="{D57F1E4F-1CFF-5643-939E-217C01CDF565}" type="slidenum">
              <a:rPr lang="en-US" sz="1600" b="1" smtClean="0"/>
              <a:pPr/>
              <a:t>40</a:t>
            </a:fld>
            <a:endParaRPr lang="en-US" sz="1600" b="1" dirty="0"/>
          </a:p>
        </p:txBody>
      </p:sp>
      <p:sp>
        <p:nvSpPr>
          <p:cNvPr id="5" name="TextBox 4">
            <a:extLst>
              <a:ext uri="{FF2B5EF4-FFF2-40B4-BE49-F238E27FC236}">
                <a16:creationId xmlns:a16="http://schemas.microsoft.com/office/drawing/2014/main" id="{575AFE98-584B-4FDD-B014-1A4AF85FC39E}"/>
              </a:ext>
            </a:extLst>
          </p:cNvPr>
          <p:cNvSpPr txBox="1"/>
          <p:nvPr/>
        </p:nvSpPr>
        <p:spPr>
          <a:xfrm>
            <a:off x="2826327" y="193964"/>
            <a:ext cx="7629237" cy="584775"/>
          </a:xfrm>
          <a:prstGeom prst="rect">
            <a:avLst/>
          </a:prstGeom>
          <a:noFill/>
        </p:spPr>
        <p:txBody>
          <a:bodyPr wrap="square" rtlCol="0">
            <a:spAutoFit/>
          </a:bodyPr>
          <a:lstStyle/>
          <a:p>
            <a:pPr marL="0" indent="0">
              <a:buNone/>
            </a:pPr>
            <a:r>
              <a:rPr lang="fa-IR" sz="3200" b="1" dirty="0">
                <a:cs typeface="B Nazanin" panose="00000400000000000000" pitchFamily="2" charset="-78"/>
              </a:rPr>
              <a:t>نمودار احتمال توزیع های وایبل و مقدار غایی</a:t>
            </a:r>
          </a:p>
        </p:txBody>
      </p:sp>
    </p:spTree>
    <p:extLst>
      <p:ext uri="{BB962C8B-B14F-4D97-AF65-F5344CB8AC3E}">
        <p14:creationId xmlns:p14="http://schemas.microsoft.com/office/powerpoint/2010/main" val="992548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B687C4-6DD6-4C74-9BD6-3E7361F4EA82}"/>
                  </a:ext>
                </a:extLst>
              </p:cNvPr>
              <p:cNvSpPr>
                <a:spLocks noGrp="1"/>
              </p:cNvSpPr>
              <p:nvPr>
                <p:ph idx="1"/>
              </p:nvPr>
            </p:nvSpPr>
            <p:spPr>
              <a:xfrm>
                <a:off x="1484310" y="616227"/>
                <a:ext cx="10018713" cy="5174974"/>
              </a:xfrm>
            </p:spPr>
            <p:txBody>
              <a:bodyPr/>
              <a:lstStyle/>
              <a:p>
                <a:pPr marL="0" indent="0">
                  <a:buNone/>
                </a:pPr>
                <a:r>
                  <a:rPr lang="fa-IR" dirty="0">
                    <a:cs typeface="B Nazanin" panose="00000400000000000000" pitchFamily="2" charset="-78"/>
                  </a:rPr>
                  <a:t>فرض کنید توزیع مورد نظر نرمال </a:t>
                </a:r>
                <a14:m>
                  <m:oMath xmlns:m="http://schemas.openxmlformats.org/officeDocument/2006/math">
                    <m:r>
                      <a:rPr lang="en-US" b="0" i="1" smtClean="0">
                        <a:latin typeface="Cambria Math" panose="02040503050406030204" pitchFamily="18" charset="0"/>
                        <a:cs typeface="B Nazanin" panose="00000400000000000000" pitchFamily="2" charset="-78"/>
                      </a:rPr>
                      <m:t>𝑁</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ea typeface="Cambria Math" panose="02040503050406030204" pitchFamily="18" charset="0"/>
                        <a:cs typeface="B Nazanin" panose="00000400000000000000" pitchFamily="2" charset="-78"/>
                      </a:rPr>
                      <m:t>𝜇</m:t>
                    </m:r>
                    <m:r>
                      <a:rPr lang="en-US" b="0" i="1" smtClean="0">
                        <a:latin typeface="Cambria Math" panose="02040503050406030204" pitchFamily="18" charset="0"/>
                        <a:ea typeface="Cambria Math" panose="02040503050406030204" pitchFamily="18" charset="0"/>
                        <a:cs typeface="B Nazanin" panose="00000400000000000000" pitchFamily="2" charset="-78"/>
                      </a:rPr>
                      <m:t>,</m:t>
                    </m:r>
                    <m:sSup>
                      <m:sSupPr>
                        <m:ctrlPr>
                          <a:rPr lang="en-US" b="0" i="1" smtClean="0">
                            <a:latin typeface="Cambria Math" panose="02040503050406030204" pitchFamily="18" charset="0"/>
                            <a:ea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ea typeface="Cambria Math" panose="02040503050406030204" pitchFamily="18" charset="0"/>
                            <a:cs typeface="B Nazanin" panose="00000400000000000000" pitchFamily="2" charset="-78"/>
                          </a:rPr>
                          <m:t>𝜎</m:t>
                        </m:r>
                      </m:e>
                      <m:sup>
                        <m:r>
                          <a:rPr lang="en-US" b="0" i="1" smtClean="0">
                            <a:latin typeface="Cambria Math" panose="02040503050406030204" pitchFamily="18" charset="0"/>
                            <a:ea typeface="Cambria Math" panose="02040503050406030204" pitchFamily="18" charset="0"/>
                            <a:cs typeface="B Nazanin" panose="00000400000000000000" pitchFamily="2" charset="-78"/>
                          </a:rPr>
                          <m:t>2</m:t>
                        </m:r>
                      </m:sup>
                    </m:sSup>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باشد. در این حالت مراحل زیر را انجام دهید، </a:t>
                </a:r>
              </a:p>
              <a:p>
                <a:r>
                  <a:rPr lang="en-US" dirty="0">
                    <a:cs typeface="B Nazanin" panose="00000400000000000000" pitchFamily="2" charset="-78"/>
                  </a:rPr>
                  <a:t>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r>
                      <a:rPr lang="en-US" i="1">
                        <a:latin typeface="Cambria Math" panose="02040503050406030204" pitchFamily="18" charset="0"/>
                        <a:cs typeface="B Nazanin" panose="00000400000000000000" pitchFamily="2" charset="-78"/>
                      </a:rPr>
                      <m:t> </m:t>
                    </m:r>
                  </m:oMath>
                </a14:m>
                <a:r>
                  <a:rPr lang="fa-IR" dirty="0">
                    <a:cs typeface="B Nazanin" panose="00000400000000000000" pitchFamily="2" charset="-78"/>
                  </a:rPr>
                  <a:t>را در مقابل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𝑍</m:t>
                        </m:r>
                      </m:e>
                      <m:sub>
                        <m:r>
                          <a:rPr lang="en-US" i="1">
                            <a:latin typeface="Cambria Math" panose="02040503050406030204" pitchFamily="18" charset="0"/>
                            <a:cs typeface="B Nazanin" panose="00000400000000000000" pitchFamily="2" charset="-78"/>
                          </a:rPr>
                          <m:t>𝑖</m:t>
                        </m:r>
                      </m:sub>
                    </m:sSub>
                    <m:r>
                      <a:rPr lang="fa-IR" i="1">
                        <a:latin typeface="Cambria Math" panose="02040503050406030204" pitchFamily="18" charset="0"/>
                        <a:cs typeface="B Nazanin" panose="00000400000000000000" pitchFamily="2" charset="-78"/>
                      </a:rPr>
                      <m:t>=</m:t>
                    </m:r>
                    <m:sSup>
                      <m:sSupPr>
                        <m:ctrlPr>
                          <a:rPr lang="fa-IR" i="1">
                            <a:latin typeface="Cambria Math" panose="02040503050406030204" pitchFamily="18" charset="0"/>
                            <a:cs typeface="B Nazanin" panose="00000400000000000000" pitchFamily="2" charset="-78"/>
                          </a:rPr>
                        </m:ctrlPr>
                      </m:sSupPr>
                      <m:e>
                        <m:r>
                          <m:rPr>
                            <m:sty m:val="p"/>
                          </m:rPr>
                          <a:rPr lang="el-GR" i="1">
                            <a:latin typeface="Cambria Math" panose="02040503050406030204" pitchFamily="18" charset="0"/>
                            <a:cs typeface="B Nazanin" panose="00000400000000000000" pitchFamily="2" charset="-78"/>
                          </a:rPr>
                          <m:t>Φ</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r>
                      <a:rPr lang="fa-IR" i="1">
                        <a:latin typeface="Cambria Math" panose="02040503050406030204" pitchFamily="18" charset="0"/>
                        <a:cs typeface="B Nazanin" panose="00000400000000000000" pitchFamily="2" charset="-78"/>
                      </a:rPr>
                      <m:t>(</m:t>
                    </m:r>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𝑛</m:t>
                        </m:r>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den>
                    </m:f>
                    <m:r>
                      <a:rPr lang="fa-IR" i="1">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𝑛</m:t>
                    </m:r>
                  </m:oMath>
                </a14:m>
                <a:r>
                  <a:rPr lang="fa-IR" dirty="0">
                    <a:cs typeface="B Nazanin" panose="00000400000000000000" pitchFamily="2" charset="-78"/>
                  </a:rPr>
                  <a:t> رسم کنید که در آن </a:t>
                </a:r>
                <a14:m>
                  <m:oMath xmlns:m="http://schemas.openxmlformats.org/officeDocument/2006/math">
                    <m:r>
                      <m:rPr>
                        <m:sty m:val="p"/>
                      </m:rPr>
                      <a:rPr lang="el-GR" i="1">
                        <a:latin typeface="Cambria Math" panose="02040503050406030204" pitchFamily="18" charset="0"/>
                        <a:cs typeface="B Nazanin" panose="00000400000000000000" pitchFamily="2" charset="-78"/>
                      </a:rPr>
                      <m:t>Φ</m:t>
                    </m:r>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0</m:t>
                    </m:r>
                    <m:r>
                      <a:rPr lang="fa-IR" i="1">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تابع توزیع نرمال استاندارد است.</a:t>
                </a:r>
              </a:p>
              <a:p>
                <a:r>
                  <a:rPr lang="fa-IR" dirty="0">
                    <a:cs typeface="B Nazanin" panose="00000400000000000000" pitchFamily="2" charset="-78"/>
                  </a:rPr>
                  <a:t> برآورد </a:t>
                </a:r>
                <a14:m>
                  <m:oMath xmlns:m="http://schemas.openxmlformats.org/officeDocument/2006/math">
                    <m:r>
                      <a:rPr lang="en-US" i="1">
                        <a:latin typeface="Cambria Math" panose="02040503050406030204" pitchFamily="18" charset="0"/>
                        <a:ea typeface="Cambria Math" panose="02040503050406030204" pitchFamily="18" charset="0"/>
                        <a:cs typeface="B Nazanin" panose="00000400000000000000" pitchFamily="2" charset="-78"/>
                      </a:rPr>
                      <m:t>𝜇</m:t>
                    </m:r>
                  </m:oMath>
                </a14:m>
                <a:r>
                  <a:rPr lang="fa-IR" dirty="0">
                    <a:cs typeface="B Nazanin" panose="00000400000000000000" pitchFamily="2" charset="-78"/>
                  </a:rPr>
                  <a:t> و </a:t>
                </a:r>
                <a14:m>
                  <m:oMath xmlns:m="http://schemas.openxmlformats.org/officeDocument/2006/math">
                    <m:r>
                      <a:rPr lang="fa-IR" i="1">
                        <a:latin typeface="Cambria Math" panose="02040503050406030204" pitchFamily="18" charset="0"/>
                        <a:ea typeface="Cambria Math" panose="02040503050406030204" pitchFamily="18" charset="0"/>
                        <a:cs typeface="B Nazanin" panose="00000400000000000000" pitchFamily="2" charset="-78"/>
                      </a:rPr>
                      <m:t>𝜎</m:t>
                    </m:r>
                  </m:oMath>
                </a14:m>
                <a:r>
                  <a:rPr lang="fa-IR" dirty="0">
                    <a:cs typeface="B Nazanin" panose="00000400000000000000" pitchFamily="2" charset="-78"/>
                  </a:rPr>
                  <a:t>   به ترتیب برابر با عرض از مبدا و ضریب زاویه خط برازش داده خواهند بود.</a:t>
                </a:r>
              </a:p>
            </p:txBody>
          </p:sp>
        </mc:Choice>
        <mc:Fallback xmlns="">
          <p:sp>
            <p:nvSpPr>
              <p:cNvPr id="3" name="Content Placeholder 2">
                <a:extLst>
                  <a:ext uri="{FF2B5EF4-FFF2-40B4-BE49-F238E27FC236}">
                    <a16:creationId xmlns:a16="http://schemas.microsoft.com/office/drawing/2014/main" id="{24B687C4-6DD6-4C74-9BD6-3E7361F4EA82}"/>
                  </a:ext>
                </a:extLst>
              </p:cNvPr>
              <p:cNvSpPr>
                <a:spLocks noGrp="1" noRot="1" noChangeAspect="1" noMove="1" noResize="1" noEditPoints="1" noAdjustHandles="1" noChangeArrowheads="1" noChangeShapeType="1" noTextEdit="1"/>
              </p:cNvSpPr>
              <p:nvPr>
                <p:ph idx="1"/>
              </p:nvPr>
            </p:nvSpPr>
            <p:spPr>
              <a:xfrm>
                <a:off x="1484310" y="616227"/>
                <a:ext cx="10018713" cy="5174974"/>
              </a:xfrm>
              <a:blipFill>
                <a:blip r:embed="rId2"/>
                <a:stretch>
                  <a:fillRect l="-1642" r="-158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09C60408-2653-405E-840E-39D13A3847A5}"/>
              </a:ext>
            </a:extLst>
          </p:cNvPr>
          <p:cNvSpPr>
            <a:spLocks noGrp="1"/>
          </p:cNvSpPr>
          <p:nvPr>
            <p:ph type="sldNum" sz="quarter" idx="12"/>
          </p:nvPr>
        </p:nvSpPr>
        <p:spPr/>
        <p:txBody>
          <a:bodyPr/>
          <a:lstStyle/>
          <a:p>
            <a:fld id="{D57F1E4F-1CFF-5643-939E-217C01CDF565}" type="slidenum">
              <a:rPr lang="en-US" sz="1600" b="1" smtClean="0"/>
              <a:pPr/>
              <a:t>41</a:t>
            </a:fld>
            <a:endParaRPr lang="en-US" sz="1600" b="1" dirty="0"/>
          </a:p>
        </p:txBody>
      </p:sp>
      <p:sp>
        <p:nvSpPr>
          <p:cNvPr id="5" name="TextBox 4">
            <a:extLst>
              <a:ext uri="{FF2B5EF4-FFF2-40B4-BE49-F238E27FC236}">
                <a16:creationId xmlns:a16="http://schemas.microsoft.com/office/drawing/2014/main" id="{57DC55C7-3C2D-4B92-9C28-E1A931CF28CE}"/>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3909372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9D494-4E46-41F1-A1B5-26E3BB0853DA}"/>
                  </a:ext>
                </a:extLst>
              </p:cNvPr>
              <p:cNvSpPr>
                <a:spLocks noGrp="1"/>
              </p:cNvSpPr>
              <p:nvPr>
                <p:ph idx="1"/>
              </p:nvPr>
            </p:nvSpPr>
            <p:spPr>
              <a:xfrm>
                <a:off x="1484310" y="666751"/>
                <a:ext cx="10018713" cy="5124450"/>
              </a:xfrm>
            </p:spPr>
            <p:txBody>
              <a:bodyPr/>
              <a:lstStyle/>
              <a:p>
                <a:pPr marL="0" indent="0">
                  <a:buNone/>
                </a:pPr>
                <a:r>
                  <a:rPr lang="fa-IR" dirty="0">
                    <a:cs typeface="B Nazanin" panose="00000400000000000000" pitchFamily="2" charset="-78"/>
                  </a:rPr>
                  <a:t>در صورتی که توزیع طول عمر لگ نرمال با توزیع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B Nazanin" panose="00000400000000000000" pitchFamily="2" charset="-78"/>
                        </a:rPr>
                        <m:t>𝐹</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𝑡</m:t>
                          </m:r>
                        </m:e>
                      </m:d>
                      <m:r>
                        <a:rPr lang="en-US" b="0" i="1" smtClean="0">
                          <a:latin typeface="Cambria Math" panose="02040503050406030204" pitchFamily="18" charset="0"/>
                          <a:cs typeface="B Nazanin" panose="00000400000000000000" pitchFamily="2" charset="-78"/>
                        </a:rPr>
                        <m:t>=</m:t>
                      </m:r>
                      <m:r>
                        <m:rPr>
                          <m:sty m:val="p"/>
                        </m:rPr>
                        <a:rPr lang="el-GR" i="1">
                          <a:latin typeface="Cambria Math" panose="02040503050406030204" pitchFamily="18" charset="0"/>
                          <a:cs typeface="B Nazanin" panose="00000400000000000000" pitchFamily="2" charset="-78"/>
                        </a:rPr>
                        <m:t>Φ</m:t>
                      </m:r>
                      <m:r>
                        <a:rPr lang="en-US" b="0" i="1" smtClean="0">
                          <a:latin typeface="Cambria Math" panose="02040503050406030204" pitchFamily="18" charset="0"/>
                          <a:cs typeface="B Nazanin" panose="00000400000000000000" pitchFamily="2" charset="-78"/>
                        </a:rPr>
                        <m:t>(</m:t>
                      </m:r>
                      <m:f>
                        <m:fPr>
                          <m:ctrlPr>
                            <a:rPr lang="en-US" b="0" i="1" smtClean="0">
                              <a:latin typeface="Cambria Math" panose="02040503050406030204" pitchFamily="18" charset="0"/>
                              <a:cs typeface="B Nazanin" panose="00000400000000000000" pitchFamily="2" charset="-78"/>
                            </a:rPr>
                          </m:ctrlPr>
                        </m:fPr>
                        <m:num>
                          <m:func>
                            <m:funcPr>
                              <m:ctrlPr>
                                <a:rPr lang="en-US" b="0" i="1" smtClean="0">
                                  <a:latin typeface="Cambria Math" panose="02040503050406030204" pitchFamily="18" charset="0"/>
                                  <a:cs typeface="B Nazanin" panose="00000400000000000000" pitchFamily="2" charset="-78"/>
                                </a:rPr>
                              </m:ctrlPr>
                            </m:funcPr>
                            <m:fName>
                              <m:r>
                                <m:rPr>
                                  <m:sty m:val="p"/>
                                </m:rPr>
                                <a:rPr lang="en-US" b="0" i="0" smtClean="0">
                                  <a:latin typeface="Cambria Math" panose="02040503050406030204" pitchFamily="18" charset="0"/>
                                  <a:cs typeface="B Nazanin" panose="00000400000000000000" pitchFamily="2" charset="-78"/>
                                </a:rPr>
                                <m:t>ln</m:t>
                              </m:r>
                            </m:fName>
                            <m:e>
                              <m:r>
                                <a:rPr lang="en-US" b="0" i="1" smtClean="0">
                                  <a:latin typeface="Cambria Math" panose="02040503050406030204" pitchFamily="18" charset="0"/>
                                  <a:cs typeface="B Nazanin" panose="00000400000000000000" pitchFamily="2" charset="-78"/>
                                </a:rPr>
                                <m:t>𝑡</m:t>
                              </m:r>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ea typeface="Cambria Math" panose="02040503050406030204" pitchFamily="18" charset="0"/>
                                  <a:cs typeface="B Nazanin" panose="00000400000000000000" pitchFamily="2" charset="-78"/>
                                </a:rPr>
                                <m:t>𝜇</m:t>
                              </m:r>
                            </m:e>
                          </m:func>
                        </m:num>
                        <m:den>
                          <m:r>
                            <a:rPr lang="en-US" b="0" i="1" smtClean="0">
                              <a:latin typeface="Cambria Math" panose="02040503050406030204" pitchFamily="18" charset="0"/>
                              <a:ea typeface="Cambria Math" panose="02040503050406030204" pitchFamily="18" charset="0"/>
                              <a:cs typeface="B Nazanin" panose="00000400000000000000" pitchFamily="2" charset="-78"/>
                            </a:rPr>
                            <m:t>𝜎</m:t>
                          </m:r>
                        </m:den>
                      </m:f>
                      <m:r>
                        <a:rPr lang="en-US" b="0" i="1" smtClean="0">
                          <a:latin typeface="Cambria Math" panose="02040503050406030204" pitchFamily="18" charset="0"/>
                          <a:cs typeface="B Nazanin" panose="00000400000000000000" pitchFamily="2" charset="-78"/>
                        </a:rPr>
                        <m:t>)</m:t>
                      </m:r>
                    </m:oMath>
                  </m:oMathPara>
                </a14:m>
                <a:endParaRPr lang="fa-IR" dirty="0">
                  <a:cs typeface="B Nazanin" panose="00000400000000000000" pitchFamily="2" charset="-78"/>
                </a:endParaRPr>
              </a:p>
              <a:p>
                <a:pPr marL="0" indent="0">
                  <a:buNone/>
                </a:pPr>
                <a:r>
                  <a:rPr lang="fa-IR" dirty="0">
                    <a:cs typeface="B Nazanin" panose="00000400000000000000" pitchFamily="2" charset="-78"/>
                  </a:rPr>
                  <a:t>باشد آنگاه مراحل رسم نمودار احتمال بصورت زیر است</a:t>
                </a:r>
              </a:p>
              <a:p>
                <a:r>
                  <a:rPr lang="fa-IR" dirty="0">
                    <a:cs typeface="B Nazanin" panose="00000400000000000000" pitchFamily="2" charset="-78"/>
                  </a:rPr>
                  <a:t> </a:t>
                </a:r>
                <a14:m>
                  <m:oMath xmlns:m="http://schemas.openxmlformats.org/officeDocument/2006/math">
                    <m:func>
                      <m:funcPr>
                        <m:ctrlPr>
                          <a:rPr lang="en-US" i="1">
                            <a:latin typeface="Cambria Math" panose="02040503050406030204" pitchFamily="18" charset="0"/>
                            <a:cs typeface="B Nazanin" panose="00000400000000000000" pitchFamily="2" charset="-78"/>
                          </a:rPr>
                        </m:ctrlPr>
                      </m:funcPr>
                      <m:fName>
                        <m:r>
                          <m:rPr>
                            <m:sty m:val="p"/>
                          </m:rPr>
                          <a:rPr lang="en-US">
                            <a:latin typeface="Cambria Math" panose="02040503050406030204" pitchFamily="18" charset="0"/>
                            <a:cs typeface="B Nazanin" panose="00000400000000000000" pitchFamily="2" charset="-78"/>
                          </a:rPr>
                          <m:t>ln</m:t>
                        </m:r>
                      </m:fName>
                      <m:e>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e>
                    </m:func>
                  </m:oMath>
                </a14:m>
                <a:r>
                  <a:rPr lang="fa-IR" dirty="0">
                    <a:cs typeface="B Nazanin" panose="00000400000000000000" pitchFamily="2" charset="-78"/>
                  </a:rPr>
                  <a:t> را در مقابل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𝑍</m:t>
                        </m:r>
                      </m:e>
                      <m:sub>
                        <m:r>
                          <a:rPr lang="en-US" i="1">
                            <a:latin typeface="Cambria Math" panose="02040503050406030204" pitchFamily="18" charset="0"/>
                            <a:cs typeface="B Nazanin" panose="00000400000000000000" pitchFamily="2" charset="-78"/>
                          </a:rPr>
                          <m:t>𝑖</m:t>
                        </m:r>
                      </m:sub>
                    </m:sSub>
                    <m:r>
                      <a:rPr lang="fa-IR" i="1">
                        <a:latin typeface="Cambria Math" panose="02040503050406030204" pitchFamily="18" charset="0"/>
                        <a:cs typeface="B Nazanin" panose="00000400000000000000" pitchFamily="2" charset="-78"/>
                      </a:rPr>
                      <m:t>=</m:t>
                    </m:r>
                    <m:sSup>
                      <m:sSupPr>
                        <m:ctrlPr>
                          <a:rPr lang="fa-IR" i="1">
                            <a:latin typeface="Cambria Math" panose="02040503050406030204" pitchFamily="18" charset="0"/>
                            <a:cs typeface="B Nazanin" panose="00000400000000000000" pitchFamily="2" charset="-78"/>
                          </a:rPr>
                        </m:ctrlPr>
                      </m:sSupPr>
                      <m:e>
                        <m:r>
                          <m:rPr>
                            <m:sty m:val="p"/>
                          </m:rPr>
                          <a:rPr lang="el-GR" i="1">
                            <a:latin typeface="Cambria Math" panose="02040503050406030204" pitchFamily="18" charset="0"/>
                            <a:cs typeface="B Nazanin" panose="00000400000000000000" pitchFamily="2" charset="-78"/>
                          </a:rPr>
                          <m:t>Φ</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r>
                      <a:rPr lang="fa-IR" i="1">
                        <a:latin typeface="Cambria Math" panose="02040503050406030204" pitchFamily="18" charset="0"/>
                        <a:cs typeface="B Nazanin" panose="00000400000000000000" pitchFamily="2" charset="-78"/>
                      </a:rPr>
                      <m:t>(</m:t>
                    </m:r>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𝑛</m:t>
                        </m:r>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den>
                    </m:f>
                    <m:r>
                      <a:rPr lang="fa-IR" i="1">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𝑛</m:t>
                    </m:r>
                  </m:oMath>
                </a14:m>
                <a:r>
                  <a:rPr lang="fa-IR" dirty="0">
                    <a:cs typeface="B Nazanin" panose="00000400000000000000" pitchFamily="2" charset="-78"/>
                  </a:rPr>
                  <a:t> رسم می‌کنیم.</a:t>
                </a:r>
              </a:p>
              <a:p>
                <a:r>
                  <a:rPr lang="fa-IR" dirty="0">
                    <a:cs typeface="B Nazanin" panose="00000400000000000000" pitchFamily="2" charset="-78"/>
                  </a:rPr>
                  <a:t> برآورد </a:t>
                </a:r>
                <a14:m>
                  <m:oMath xmlns:m="http://schemas.openxmlformats.org/officeDocument/2006/math">
                    <m:r>
                      <a:rPr lang="en-US" i="1">
                        <a:latin typeface="Cambria Math" panose="02040503050406030204" pitchFamily="18" charset="0"/>
                        <a:ea typeface="Cambria Math" panose="02040503050406030204" pitchFamily="18" charset="0"/>
                        <a:cs typeface="B Nazanin" panose="00000400000000000000" pitchFamily="2" charset="-78"/>
                      </a:rPr>
                      <m:t>𝜇</m:t>
                    </m:r>
                  </m:oMath>
                </a14:m>
                <a:r>
                  <a:rPr lang="fa-IR" dirty="0">
                    <a:cs typeface="B Nazanin" panose="00000400000000000000" pitchFamily="2" charset="-78"/>
                  </a:rPr>
                  <a:t> و </a:t>
                </a:r>
                <a14:m>
                  <m:oMath xmlns:m="http://schemas.openxmlformats.org/officeDocument/2006/math">
                    <m:r>
                      <a:rPr lang="fa-IR" i="1">
                        <a:latin typeface="Cambria Math" panose="02040503050406030204" pitchFamily="18" charset="0"/>
                        <a:ea typeface="Cambria Math" panose="02040503050406030204" pitchFamily="18" charset="0"/>
                        <a:cs typeface="B Nazanin" panose="00000400000000000000" pitchFamily="2" charset="-78"/>
                      </a:rPr>
                      <m:t>𝜎</m:t>
                    </m:r>
                  </m:oMath>
                </a14:m>
                <a:r>
                  <a:rPr lang="fa-IR" dirty="0">
                    <a:cs typeface="B Nazanin" panose="00000400000000000000" pitchFamily="2" charset="-78"/>
                  </a:rPr>
                  <a:t>   به ترتیب برابر با عرض از مبدا و ضریب زاویه خط برازش داده می‌باشد.</a:t>
                </a:r>
              </a:p>
            </p:txBody>
          </p:sp>
        </mc:Choice>
        <mc:Fallback xmlns="">
          <p:sp>
            <p:nvSpPr>
              <p:cNvPr id="3" name="Content Placeholder 2">
                <a:extLst>
                  <a:ext uri="{FF2B5EF4-FFF2-40B4-BE49-F238E27FC236}">
                    <a16:creationId xmlns:a16="http://schemas.microsoft.com/office/drawing/2014/main" id="{B429D494-4E46-41F1-A1B5-26E3BB0853DA}"/>
                  </a:ext>
                </a:extLst>
              </p:cNvPr>
              <p:cNvSpPr>
                <a:spLocks noGrp="1" noRot="1" noChangeAspect="1" noMove="1" noResize="1" noEditPoints="1" noAdjustHandles="1" noChangeArrowheads="1" noChangeShapeType="1" noTextEdit="1"/>
              </p:cNvSpPr>
              <p:nvPr>
                <p:ph idx="1"/>
              </p:nvPr>
            </p:nvSpPr>
            <p:spPr>
              <a:xfrm>
                <a:off x="1484310" y="666751"/>
                <a:ext cx="10018713" cy="5124450"/>
              </a:xfrm>
              <a:blipFill>
                <a:blip r:embed="rId2"/>
                <a:stretch>
                  <a:fillRect r="-1582"/>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4EC4C85C-A93B-4F3F-A57A-87920306B42F}"/>
              </a:ext>
            </a:extLst>
          </p:cNvPr>
          <p:cNvSpPr>
            <a:spLocks noGrp="1"/>
          </p:cNvSpPr>
          <p:nvPr>
            <p:ph type="sldNum" sz="quarter" idx="12"/>
          </p:nvPr>
        </p:nvSpPr>
        <p:spPr/>
        <p:txBody>
          <a:bodyPr/>
          <a:lstStyle/>
          <a:p>
            <a:fld id="{D57F1E4F-1CFF-5643-939E-217C01CDF565}" type="slidenum">
              <a:rPr lang="en-US" sz="1600" b="1" smtClean="0"/>
              <a:pPr/>
              <a:t>42</a:t>
            </a:fld>
            <a:endParaRPr lang="en-US" sz="1600" b="1" dirty="0"/>
          </a:p>
        </p:txBody>
      </p:sp>
      <p:sp>
        <p:nvSpPr>
          <p:cNvPr id="5" name="TextBox 4">
            <a:extLst>
              <a:ext uri="{FF2B5EF4-FFF2-40B4-BE49-F238E27FC236}">
                <a16:creationId xmlns:a16="http://schemas.microsoft.com/office/drawing/2014/main" id="{A029D4E0-BCD4-46E1-8EE6-8ADB468C3F96}"/>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465802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1A226-918B-488B-9A53-3F3DF402E9CC}"/>
              </a:ext>
            </a:extLst>
          </p:cNvPr>
          <p:cNvSpPr>
            <a:spLocks noGrp="1"/>
          </p:cNvSpPr>
          <p:nvPr>
            <p:ph idx="1"/>
          </p:nvPr>
        </p:nvSpPr>
        <p:spPr>
          <a:xfrm>
            <a:off x="1484310" y="685801"/>
            <a:ext cx="10018713" cy="5105400"/>
          </a:xfrm>
        </p:spPr>
        <p:txBody>
          <a:bodyPr/>
          <a:lstStyle/>
          <a:p>
            <a:pPr marL="0" indent="0">
              <a:buNone/>
            </a:pPr>
            <a:r>
              <a:rPr lang="fa-IR" b="1" dirty="0">
                <a:cs typeface="B Nazanin" panose="00000400000000000000" pitchFamily="2" charset="-78"/>
              </a:rPr>
              <a:t>مثال. </a:t>
            </a:r>
            <a:r>
              <a:rPr lang="fa-IR" dirty="0">
                <a:cs typeface="B Nazanin" panose="00000400000000000000" pitchFamily="2" charset="-78"/>
              </a:rPr>
              <a:t>داده های زیر زمان شکست مرتب شده 23 بلبرینگ ( برحسب میلیون دور) را نشان می‌دهد که در یک آزمایش طول عمر به دست آمده اند.</a:t>
            </a:r>
          </a:p>
          <a:p>
            <a:pPr marL="0" indent="0">
              <a:buNone/>
            </a:pPr>
            <a:r>
              <a:rPr lang="fa-IR" dirty="0">
                <a:cs typeface="B Nazanin" panose="00000400000000000000" pitchFamily="2" charset="-78"/>
              </a:rPr>
              <a:t>17/88و28/92و33/00و41/52و41/12و45/60و48/40و51/84و51/95و54/12و55/56و67/80و64/64و</a:t>
            </a:r>
          </a:p>
          <a:p>
            <a:pPr marL="0" indent="0">
              <a:buNone/>
            </a:pPr>
            <a:r>
              <a:rPr lang="fa-IR" dirty="0">
                <a:cs typeface="B Nazanin" panose="00000400000000000000" pitchFamily="2" charset="-78"/>
              </a:rPr>
              <a:t>68/64و 84/12و93/12و98/64و105/12و127/92و128/04و173/04</a:t>
            </a:r>
          </a:p>
          <a:p>
            <a:pPr marL="0" indent="0">
              <a:buNone/>
            </a:pPr>
            <a:r>
              <a:rPr lang="fa-IR" dirty="0">
                <a:cs typeface="B Nazanin" panose="00000400000000000000" pitchFamily="2" charset="-78"/>
              </a:rPr>
              <a:t>آیا می‌توان پذیرفت که توزیع طول عمر بلبرینگ ها لگ نرمال است؟ در صورت مثبت بودن جواب پارامترهای توزیع را برآورد کنید.</a:t>
            </a:r>
          </a:p>
        </p:txBody>
      </p:sp>
      <p:sp>
        <p:nvSpPr>
          <p:cNvPr id="2" name="Slide Number Placeholder 1">
            <a:extLst>
              <a:ext uri="{FF2B5EF4-FFF2-40B4-BE49-F238E27FC236}">
                <a16:creationId xmlns:a16="http://schemas.microsoft.com/office/drawing/2014/main" id="{7AF54926-1E46-4411-85E8-8F11BE0567D5}"/>
              </a:ext>
            </a:extLst>
          </p:cNvPr>
          <p:cNvSpPr>
            <a:spLocks noGrp="1"/>
          </p:cNvSpPr>
          <p:nvPr>
            <p:ph type="sldNum" sz="quarter" idx="12"/>
          </p:nvPr>
        </p:nvSpPr>
        <p:spPr/>
        <p:txBody>
          <a:bodyPr/>
          <a:lstStyle/>
          <a:p>
            <a:fld id="{D57F1E4F-1CFF-5643-939E-217C01CDF565}" type="slidenum">
              <a:rPr lang="en-US" sz="1600" b="1" smtClean="0"/>
              <a:pPr/>
              <a:t>43</a:t>
            </a:fld>
            <a:endParaRPr lang="en-US" sz="1600" b="1" dirty="0"/>
          </a:p>
        </p:txBody>
      </p:sp>
      <p:sp>
        <p:nvSpPr>
          <p:cNvPr id="5" name="TextBox 4">
            <a:extLst>
              <a:ext uri="{FF2B5EF4-FFF2-40B4-BE49-F238E27FC236}">
                <a16:creationId xmlns:a16="http://schemas.microsoft.com/office/drawing/2014/main" id="{86A13939-7F9D-45E5-8344-D8261453E1E9}"/>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393511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164CC5-18B3-4D9D-AE38-7363FF9A5761}"/>
                  </a:ext>
                </a:extLst>
              </p:cNvPr>
              <p:cNvSpPr>
                <a:spLocks noGrp="1"/>
              </p:cNvSpPr>
              <p:nvPr>
                <p:ph idx="1"/>
              </p:nvPr>
            </p:nvSpPr>
            <p:spPr>
              <a:xfrm>
                <a:off x="2077278" y="685801"/>
                <a:ext cx="9425745" cy="5105400"/>
              </a:xfrm>
            </p:spPr>
            <p:txBody>
              <a:bodyPr/>
              <a:lstStyle/>
              <a:p>
                <a:pPr marL="0" indent="0">
                  <a:buNone/>
                </a:pPr>
                <a:r>
                  <a:rPr lang="fa-IR" b="1" dirty="0">
                    <a:cs typeface="B Nazanin" panose="00000400000000000000" pitchFamily="2" charset="-78"/>
                  </a:rPr>
                  <a:t>حل. </a:t>
                </a:r>
                <a:r>
                  <a:rPr lang="fa-IR" dirty="0">
                    <a:cs typeface="B Nazanin" panose="00000400000000000000" pitchFamily="2" charset="-78"/>
                  </a:rPr>
                  <a:t>با رسم نقاط </a:t>
                </a:r>
                <a14:m>
                  <m:oMath xmlns:m="http://schemas.openxmlformats.org/officeDocument/2006/math">
                    <m:r>
                      <a:rPr lang="fa-IR" b="0" i="0" smtClean="0">
                        <a:latin typeface="Cambria Math" panose="02040503050406030204" pitchFamily="18" charset="0"/>
                        <a:cs typeface="B Nazanin" panose="00000400000000000000" pitchFamily="2" charset="-78"/>
                      </a:rPr>
                      <m:t>(</m:t>
                    </m:r>
                    <m:func>
                      <m:funcPr>
                        <m:ctrlPr>
                          <a:rPr lang="en-US" i="1">
                            <a:latin typeface="Cambria Math" panose="02040503050406030204" pitchFamily="18" charset="0"/>
                            <a:cs typeface="B Nazanin" panose="00000400000000000000" pitchFamily="2" charset="-78"/>
                          </a:rPr>
                        </m:ctrlPr>
                      </m:funcPr>
                      <m:fName>
                        <m:r>
                          <m:rPr>
                            <m:sty m:val="p"/>
                          </m:rPr>
                          <a:rPr lang="en-US">
                            <a:latin typeface="Cambria Math" panose="02040503050406030204" pitchFamily="18" charset="0"/>
                            <a:cs typeface="B Nazanin" panose="00000400000000000000" pitchFamily="2" charset="-78"/>
                          </a:rPr>
                          <m:t>ln</m:t>
                        </m:r>
                      </m:fName>
                      <m:e>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e>
                    </m:func>
                    <m:r>
                      <a:rPr lang="en-US" b="0" i="0" smtClean="0">
                        <a:latin typeface="Cambria Math" panose="02040503050406030204" pitchFamily="18" charset="0"/>
                        <a:cs typeface="B Nazanin" panose="00000400000000000000" pitchFamily="2" charset="-78"/>
                      </a:rPr>
                      <m:t>, </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𝑧</m:t>
                        </m:r>
                      </m:e>
                      <m:sub>
                        <m:r>
                          <a:rPr lang="en-US" b="0" i="1" smtClean="0">
                            <a:latin typeface="Cambria Math" panose="02040503050406030204" pitchFamily="18" charset="0"/>
                            <a:cs typeface="B Nazanin" panose="00000400000000000000" pitchFamily="2" charset="-78"/>
                          </a:rPr>
                          <m:t>𝑖</m:t>
                        </m:r>
                      </m:sub>
                    </m:sSub>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23</m:t>
                    </m:r>
                  </m:oMath>
                </a14:m>
                <a:r>
                  <a:rPr lang="fa-IR" dirty="0">
                    <a:cs typeface="B Nazanin" panose="00000400000000000000" pitchFamily="2" charset="-78"/>
                  </a:rPr>
                  <a:t> ، شکل 8</a:t>
                </a:r>
                <a:r>
                  <a:rPr lang="fa-IR" b="1" dirty="0">
                    <a:cs typeface="B Nazanin" panose="00000400000000000000" pitchFamily="2" charset="-78"/>
                  </a:rPr>
                  <a:t> .</a:t>
                </a:r>
                <a:r>
                  <a:rPr lang="fa-IR" dirty="0">
                    <a:cs typeface="B Nazanin" panose="00000400000000000000" pitchFamily="2" charset="-78"/>
                  </a:rPr>
                  <a:t>3 به دصست می آید. با توجه به قرار گرفتن نقاط حول خط برازش داده شده و مقدار مربع </a:t>
                </a:r>
                <a:r>
                  <a:rPr lang="en-US" dirty="0">
                    <a:cs typeface="B Nazanin" panose="00000400000000000000" pitchFamily="2" charset="-78"/>
                  </a:rPr>
                  <a:t>R</a:t>
                </a:r>
                <a:r>
                  <a:rPr lang="fa-IR" dirty="0">
                    <a:cs typeface="B Nazanin" panose="00000400000000000000" pitchFamily="2" charset="-78"/>
                  </a:rPr>
                  <a:t> میتوان پذیرفت که توزیع طول عمر بلبرینگ ها لگ نرمال است. برآوردهای  و </a:t>
                </a:r>
                <a14:m>
                  <m:oMath xmlns:m="http://schemas.openxmlformats.org/officeDocument/2006/math">
                    <m:r>
                      <a:rPr lang="fa-IR" i="1">
                        <a:latin typeface="Cambria Math" panose="02040503050406030204" pitchFamily="18" charset="0"/>
                        <a:ea typeface="Cambria Math" panose="02040503050406030204" pitchFamily="18" charset="0"/>
                        <a:cs typeface="B Nazanin" panose="00000400000000000000" pitchFamily="2" charset="-78"/>
                      </a:rPr>
                      <m:t>𝜎</m:t>
                    </m:r>
                  </m:oMath>
                </a14:m>
                <a:r>
                  <a:rPr lang="fa-IR" dirty="0">
                    <a:cs typeface="B Nazanin" panose="00000400000000000000" pitchFamily="2" charset="-78"/>
                  </a:rPr>
                  <a:t>   به ترتیب برابر با عرض از مبدا و ضریب زاویه خط برازش داده یعنی 0/399و 5/433 می‌باشد.</a:t>
                </a:r>
              </a:p>
            </p:txBody>
          </p:sp>
        </mc:Choice>
        <mc:Fallback xmlns="">
          <p:sp>
            <p:nvSpPr>
              <p:cNvPr id="3" name="Content Placeholder 2">
                <a:extLst>
                  <a:ext uri="{FF2B5EF4-FFF2-40B4-BE49-F238E27FC236}">
                    <a16:creationId xmlns:a16="http://schemas.microsoft.com/office/drawing/2014/main" id="{62164CC5-18B3-4D9D-AE38-7363FF9A5761}"/>
                  </a:ext>
                </a:extLst>
              </p:cNvPr>
              <p:cNvSpPr>
                <a:spLocks noGrp="1" noRot="1" noChangeAspect="1" noMove="1" noResize="1" noEditPoints="1" noAdjustHandles="1" noChangeArrowheads="1" noChangeShapeType="1" noTextEdit="1"/>
              </p:cNvSpPr>
              <p:nvPr>
                <p:ph idx="1"/>
              </p:nvPr>
            </p:nvSpPr>
            <p:spPr>
              <a:xfrm>
                <a:off x="2077278" y="685801"/>
                <a:ext cx="9425745" cy="5105400"/>
              </a:xfrm>
              <a:blipFill>
                <a:blip r:embed="rId2"/>
                <a:stretch>
                  <a:fillRect l="-1164" r="-970"/>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CFB97E2B-D5F6-4C34-9CDC-2CAE7A137225}"/>
              </a:ext>
            </a:extLst>
          </p:cNvPr>
          <p:cNvSpPr>
            <a:spLocks noGrp="1"/>
          </p:cNvSpPr>
          <p:nvPr>
            <p:ph type="sldNum" sz="quarter" idx="12"/>
          </p:nvPr>
        </p:nvSpPr>
        <p:spPr/>
        <p:txBody>
          <a:bodyPr/>
          <a:lstStyle/>
          <a:p>
            <a:fld id="{D57F1E4F-1CFF-5643-939E-217C01CDF565}" type="slidenum">
              <a:rPr lang="en-US" sz="1600" b="1" smtClean="0"/>
              <a:pPr/>
              <a:t>44</a:t>
            </a:fld>
            <a:endParaRPr lang="en-US" sz="1600" b="1" dirty="0"/>
          </a:p>
        </p:txBody>
      </p:sp>
      <p:sp>
        <p:nvSpPr>
          <p:cNvPr id="5" name="TextBox 4">
            <a:extLst>
              <a:ext uri="{FF2B5EF4-FFF2-40B4-BE49-F238E27FC236}">
                <a16:creationId xmlns:a16="http://schemas.microsoft.com/office/drawing/2014/main" id="{38C7CB72-B25B-4119-803C-0B46483AB497}"/>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3680077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pdf - Foxit Reader">
            <a:extLst>
              <a:ext uri="{FF2B5EF4-FFF2-40B4-BE49-F238E27FC236}">
                <a16:creationId xmlns:a16="http://schemas.microsoft.com/office/drawing/2014/main" id="{2EBBC5BA-6219-4A88-9EB2-46500B9F3BA4}"/>
              </a:ext>
            </a:extLst>
          </p:cNvPr>
          <p:cNvPicPr>
            <a:picLocks noGrp="1" noChangeAspect="1"/>
          </p:cNvPicPr>
          <p:nvPr>
            <p:ph idx="1"/>
          </p:nvPr>
        </p:nvPicPr>
        <p:blipFill rotWithShape="1">
          <a:blip r:embed="rId2"/>
          <a:srcRect l="16132" t="25767" r="41552" b="9643"/>
          <a:stretch/>
        </p:blipFill>
        <p:spPr>
          <a:xfrm>
            <a:off x="2514600" y="884583"/>
            <a:ext cx="6380922" cy="4959625"/>
          </a:xfrm>
        </p:spPr>
      </p:pic>
      <p:sp>
        <p:nvSpPr>
          <p:cNvPr id="2" name="Slide Number Placeholder 1">
            <a:extLst>
              <a:ext uri="{FF2B5EF4-FFF2-40B4-BE49-F238E27FC236}">
                <a16:creationId xmlns:a16="http://schemas.microsoft.com/office/drawing/2014/main" id="{006F5AE8-8D7A-4C02-937E-E86320EE3DF5}"/>
              </a:ext>
            </a:extLst>
          </p:cNvPr>
          <p:cNvSpPr>
            <a:spLocks noGrp="1"/>
          </p:cNvSpPr>
          <p:nvPr>
            <p:ph type="sldNum" sz="quarter" idx="12"/>
          </p:nvPr>
        </p:nvSpPr>
        <p:spPr/>
        <p:txBody>
          <a:bodyPr/>
          <a:lstStyle/>
          <a:p>
            <a:fld id="{D57F1E4F-1CFF-5643-939E-217C01CDF565}" type="slidenum">
              <a:rPr lang="en-US" sz="1600" b="1" smtClean="0"/>
              <a:pPr/>
              <a:t>45</a:t>
            </a:fld>
            <a:endParaRPr lang="en-US" sz="1600" b="1" dirty="0"/>
          </a:p>
        </p:txBody>
      </p:sp>
      <p:sp>
        <p:nvSpPr>
          <p:cNvPr id="5" name="TextBox 4">
            <a:extLst>
              <a:ext uri="{FF2B5EF4-FFF2-40B4-BE49-F238E27FC236}">
                <a16:creationId xmlns:a16="http://schemas.microsoft.com/office/drawing/2014/main" id="{A09022A7-E975-4493-AD22-43D56F1359BD}"/>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2948066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BBE1E-1D83-48EA-90CC-5290521E8DF9}"/>
              </a:ext>
            </a:extLst>
          </p:cNvPr>
          <p:cNvSpPr>
            <a:spLocks noGrp="1"/>
          </p:cNvSpPr>
          <p:nvPr>
            <p:ph idx="1"/>
          </p:nvPr>
        </p:nvSpPr>
        <p:spPr>
          <a:xfrm>
            <a:off x="1484310" y="765313"/>
            <a:ext cx="10018713" cy="5025887"/>
          </a:xfrm>
        </p:spPr>
        <p:txBody>
          <a:bodyPr/>
          <a:lstStyle/>
          <a:p>
            <a:pPr marL="0" indent="0">
              <a:buNone/>
            </a:pPr>
            <a:r>
              <a:rPr lang="fa-IR" b="1" dirty="0">
                <a:cs typeface="B Nazanin" panose="00000400000000000000" pitchFamily="2" charset="-78"/>
              </a:rPr>
              <a:t>خروجی نرم افزار </a:t>
            </a:r>
            <a:r>
              <a:rPr lang="en-US" b="1" dirty="0">
                <a:cs typeface="B Nazanin" panose="00000400000000000000" pitchFamily="2" charset="-78"/>
              </a:rPr>
              <a:t>R</a:t>
            </a:r>
            <a:r>
              <a:rPr lang="fa-IR" dirty="0"/>
              <a:t> </a:t>
            </a:r>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p:txBody>
      </p:sp>
      <p:pic>
        <p:nvPicPr>
          <p:cNvPr id="4" name="Picture 3">
            <a:extLst>
              <a:ext uri="{FF2B5EF4-FFF2-40B4-BE49-F238E27FC236}">
                <a16:creationId xmlns:a16="http://schemas.microsoft.com/office/drawing/2014/main" id="{3FAFD3ED-E1EA-4B0C-82B1-4D228A7FBF20}"/>
              </a:ext>
            </a:extLst>
          </p:cNvPr>
          <p:cNvPicPr>
            <a:picLocks noChangeAspect="1"/>
          </p:cNvPicPr>
          <p:nvPr/>
        </p:nvPicPr>
        <p:blipFill>
          <a:blip r:embed="rId2"/>
          <a:stretch>
            <a:fillRect/>
          </a:stretch>
        </p:blipFill>
        <p:spPr>
          <a:xfrm>
            <a:off x="2097157" y="1669774"/>
            <a:ext cx="7961243" cy="3419061"/>
          </a:xfrm>
          <a:prstGeom prst="rect">
            <a:avLst/>
          </a:prstGeom>
        </p:spPr>
      </p:pic>
      <p:sp>
        <p:nvSpPr>
          <p:cNvPr id="2" name="Slide Number Placeholder 1">
            <a:extLst>
              <a:ext uri="{FF2B5EF4-FFF2-40B4-BE49-F238E27FC236}">
                <a16:creationId xmlns:a16="http://schemas.microsoft.com/office/drawing/2014/main" id="{E430DB82-C119-48EB-B770-0C1517995E92}"/>
              </a:ext>
            </a:extLst>
          </p:cNvPr>
          <p:cNvSpPr>
            <a:spLocks noGrp="1"/>
          </p:cNvSpPr>
          <p:nvPr>
            <p:ph type="sldNum" sz="quarter" idx="12"/>
          </p:nvPr>
        </p:nvSpPr>
        <p:spPr>
          <a:xfrm>
            <a:off x="10951856" y="5910124"/>
            <a:ext cx="551167" cy="365125"/>
          </a:xfrm>
        </p:spPr>
        <p:txBody>
          <a:bodyPr/>
          <a:lstStyle/>
          <a:p>
            <a:fld id="{D57F1E4F-1CFF-5643-939E-217C01CDF565}" type="slidenum">
              <a:rPr lang="en-US" sz="1600" b="1" smtClean="0"/>
              <a:pPr/>
              <a:t>46</a:t>
            </a:fld>
            <a:endParaRPr lang="en-US" sz="1600" b="1" dirty="0"/>
          </a:p>
        </p:txBody>
      </p:sp>
      <p:sp>
        <p:nvSpPr>
          <p:cNvPr id="6" name="TextBox 5">
            <a:extLst>
              <a:ext uri="{FF2B5EF4-FFF2-40B4-BE49-F238E27FC236}">
                <a16:creationId xmlns:a16="http://schemas.microsoft.com/office/drawing/2014/main" id="{222ED629-4D39-48FE-9BF7-1689E7827525}"/>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1918549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BE724A-B2A5-44CB-8E2C-BA41EB76ED2B}"/>
              </a:ext>
            </a:extLst>
          </p:cNvPr>
          <p:cNvPicPr>
            <a:picLocks noGrp="1" noChangeAspect="1"/>
          </p:cNvPicPr>
          <p:nvPr>
            <p:ph idx="1"/>
          </p:nvPr>
        </p:nvPicPr>
        <p:blipFill>
          <a:blip r:embed="rId2"/>
          <a:stretch>
            <a:fillRect/>
          </a:stretch>
        </p:blipFill>
        <p:spPr>
          <a:xfrm>
            <a:off x="2237159" y="590998"/>
            <a:ext cx="6987209" cy="5676003"/>
          </a:xfrm>
          <a:prstGeom prst="rect">
            <a:avLst/>
          </a:prstGeom>
        </p:spPr>
      </p:pic>
      <p:sp>
        <p:nvSpPr>
          <p:cNvPr id="2" name="Slide Number Placeholder 1">
            <a:extLst>
              <a:ext uri="{FF2B5EF4-FFF2-40B4-BE49-F238E27FC236}">
                <a16:creationId xmlns:a16="http://schemas.microsoft.com/office/drawing/2014/main" id="{A14F68A1-8438-47E6-AD7A-A4006CC7421D}"/>
              </a:ext>
            </a:extLst>
          </p:cNvPr>
          <p:cNvSpPr>
            <a:spLocks noGrp="1"/>
          </p:cNvSpPr>
          <p:nvPr>
            <p:ph type="sldNum" sz="quarter" idx="12"/>
          </p:nvPr>
        </p:nvSpPr>
        <p:spPr/>
        <p:txBody>
          <a:bodyPr/>
          <a:lstStyle/>
          <a:p>
            <a:fld id="{D57F1E4F-1CFF-5643-939E-217C01CDF565}" type="slidenum">
              <a:rPr lang="en-US" sz="1600" b="1" smtClean="0"/>
              <a:pPr/>
              <a:t>47</a:t>
            </a:fld>
            <a:endParaRPr lang="en-US" sz="1600" b="1" dirty="0"/>
          </a:p>
        </p:txBody>
      </p:sp>
      <p:sp>
        <p:nvSpPr>
          <p:cNvPr id="5" name="TextBox 4">
            <a:extLst>
              <a:ext uri="{FF2B5EF4-FFF2-40B4-BE49-F238E27FC236}">
                <a16:creationId xmlns:a16="http://schemas.microsoft.com/office/drawing/2014/main" id="{3460DA07-9E91-45E7-B44F-3EDF6309C410}"/>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2619452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a:extLst>
              <a:ext uri="{FF2B5EF4-FFF2-40B4-BE49-F238E27FC236}">
                <a16:creationId xmlns:a16="http://schemas.microsoft.com/office/drawing/2014/main" id="{BDD5E46E-23EA-46BD-AB8C-E0DEDFBFF66B}"/>
              </a:ext>
            </a:extLst>
          </p:cNvPr>
          <p:cNvPicPr>
            <a:picLocks noGrp="1"/>
          </p:cNvPicPr>
          <p:nvPr>
            <p:ph idx="1"/>
          </p:nvPr>
        </p:nvPicPr>
        <p:blipFill>
          <a:blip r:embed="rId2"/>
          <a:stretch>
            <a:fillRect/>
          </a:stretch>
        </p:blipFill>
        <p:spPr bwMode="auto">
          <a:xfrm>
            <a:off x="3286327" y="1126997"/>
            <a:ext cx="5619345" cy="4604006"/>
          </a:xfrm>
          <a:prstGeom prst="rect">
            <a:avLst/>
          </a:prstGeom>
          <a:noFill/>
          <a:ln w="9525">
            <a:noFill/>
            <a:headEnd/>
            <a:tailEnd/>
          </a:ln>
        </p:spPr>
      </p:pic>
      <p:sp>
        <p:nvSpPr>
          <p:cNvPr id="2" name="Slide Number Placeholder 1">
            <a:extLst>
              <a:ext uri="{FF2B5EF4-FFF2-40B4-BE49-F238E27FC236}">
                <a16:creationId xmlns:a16="http://schemas.microsoft.com/office/drawing/2014/main" id="{04188276-0B22-40D9-A5C7-DEF97634493E}"/>
              </a:ext>
            </a:extLst>
          </p:cNvPr>
          <p:cNvSpPr>
            <a:spLocks noGrp="1"/>
          </p:cNvSpPr>
          <p:nvPr>
            <p:ph type="sldNum" sz="quarter" idx="12"/>
          </p:nvPr>
        </p:nvSpPr>
        <p:spPr/>
        <p:txBody>
          <a:bodyPr/>
          <a:lstStyle/>
          <a:p>
            <a:fld id="{D57F1E4F-1CFF-5643-939E-217C01CDF565}" type="slidenum">
              <a:rPr lang="en-US" sz="1600" b="1" smtClean="0"/>
              <a:pPr/>
              <a:t>48</a:t>
            </a:fld>
            <a:endParaRPr lang="en-US" sz="1600" b="1" dirty="0"/>
          </a:p>
        </p:txBody>
      </p:sp>
      <p:sp>
        <p:nvSpPr>
          <p:cNvPr id="4" name="Rectangle 3">
            <a:extLst>
              <a:ext uri="{FF2B5EF4-FFF2-40B4-BE49-F238E27FC236}">
                <a16:creationId xmlns:a16="http://schemas.microsoft.com/office/drawing/2014/main" id="{ED4B0AAF-ECF7-42BF-A1BA-0E2771F1DBAB}"/>
              </a:ext>
            </a:extLst>
          </p:cNvPr>
          <p:cNvSpPr/>
          <p:nvPr/>
        </p:nvSpPr>
        <p:spPr>
          <a:xfrm>
            <a:off x="7791809" y="757665"/>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01AC80C5-7E71-4041-9977-95D3BAEB635E}"/>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2177537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436462-EFD6-433C-BBBB-7C009F2B7F49}"/>
              </a:ext>
            </a:extLst>
          </p:cNvPr>
          <p:cNvPicPr>
            <a:picLocks noGrp="1" noChangeAspect="1"/>
          </p:cNvPicPr>
          <p:nvPr>
            <p:ph idx="1"/>
          </p:nvPr>
        </p:nvPicPr>
        <p:blipFill rotWithShape="1">
          <a:blip r:embed="rId2"/>
          <a:srcRect l="-4885" t="-481" r="21573" b="7370"/>
          <a:stretch/>
        </p:blipFill>
        <p:spPr>
          <a:xfrm>
            <a:off x="2454966" y="731010"/>
            <a:ext cx="6102626" cy="5769181"/>
          </a:xfrm>
          <a:prstGeom prst="rect">
            <a:avLst/>
          </a:prstGeom>
        </p:spPr>
      </p:pic>
      <p:sp>
        <p:nvSpPr>
          <p:cNvPr id="2" name="Slide Number Placeholder 1">
            <a:extLst>
              <a:ext uri="{FF2B5EF4-FFF2-40B4-BE49-F238E27FC236}">
                <a16:creationId xmlns:a16="http://schemas.microsoft.com/office/drawing/2014/main" id="{628B153A-1584-45DC-BD8B-A705D0A219D2}"/>
              </a:ext>
            </a:extLst>
          </p:cNvPr>
          <p:cNvSpPr>
            <a:spLocks noGrp="1"/>
          </p:cNvSpPr>
          <p:nvPr>
            <p:ph type="sldNum" sz="quarter" idx="12"/>
          </p:nvPr>
        </p:nvSpPr>
        <p:spPr/>
        <p:txBody>
          <a:bodyPr/>
          <a:lstStyle/>
          <a:p>
            <a:fld id="{D57F1E4F-1CFF-5643-939E-217C01CDF565}" type="slidenum">
              <a:rPr lang="en-US" sz="1600" b="1" smtClean="0"/>
              <a:pPr/>
              <a:t>49</a:t>
            </a:fld>
            <a:endParaRPr lang="en-US" sz="1600" b="1" dirty="0"/>
          </a:p>
        </p:txBody>
      </p:sp>
      <p:sp>
        <p:nvSpPr>
          <p:cNvPr id="5" name="TextBox 4">
            <a:extLst>
              <a:ext uri="{FF2B5EF4-FFF2-40B4-BE49-F238E27FC236}">
                <a16:creationId xmlns:a16="http://schemas.microsoft.com/office/drawing/2014/main" id="{82D5AA0A-02F0-4F1D-9A6E-73DF8E580785}"/>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375836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853E8-5E02-43C3-AEF5-CA12F8443CB2}"/>
                  </a:ext>
                </a:extLst>
              </p:cNvPr>
              <p:cNvSpPr>
                <a:spLocks noGrp="1"/>
              </p:cNvSpPr>
              <p:nvPr>
                <p:ph idx="1"/>
              </p:nvPr>
            </p:nvSpPr>
            <p:spPr>
              <a:xfrm>
                <a:off x="1484310" y="715617"/>
                <a:ext cx="10018713" cy="5075583"/>
              </a:xfrm>
            </p:spPr>
            <p:txBody>
              <a:bodyPr/>
              <a:lstStyle/>
              <a:p>
                <a:pPr marL="0" indent="0">
                  <a:buNone/>
                </a:pPr>
                <a:r>
                  <a:rPr lang="fa-IR" dirty="0">
                    <a:cs typeface="B Nazanin" panose="00000400000000000000" pitchFamily="2" charset="-78"/>
                  </a:rPr>
                  <a:t>اگر </a:t>
                </a:r>
                <a:r>
                  <a:rPr lang="en-US" dirty="0">
                    <a:cs typeface="B Nazanin" panose="00000400000000000000" pitchFamily="2" charset="-78"/>
                  </a:rPr>
                  <a:t>F</a:t>
                </a:r>
                <a:r>
                  <a:rPr lang="fa-IR" dirty="0">
                    <a:cs typeface="B Nazanin" panose="00000400000000000000" pitchFamily="2" charset="-78"/>
                  </a:rPr>
                  <a:t> یک تابع  توزیع احتمال باشد، آنگاه برآورد ناپارامتری آن بر اساس یک نمونه تصادفی به صورت زیر تعریف شد که به آن برآوردگر تجربی تابع توزیع می‌گویند.</a:t>
                </a:r>
              </a:p>
              <a:p>
                <a:pPr marL="0" indent="0">
                  <a:buNone/>
                </a:pPr>
                <a14:m>
                  <m:oMathPara xmlns:m="http://schemas.openxmlformats.org/officeDocument/2006/math">
                    <m:oMathParaPr>
                      <m:jc m:val="centerGroup"/>
                    </m:oMathParaPr>
                    <m:oMath xmlns:m="http://schemas.openxmlformats.org/officeDocument/2006/math">
                      <m:acc>
                        <m:accPr>
                          <m:chr m:val="̂"/>
                          <m:ctrlPr>
                            <a:rPr lang="fa-IR" i="1" smtClean="0">
                              <a:latin typeface="Cambria Math" panose="02040503050406030204" pitchFamily="18" charset="0"/>
                              <a:cs typeface="B Nazanin" panose="00000400000000000000" pitchFamily="2" charset="-78"/>
                            </a:rPr>
                          </m:ctrlPr>
                        </m:accPr>
                        <m:e>
                          <m:r>
                            <a:rPr lang="en-US" b="0" i="1" smtClean="0">
                              <a:latin typeface="Cambria Math" panose="02040503050406030204" pitchFamily="18" charset="0"/>
                              <a:cs typeface="B Nazanin" panose="00000400000000000000" pitchFamily="2" charset="-78"/>
                            </a:rPr>
                            <m:t>𝐹</m:t>
                          </m:r>
                          <m:r>
                            <a:rPr lang="fa-IR" b="0" i="1" smtClean="0">
                              <a:latin typeface="Cambria Math" panose="02040503050406030204" pitchFamily="18" charset="0"/>
                              <a:cs typeface="B Nazanin" panose="00000400000000000000" pitchFamily="2" charset="-78"/>
                            </a:rPr>
                            <m:t> </m:t>
                          </m:r>
                        </m:e>
                      </m:acc>
                      <m:d>
                        <m:dPr>
                          <m:ctrlPr>
                            <a:rPr lang="fa-IR"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𝑡</m:t>
                          </m:r>
                        </m:e>
                      </m:d>
                      <m:r>
                        <a:rPr lang="fa-IR" b="0" i="1" smtClean="0">
                          <a:latin typeface="Cambria Math" panose="02040503050406030204" pitchFamily="18" charset="0"/>
                          <a:cs typeface="B Nazanin" panose="00000400000000000000" pitchFamily="2" charset="-78"/>
                        </a:rPr>
                        <m:t>=</m:t>
                      </m:r>
                      <m:f>
                        <m:fPr>
                          <m:ctrlPr>
                            <a:rPr lang="fa-IR" b="0" i="1" smtClean="0">
                              <a:latin typeface="Cambria Math" panose="02040503050406030204" pitchFamily="18" charset="0"/>
                              <a:cs typeface="B Nazanin" panose="00000400000000000000" pitchFamily="2" charset="-78"/>
                            </a:rPr>
                          </m:ctrlPr>
                        </m:fPr>
                        <m:num>
                          <m:r>
                            <a:rPr lang="fa-IR" b="0" i="1" smtClean="0">
                              <a:latin typeface="Cambria Math" panose="02040503050406030204" pitchFamily="18" charset="0"/>
                              <a:cs typeface="B Nazanin" panose="00000400000000000000" pitchFamily="2" charset="-78"/>
                            </a:rPr>
                            <m:t>هستند</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𝑡</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مساوی</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یا</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کمتر</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نمونه</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در</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که</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مشاهداتی</m:t>
                          </m:r>
                          <m:r>
                            <a:rPr lang="fa-IR" b="0" i="1" smtClean="0">
                              <a:latin typeface="Cambria Math" panose="02040503050406030204" pitchFamily="18" charset="0"/>
                              <a:cs typeface="B Nazanin" panose="00000400000000000000" pitchFamily="2" charset="-78"/>
                            </a:rPr>
                            <m:t> </m:t>
                          </m:r>
                          <m:r>
                            <a:rPr lang="fa-IR" b="0" i="1" smtClean="0">
                              <a:latin typeface="Cambria Math" panose="02040503050406030204" pitchFamily="18" charset="0"/>
                              <a:cs typeface="B Nazanin" panose="00000400000000000000" pitchFamily="2" charset="-78"/>
                            </a:rPr>
                            <m:t>تعداد</m:t>
                          </m:r>
                        </m:num>
                        <m:den>
                          <m:r>
                            <a:rPr lang="en-US" b="0" i="1" smtClean="0">
                              <a:latin typeface="Cambria Math" panose="02040503050406030204" pitchFamily="18" charset="0"/>
                              <a:cs typeface="B Nazanin" panose="00000400000000000000" pitchFamily="2" charset="-78"/>
                            </a:rPr>
                            <m:t>𝑛</m:t>
                          </m:r>
                        </m:den>
                      </m:f>
                    </m:oMath>
                  </m:oMathPara>
                </a14:m>
                <a:endParaRPr lang="fa-IR" dirty="0">
                  <a:cs typeface="B Nazanin" panose="00000400000000000000" pitchFamily="2" charset="-78"/>
                </a:endParaRPr>
              </a:p>
              <a:p>
                <a:pPr marL="0" indent="0">
                  <a:buNone/>
                </a:pPr>
                <a:r>
                  <a:rPr lang="fa-IR" dirty="0">
                    <a:cs typeface="B Nazanin" panose="00000400000000000000" pitchFamily="2" charset="-78"/>
                  </a:rPr>
                  <a:t>اگر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1</m:t>
                        </m:r>
                      </m:sub>
                    </m:sSub>
                  </m:oMath>
                </a14:m>
                <a:r>
                  <a:rPr lang="fa-IR" dirty="0">
                    <a:cs typeface="B Nazanin" panose="00000400000000000000" pitchFamily="2" charset="-78"/>
                  </a:rPr>
                  <a:t>و</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2</m:t>
                        </m:r>
                      </m:sub>
                    </m:sSub>
                  </m:oMath>
                </a14:m>
                <a:r>
                  <a:rPr lang="fa-IR" dirty="0">
                    <a:cs typeface="B Nazanin" panose="00000400000000000000" pitchFamily="2" charset="-78"/>
                  </a:rPr>
                  <a:t>و...و</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𝑛</m:t>
                        </m:r>
                      </m:sub>
                    </m:sSub>
                  </m:oMath>
                </a14:m>
                <a:r>
                  <a:rPr lang="fa-IR" dirty="0">
                    <a:cs typeface="B Nazanin" panose="00000400000000000000" pitchFamily="2" charset="-78"/>
                  </a:rPr>
                  <a:t> مقادیر مرتب شده نمونه باشند،آنگاه باتوجه به این تعریف داریم</a:t>
                </a:r>
                <a:r>
                  <a:rPr lang="en-US" dirty="0">
                    <a:cs typeface="B Nazanin" panose="00000400000000000000" pitchFamily="2" charset="-78"/>
                  </a:rPr>
                  <a:t>:</a:t>
                </a:r>
                <a:endParaRPr lang="fa-IR" dirty="0">
                  <a:cs typeface="B Nazanin" panose="00000400000000000000" pitchFamily="2" charset="-78"/>
                </a:endParaRPr>
              </a:p>
              <a:p>
                <a:pPr marL="0" indent="0">
                  <a:buNone/>
                </a:pPr>
                <a14:m>
                  <m:oMathPara xmlns:m="http://schemas.openxmlformats.org/officeDocument/2006/math">
                    <m:oMathParaPr>
                      <m:jc m:val="centerGroup"/>
                    </m:oMathParaPr>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𝐹</m:t>
                          </m:r>
                        </m:e>
                        <m:sub>
                          <m:r>
                            <a:rPr lang="en-US" b="0" i="1" smtClean="0">
                              <a:latin typeface="Cambria Math" panose="02040503050406030204" pitchFamily="18" charset="0"/>
                              <a:cs typeface="B Nazanin" panose="00000400000000000000" pitchFamily="2" charset="-78"/>
                            </a:rPr>
                            <m:t>𝑛</m:t>
                          </m:r>
                        </m:sub>
                      </m:sSub>
                      <m:d>
                        <m:dPr>
                          <m:ctrlPr>
                            <a:rPr lang="fa-IR" b="0" i="1" smtClean="0">
                              <a:latin typeface="Cambria Math" panose="02040503050406030204" pitchFamily="18" charset="0"/>
                              <a:cs typeface="B Nazanin" panose="00000400000000000000" pitchFamily="2" charset="-78"/>
                            </a:rPr>
                          </m:ctrlPr>
                        </m:dPr>
                        <m:e>
                          <m:sSub>
                            <m:sSubPr>
                              <m:ctrlPr>
                                <a:rPr lang="fa-IR"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𝑖</m:t>
                              </m:r>
                            </m:sub>
                          </m:sSub>
                        </m:e>
                      </m:d>
                      <m:r>
                        <a:rPr lang="fa-IR" b="0" i="1" smtClean="0">
                          <a:latin typeface="Cambria Math" panose="02040503050406030204" pitchFamily="18" charset="0"/>
                          <a:cs typeface="B Nazanin" panose="00000400000000000000" pitchFamily="2" charset="-78"/>
                        </a:rPr>
                        <m:t>=</m:t>
                      </m:r>
                      <m:f>
                        <m:fPr>
                          <m:ctrlPr>
                            <a:rPr lang="fa-IR" b="0" i="1" smtClean="0">
                              <a:latin typeface="Cambria Math" panose="02040503050406030204" pitchFamily="18" charset="0"/>
                              <a:cs typeface="B Nazanin" panose="00000400000000000000" pitchFamily="2" charset="-78"/>
                            </a:rPr>
                          </m:ctrlPr>
                        </m:fPr>
                        <m:num>
                          <m:r>
                            <a:rPr lang="en-US" b="0" i="1" smtClean="0">
                              <a:latin typeface="Cambria Math" panose="02040503050406030204" pitchFamily="18" charset="0"/>
                              <a:cs typeface="B Nazanin" panose="00000400000000000000" pitchFamily="2" charset="-78"/>
                            </a:rPr>
                            <m:t>𝑖</m:t>
                          </m:r>
                        </m:num>
                        <m:den>
                          <m:r>
                            <a:rPr lang="en-US" b="0" i="1" smtClean="0">
                              <a:latin typeface="Cambria Math" panose="02040503050406030204" pitchFamily="18" charset="0"/>
                              <a:cs typeface="B Nazanin" panose="00000400000000000000" pitchFamily="2" charset="-78"/>
                            </a:rPr>
                            <m:t>𝑛</m:t>
                          </m:r>
                        </m:den>
                      </m:f>
                    </m:oMath>
                  </m:oMathPara>
                </a14:m>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821853E8-5E02-43C3-AEF5-CA12F8443CB2}"/>
                  </a:ext>
                </a:extLst>
              </p:cNvPr>
              <p:cNvSpPr>
                <a:spLocks noGrp="1" noRot="1" noChangeAspect="1" noMove="1" noResize="1" noEditPoints="1" noAdjustHandles="1" noChangeArrowheads="1" noChangeShapeType="1" noTextEdit="1"/>
              </p:cNvSpPr>
              <p:nvPr>
                <p:ph idx="1"/>
              </p:nvPr>
            </p:nvSpPr>
            <p:spPr>
              <a:xfrm>
                <a:off x="1484310" y="715617"/>
                <a:ext cx="10018713" cy="5075583"/>
              </a:xfrm>
              <a:blipFill>
                <a:blip r:embed="rId2"/>
                <a:stretch>
                  <a:fillRect r="-91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E09EFEF-E219-42FE-BAEA-1F7DB6ADE460}"/>
              </a:ext>
            </a:extLst>
          </p:cNvPr>
          <p:cNvSpPr>
            <a:spLocks noGrp="1"/>
          </p:cNvSpPr>
          <p:nvPr>
            <p:ph type="sldNum" sz="quarter" idx="12"/>
          </p:nvPr>
        </p:nvSpPr>
        <p:spPr/>
        <p:txBody>
          <a:bodyPr/>
          <a:lstStyle/>
          <a:p>
            <a:fld id="{D57F1E4F-1CFF-5643-939E-217C01CDF565}" type="slidenum">
              <a:rPr lang="en-US" sz="1600" b="1" smtClean="0"/>
              <a:pPr/>
              <a:t>5</a:t>
            </a:fld>
            <a:endParaRPr lang="en-US" sz="1600" b="1" dirty="0"/>
          </a:p>
        </p:txBody>
      </p:sp>
      <p:sp>
        <p:nvSpPr>
          <p:cNvPr id="5" name="TextBox 4">
            <a:extLst>
              <a:ext uri="{FF2B5EF4-FFF2-40B4-BE49-F238E27FC236}">
                <a16:creationId xmlns:a16="http://schemas.microsoft.com/office/drawing/2014/main" id="{D73EB7C9-3298-4214-BCAA-3BD1070B35EA}"/>
              </a:ext>
            </a:extLst>
          </p:cNvPr>
          <p:cNvSpPr txBox="1"/>
          <p:nvPr/>
        </p:nvSpPr>
        <p:spPr>
          <a:xfrm>
            <a:off x="2826327" y="193964"/>
            <a:ext cx="7629237" cy="461665"/>
          </a:xfrm>
          <a:prstGeom prst="rect">
            <a:avLst/>
          </a:prstGeom>
          <a:noFill/>
        </p:spPr>
        <p:txBody>
          <a:bodyPr wrap="square" rtlCol="0">
            <a:spAutoFit/>
          </a:bodyPr>
          <a:lstStyle/>
          <a:p>
            <a:pPr algn="ctr"/>
            <a:r>
              <a:rPr lang="fa-IR" sz="2400" b="1" dirty="0">
                <a:cs typeface="Titr" pitchFamily="2" charset="-78"/>
              </a:rPr>
              <a:t>برآورد تابع توزیع</a:t>
            </a:r>
            <a:endParaRPr lang="en-US" sz="2400" b="1" dirty="0">
              <a:cs typeface="Titr" pitchFamily="2" charset="-78"/>
            </a:endParaRPr>
          </a:p>
        </p:txBody>
      </p:sp>
    </p:spTree>
    <p:extLst>
      <p:ext uri="{BB962C8B-B14F-4D97-AF65-F5344CB8AC3E}">
        <p14:creationId xmlns:p14="http://schemas.microsoft.com/office/powerpoint/2010/main" val="562938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457428-F32D-4395-A936-F6448236F7CA}"/>
              </a:ext>
            </a:extLst>
          </p:cNvPr>
          <p:cNvPicPr>
            <a:picLocks noChangeAspect="1"/>
          </p:cNvPicPr>
          <p:nvPr/>
        </p:nvPicPr>
        <p:blipFill>
          <a:blip r:embed="rId2"/>
          <a:stretch>
            <a:fillRect/>
          </a:stretch>
        </p:blipFill>
        <p:spPr>
          <a:xfrm>
            <a:off x="2694039" y="1546857"/>
            <a:ext cx="6375264" cy="1560136"/>
          </a:xfrm>
          <a:prstGeom prst="rect">
            <a:avLst/>
          </a:prstGeom>
        </p:spPr>
      </p:pic>
      <p:pic>
        <p:nvPicPr>
          <p:cNvPr id="5" name="Picture 4">
            <a:extLst>
              <a:ext uri="{FF2B5EF4-FFF2-40B4-BE49-F238E27FC236}">
                <a16:creationId xmlns:a16="http://schemas.microsoft.com/office/drawing/2014/main" id="{1E27452C-5732-4F07-A201-2D74366F840E}"/>
              </a:ext>
            </a:extLst>
          </p:cNvPr>
          <p:cNvPicPr>
            <a:picLocks noChangeAspect="1"/>
          </p:cNvPicPr>
          <p:nvPr/>
        </p:nvPicPr>
        <p:blipFill>
          <a:blip r:embed="rId3"/>
          <a:stretch>
            <a:fillRect/>
          </a:stretch>
        </p:blipFill>
        <p:spPr>
          <a:xfrm>
            <a:off x="2694039" y="3751007"/>
            <a:ext cx="6499122" cy="1233948"/>
          </a:xfrm>
          <a:prstGeom prst="rect">
            <a:avLst/>
          </a:prstGeom>
        </p:spPr>
      </p:pic>
      <p:sp>
        <p:nvSpPr>
          <p:cNvPr id="2" name="Slide Number Placeholder 1">
            <a:extLst>
              <a:ext uri="{FF2B5EF4-FFF2-40B4-BE49-F238E27FC236}">
                <a16:creationId xmlns:a16="http://schemas.microsoft.com/office/drawing/2014/main" id="{D5CA7990-2731-4600-B951-58AA9589F431}"/>
              </a:ext>
            </a:extLst>
          </p:cNvPr>
          <p:cNvSpPr>
            <a:spLocks noGrp="1"/>
          </p:cNvSpPr>
          <p:nvPr>
            <p:ph type="sldNum" sz="quarter" idx="12"/>
          </p:nvPr>
        </p:nvSpPr>
        <p:spPr/>
        <p:txBody>
          <a:bodyPr/>
          <a:lstStyle/>
          <a:p>
            <a:fld id="{D57F1E4F-1CFF-5643-939E-217C01CDF565}" type="slidenum">
              <a:rPr lang="en-US" sz="1600" b="1" smtClean="0"/>
              <a:pPr/>
              <a:t>50</a:t>
            </a:fld>
            <a:endParaRPr lang="en-US" sz="1600" b="1" dirty="0"/>
          </a:p>
        </p:txBody>
      </p:sp>
      <p:sp>
        <p:nvSpPr>
          <p:cNvPr id="6" name="Rectangle 5">
            <a:extLst>
              <a:ext uri="{FF2B5EF4-FFF2-40B4-BE49-F238E27FC236}">
                <a16:creationId xmlns:a16="http://schemas.microsoft.com/office/drawing/2014/main" id="{1AA47F0D-4001-4E3F-BCAD-631776E34826}"/>
              </a:ext>
            </a:extLst>
          </p:cNvPr>
          <p:cNvSpPr/>
          <p:nvPr/>
        </p:nvSpPr>
        <p:spPr>
          <a:xfrm>
            <a:off x="8192957" y="1051430"/>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E9E7BC6B-0C15-4E47-BC3E-8D50BEBA0275}"/>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2718053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03464D-7F86-466B-9E85-FC5C9553EFC4}"/>
              </a:ext>
            </a:extLst>
          </p:cNvPr>
          <p:cNvPicPr>
            <a:picLocks noChangeAspect="1"/>
          </p:cNvPicPr>
          <p:nvPr/>
        </p:nvPicPr>
        <p:blipFill>
          <a:blip r:embed="rId2"/>
          <a:stretch>
            <a:fillRect/>
          </a:stretch>
        </p:blipFill>
        <p:spPr>
          <a:xfrm>
            <a:off x="2821859" y="1676618"/>
            <a:ext cx="6250332" cy="4114581"/>
          </a:xfrm>
          <a:prstGeom prst="rect">
            <a:avLst/>
          </a:prstGeom>
        </p:spPr>
      </p:pic>
      <p:sp>
        <p:nvSpPr>
          <p:cNvPr id="2" name="Slide Number Placeholder 1">
            <a:extLst>
              <a:ext uri="{FF2B5EF4-FFF2-40B4-BE49-F238E27FC236}">
                <a16:creationId xmlns:a16="http://schemas.microsoft.com/office/drawing/2014/main" id="{31E1A101-08C5-49A8-91F9-379BBFA407B3}"/>
              </a:ext>
            </a:extLst>
          </p:cNvPr>
          <p:cNvSpPr>
            <a:spLocks noGrp="1"/>
          </p:cNvSpPr>
          <p:nvPr>
            <p:ph type="sldNum" sz="quarter" idx="12"/>
          </p:nvPr>
        </p:nvSpPr>
        <p:spPr/>
        <p:txBody>
          <a:bodyPr/>
          <a:lstStyle/>
          <a:p>
            <a:fld id="{D57F1E4F-1CFF-5643-939E-217C01CDF565}" type="slidenum">
              <a:rPr lang="en-US" sz="1600" b="1" smtClean="0"/>
              <a:pPr/>
              <a:t>51</a:t>
            </a:fld>
            <a:endParaRPr lang="en-US" sz="1600" b="1" dirty="0"/>
          </a:p>
        </p:txBody>
      </p:sp>
      <p:sp>
        <p:nvSpPr>
          <p:cNvPr id="5" name="Rectangle 4">
            <a:extLst>
              <a:ext uri="{FF2B5EF4-FFF2-40B4-BE49-F238E27FC236}">
                <a16:creationId xmlns:a16="http://schemas.microsoft.com/office/drawing/2014/main" id="{A0A1AAE7-DA79-41BF-87CD-3C58ECAE2243}"/>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C807CFC4-6011-4DB7-8274-1C112DBB1A81}"/>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2470869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9631D3-E77D-4B3D-9D41-2C4659DE8621}"/>
              </a:ext>
            </a:extLst>
          </p:cNvPr>
          <p:cNvPicPr>
            <a:picLocks noChangeAspect="1"/>
          </p:cNvPicPr>
          <p:nvPr/>
        </p:nvPicPr>
        <p:blipFill>
          <a:blip r:embed="rId2"/>
          <a:stretch>
            <a:fillRect/>
          </a:stretch>
        </p:blipFill>
        <p:spPr>
          <a:xfrm>
            <a:off x="2969343" y="1676618"/>
            <a:ext cx="6102848" cy="4045755"/>
          </a:xfrm>
          <a:prstGeom prst="rect">
            <a:avLst/>
          </a:prstGeom>
        </p:spPr>
      </p:pic>
      <p:sp>
        <p:nvSpPr>
          <p:cNvPr id="2" name="Slide Number Placeholder 1">
            <a:extLst>
              <a:ext uri="{FF2B5EF4-FFF2-40B4-BE49-F238E27FC236}">
                <a16:creationId xmlns:a16="http://schemas.microsoft.com/office/drawing/2014/main" id="{3457E457-ABAC-4A4B-A2DF-30FC7C511E6E}"/>
              </a:ext>
            </a:extLst>
          </p:cNvPr>
          <p:cNvSpPr>
            <a:spLocks noGrp="1"/>
          </p:cNvSpPr>
          <p:nvPr>
            <p:ph type="sldNum" sz="quarter" idx="12"/>
          </p:nvPr>
        </p:nvSpPr>
        <p:spPr/>
        <p:txBody>
          <a:bodyPr/>
          <a:lstStyle/>
          <a:p>
            <a:fld id="{D57F1E4F-1CFF-5643-939E-217C01CDF565}" type="slidenum">
              <a:rPr lang="en-US" sz="1600" b="1" smtClean="0"/>
              <a:pPr/>
              <a:t>52</a:t>
            </a:fld>
            <a:endParaRPr lang="en-US" b="1" dirty="0"/>
          </a:p>
        </p:txBody>
      </p:sp>
      <p:sp>
        <p:nvSpPr>
          <p:cNvPr id="5" name="Rectangle 4">
            <a:extLst>
              <a:ext uri="{FF2B5EF4-FFF2-40B4-BE49-F238E27FC236}">
                <a16:creationId xmlns:a16="http://schemas.microsoft.com/office/drawing/2014/main" id="{A0AEEC89-8228-4D27-BF8B-CF0B1B4A6944}"/>
              </a:ext>
            </a:extLst>
          </p:cNvPr>
          <p:cNvSpPr/>
          <p:nvPr/>
        </p:nvSpPr>
        <p:spPr>
          <a:xfrm>
            <a:off x="8574639" y="729734"/>
            <a:ext cx="1066318" cy="369332"/>
          </a:xfrm>
          <a:prstGeom prst="rect">
            <a:avLst/>
          </a:prstGeom>
        </p:spPr>
        <p:txBody>
          <a:bodyPr wrap="none">
            <a:spAutoFit/>
          </a:bodyPr>
          <a:lstStyle/>
          <a:p>
            <a:r>
              <a:rPr lang="en-US" b="1" dirty="0">
                <a:cs typeface="B Nazanin" panose="00000400000000000000" pitchFamily="2" charset="-78"/>
              </a:rPr>
              <a:t>P-P </a:t>
            </a:r>
            <a:r>
              <a:rPr lang="fa-IR" b="1" dirty="0">
                <a:cs typeface="B Nazanin" panose="00000400000000000000" pitchFamily="2" charset="-78"/>
              </a:rPr>
              <a:t>نمودار</a:t>
            </a:r>
            <a:endParaRPr lang="fa-IR" dirty="0"/>
          </a:p>
        </p:txBody>
      </p:sp>
      <p:sp>
        <p:nvSpPr>
          <p:cNvPr id="6" name="TextBox 5">
            <a:extLst>
              <a:ext uri="{FF2B5EF4-FFF2-40B4-BE49-F238E27FC236}">
                <a16:creationId xmlns:a16="http://schemas.microsoft.com/office/drawing/2014/main" id="{C00A8456-E8E6-419B-B4AE-9D89D7C087FA}"/>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56887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6CDE4-A78F-499B-844E-0013569C9ABB}"/>
              </a:ext>
            </a:extLst>
          </p:cNvPr>
          <p:cNvPicPr>
            <a:picLocks noChangeAspect="1"/>
          </p:cNvPicPr>
          <p:nvPr/>
        </p:nvPicPr>
        <p:blipFill>
          <a:blip r:embed="rId2"/>
          <a:stretch>
            <a:fillRect/>
          </a:stretch>
        </p:blipFill>
        <p:spPr>
          <a:xfrm>
            <a:off x="2910348" y="1683749"/>
            <a:ext cx="6158955" cy="1482238"/>
          </a:xfrm>
          <a:prstGeom prst="rect">
            <a:avLst/>
          </a:prstGeom>
        </p:spPr>
      </p:pic>
      <p:pic>
        <p:nvPicPr>
          <p:cNvPr id="5" name="Picture 4">
            <a:extLst>
              <a:ext uri="{FF2B5EF4-FFF2-40B4-BE49-F238E27FC236}">
                <a16:creationId xmlns:a16="http://schemas.microsoft.com/office/drawing/2014/main" id="{AB3389A3-84B9-4F14-91A9-5470EAF19E38}"/>
              </a:ext>
            </a:extLst>
          </p:cNvPr>
          <p:cNvPicPr>
            <a:picLocks noChangeAspect="1"/>
          </p:cNvPicPr>
          <p:nvPr/>
        </p:nvPicPr>
        <p:blipFill>
          <a:blip r:embed="rId3"/>
          <a:stretch>
            <a:fillRect/>
          </a:stretch>
        </p:blipFill>
        <p:spPr>
          <a:xfrm>
            <a:off x="2910347" y="3660059"/>
            <a:ext cx="6656439" cy="1295399"/>
          </a:xfrm>
          <a:prstGeom prst="rect">
            <a:avLst/>
          </a:prstGeom>
        </p:spPr>
      </p:pic>
      <p:sp>
        <p:nvSpPr>
          <p:cNvPr id="2" name="Slide Number Placeholder 1">
            <a:extLst>
              <a:ext uri="{FF2B5EF4-FFF2-40B4-BE49-F238E27FC236}">
                <a16:creationId xmlns:a16="http://schemas.microsoft.com/office/drawing/2014/main" id="{3D429151-0AE6-4A0A-AD49-8FEE1FDBE143}"/>
              </a:ext>
            </a:extLst>
          </p:cNvPr>
          <p:cNvSpPr>
            <a:spLocks noGrp="1"/>
          </p:cNvSpPr>
          <p:nvPr>
            <p:ph type="sldNum" sz="quarter" idx="12"/>
          </p:nvPr>
        </p:nvSpPr>
        <p:spPr/>
        <p:txBody>
          <a:bodyPr/>
          <a:lstStyle/>
          <a:p>
            <a:fld id="{D57F1E4F-1CFF-5643-939E-217C01CDF565}" type="slidenum">
              <a:rPr lang="en-US" sz="1400" b="1" smtClean="0"/>
              <a:pPr/>
              <a:t>53</a:t>
            </a:fld>
            <a:endParaRPr lang="en-US" sz="1400" b="1" dirty="0"/>
          </a:p>
        </p:txBody>
      </p:sp>
      <p:sp>
        <p:nvSpPr>
          <p:cNvPr id="6" name="Rectangle 5">
            <a:extLst>
              <a:ext uri="{FF2B5EF4-FFF2-40B4-BE49-F238E27FC236}">
                <a16:creationId xmlns:a16="http://schemas.microsoft.com/office/drawing/2014/main" id="{C77E00EF-0585-4C00-8908-686CEDA78B6E}"/>
              </a:ext>
            </a:extLst>
          </p:cNvPr>
          <p:cNvSpPr/>
          <p:nvPr/>
        </p:nvSpPr>
        <p:spPr>
          <a:xfrm>
            <a:off x="8192957" y="1051430"/>
            <a:ext cx="1377300" cy="369332"/>
          </a:xfrm>
          <a:prstGeom prst="rect">
            <a:avLst/>
          </a:prstGeom>
        </p:spPr>
        <p:txBody>
          <a:bodyPr wrap="none">
            <a:spAutoFit/>
          </a:bodyPr>
          <a:lstStyle/>
          <a:p>
            <a:r>
              <a:rPr lang="en-US" b="1" dirty="0">
                <a:cs typeface="B Nazanin" panose="00000400000000000000" pitchFamily="2" charset="-78"/>
              </a:rPr>
              <a:t>SPSS </a:t>
            </a:r>
            <a:r>
              <a:rPr lang="fa-IR" b="1" dirty="0">
                <a:cs typeface="B Nazanin" panose="00000400000000000000" pitchFamily="2" charset="-78"/>
              </a:rPr>
              <a:t>خروجی</a:t>
            </a:r>
            <a:endParaRPr lang="fa-IR" dirty="0"/>
          </a:p>
        </p:txBody>
      </p:sp>
      <p:sp>
        <p:nvSpPr>
          <p:cNvPr id="7" name="TextBox 6">
            <a:extLst>
              <a:ext uri="{FF2B5EF4-FFF2-40B4-BE49-F238E27FC236}">
                <a16:creationId xmlns:a16="http://schemas.microsoft.com/office/drawing/2014/main" id="{5B1C6F03-53BE-49E0-9582-AF562B3429F2}"/>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79121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43ED7-8B2E-4FF5-9382-EC58D77BB11B}"/>
              </a:ext>
            </a:extLst>
          </p:cNvPr>
          <p:cNvPicPr>
            <a:picLocks noChangeAspect="1"/>
          </p:cNvPicPr>
          <p:nvPr/>
        </p:nvPicPr>
        <p:blipFill>
          <a:blip r:embed="rId2"/>
          <a:stretch>
            <a:fillRect/>
          </a:stretch>
        </p:blipFill>
        <p:spPr>
          <a:xfrm>
            <a:off x="2969343" y="1794605"/>
            <a:ext cx="6102848" cy="4104749"/>
          </a:xfrm>
          <a:prstGeom prst="rect">
            <a:avLst/>
          </a:prstGeom>
        </p:spPr>
      </p:pic>
      <p:sp>
        <p:nvSpPr>
          <p:cNvPr id="2" name="Slide Number Placeholder 1">
            <a:extLst>
              <a:ext uri="{FF2B5EF4-FFF2-40B4-BE49-F238E27FC236}">
                <a16:creationId xmlns:a16="http://schemas.microsoft.com/office/drawing/2014/main" id="{C2DD8295-9E61-4A50-AE15-27B6DC9AEAB3}"/>
              </a:ext>
            </a:extLst>
          </p:cNvPr>
          <p:cNvSpPr>
            <a:spLocks noGrp="1"/>
          </p:cNvSpPr>
          <p:nvPr>
            <p:ph type="sldNum" sz="quarter" idx="12"/>
          </p:nvPr>
        </p:nvSpPr>
        <p:spPr/>
        <p:txBody>
          <a:bodyPr/>
          <a:lstStyle/>
          <a:p>
            <a:fld id="{D57F1E4F-1CFF-5643-939E-217C01CDF565}" type="slidenum">
              <a:rPr lang="en-US" sz="1600" b="1" smtClean="0"/>
              <a:pPr/>
              <a:t>54</a:t>
            </a:fld>
            <a:endParaRPr lang="en-US" sz="1600" b="1" dirty="0"/>
          </a:p>
        </p:txBody>
      </p:sp>
      <p:sp>
        <p:nvSpPr>
          <p:cNvPr id="5" name="Rectangle 4">
            <a:extLst>
              <a:ext uri="{FF2B5EF4-FFF2-40B4-BE49-F238E27FC236}">
                <a16:creationId xmlns:a16="http://schemas.microsoft.com/office/drawing/2014/main" id="{AFF1EB5A-B499-4CA1-A52B-450AE05252C5}"/>
              </a:ext>
            </a:extLst>
          </p:cNvPr>
          <p:cNvSpPr/>
          <p:nvPr/>
        </p:nvSpPr>
        <p:spPr>
          <a:xfrm>
            <a:off x="8185100" y="1326082"/>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23A6D84A-8EB8-4BCD-9D66-724D2682AC1B}"/>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699083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E3706B-A564-49F4-B34D-1CBA7C1A1571}"/>
              </a:ext>
            </a:extLst>
          </p:cNvPr>
          <p:cNvPicPr>
            <a:picLocks noChangeAspect="1"/>
          </p:cNvPicPr>
          <p:nvPr/>
        </p:nvPicPr>
        <p:blipFill>
          <a:blip r:embed="rId2"/>
          <a:stretch>
            <a:fillRect/>
          </a:stretch>
        </p:blipFill>
        <p:spPr>
          <a:xfrm>
            <a:off x="2684207" y="1647122"/>
            <a:ext cx="6456809" cy="4124413"/>
          </a:xfrm>
          <a:prstGeom prst="rect">
            <a:avLst/>
          </a:prstGeom>
        </p:spPr>
      </p:pic>
      <p:sp>
        <p:nvSpPr>
          <p:cNvPr id="2" name="Slide Number Placeholder 1">
            <a:extLst>
              <a:ext uri="{FF2B5EF4-FFF2-40B4-BE49-F238E27FC236}">
                <a16:creationId xmlns:a16="http://schemas.microsoft.com/office/drawing/2014/main" id="{3BF64559-9E15-4236-8121-B0458077F873}"/>
              </a:ext>
            </a:extLst>
          </p:cNvPr>
          <p:cNvSpPr>
            <a:spLocks noGrp="1"/>
          </p:cNvSpPr>
          <p:nvPr>
            <p:ph type="sldNum" sz="quarter" idx="12"/>
          </p:nvPr>
        </p:nvSpPr>
        <p:spPr/>
        <p:txBody>
          <a:bodyPr/>
          <a:lstStyle/>
          <a:p>
            <a:fld id="{D57F1E4F-1CFF-5643-939E-217C01CDF565}" type="slidenum">
              <a:rPr lang="en-US" sz="1600" b="1" smtClean="0"/>
              <a:pPr/>
              <a:t>55</a:t>
            </a:fld>
            <a:endParaRPr lang="en-US" sz="1600" b="1" dirty="0"/>
          </a:p>
        </p:txBody>
      </p:sp>
      <p:sp>
        <p:nvSpPr>
          <p:cNvPr id="5" name="Rectangle 4">
            <a:extLst>
              <a:ext uri="{FF2B5EF4-FFF2-40B4-BE49-F238E27FC236}">
                <a16:creationId xmlns:a16="http://schemas.microsoft.com/office/drawing/2014/main" id="{26A251DD-5F71-4C6D-95FD-99B0B7D3AC68}"/>
              </a:ext>
            </a:extLst>
          </p:cNvPr>
          <p:cNvSpPr/>
          <p:nvPr/>
        </p:nvSpPr>
        <p:spPr>
          <a:xfrm>
            <a:off x="8185100" y="1326082"/>
            <a:ext cx="1239442" cy="369332"/>
          </a:xfrm>
          <a:prstGeom prst="rect">
            <a:avLst/>
          </a:prstGeom>
        </p:spPr>
        <p:txBody>
          <a:bodyPr wrap="none">
            <a:spAutoFit/>
          </a:bodyPr>
          <a:lstStyle/>
          <a:p>
            <a:r>
              <a:rPr lang="en-US" b="1" dirty="0">
                <a:cs typeface="B Nazanin" panose="00000400000000000000" pitchFamily="2" charset="-78"/>
              </a:rPr>
              <a:t>Q-Q</a:t>
            </a:r>
            <a:r>
              <a:rPr lang="fa-IR" b="1" dirty="0">
                <a:cs typeface="B Nazanin" panose="00000400000000000000" pitchFamily="2" charset="-78"/>
              </a:rPr>
              <a:t> نمودار </a:t>
            </a:r>
            <a:r>
              <a:rPr lang="en-US" b="1" dirty="0">
                <a:cs typeface="B Nazanin" panose="00000400000000000000" pitchFamily="2" charset="-78"/>
              </a:rPr>
              <a:t> </a:t>
            </a:r>
            <a:endParaRPr lang="fa-IR" b="1" dirty="0">
              <a:cs typeface="B Nazanin" panose="00000400000000000000" pitchFamily="2" charset="-78"/>
            </a:endParaRPr>
          </a:p>
        </p:txBody>
      </p:sp>
      <p:sp>
        <p:nvSpPr>
          <p:cNvPr id="6" name="TextBox 5">
            <a:extLst>
              <a:ext uri="{FF2B5EF4-FFF2-40B4-BE49-F238E27FC236}">
                <a16:creationId xmlns:a16="http://schemas.microsoft.com/office/drawing/2014/main" id="{3B1E0BE9-5037-4F59-8A72-79808F1124A2}"/>
              </a:ext>
            </a:extLst>
          </p:cNvPr>
          <p:cNvSpPr txBox="1"/>
          <p:nvPr/>
        </p:nvSpPr>
        <p:spPr>
          <a:xfrm>
            <a:off x="2826327" y="193964"/>
            <a:ext cx="7629237" cy="707886"/>
          </a:xfrm>
          <a:prstGeom prst="rect">
            <a:avLst/>
          </a:prstGeom>
          <a:noFill/>
        </p:spPr>
        <p:txBody>
          <a:bodyPr wrap="square" rtlCol="0">
            <a:spAutoFit/>
          </a:bodyPr>
          <a:lstStyle/>
          <a:p>
            <a:pPr marL="0" indent="0">
              <a:buNone/>
            </a:pPr>
            <a:r>
              <a:rPr lang="fa-IR" sz="4000" b="1" dirty="0">
                <a:cs typeface="B Nazanin" panose="00000400000000000000" pitchFamily="2" charset="-78"/>
              </a:rPr>
              <a:t>نمودار احتمال توزیع نرمال و لگ نرمال</a:t>
            </a:r>
          </a:p>
        </p:txBody>
      </p:sp>
    </p:spTree>
    <p:extLst>
      <p:ext uri="{BB962C8B-B14F-4D97-AF65-F5344CB8AC3E}">
        <p14:creationId xmlns:p14="http://schemas.microsoft.com/office/powerpoint/2010/main" val="1155541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62F5C-F955-49D6-95D5-61483B38A642}"/>
              </a:ext>
            </a:extLst>
          </p:cNvPr>
          <p:cNvSpPr>
            <a:spLocks noGrp="1"/>
          </p:cNvSpPr>
          <p:nvPr>
            <p:ph idx="1"/>
          </p:nvPr>
        </p:nvSpPr>
        <p:spPr>
          <a:xfrm>
            <a:off x="2270439" y="73890"/>
            <a:ext cx="9306475" cy="1597892"/>
          </a:xfrm>
        </p:spPr>
        <p:txBody>
          <a:bodyPr/>
          <a:lstStyle/>
          <a:p>
            <a:pPr marL="0" indent="0">
              <a:buNone/>
            </a:pPr>
            <a:r>
              <a:rPr lang="fa-IR" dirty="0">
                <a:cs typeface="B Nazanin" panose="00000400000000000000" pitchFamily="2" charset="-78"/>
              </a:rPr>
              <a:t>جدول 8</a:t>
            </a:r>
            <a:r>
              <a:rPr lang="fa-IR" b="1" dirty="0">
                <a:cs typeface="B Nazanin" panose="00000400000000000000" pitchFamily="2" charset="-78"/>
              </a:rPr>
              <a:t> .</a:t>
            </a:r>
            <a:r>
              <a:rPr lang="fa-IR" dirty="0">
                <a:cs typeface="B Nazanin" panose="00000400000000000000" pitchFamily="2" charset="-78"/>
              </a:rPr>
              <a:t>1 خلاصه مطالب ارائه شده در این بخش به همراه مختصات مورد نیاز برای رسم نمودار احتمال و برآورد پارامترهای چند توزیع دیگر را نشان می‌دهد که در آن فرض کرده ایم </a:t>
            </a:r>
            <a:r>
              <a:rPr lang="en-US" dirty="0">
                <a:cs typeface="B Nazanin" panose="00000400000000000000" pitchFamily="2" charset="-78"/>
              </a:rPr>
              <a:t>a </a:t>
            </a:r>
            <a:r>
              <a:rPr lang="fa-IR" dirty="0">
                <a:cs typeface="B Nazanin" panose="00000400000000000000" pitchFamily="2" charset="-78"/>
              </a:rPr>
              <a:t> ضریب زاویه و </a:t>
            </a:r>
            <a:r>
              <a:rPr lang="en-US" dirty="0">
                <a:cs typeface="B Nazanin" panose="00000400000000000000" pitchFamily="2" charset="-78"/>
              </a:rPr>
              <a:t>b</a:t>
            </a:r>
            <a:r>
              <a:rPr lang="fa-IR" dirty="0">
                <a:cs typeface="B Nazanin" panose="00000400000000000000" pitchFamily="2" charset="-78"/>
              </a:rPr>
              <a:t> عرض از مبدا خط برازش داده شده به داده ها می‌باشد.</a:t>
            </a:r>
          </a:p>
        </p:txBody>
      </p:sp>
      <p:sp>
        <p:nvSpPr>
          <p:cNvPr id="2" name="Slide Number Placeholder 1">
            <a:extLst>
              <a:ext uri="{FF2B5EF4-FFF2-40B4-BE49-F238E27FC236}">
                <a16:creationId xmlns:a16="http://schemas.microsoft.com/office/drawing/2014/main" id="{8ACF66CD-AFE0-499D-B5BC-97DB6C853531}"/>
              </a:ext>
            </a:extLst>
          </p:cNvPr>
          <p:cNvSpPr>
            <a:spLocks noGrp="1"/>
          </p:cNvSpPr>
          <p:nvPr>
            <p:ph type="sldNum" sz="quarter" idx="12"/>
          </p:nvPr>
        </p:nvSpPr>
        <p:spPr/>
        <p:txBody>
          <a:bodyPr/>
          <a:lstStyle/>
          <a:p>
            <a:fld id="{D57F1E4F-1CFF-5643-939E-217C01CDF565}" type="slidenum">
              <a:rPr lang="en-US" sz="1600" b="1" smtClean="0"/>
              <a:pPr/>
              <a:t>56</a:t>
            </a:fld>
            <a:endParaRPr lang="en-US" sz="1600" b="1" dirty="0"/>
          </a:p>
        </p:txBody>
      </p:sp>
      <p:pic>
        <p:nvPicPr>
          <p:cNvPr id="5" name="Content Placeholder 4" descr="-.pdf - Foxit Reader">
            <a:extLst>
              <a:ext uri="{FF2B5EF4-FFF2-40B4-BE49-F238E27FC236}">
                <a16:creationId xmlns:a16="http://schemas.microsoft.com/office/drawing/2014/main" id="{FA67A23F-B2B8-492E-84C8-331EE5C5C6C8}"/>
              </a:ext>
            </a:extLst>
          </p:cNvPr>
          <p:cNvPicPr>
            <a:picLocks noChangeAspect="1"/>
          </p:cNvPicPr>
          <p:nvPr/>
        </p:nvPicPr>
        <p:blipFill rotWithShape="1">
          <a:blip r:embed="rId2"/>
          <a:srcRect l="17716" t="22048" r="34495" b="4811"/>
          <a:stretch/>
        </p:blipFill>
        <p:spPr>
          <a:xfrm>
            <a:off x="1939636" y="1573274"/>
            <a:ext cx="9012219" cy="4757952"/>
          </a:xfrm>
          <a:prstGeom prst="rect">
            <a:avLst/>
          </a:prstGeom>
        </p:spPr>
      </p:pic>
    </p:spTree>
    <p:extLst>
      <p:ext uri="{BB962C8B-B14F-4D97-AF65-F5344CB8AC3E}">
        <p14:creationId xmlns:p14="http://schemas.microsoft.com/office/powerpoint/2010/main" val="2677330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698F03-9636-4901-BC5A-05051C3443C0}"/>
              </a:ext>
            </a:extLst>
          </p:cNvPr>
          <p:cNvSpPr>
            <a:spLocks noGrp="1"/>
          </p:cNvSpPr>
          <p:nvPr>
            <p:ph type="sldNum" sz="quarter" idx="12"/>
          </p:nvPr>
        </p:nvSpPr>
        <p:spPr/>
        <p:txBody>
          <a:bodyPr/>
          <a:lstStyle/>
          <a:p>
            <a:fld id="{D57F1E4F-1CFF-5643-939E-217C01CDF565}" type="slidenum">
              <a:rPr lang="en-US" sz="1600" smtClean="0"/>
              <a:pPr/>
              <a:t>57</a:t>
            </a:fld>
            <a:endParaRPr lang="en-US" dirty="0"/>
          </a:p>
        </p:txBody>
      </p:sp>
      <p:pic>
        <p:nvPicPr>
          <p:cNvPr id="10" name="Content Placeholder 9">
            <a:extLst>
              <a:ext uri="{FF2B5EF4-FFF2-40B4-BE49-F238E27FC236}">
                <a16:creationId xmlns:a16="http://schemas.microsoft.com/office/drawing/2014/main" id="{EB0DC313-0F20-48E3-8FC9-BF66AF6C76C2}"/>
              </a:ext>
            </a:extLst>
          </p:cNvPr>
          <p:cNvPicPr>
            <a:picLocks noGrp="1" noChangeAspect="1"/>
          </p:cNvPicPr>
          <p:nvPr>
            <p:ph idx="1"/>
          </p:nvPr>
        </p:nvPicPr>
        <p:blipFill rotWithShape="1">
          <a:blip r:embed="rId2"/>
          <a:srcRect l="18476" t="2595" r="28039"/>
          <a:stretch/>
        </p:blipFill>
        <p:spPr>
          <a:xfrm>
            <a:off x="3498111" y="584790"/>
            <a:ext cx="5082363" cy="5206409"/>
          </a:xfrm>
        </p:spPr>
      </p:pic>
    </p:spTree>
    <p:extLst>
      <p:ext uri="{BB962C8B-B14F-4D97-AF65-F5344CB8AC3E}">
        <p14:creationId xmlns:p14="http://schemas.microsoft.com/office/powerpoint/2010/main" val="317243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4C85AC-0C1E-40A2-8AB4-753FF240FB20}"/>
                  </a:ext>
                </a:extLst>
              </p:cNvPr>
              <p:cNvSpPr>
                <a:spLocks noGrp="1"/>
              </p:cNvSpPr>
              <p:nvPr>
                <p:ph idx="1"/>
              </p:nvPr>
            </p:nvSpPr>
            <p:spPr>
              <a:xfrm>
                <a:off x="1484310" y="850605"/>
                <a:ext cx="10018713" cy="5092995"/>
              </a:xfrm>
            </p:spPr>
            <p:txBody>
              <a:bodyPr/>
              <a:lstStyle/>
              <a:p>
                <a:pPr marL="0" indent="0">
                  <a:buNone/>
                </a:pPr>
                <a:r>
                  <a:rPr lang="fa-IR" dirty="0">
                    <a:cs typeface="B Nazanin" panose="00000400000000000000" pitchFamily="2" charset="-78"/>
                  </a:rPr>
                  <a:t>روش رسم نمودار های احتمال برای داده های سانسور شده از راست ، مثلا داده های سانسور شده نوع </a:t>
                </a:r>
                <a:r>
                  <a:rPr lang="en-US" dirty="0">
                    <a:cs typeface="B Nazanin" panose="00000400000000000000" pitchFamily="2" charset="-78"/>
                  </a:rPr>
                  <a:t>I,II</a:t>
                </a:r>
                <a:r>
                  <a:rPr lang="fa-IR" dirty="0">
                    <a:cs typeface="B Nazanin" panose="00000400000000000000" pitchFamily="2" charset="-78"/>
                  </a:rPr>
                  <a:t>، کاملا مشابه داده های کامل است. در این حالت، نمودار احتمال را برای داده هایی که زمان شکست آنها داده شده است ،رسم می‌کنیم. یعنی </a:t>
                </a:r>
                <a14:m>
                  <m:oMath xmlns:m="http://schemas.openxmlformats.org/officeDocument/2006/math">
                    <m:r>
                      <a:rPr lang="en-US" b="0" i="1" smtClean="0">
                        <a:latin typeface="Cambria Math" panose="02040503050406030204" pitchFamily="18" charset="0"/>
                        <a:cs typeface="B Nazanin" panose="00000400000000000000" pitchFamily="2" charset="-78"/>
                      </a:rPr>
                      <m:t>𝑡</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را در مقابل </a:t>
                </a:r>
                <a14:m>
                  <m:oMath xmlns:m="http://schemas.openxmlformats.org/officeDocument/2006/math">
                    <m:sSup>
                      <m:sSupPr>
                        <m:ctrlPr>
                          <a:rPr lang="fa-IR" i="1" smtClean="0">
                            <a:latin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cs typeface="B Nazanin" panose="00000400000000000000" pitchFamily="2" charset="-78"/>
                          </a:rPr>
                          <m:t>𝐹</m:t>
                        </m:r>
                      </m:e>
                      <m:sup>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1</m:t>
                        </m:r>
                      </m:sup>
                    </m:sSup>
                    <m:r>
                      <a:rPr lang="fa-IR" b="0" i="1" smtClean="0">
                        <a:latin typeface="Cambria Math" panose="02040503050406030204" pitchFamily="18" charset="0"/>
                        <a:cs typeface="B Nazanin" panose="00000400000000000000" pitchFamily="2" charset="-78"/>
                      </a:rPr>
                      <m:t>(</m:t>
                    </m:r>
                    <m:f>
                      <m:fPr>
                        <m:ctrlPr>
                          <a:rPr lang="fa-IR" b="0" i="1" smtClean="0">
                            <a:latin typeface="Cambria Math" panose="02040503050406030204" pitchFamily="18" charset="0"/>
                            <a:cs typeface="B Nazanin" panose="00000400000000000000" pitchFamily="2" charset="-78"/>
                          </a:rPr>
                        </m:ctrlPr>
                      </m:fPr>
                      <m:num>
                        <m:r>
                          <a:rPr lang="en-US" b="0" i="1" smtClean="0">
                            <a:latin typeface="Cambria Math" panose="02040503050406030204" pitchFamily="18" charset="0"/>
                            <a:cs typeface="B Nazanin" panose="00000400000000000000" pitchFamily="2" charset="-78"/>
                          </a:rPr>
                          <m:t>𝑖</m:t>
                        </m:r>
                      </m:num>
                      <m:den>
                        <m:r>
                          <a:rPr lang="en-US" b="0" i="1" smtClean="0">
                            <a:latin typeface="Cambria Math" panose="02040503050406030204" pitchFamily="18" charset="0"/>
                            <a:cs typeface="B Nazanin" panose="00000400000000000000" pitchFamily="2" charset="-78"/>
                          </a:rPr>
                          <m:t>𝑛</m:t>
                        </m:r>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1</m:t>
                        </m:r>
                      </m:den>
                    </m:f>
                    <m:r>
                      <a:rPr lang="fa-IR"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رسم می‌کنیم که در آن </a:t>
                </a:r>
                <a:r>
                  <a:rPr lang="en-US" dirty="0" err="1">
                    <a:cs typeface="B Nazanin" panose="00000400000000000000" pitchFamily="2" charset="-78"/>
                  </a:rPr>
                  <a:t>i</a:t>
                </a:r>
                <a:r>
                  <a:rPr lang="en-US" dirty="0">
                    <a:cs typeface="B Nazanin" panose="00000400000000000000" pitchFamily="2" charset="-78"/>
                  </a:rPr>
                  <a:t>=1,2,3,…,r</a:t>
                </a:r>
                <a:r>
                  <a:rPr lang="fa-IR" dirty="0">
                    <a:cs typeface="B Nazanin" panose="00000400000000000000" pitchFamily="2" charset="-78"/>
                  </a:rPr>
                  <a:t> تعداد شکست ها و </a:t>
                </a:r>
                <a:r>
                  <a:rPr lang="en-US" dirty="0">
                    <a:cs typeface="B Nazanin" panose="00000400000000000000" pitchFamily="2" charset="-78"/>
                  </a:rPr>
                  <a:t>n</a:t>
                </a:r>
                <a:r>
                  <a:rPr lang="fa-IR" dirty="0">
                    <a:cs typeface="B Nazanin" panose="00000400000000000000" pitchFamily="2" charset="-78"/>
                  </a:rPr>
                  <a:t> تعداد کل مشاهدات است. برای مثال، اگر </a:t>
                </a:r>
                <a:r>
                  <a:rPr lang="en-US" dirty="0">
                    <a:cs typeface="B Nazanin" panose="00000400000000000000" pitchFamily="2" charset="-78"/>
                  </a:rPr>
                  <a:t>n=20</a:t>
                </a:r>
                <a:r>
                  <a:rPr lang="fa-IR" dirty="0">
                    <a:cs typeface="B Nazanin" panose="00000400000000000000" pitchFamily="2" charset="-78"/>
                  </a:rPr>
                  <a:t> واحد در آزمایش قرار گیرد و زمان شکست 15 واحد اول را مشاهده کنیم، آنگاه موقعیت های نمودار به صورت جدول 7 . 3 خواهد بود.</a:t>
                </a:r>
              </a:p>
              <a:p>
                <a:pPr marL="0" indent="0">
                  <a:buNone/>
                </a:pPr>
                <a:endParaRPr lang="fa-IR" dirty="0">
                  <a:cs typeface="B Nazanin" panose="00000400000000000000" pitchFamily="2" charset="-78"/>
                </a:endParaRPr>
              </a:p>
              <a:p>
                <a:pPr marL="0" indent="0">
                  <a:buNone/>
                </a:pPr>
                <a:endParaRPr lang="fa-IR" dirty="0">
                  <a:cs typeface="B Nazanin" panose="00000400000000000000" pitchFamily="2" charset="-78"/>
                </a:endParaRPr>
              </a:p>
              <a:p>
                <a:pPr marL="0" indent="0">
                  <a:buNone/>
                </a:pPr>
                <a:endParaRPr lang="en-US"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D64C85AC-0C1E-40A2-8AB4-753FF240FB20}"/>
                  </a:ext>
                </a:extLst>
              </p:cNvPr>
              <p:cNvSpPr>
                <a:spLocks noGrp="1" noRot="1" noChangeAspect="1" noMove="1" noResize="1" noEditPoints="1" noAdjustHandles="1" noChangeArrowheads="1" noChangeShapeType="1" noTextEdit="1"/>
              </p:cNvSpPr>
              <p:nvPr>
                <p:ph idx="1"/>
              </p:nvPr>
            </p:nvSpPr>
            <p:spPr>
              <a:xfrm>
                <a:off x="1484310" y="850605"/>
                <a:ext cx="10018713" cy="5092995"/>
              </a:xfrm>
              <a:blipFill>
                <a:blip r:embed="rId2"/>
                <a:stretch>
                  <a:fillRect l="-1460" r="-912"/>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C08A1402-B990-4A13-97AC-0338C002FD4F}"/>
              </a:ext>
            </a:extLst>
          </p:cNvPr>
          <p:cNvSpPr>
            <a:spLocks noGrp="1"/>
          </p:cNvSpPr>
          <p:nvPr>
            <p:ph type="sldNum" sz="quarter" idx="12"/>
          </p:nvPr>
        </p:nvSpPr>
        <p:spPr/>
        <p:txBody>
          <a:bodyPr/>
          <a:lstStyle/>
          <a:p>
            <a:fld id="{D57F1E4F-1CFF-5643-939E-217C01CDF565}" type="slidenum">
              <a:rPr lang="en-US" sz="1600" smtClean="0"/>
              <a:pPr/>
              <a:t>58</a:t>
            </a:fld>
            <a:endParaRPr lang="en-US" sz="1600" dirty="0"/>
          </a:p>
        </p:txBody>
      </p:sp>
      <p:sp>
        <p:nvSpPr>
          <p:cNvPr id="5" name="TextBox 4">
            <a:extLst>
              <a:ext uri="{FF2B5EF4-FFF2-40B4-BE49-F238E27FC236}">
                <a16:creationId xmlns:a16="http://schemas.microsoft.com/office/drawing/2014/main" id="{0C5B1B00-38F1-403F-AA82-E8D7CF8B0B0A}"/>
              </a:ext>
            </a:extLst>
          </p:cNvPr>
          <p:cNvSpPr txBox="1"/>
          <p:nvPr/>
        </p:nvSpPr>
        <p:spPr>
          <a:xfrm>
            <a:off x="3598202" y="236494"/>
            <a:ext cx="7629237" cy="523220"/>
          </a:xfrm>
          <a:prstGeom prst="rect">
            <a:avLst/>
          </a:prstGeom>
          <a:noFill/>
        </p:spPr>
        <p:txBody>
          <a:bodyPr wrap="square" rtlCol="0">
            <a:spAutoFit/>
          </a:bodyPr>
          <a:lstStyle/>
          <a:p>
            <a:pPr marL="0" indent="0">
              <a:buNone/>
            </a:pPr>
            <a:r>
              <a:rPr lang="fa-IR" sz="2800" b="1" dirty="0">
                <a:cs typeface="B Nazanin" panose="00000400000000000000" pitchFamily="2" charset="-78"/>
              </a:rPr>
              <a:t>نمودار احتمال نرمال داده های سانسور شده</a:t>
            </a:r>
          </a:p>
        </p:txBody>
      </p:sp>
      <p:pic>
        <p:nvPicPr>
          <p:cNvPr id="9" name="Content Placeholder 5" descr="New Doc 2021-05-21.pdf - Foxit Reader">
            <a:extLst>
              <a:ext uri="{FF2B5EF4-FFF2-40B4-BE49-F238E27FC236}">
                <a16:creationId xmlns:a16="http://schemas.microsoft.com/office/drawing/2014/main" id="{3ADED431-8C4D-424E-98D7-B0F6473E313B}"/>
              </a:ext>
            </a:extLst>
          </p:cNvPr>
          <p:cNvPicPr>
            <a:picLocks noChangeAspect="1"/>
          </p:cNvPicPr>
          <p:nvPr/>
        </p:nvPicPr>
        <p:blipFill rotWithShape="1">
          <a:blip r:embed="rId3"/>
          <a:srcRect l="35515" t="35532" r="34687" b="40939"/>
          <a:stretch/>
        </p:blipFill>
        <p:spPr>
          <a:xfrm>
            <a:off x="3214576" y="3934047"/>
            <a:ext cx="6120810" cy="1933084"/>
          </a:xfrm>
          <a:prstGeom prst="rect">
            <a:avLst/>
          </a:prstGeom>
        </p:spPr>
      </p:pic>
    </p:spTree>
    <p:extLst>
      <p:ext uri="{BB962C8B-B14F-4D97-AF65-F5344CB8AC3E}">
        <p14:creationId xmlns:p14="http://schemas.microsoft.com/office/powerpoint/2010/main" val="3492742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A62F31-B587-4177-A3F3-7AFB05F0802D}"/>
              </a:ext>
            </a:extLst>
          </p:cNvPr>
          <p:cNvSpPr>
            <a:spLocks noGrp="1"/>
          </p:cNvSpPr>
          <p:nvPr>
            <p:ph type="sldNum" sz="quarter" idx="12"/>
          </p:nvPr>
        </p:nvSpPr>
        <p:spPr/>
        <p:txBody>
          <a:bodyPr/>
          <a:lstStyle/>
          <a:p>
            <a:fld id="{D57F1E4F-1CFF-5643-939E-217C01CDF565}" type="slidenum">
              <a:rPr lang="en-US" sz="1600" smtClean="0"/>
              <a:pPr/>
              <a:t>59</a:t>
            </a:fld>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E7D99D1-024D-4B30-B0EC-261F7D5FAFA8}"/>
                  </a:ext>
                </a:extLst>
              </p:cNvPr>
              <p:cNvSpPr>
                <a:spLocks noGrp="1"/>
              </p:cNvSpPr>
              <p:nvPr>
                <p:ph idx="1"/>
              </p:nvPr>
            </p:nvSpPr>
            <p:spPr>
              <a:xfrm>
                <a:off x="1484310" y="625745"/>
                <a:ext cx="10018713" cy="5241386"/>
              </a:xfrm>
            </p:spPr>
            <p:txBody>
              <a:bodyPr/>
              <a:lstStyle/>
              <a:p>
                <a:pPr marL="0" indent="0">
                  <a:buNone/>
                </a:pPr>
                <a:r>
                  <a:rPr lang="fa-IR" dirty="0">
                    <a:cs typeface="B Nazanin" panose="00000400000000000000" pitchFamily="2" charset="-78"/>
                  </a:rPr>
                  <a:t>در اینجا فقط 15 نقطه </a:t>
                </a:r>
                <a14:m>
                  <m:oMath xmlns:m="http://schemas.openxmlformats.org/officeDocument/2006/math">
                    <m:r>
                      <a:rPr lang="en-US" b="0" i="0" smtClean="0">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𝑡</m:t>
                    </m:r>
                    <m:d>
                      <m:dPr>
                        <m:ctrlPr>
                          <a:rPr lang="en-US" i="1">
                            <a:latin typeface="Cambria Math" panose="02040503050406030204" pitchFamily="18" charset="0"/>
                            <a:cs typeface="B Nazanin" panose="00000400000000000000" pitchFamily="2" charset="-78"/>
                          </a:rPr>
                        </m:ctrlPr>
                      </m:dPr>
                      <m:e>
                        <m:r>
                          <a:rPr lang="en-US" i="1">
                            <a:latin typeface="Cambria Math" panose="02040503050406030204" pitchFamily="18" charset="0"/>
                            <a:cs typeface="B Nazanin" panose="00000400000000000000" pitchFamily="2" charset="-78"/>
                          </a:rPr>
                          <m:t>𝑖</m:t>
                        </m:r>
                      </m:e>
                    </m:d>
                    <m:r>
                      <a:rPr lang="en-US" b="0" i="1" smtClean="0">
                        <a:latin typeface="Cambria Math" panose="02040503050406030204" pitchFamily="18" charset="0"/>
                        <a:cs typeface="B Nazanin" panose="00000400000000000000" pitchFamily="2" charset="-78"/>
                      </a:rPr>
                      <m:t> ,</m:t>
                    </m:r>
                    <m:sSup>
                      <m:sSupPr>
                        <m:ctrlPr>
                          <a:rPr lang="fa-IR"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𝐹</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r>
                      <a:rPr lang="fa-IR" i="1">
                        <a:latin typeface="Cambria Math" panose="02040503050406030204" pitchFamily="18" charset="0"/>
                        <a:cs typeface="B Nazanin" panose="00000400000000000000" pitchFamily="2" charset="-78"/>
                      </a:rPr>
                      <m:t>(</m:t>
                    </m:r>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b="0" i="1" smtClean="0">
                            <a:latin typeface="Cambria Math" panose="02040503050406030204" pitchFamily="18" charset="0"/>
                            <a:cs typeface="B Nazanin" panose="00000400000000000000" pitchFamily="2" charset="-78"/>
                          </a:rPr>
                          <m:t>2</m:t>
                        </m:r>
                        <m:r>
                          <a:rPr lang="fa-IR" i="1">
                            <a:latin typeface="Cambria Math" panose="02040503050406030204" pitchFamily="18" charset="0"/>
                            <a:cs typeface="B Nazanin" panose="00000400000000000000" pitchFamily="2" charset="-78"/>
                          </a:rPr>
                          <m:t>1</m:t>
                        </m:r>
                      </m:den>
                    </m:f>
                    <m:r>
                      <a:rPr lang="fa-IR" i="1">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و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2</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15</m:t>
                    </m:r>
                  </m:oMath>
                </a14:m>
                <a:r>
                  <a:rPr lang="fa-IR" dirty="0">
                    <a:cs typeface="B Nazanin" panose="00000400000000000000" pitchFamily="2" charset="-78"/>
                  </a:rPr>
                  <a:t> را رسم می‎کنیم. اگر داده ها از چپ ( یا هم از چپ و هم از راست) سانسور شوند نیز، روش رسم نمودار مشابه است. یعنی فقط زمان های شکست را در مقابل </a:t>
                </a:r>
                <a14:m>
                  <m:oMath xmlns:m="http://schemas.openxmlformats.org/officeDocument/2006/math">
                    <m:sSup>
                      <m:sSupPr>
                        <m:ctrlPr>
                          <a:rPr lang="fa-IR"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𝐹</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r>
                      <a:rPr lang="fa-IR" i="1">
                        <a:latin typeface="Cambria Math" panose="02040503050406030204" pitchFamily="18" charset="0"/>
                        <a:cs typeface="B Nazanin" panose="00000400000000000000" pitchFamily="2" charset="-78"/>
                      </a:rPr>
                      <m:t>(</m:t>
                    </m:r>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𝑛</m:t>
                        </m:r>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den>
                    </m:f>
                    <m:r>
                      <a:rPr lang="fa-IR" i="1">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رسم می‌کنیم که در آن </a:t>
                </a:r>
                <a14:m>
                  <m:oMath xmlns:m="http://schemas.openxmlformats.org/officeDocument/2006/math">
                    <m:r>
                      <a:rPr lang="en-US" i="1">
                        <a:latin typeface="Cambria Math" panose="02040503050406030204" pitchFamily="18" charset="0"/>
                        <a:cs typeface="B Nazanin" panose="00000400000000000000" pitchFamily="2" charset="-78"/>
                      </a:rPr>
                      <m:t>𝑖</m:t>
                    </m:r>
                  </m:oMath>
                </a14:m>
                <a:r>
                  <a:rPr lang="fa-IR" dirty="0">
                    <a:cs typeface="B Nazanin" panose="00000400000000000000" pitchFamily="2" charset="-78"/>
                  </a:rPr>
                  <a:t> اندیس زمان های شکست است. </a:t>
                </a:r>
              </a:p>
              <a:p>
                <a:pPr marL="0" indent="0">
                  <a:buNone/>
                </a:pPr>
                <a:r>
                  <a:rPr lang="fa-IR" dirty="0">
                    <a:cs typeface="B Nazanin" panose="00000400000000000000" pitchFamily="2" charset="-78"/>
                  </a:rPr>
                  <a:t>در رسم نمودار روی کاغذ های احتمال نیز ، روش رسم نمودار به همین صورت است یعنی زمان های شکست را در مقابل </a:t>
                </a:r>
                <a14:m>
                  <m:oMath xmlns:m="http://schemas.openxmlformats.org/officeDocument/2006/math">
                    <m:r>
                      <a:rPr lang="en-US" b="0" i="0"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𝑀𝑅</m:t>
                    </m:r>
                    <m:r>
                      <a:rPr lang="en-US" b="0" i="1" smtClean="0">
                        <a:latin typeface="Cambria Math" panose="02040503050406030204" pitchFamily="18" charset="0"/>
                        <a:cs typeface="B Nazanin" panose="00000400000000000000" pitchFamily="2" charset="-78"/>
                      </a:rPr>
                      <m:t>%= </m:t>
                    </m:r>
                    <m:f>
                      <m:fPr>
                        <m:ctrlPr>
                          <a:rPr lang="en-US" b="0" i="1" smtClean="0">
                            <a:latin typeface="Cambria Math" panose="02040503050406030204" pitchFamily="18" charset="0"/>
                            <a:cs typeface="B Nazanin" panose="00000400000000000000" pitchFamily="2" charset="-78"/>
                          </a:rPr>
                        </m:ctrlPr>
                      </m:fPr>
                      <m:num>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0</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3</m:t>
                        </m:r>
                      </m:num>
                      <m:den>
                        <m:r>
                          <a:rPr lang="en-US" b="0" i="1" smtClean="0">
                            <a:latin typeface="Cambria Math" panose="02040503050406030204" pitchFamily="18" charset="0"/>
                            <a:cs typeface="B Nazanin" panose="00000400000000000000" pitchFamily="2" charset="-78"/>
                          </a:rPr>
                          <m:t>𝑛</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0</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4</m:t>
                        </m:r>
                      </m:den>
                    </m:f>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100</m:t>
                    </m:r>
                  </m:oMath>
                </a14:m>
                <a:r>
                  <a:rPr lang="fa-IR" dirty="0">
                    <a:cs typeface="B Nazanin" panose="00000400000000000000" pitchFamily="2" charset="-78"/>
                  </a:rPr>
                  <a:t>رسم می‌کنیم که در آن </a:t>
                </a:r>
                <a:r>
                  <a:rPr lang="en-US" dirty="0" err="1">
                    <a:cs typeface="B Nazanin" panose="00000400000000000000" pitchFamily="2" charset="-78"/>
                  </a:rPr>
                  <a:t>i</a:t>
                </a:r>
                <a:r>
                  <a:rPr lang="fa-IR" dirty="0">
                    <a:cs typeface="B Nazanin" panose="00000400000000000000" pitchFamily="2" charset="-78"/>
                  </a:rPr>
                  <a:t> زمان های شکست، و </a:t>
                </a:r>
                <a:r>
                  <a:rPr lang="en-US" dirty="0">
                    <a:cs typeface="B Nazanin" panose="00000400000000000000" pitchFamily="2" charset="-78"/>
                  </a:rPr>
                  <a:t>n</a:t>
                </a:r>
                <a:r>
                  <a:rPr lang="fa-IR" dirty="0">
                    <a:cs typeface="B Nazanin" panose="00000400000000000000" pitchFamily="2" charset="-78"/>
                  </a:rPr>
                  <a:t> تعداد کل واحد هایی است که در آزمایش گرفته اند.</a:t>
                </a:r>
              </a:p>
              <a:p>
                <a:pPr marL="0" indent="0">
                  <a:buNone/>
                </a:pPr>
                <a:r>
                  <a:rPr lang="fa-IR" dirty="0">
                    <a:cs typeface="B Nazanin" panose="00000400000000000000" pitchFamily="2" charset="-78"/>
                  </a:rPr>
                  <a:t>برای توضیح بیشتر مثال بعدی را در نظر می‌گیریم:</a:t>
                </a:r>
              </a:p>
            </p:txBody>
          </p:sp>
        </mc:Choice>
        <mc:Fallback xmlns="">
          <p:sp>
            <p:nvSpPr>
              <p:cNvPr id="8" name="Content Placeholder 7">
                <a:extLst>
                  <a:ext uri="{FF2B5EF4-FFF2-40B4-BE49-F238E27FC236}">
                    <a16:creationId xmlns:a16="http://schemas.microsoft.com/office/drawing/2014/main" id="{DE7D99D1-024D-4B30-B0EC-261F7D5FAFA8}"/>
                  </a:ext>
                </a:extLst>
              </p:cNvPr>
              <p:cNvSpPr>
                <a:spLocks noGrp="1" noRot="1" noChangeAspect="1" noMove="1" noResize="1" noEditPoints="1" noAdjustHandles="1" noChangeArrowheads="1" noChangeShapeType="1" noTextEdit="1"/>
              </p:cNvSpPr>
              <p:nvPr>
                <p:ph idx="1"/>
              </p:nvPr>
            </p:nvSpPr>
            <p:spPr>
              <a:xfrm>
                <a:off x="1484310" y="625745"/>
                <a:ext cx="10018713" cy="5241386"/>
              </a:xfrm>
              <a:blipFill>
                <a:blip r:embed="rId2"/>
                <a:stretch>
                  <a:fillRect l="-1095" r="-912"/>
                </a:stretch>
              </a:blipFill>
            </p:spPr>
            <p:txBody>
              <a:bodyPr/>
              <a:lstStyle/>
              <a:p>
                <a:r>
                  <a:rPr lang="fa-IR">
                    <a:noFill/>
                  </a:rPr>
                  <a:t> </a:t>
                </a:r>
              </a:p>
            </p:txBody>
          </p:sp>
        </mc:Fallback>
      </mc:AlternateContent>
    </p:spTree>
    <p:extLst>
      <p:ext uri="{BB962C8B-B14F-4D97-AF65-F5344CB8AC3E}">
        <p14:creationId xmlns:p14="http://schemas.microsoft.com/office/powerpoint/2010/main" val="199482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07FA4-5DCD-4F26-A956-3C41BA790DB2}"/>
                  </a:ext>
                </a:extLst>
              </p:cNvPr>
              <p:cNvSpPr>
                <a:spLocks noGrp="1"/>
              </p:cNvSpPr>
              <p:nvPr>
                <p:ph idx="1"/>
              </p:nvPr>
            </p:nvSpPr>
            <p:spPr>
              <a:xfrm>
                <a:off x="1444554" y="1152939"/>
                <a:ext cx="10018713" cy="4800600"/>
              </a:xfrm>
            </p:spPr>
            <p:txBody>
              <a:bodyPr/>
              <a:lstStyle/>
              <a:p>
                <a:pPr marL="0" indent="0">
                  <a:buNone/>
                </a:pPr>
                <a:r>
                  <a:rPr lang="fa-IR" dirty="0">
                    <a:cs typeface="B Nazanin" panose="00000400000000000000" pitchFamily="2" charset="-78"/>
                  </a:rPr>
                  <a:t>یعنی احتمال اینکه طول عمر کمتر یا مساوی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oMath>
                </a14:m>
                <a:r>
                  <a:rPr lang="fa-IR" dirty="0">
                    <a:cs typeface="B Nazanin" panose="00000400000000000000" pitchFamily="2" charset="-78"/>
                  </a:rPr>
                  <a:t> باشد با کمیت </a:t>
                </a:r>
                <a14:m>
                  <m:oMath xmlns:m="http://schemas.openxmlformats.org/officeDocument/2006/math">
                    <m:f>
                      <m:fPr>
                        <m:ctrlPr>
                          <a:rPr lang="fa-IR" i="1" smtClean="0">
                            <a:latin typeface="Cambria Math" panose="02040503050406030204" pitchFamily="18" charset="0"/>
                            <a:cs typeface="B Nazanin" panose="00000400000000000000" pitchFamily="2" charset="-78"/>
                          </a:rPr>
                        </m:ctrlPr>
                      </m:fPr>
                      <m:num>
                        <m:r>
                          <a:rPr lang="en-US" b="0" i="1" smtClean="0">
                            <a:latin typeface="Cambria Math" panose="02040503050406030204" pitchFamily="18" charset="0"/>
                            <a:cs typeface="B Nazanin" panose="00000400000000000000" pitchFamily="2" charset="-78"/>
                          </a:rPr>
                          <m:t>𝑖</m:t>
                        </m:r>
                      </m:num>
                      <m:den>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𝑛</m:t>
                        </m:r>
                      </m:den>
                    </m:f>
                  </m:oMath>
                </a14:m>
                <a:r>
                  <a:rPr lang="fa-IR" dirty="0">
                    <a:cs typeface="B Nazanin" panose="00000400000000000000" pitchFamily="2" charset="-78"/>
                  </a:rPr>
                  <a:t> برآورد می‌شود. در نظریه احتمال ثابت می‌شود که هنگامی که </a:t>
                </a:r>
                <a:r>
                  <a:rPr lang="en-US" dirty="0">
                    <a:cs typeface="B Nazanin" panose="00000400000000000000" pitchFamily="2" charset="-78"/>
                  </a:rPr>
                  <a:t>n</a:t>
                </a:r>
                <a:r>
                  <a:rPr lang="fa-IR" dirty="0">
                    <a:cs typeface="B Nazanin" panose="00000400000000000000" pitchFamily="2" charset="-78"/>
                  </a:rPr>
                  <a:t> به سمت بی‌نهایت میل می‌کند آنگاه</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acc>
                          <m:accPr>
                            <m:chr m:val="̂"/>
                            <m:ctrlPr>
                              <a:rPr lang="fa-IR" i="1">
                                <a:latin typeface="Cambria Math" panose="02040503050406030204" pitchFamily="18" charset="0"/>
                                <a:cs typeface="B Nazanin" panose="00000400000000000000" pitchFamily="2" charset="-78"/>
                              </a:rPr>
                            </m:ctrlPr>
                          </m:accPr>
                          <m:e>
                            <m:r>
                              <a:rPr lang="en-US" i="1">
                                <a:latin typeface="Cambria Math" panose="02040503050406030204" pitchFamily="18" charset="0"/>
                                <a:cs typeface="B Nazanin" panose="00000400000000000000" pitchFamily="2" charset="-78"/>
                              </a:rPr>
                              <m:t>𝐹</m:t>
                            </m:r>
                          </m:e>
                        </m:acc>
                      </m:e>
                      <m:sub>
                        <m:r>
                          <a:rPr lang="en-US" b="0" i="1" smtClean="0">
                            <a:latin typeface="Cambria Math" panose="02040503050406030204" pitchFamily="18" charset="0"/>
                            <a:cs typeface="B Nazanin" panose="00000400000000000000" pitchFamily="2" charset="-78"/>
                          </a:rPr>
                          <m:t>𝑛</m:t>
                        </m:r>
                      </m:sub>
                    </m:sSub>
                    <m:d>
                      <m:dPr>
                        <m:ctrlPr>
                          <a:rPr lang="fa-IR"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𝑡</m:t>
                        </m:r>
                      </m:e>
                    </m:d>
                  </m:oMath>
                </a14:m>
                <a:r>
                  <a:rPr lang="fa-IR" dirty="0">
                    <a:cs typeface="B Nazanin" panose="00000400000000000000" pitchFamily="2" charset="-78"/>
                  </a:rPr>
                  <a:t>  به سمت </a:t>
                </a:r>
                <a:r>
                  <a:rPr lang="en-US" dirty="0">
                    <a:cs typeface="B Nazanin" panose="00000400000000000000" pitchFamily="2" charset="-78"/>
                  </a:rPr>
                  <a:t>F(t)</a:t>
                </a:r>
                <a:r>
                  <a:rPr lang="fa-IR" dirty="0">
                    <a:cs typeface="B Nazanin" panose="00000400000000000000" pitchFamily="2" charset="-78"/>
                  </a:rPr>
                  <a:t> میل می‌کند بنابراین هرچه قدر حجم نمونه بیشتر باشد آنگاه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acc>
                          <m:accPr>
                            <m:chr m:val="̂"/>
                            <m:ctrlPr>
                              <a:rPr lang="fa-IR" i="1">
                                <a:latin typeface="Cambria Math" panose="02040503050406030204" pitchFamily="18" charset="0"/>
                                <a:cs typeface="B Nazanin" panose="00000400000000000000" pitchFamily="2" charset="-78"/>
                              </a:rPr>
                            </m:ctrlPr>
                          </m:accPr>
                          <m:e>
                            <m:r>
                              <a:rPr lang="en-US" i="1">
                                <a:latin typeface="Cambria Math" panose="02040503050406030204" pitchFamily="18" charset="0"/>
                                <a:cs typeface="B Nazanin" panose="00000400000000000000" pitchFamily="2" charset="-78"/>
                              </a:rPr>
                              <m:t>𝐹</m:t>
                            </m:r>
                          </m:e>
                        </m:acc>
                      </m:e>
                      <m:sub>
                        <m:r>
                          <a:rPr lang="en-US" i="1">
                            <a:latin typeface="Cambria Math" panose="02040503050406030204" pitchFamily="18" charset="0"/>
                            <a:cs typeface="B Nazanin" panose="00000400000000000000" pitchFamily="2" charset="-78"/>
                          </a:rPr>
                          <m:t>𝑛</m:t>
                        </m:r>
                      </m:sub>
                    </m:sSub>
                    <m:d>
                      <m:dPr>
                        <m:ctrlPr>
                          <a:rPr lang="fa-IR" i="1">
                            <a:latin typeface="Cambria Math" panose="02040503050406030204" pitchFamily="18" charset="0"/>
                            <a:cs typeface="B Nazanin" panose="00000400000000000000" pitchFamily="2" charset="-78"/>
                          </a:rPr>
                        </m:ctrlPr>
                      </m:dPr>
                      <m:e>
                        <m:r>
                          <a:rPr lang="en-US" i="1">
                            <a:latin typeface="Cambria Math" panose="02040503050406030204" pitchFamily="18" charset="0"/>
                            <a:cs typeface="B Nazanin" panose="00000400000000000000" pitchFamily="2" charset="-78"/>
                          </a:rPr>
                          <m:t>𝑡</m:t>
                        </m:r>
                      </m:e>
                    </m:d>
                  </m:oMath>
                </a14:m>
                <a:r>
                  <a:rPr lang="fa-IR" dirty="0">
                    <a:cs typeface="B Nazanin" panose="00000400000000000000" pitchFamily="2" charset="-78"/>
                  </a:rPr>
                  <a:t> به </a:t>
                </a:r>
                <a:r>
                  <a:rPr lang="en-US" dirty="0">
                    <a:cs typeface="B Nazanin" panose="00000400000000000000" pitchFamily="2" charset="-78"/>
                  </a:rPr>
                  <a:t>F(t)</a:t>
                </a:r>
                <a:r>
                  <a:rPr lang="fa-IR" dirty="0">
                    <a:cs typeface="B Nazanin" panose="00000400000000000000" pitchFamily="2" charset="-78"/>
                  </a:rPr>
                  <a:t> نزدیک خواهد شد. پس به طور تقریب می‌توان برای حجم نمونه‌هایی به اندازه کافی بزرگ نوشت،</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B Nazanin" panose="00000400000000000000" pitchFamily="2" charset="-78"/>
                        </a:rPr>
                        <m:t>𝐹</m:t>
                      </m:r>
                      <m:d>
                        <m:dPr>
                          <m:ctrlPr>
                            <a:rPr lang="en-US" b="0" i="1" smtClean="0">
                              <a:latin typeface="Cambria Math" panose="02040503050406030204" pitchFamily="18" charset="0"/>
                              <a:cs typeface="B Nazanin" panose="00000400000000000000" pitchFamily="2" charset="-78"/>
                            </a:rPr>
                          </m:ctrlPr>
                        </m:dPr>
                        <m:e>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𝑡</m:t>
                              </m:r>
                            </m:e>
                            <m:sub>
                              <m:r>
                                <a:rPr lang="en-US" b="0" i="1" smtClean="0">
                                  <a:latin typeface="Cambria Math" panose="02040503050406030204" pitchFamily="18" charset="0"/>
                                  <a:cs typeface="B Nazanin" panose="00000400000000000000" pitchFamily="2" charset="-78"/>
                                </a:rPr>
                                <m:t>𝑖</m:t>
                              </m:r>
                            </m:sub>
                          </m:sSub>
                        </m:e>
                      </m:d>
                      <m:r>
                        <a:rPr lang="en-US"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fa-IR" i="1">
                              <a:latin typeface="Cambria Math" panose="02040503050406030204" pitchFamily="18" charset="0"/>
                              <a:cs typeface="B Nazanin" panose="00000400000000000000" pitchFamily="2" charset="-78"/>
                            </a:rPr>
                          </m:ctrlPr>
                        </m:sSubPr>
                        <m:e>
                          <m:acc>
                            <m:accPr>
                              <m:chr m:val="̂"/>
                              <m:ctrlPr>
                                <a:rPr lang="fa-IR" i="1">
                                  <a:latin typeface="Cambria Math" panose="02040503050406030204" pitchFamily="18" charset="0"/>
                                  <a:cs typeface="B Nazanin" panose="00000400000000000000" pitchFamily="2" charset="-78"/>
                                </a:rPr>
                              </m:ctrlPr>
                            </m:accPr>
                            <m:e>
                              <m:r>
                                <a:rPr lang="en-US" i="1">
                                  <a:latin typeface="Cambria Math" panose="02040503050406030204" pitchFamily="18" charset="0"/>
                                  <a:cs typeface="B Nazanin" panose="00000400000000000000" pitchFamily="2" charset="-78"/>
                                </a:rPr>
                                <m:t>𝐹</m:t>
                              </m:r>
                            </m:e>
                          </m:acc>
                        </m:e>
                        <m:sub>
                          <m:r>
                            <a:rPr lang="en-US" i="1">
                              <a:latin typeface="Cambria Math" panose="02040503050406030204" pitchFamily="18" charset="0"/>
                              <a:cs typeface="B Nazanin" panose="00000400000000000000" pitchFamily="2" charset="-78"/>
                            </a:rPr>
                            <m:t>𝑛</m:t>
                          </m:r>
                        </m:sub>
                      </m:sSub>
                      <m:d>
                        <m:dPr>
                          <m:ctrlPr>
                            <a:rPr lang="en-US" b="0" i="1" smtClean="0">
                              <a:latin typeface="Cambria Math" panose="02040503050406030204" pitchFamily="18" charset="0"/>
                              <a:cs typeface="B Nazanin" panose="00000400000000000000" pitchFamily="2" charset="-78"/>
                            </a:rPr>
                          </m:ctrlPr>
                        </m:dPr>
                        <m:e>
                          <m:sSub>
                            <m:sSubPr>
                              <m:ctrlPr>
                                <a:rPr lang="en-US"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e>
                      </m:d>
                      <m:r>
                        <a:rPr lang="en-US" b="0" i="1" smtClean="0">
                          <a:latin typeface="Cambria Math" panose="02040503050406030204" pitchFamily="18" charset="0"/>
                          <a:cs typeface="B Nazanin" panose="00000400000000000000" pitchFamily="2" charset="-78"/>
                        </a:rPr>
                        <m:t>=</m:t>
                      </m:r>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𝑛</m:t>
                          </m:r>
                        </m:den>
                      </m:f>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2</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𝑛</m:t>
                      </m:r>
                    </m:oMath>
                  </m:oMathPara>
                </a14:m>
                <a:endParaRPr lang="fa-IR" dirty="0">
                  <a:cs typeface="B Nazanin" panose="00000400000000000000" pitchFamily="2" charset="-78"/>
                </a:endParaRPr>
              </a:p>
              <a:p>
                <a:pPr marL="0" indent="0">
                  <a:buNone/>
                </a:pPr>
                <a:r>
                  <a:rPr lang="fa-IR" dirty="0">
                    <a:cs typeface="B Nazanin" panose="00000400000000000000" pitchFamily="2" charset="-78"/>
                  </a:rPr>
                  <a:t>از این رابطه می‌توان تقریب زیر را نوشت،</a:t>
                </a:r>
              </a:p>
              <a:p>
                <a:pPr marL="0" indent="0">
                  <a:buNone/>
                </a:pPr>
                <a14:m>
                  <m:oMathPara xmlns:m="http://schemas.openxmlformats.org/officeDocument/2006/math">
                    <m:oMathParaPr>
                      <m:jc m:val="centerGroup"/>
                    </m:oMathParaPr>
                    <m:oMath xmlns:m="http://schemas.openxmlformats.org/officeDocument/2006/math">
                      <m:sSup>
                        <m:sSupPr>
                          <m:ctrlPr>
                            <a:rPr lang="fa-IR" i="1" smtClean="0">
                              <a:latin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cs typeface="B Nazanin" panose="00000400000000000000" pitchFamily="2" charset="-78"/>
                            </a:rPr>
                            <m:t>𝐹</m:t>
                          </m:r>
                        </m:e>
                        <m:sup>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1</m:t>
                          </m:r>
                        </m:sup>
                      </m:sSup>
                      <m:d>
                        <m:dPr>
                          <m:ctrlPr>
                            <a:rPr lang="fa-IR" b="0" i="1" smtClean="0">
                              <a:latin typeface="Cambria Math" panose="02040503050406030204" pitchFamily="18" charset="0"/>
                              <a:cs typeface="B Nazanin" panose="00000400000000000000" pitchFamily="2" charset="-78"/>
                            </a:rPr>
                          </m:ctrlPr>
                        </m:dPr>
                        <m:e>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𝑛</m:t>
                              </m:r>
                            </m:den>
                          </m:f>
                        </m:e>
                      </m:d>
                      <m:r>
                        <a:rPr lang="en-US" i="1">
                          <a:latin typeface="Cambria Math" panose="02040503050406030204" pitchFamily="18" charset="0"/>
                          <a:ea typeface="Cambria Math" panose="02040503050406030204" pitchFamily="18" charset="0"/>
                          <a:cs typeface="B Nazanin" panose="00000400000000000000" pitchFamily="2" charset="-78"/>
                        </a:rPr>
                        <m:t>≅</m:t>
                      </m:r>
                      <m:sSub>
                        <m:sSubPr>
                          <m:ctrlPr>
                            <a:rPr lang="en-US"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r>
                        <a:rPr lang="en-US" b="0" i="1" smtClean="0">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𝑛</m:t>
                      </m:r>
                    </m:oMath>
                  </m:oMathPara>
                </a14:m>
                <a:endParaRPr lang="fa-IR" dirty="0">
                  <a:cs typeface="B Nazanin" panose="00000400000000000000" pitchFamily="2" charset="-78"/>
                </a:endParaRPr>
              </a:p>
              <a:p>
                <a:pPr marL="0" indent="0">
                  <a:buNone/>
                </a:pP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81307FA4-5DCD-4F26-A956-3C41BA790DB2}"/>
                  </a:ext>
                </a:extLst>
              </p:cNvPr>
              <p:cNvSpPr>
                <a:spLocks noGrp="1" noRot="1" noChangeAspect="1" noMove="1" noResize="1" noEditPoints="1" noAdjustHandles="1" noChangeArrowheads="1" noChangeShapeType="1" noTextEdit="1"/>
              </p:cNvSpPr>
              <p:nvPr>
                <p:ph idx="1"/>
              </p:nvPr>
            </p:nvSpPr>
            <p:spPr>
              <a:xfrm>
                <a:off x="1444554" y="1152939"/>
                <a:ext cx="10018713" cy="4800600"/>
              </a:xfrm>
              <a:blipFill>
                <a:blip r:embed="rId2"/>
                <a:stretch>
                  <a:fillRect l="-365" r="-913"/>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AED7E746-5444-4011-9A80-5844D4DC4706}"/>
              </a:ext>
            </a:extLst>
          </p:cNvPr>
          <p:cNvSpPr>
            <a:spLocks noGrp="1"/>
          </p:cNvSpPr>
          <p:nvPr>
            <p:ph type="sldNum" sz="quarter" idx="12"/>
          </p:nvPr>
        </p:nvSpPr>
        <p:spPr/>
        <p:txBody>
          <a:bodyPr/>
          <a:lstStyle/>
          <a:p>
            <a:fld id="{D57F1E4F-1CFF-5643-939E-217C01CDF565}" type="slidenum">
              <a:rPr lang="en-US" sz="1600" b="1" smtClean="0"/>
              <a:pPr/>
              <a:t>6</a:t>
            </a:fld>
            <a:endParaRPr lang="en-US" sz="1600" b="1" dirty="0"/>
          </a:p>
        </p:txBody>
      </p:sp>
    </p:spTree>
    <p:extLst>
      <p:ext uri="{BB962C8B-B14F-4D97-AF65-F5344CB8AC3E}">
        <p14:creationId xmlns:p14="http://schemas.microsoft.com/office/powerpoint/2010/main" val="2446542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40E8C9-E9D6-4AC7-B959-35C867A6E3D8}"/>
                  </a:ext>
                </a:extLst>
              </p:cNvPr>
              <p:cNvSpPr>
                <a:spLocks noGrp="1"/>
              </p:cNvSpPr>
              <p:nvPr>
                <p:ph idx="1"/>
              </p:nvPr>
            </p:nvSpPr>
            <p:spPr>
              <a:xfrm>
                <a:off x="1484310" y="499731"/>
                <a:ext cx="10018713" cy="5291470"/>
              </a:xfrm>
            </p:spPr>
            <p:txBody>
              <a:bodyPr/>
              <a:lstStyle/>
              <a:p>
                <a:pPr marL="0" indent="0">
                  <a:buNone/>
                </a:pPr>
                <a:r>
                  <a:rPr lang="fa-IR" b="1" dirty="0">
                    <a:cs typeface="B Nazanin" panose="00000400000000000000" pitchFamily="2" charset="-78"/>
                  </a:rPr>
                  <a:t>مثال. </a:t>
                </a:r>
                <a:r>
                  <a:rPr lang="fa-IR" dirty="0">
                    <a:cs typeface="B Nazanin" panose="00000400000000000000" pitchFamily="2" charset="-78"/>
                  </a:rPr>
                  <a:t>در یک نوع وسیله الکتریکی نوعی سیم بکار می‌رود. برای اندازه گیری مقاومت سیم، آن را با یک سیستم خم کن مورد آزمایش قرار می‌دهند. اطلاعات مربوط به زمان شکست داده ها (بر حسب ساعت) در جدوا 7 . 4 داده شده است. آیا می‌توان پذیرفت که داده ها نرمال هستند؟ در صورت مثبت بودن جواب ، پارامتر های توزیع را برآورد کنید.</a:t>
                </a:r>
              </a:p>
              <a:p>
                <a:pPr marL="0" indent="0">
                  <a:buNone/>
                </a:pPr>
                <a:r>
                  <a:rPr lang="fa-IR" b="1" dirty="0">
                    <a:cs typeface="B Nazanin" panose="00000400000000000000" pitchFamily="2" charset="-78"/>
                  </a:rPr>
                  <a:t>حل. </a:t>
                </a:r>
                <a:r>
                  <a:rPr lang="fa-IR" dirty="0">
                    <a:cs typeface="B Nazanin" panose="00000400000000000000" pitchFamily="2" charset="-78"/>
                  </a:rPr>
                  <a:t>با رسم نقاط (</a:t>
                </a:r>
                <a14:m>
                  <m:oMath xmlns:m="http://schemas.openxmlformats.org/officeDocument/2006/math">
                    <m:r>
                      <a:rPr lang="en-US" b="0" i="1" smtClean="0">
                        <a:latin typeface="Cambria Math" panose="02040503050406030204" pitchFamily="18" charset="0"/>
                        <a:cs typeface="B Nazanin" panose="00000400000000000000" pitchFamily="2" charset="-78"/>
                      </a:rPr>
                      <m:t>𝑡</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𝑖</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𝑧</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 </a:t>
                </a:r>
                <a:r>
                  <a:rPr lang="en-US" dirty="0" err="1">
                    <a:cs typeface="B Nazanin" panose="00000400000000000000" pitchFamily="2" charset="-78"/>
                  </a:rPr>
                  <a:t>i</a:t>
                </a:r>
                <a:r>
                  <a:rPr lang="en-US" dirty="0">
                    <a:cs typeface="B Nazanin" panose="00000400000000000000" pitchFamily="2" charset="-78"/>
                  </a:rPr>
                  <a:t>=1,2,…,17</a:t>
                </a:r>
                <a:r>
                  <a:rPr lang="fa-IR" dirty="0">
                    <a:cs typeface="B Nazanin" panose="00000400000000000000" pitchFamily="2" charset="-78"/>
                  </a:rPr>
                  <a:t> شکل 7 . 5 به دست می‌آید. باتوجه به نحوه قرار گرفتن نقاط حول خط برازش داده شده و مقدار مربع </a:t>
                </a:r>
                <a:r>
                  <a:rPr lang="en-US" dirty="0">
                    <a:cs typeface="B Nazanin" panose="00000400000000000000" pitchFamily="2" charset="-78"/>
                  </a:rPr>
                  <a:t>R</a:t>
                </a:r>
                <a:r>
                  <a:rPr lang="fa-IR" dirty="0">
                    <a:cs typeface="B Nazanin" panose="00000400000000000000" pitchFamily="2" charset="-78"/>
                  </a:rPr>
                  <a:t> ، بطور تقریبی می‌توان پذیرفت که توزیع داده ها نرمال است. با توجه به مطالب بیان شده در بخش پیشین ، برآورد های</a:t>
                </a:r>
                <a:r>
                  <a:rPr lang="fa-IR" dirty="0">
                    <a:ea typeface="Cambria Math" panose="02040503050406030204" pitchFamily="18" charset="0"/>
                    <a:cs typeface="B Nazanin" panose="00000400000000000000" pitchFamily="2" charset="-78"/>
                  </a:rPr>
                  <a:t> </a:t>
                </a:r>
                <a14:m>
                  <m:oMath xmlns:m="http://schemas.openxmlformats.org/officeDocument/2006/math">
                    <m:r>
                      <a:rPr lang="fa-IR" i="1">
                        <a:latin typeface="Cambria Math" panose="02040503050406030204" pitchFamily="18" charset="0"/>
                        <a:ea typeface="Cambria Math" panose="02040503050406030204" pitchFamily="18" charset="0"/>
                        <a:cs typeface="B Nazanin" panose="00000400000000000000" pitchFamily="2" charset="-78"/>
                      </a:rPr>
                      <m:t>𝜇</m:t>
                    </m:r>
                  </m:oMath>
                </a14:m>
                <a:r>
                  <a:rPr lang="fa-IR" dirty="0">
                    <a:cs typeface="B Nazanin" panose="00000400000000000000" pitchFamily="2" charset="-78"/>
                  </a:rPr>
                  <a:t> و</a:t>
                </a:r>
                <a14:m>
                  <m:oMath xmlns:m="http://schemas.openxmlformats.org/officeDocument/2006/math">
                    <m:r>
                      <a:rPr lang="fa-IR" b="0" i="1" smtClean="0">
                        <a:latin typeface="Cambria Math" panose="02040503050406030204" pitchFamily="18" charset="0"/>
                        <a:ea typeface="Cambria Math" panose="02040503050406030204" pitchFamily="18" charset="0"/>
                        <a:cs typeface="B Nazanin" panose="00000400000000000000" pitchFamily="2" charset="-78"/>
                      </a:rPr>
                      <m:t>𝜎</m:t>
                    </m:r>
                  </m:oMath>
                </a14:m>
                <a:r>
                  <a:rPr lang="fa-IR" dirty="0">
                    <a:cs typeface="B Nazanin" panose="00000400000000000000" pitchFamily="2" charset="-78"/>
                  </a:rPr>
                  <a:t>  به ترتیب با عرض از مبدا و ضریب زاویه خط برازش داده شده برابر است. پس در این مثال </a:t>
                </a:r>
                <a14:m>
                  <m:oMath xmlns:m="http://schemas.openxmlformats.org/officeDocument/2006/math">
                    <m:acc>
                      <m:accPr>
                        <m:chr m:val="̂"/>
                        <m:ctrlPr>
                          <a:rPr lang="fa-IR" i="1" smtClean="0">
                            <a:latin typeface="Cambria Math" panose="02040503050406030204" pitchFamily="18" charset="0"/>
                            <a:cs typeface="B Nazanin" panose="00000400000000000000" pitchFamily="2" charset="-78"/>
                          </a:rPr>
                        </m:ctrlPr>
                      </m:accPr>
                      <m:e>
                        <m:r>
                          <a:rPr lang="fa-IR" i="1">
                            <a:latin typeface="Cambria Math" panose="02040503050406030204" pitchFamily="18" charset="0"/>
                            <a:ea typeface="Cambria Math" panose="02040503050406030204" pitchFamily="18" charset="0"/>
                            <a:cs typeface="B Nazanin" panose="00000400000000000000" pitchFamily="2" charset="-78"/>
                          </a:rPr>
                          <m:t>𝜇</m:t>
                        </m:r>
                      </m:e>
                    </m:acc>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124</m:t>
                    </m:r>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5</m:t>
                    </m:r>
                  </m:oMath>
                </a14:m>
                <a:r>
                  <a:rPr lang="fa-IR" dirty="0">
                    <a:cs typeface="B Nazanin" panose="00000400000000000000" pitchFamily="2" charset="-78"/>
                  </a:rPr>
                  <a:t>  و </a:t>
                </a:r>
                <a14:m>
                  <m:oMath xmlns:m="http://schemas.openxmlformats.org/officeDocument/2006/math">
                    <m:acc>
                      <m:accPr>
                        <m:chr m:val="̂"/>
                        <m:ctrlPr>
                          <a:rPr lang="fa-IR" i="1" smtClean="0">
                            <a:latin typeface="Cambria Math" panose="02040503050406030204" pitchFamily="18" charset="0"/>
                            <a:cs typeface="B Nazanin" panose="00000400000000000000" pitchFamily="2" charset="-78"/>
                          </a:rPr>
                        </m:ctrlPr>
                      </m:accPr>
                      <m:e>
                        <m:r>
                          <a:rPr lang="fa-IR" i="1">
                            <a:latin typeface="Cambria Math" panose="02040503050406030204" pitchFamily="18" charset="0"/>
                            <a:ea typeface="Cambria Math" panose="02040503050406030204" pitchFamily="18" charset="0"/>
                            <a:cs typeface="B Nazanin" panose="00000400000000000000" pitchFamily="2" charset="-78"/>
                          </a:rPr>
                          <m:t>𝜎</m:t>
                        </m:r>
                      </m:e>
                    </m:acc>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36</m:t>
                    </m:r>
                    <m:r>
                      <a:rPr lang="fa-IR" b="0" i="1" smtClean="0">
                        <a:latin typeface="Cambria Math" panose="02040503050406030204" pitchFamily="18" charset="0"/>
                        <a:cs typeface="B Nazanin" panose="00000400000000000000" pitchFamily="2" charset="-78"/>
                      </a:rPr>
                      <m:t>/</m:t>
                    </m:r>
                    <m:r>
                      <a:rPr lang="fa-IR" b="0" i="1" smtClean="0">
                        <a:latin typeface="Cambria Math" panose="02040503050406030204" pitchFamily="18" charset="0"/>
                        <a:cs typeface="B Nazanin" panose="00000400000000000000" pitchFamily="2" charset="-78"/>
                      </a:rPr>
                      <m:t>8</m:t>
                    </m:r>
                  </m:oMath>
                </a14:m>
                <a:r>
                  <a:rPr lang="fa-IR" dirty="0">
                    <a:cs typeface="B Nazanin" panose="00000400000000000000" pitchFamily="2" charset="-78"/>
                  </a:rPr>
                  <a:t> برآورد می‌شود.</a:t>
                </a:r>
              </a:p>
            </p:txBody>
          </p:sp>
        </mc:Choice>
        <mc:Fallback xmlns="">
          <p:sp>
            <p:nvSpPr>
              <p:cNvPr id="3" name="Content Placeholder 2">
                <a:extLst>
                  <a:ext uri="{FF2B5EF4-FFF2-40B4-BE49-F238E27FC236}">
                    <a16:creationId xmlns:a16="http://schemas.microsoft.com/office/drawing/2014/main" id="{B140E8C9-E9D6-4AC7-B959-35C867A6E3D8}"/>
                  </a:ext>
                </a:extLst>
              </p:cNvPr>
              <p:cNvSpPr>
                <a:spLocks noGrp="1" noRot="1" noChangeAspect="1" noMove="1" noResize="1" noEditPoints="1" noAdjustHandles="1" noChangeArrowheads="1" noChangeShapeType="1" noTextEdit="1"/>
              </p:cNvSpPr>
              <p:nvPr>
                <p:ph idx="1"/>
              </p:nvPr>
            </p:nvSpPr>
            <p:spPr>
              <a:xfrm>
                <a:off x="1484310" y="499731"/>
                <a:ext cx="10018713" cy="5291470"/>
              </a:xfrm>
              <a:blipFill>
                <a:blip r:embed="rId2"/>
                <a:stretch>
                  <a:fillRect l="-182" r="-912"/>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8417CC5E-8281-4818-881C-827146317AFD}"/>
              </a:ext>
            </a:extLst>
          </p:cNvPr>
          <p:cNvSpPr>
            <a:spLocks noGrp="1"/>
          </p:cNvSpPr>
          <p:nvPr>
            <p:ph type="sldNum" sz="quarter" idx="12"/>
          </p:nvPr>
        </p:nvSpPr>
        <p:spPr/>
        <p:txBody>
          <a:bodyPr/>
          <a:lstStyle/>
          <a:p>
            <a:fld id="{D57F1E4F-1CFF-5643-939E-217C01CDF565}" type="slidenum">
              <a:rPr lang="en-US" sz="1800" smtClean="0"/>
              <a:pPr/>
              <a:t>60</a:t>
            </a:fld>
            <a:endParaRPr lang="en-US" dirty="0"/>
          </a:p>
        </p:txBody>
      </p:sp>
    </p:spTree>
    <p:extLst>
      <p:ext uri="{BB962C8B-B14F-4D97-AF65-F5344CB8AC3E}">
        <p14:creationId xmlns:p14="http://schemas.microsoft.com/office/powerpoint/2010/main" val="1249183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New Doc 2021-05-21.pdf - Foxit Reader">
            <a:extLst>
              <a:ext uri="{FF2B5EF4-FFF2-40B4-BE49-F238E27FC236}">
                <a16:creationId xmlns:a16="http://schemas.microsoft.com/office/drawing/2014/main" id="{7DB1111C-790D-4830-99EF-599C4FF64A0A}"/>
              </a:ext>
            </a:extLst>
          </p:cNvPr>
          <p:cNvPicPr>
            <a:picLocks noGrp="1" noChangeAspect="1"/>
          </p:cNvPicPr>
          <p:nvPr>
            <p:ph idx="1"/>
          </p:nvPr>
        </p:nvPicPr>
        <p:blipFill rotWithShape="1">
          <a:blip r:embed="rId2"/>
          <a:srcRect l="30136" t="42716" r="28665" b="18783"/>
          <a:stretch/>
        </p:blipFill>
        <p:spPr>
          <a:xfrm>
            <a:off x="3147236" y="462515"/>
            <a:ext cx="6156251" cy="2323216"/>
          </a:xfrm>
        </p:spPr>
      </p:pic>
      <p:sp>
        <p:nvSpPr>
          <p:cNvPr id="4" name="Slide Number Placeholder 3">
            <a:extLst>
              <a:ext uri="{FF2B5EF4-FFF2-40B4-BE49-F238E27FC236}">
                <a16:creationId xmlns:a16="http://schemas.microsoft.com/office/drawing/2014/main" id="{0A9971C5-FBB7-42F7-A97D-C07E6F92387A}"/>
              </a:ext>
            </a:extLst>
          </p:cNvPr>
          <p:cNvSpPr>
            <a:spLocks noGrp="1"/>
          </p:cNvSpPr>
          <p:nvPr>
            <p:ph type="sldNum" sz="quarter" idx="12"/>
          </p:nvPr>
        </p:nvSpPr>
        <p:spPr>
          <a:xfrm>
            <a:off x="10951856" y="5918253"/>
            <a:ext cx="551167" cy="365125"/>
          </a:xfrm>
        </p:spPr>
        <p:txBody>
          <a:bodyPr/>
          <a:lstStyle/>
          <a:p>
            <a:fld id="{D57F1E4F-1CFF-5643-939E-217C01CDF565}" type="slidenum">
              <a:rPr lang="en-US" sz="1600" smtClean="0"/>
              <a:pPr/>
              <a:t>61</a:t>
            </a:fld>
            <a:endParaRPr lang="en-US" dirty="0"/>
          </a:p>
        </p:txBody>
      </p:sp>
      <p:pic>
        <p:nvPicPr>
          <p:cNvPr id="8" name="Picture 7" descr="New Doc 2021-05-21.pdf - Foxit Reader">
            <a:extLst>
              <a:ext uri="{FF2B5EF4-FFF2-40B4-BE49-F238E27FC236}">
                <a16:creationId xmlns:a16="http://schemas.microsoft.com/office/drawing/2014/main" id="{CC0A3328-9022-44A2-B89E-7D2B6EFA660A}"/>
              </a:ext>
            </a:extLst>
          </p:cNvPr>
          <p:cNvPicPr>
            <a:picLocks noChangeAspect="1"/>
          </p:cNvPicPr>
          <p:nvPr/>
        </p:nvPicPr>
        <p:blipFill rotWithShape="1">
          <a:blip r:embed="rId3"/>
          <a:srcRect l="35494" t="41393" r="35029" b="13109"/>
          <a:stretch/>
        </p:blipFill>
        <p:spPr>
          <a:xfrm>
            <a:off x="3561907" y="3225282"/>
            <a:ext cx="5199321" cy="3006974"/>
          </a:xfrm>
          <a:prstGeom prst="rect">
            <a:avLst/>
          </a:prstGeom>
        </p:spPr>
      </p:pic>
    </p:spTree>
    <p:extLst>
      <p:ext uri="{BB962C8B-B14F-4D97-AF65-F5344CB8AC3E}">
        <p14:creationId xmlns:p14="http://schemas.microsoft.com/office/powerpoint/2010/main" val="376845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D27C1E-8351-4A48-968F-29C66AE8DB61}"/>
                  </a:ext>
                </a:extLst>
              </p:cNvPr>
              <p:cNvSpPr>
                <a:spLocks noGrp="1"/>
              </p:cNvSpPr>
              <p:nvPr>
                <p:ph idx="1"/>
              </p:nvPr>
            </p:nvSpPr>
            <p:spPr>
              <a:xfrm>
                <a:off x="1484310" y="665923"/>
                <a:ext cx="10018713" cy="5125278"/>
              </a:xfrm>
            </p:spPr>
            <p:txBody>
              <a:bodyPr/>
              <a:lstStyle/>
              <a:p>
                <a:pPr marL="0" indent="0">
                  <a:buNone/>
                </a:pPr>
                <a:r>
                  <a:rPr lang="fa-IR" dirty="0">
                    <a:cs typeface="B Nazanin" panose="00000400000000000000" pitchFamily="2" charset="-78"/>
                  </a:rPr>
                  <a:t>اگر نمونه تصادفی از توزیع </a:t>
                </a:r>
                <a:r>
                  <a:rPr lang="en-US" dirty="0">
                    <a:cs typeface="B Nazanin" panose="00000400000000000000" pitchFamily="2" charset="-78"/>
                  </a:rPr>
                  <a:t>F</a:t>
                </a:r>
                <a:r>
                  <a:rPr lang="fa-IR" dirty="0">
                    <a:cs typeface="B Nazanin" panose="00000400000000000000" pitchFamily="2" charset="-78"/>
                  </a:rPr>
                  <a:t> استخراج شده باشدو </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1</m:t>
                        </m:r>
                      </m:sub>
                    </m:sSub>
                  </m:oMath>
                </a14:m>
                <a:r>
                  <a:rPr lang="fa-IR" dirty="0">
                    <a:cs typeface="B Nazanin" panose="00000400000000000000" pitchFamily="2" charset="-78"/>
                  </a:rPr>
                  <a:t>و</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2</m:t>
                        </m:r>
                      </m:sub>
                    </m:sSub>
                  </m:oMath>
                </a14:m>
                <a:r>
                  <a:rPr lang="fa-IR" dirty="0">
                    <a:cs typeface="B Nazanin" panose="00000400000000000000" pitchFamily="2" charset="-78"/>
                  </a:rPr>
                  <a:t>و...و</a:t>
                </a:r>
                <a14:m>
                  <m:oMath xmlns:m="http://schemas.openxmlformats.org/officeDocument/2006/math">
                    <m:sSub>
                      <m:sSubPr>
                        <m:ctrlPr>
                          <a:rPr lang="fa-IR"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𝑛</m:t>
                        </m:r>
                      </m:sub>
                    </m:sSub>
                  </m:oMath>
                </a14:m>
                <a:r>
                  <a:rPr lang="fa-IR" dirty="0">
                    <a:cs typeface="B Nazanin" panose="00000400000000000000" pitchFamily="2" charset="-78"/>
                  </a:rPr>
                  <a:t> را مقادیر مرتب شده نمونه در نظر بگیریم. آنگاه انتظار داریم که نقاط </a:t>
                </a:r>
                <a14:m>
                  <m:oMath xmlns:m="http://schemas.openxmlformats.org/officeDocument/2006/math">
                    <m:r>
                      <a:rPr lang="fa-IR" b="0" i="1" smtClean="0">
                        <a:latin typeface="Cambria Math" panose="02040503050406030204" pitchFamily="18" charset="0"/>
                        <a:cs typeface="B Nazanin" panose="00000400000000000000" pitchFamily="2" charset="-78"/>
                      </a:rPr>
                      <m:t> </m:t>
                    </m:r>
                    <m:r>
                      <a:rPr lang="fa-IR" b="0" i="0" smtClean="0">
                        <a:latin typeface="Cambria Math" panose="02040503050406030204" pitchFamily="18" charset="0"/>
                        <a:cs typeface="B Nazanin" panose="00000400000000000000" pitchFamily="2" charset="-78"/>
                      </a:rPr>
                      <m:t>(</m:t>
                    </m:r>
                    <m:sSup>
                      <m:sSupPr>
                        <m:ctrlPr>
                          <a:rPr lang="fa-IR"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𝐹</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d>
                      <m:dPr>
                        <m:ctrlPr>
                          <a:rPr lang="fa-IR" i="1">
                            <a:latin typeface="Cambria Math" panose="02040503050406030204" pitchFamily="18" charset="0"/>
                            <a:cs typeface="B Nazanin" panose="00000400000000000000" pitchFamily="2" charset="-78"/>
                          </a:rPr>
                        </m:ctrlPr>
                      </m:dPr>
                      <m:e>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𝑛</m:t>
                            </m:r>
                          </m:den>
                        </m:f>
                      </m:e>
                    </m:d>
                    <m:r>
                      <a:rPr lang="en-US" b="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r>
                      <a:rPr lang="en-US" b="0" i="1" smtClean="0">
                        <a:latin typeface="Cambria Math" panose="02040503050406030204" pitchFamily="18" charset="0"/>
                        <a:cs typeface="B Nazanin" panose="00000400000000000000" pitchFamily="2" charset="-78"/>
                      </a:rPr>
                      <m:t>)</m:t>
                    </m:r>
                  </m:oMath>
                </a14:m>
                <a:r>
                  <a:rPr lang="fa-IR" dirty="0">
                    <a:cs typeface="B Nazanin" panose="00000400000000000000" pitchFamily="2" charset="-78"/>
                  </a:rPr>
                  <a:t>، </a:t>
                </a:r>
                <a14:m>
                  <m:oMath xmlns:m="http://schemas.openxmlformats.org/officeDocument/2006/math">
                    <m:r>
                      <a:rPr lang="en-US" i="1">
                        <a:latin typeface="Cambria Math" panose="02040503050406030204" pitchFamily="18" charset="0"/>
                        <a:cs typeface="B Nazanin" panose="00000400000000000000" pitchFamily="2" charset="-78"/>
                      </a:rPr>
                      <m:t>𝑖</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1</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2</m:t>
                    </m:r>
                    <m:r>
                      <a:rPr lang="en-US" i="1">
                        <a:latin typeface="Cambria Math" panose="02040503050406030204" pitchFamily="18" charset="0"/>
                        <a:cs typeface="B Nazanin" panose="00000400000000000000" pitchFamily="2" charset="-78"/>
                      </a:rPr>
                      <m:t>,…,</m:t>
                    </m:r>
                    <m:r>
                      <a:rPr lang="en-US" i="1">
                        <a:latin typeface="Cambria Math" panose="02040503050406030204" pitchFamily="18" charset="0"/>
                        <a:cs typeface="B Nazanin" panose="00000400000000000000" pitchFamily="2" charset="-78"/>
                      </a:rPr>
                      <m:t>𝑛</m:t>
                    </m:r>
                  </m:oMath>
                </a14:m>
                <a:r>
                  <a:rPr lang="fa-IR" dirty="0">
                    <a:cs typeface="B Nazanin" panose="00000400000000000000" pitchFamily="2" charset="-78"/>
                  </a:rPr>
                  <a:t> حول یک خط راست قرار بگیرند که از مبدا می گذرد و ضریب زاویه آن 1 است. بنابراین،  به راحتی به شیوه‌ای دست یافته ایم که با استفاده از آن می‌توان کفایت یک مدل را بررسی کرد.</a:t>
                </a:r>
                <a:r>
                  <a:rPr lang="fa-IR" dirty="0"/>
                  <a:t> </a:t>
                </a:r>
                <a:r>
                  <a:rPr lang="fa-IR" dirty="0">
                    <a:cs typeface="B Nazanin" panose="00000400000000000000" pitchFamily="2" charset="-78"/>
                  </a:rPr>
                  <a:t>یک نمونه تصادفی از متغیر طول عمر مورد نظر اختیار کرده و مقادیر نمونه را مرتب می‌کنیم. فرض می‌کنیم</a:t>
                </a:r>
                <a:r>
                  <a:rPr lang="en-US" dirty="0">
                    <a:cs typeface="B Nazanin" panose="00000400000000000000" pitchFamily="2" charset="-78"/>
                  </a:rPr>
                  <a:t>F</a:t>
                </a:r>
                <a:r>
                  <a:rPr lang="fa-IR" dirty="0">
                    <a:cs typeface="B Nazanin" panose="00000400000000000000" pitchFamily="2" charset="-78"/>
                  </a:rPr>
                  <a:t> یک توزیع مفروض باشد که علاقه‌مندیم آزمون کنیم که آیا داده ها از آن استخراج شده اند. </a:t>
                </a:r>
              </a:p>
            </p:txBody>
          </p:sp>
        </mc:Choice>
        <mc:Fallback xmlns="">
          <p:sp>
            <p:nvSpPr>
              <p:cNvPr id="3" name="Content Placeholder 2">
                <a:extLst>
                  <a:ext uri="{FF2B5EF4-FFF2-40B4-BE49-F238E27FC236}">
                    <a16:creationId xmlns:a16="http://schemas.microsoft.com/office/drawing/2014/main" id="{AAD27C1E-8351-4A48-968F-29C66AE8DB61}"/>
                  </a:ext>
                </a:extLst>
              </p:cNvPr>
              <p:cNvSpPr>
                <a:spLocks noGrp="1" noRot="1" noChangeAspect="1" noMove="1" noResize="1" noEditPoints="1" noAdjustHandles="1" noChangeArrowheads="1" noChangeShapeType="1" noTextEdit="1"/>
              </p:cNvSpPr>
              <p:nvPr>
                <p:ph idx="1"/>
              </p:nvPr>
            </p:nvSpPr>
            <p:spPr>
              <a:xfrm>
                <a:off x="1484310" y="665923"/>
                <a:ext cx="10018713" cy="5125278"/>
              </a:xfrm>
              <a:blipFill>
                <a:blip r:embed="rId2"/>
                <a:stretch>
                  <a:fillRect l="-1460" r="-91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52F71BC-8832-426B-8387-A3FE7EEC536F}"/>
              </a:ext>
            </a:extLst>
          </p:cNvPr>
          <p:cNvSpPr>
            <a:spLocks noGrp="1"/>
          </p:cNvSpPr>
          <p:nvPr>
            <p:ph type="sldNum" sz="quarter" idx="12"/>
          </p:nvPr>
        </p:nvSpPr>
        <p:spPr/>
        <p:txBody>
          <a:bodyPr/>
          <a:lstStyle/>
          <a:p>
            <a:fld id="{D57F1E4F-1CFF-5643-939E-217C01CDF565}" type="slidenum">
              <a:rPr lang="en-US" sz="1600" b="1" smtClean="0"/>
              <a:pPr/>
              <a:t>7</a:t>
            </a:fld>
            <a:endParaRPr lang="en-US" b="1" dirty="0"/>
          </a:p>
        </p:txBody>
      </p:sp>
    </p:spTree>
    <p:extLst>
      <p:ext uri="{BB962C8B-B14F-4D97-AF65-F5344CB8AC3E}">
        <p14:creationId xmlns:p14="http://schemas.microsoft.com/office/powerpoint/2010/main" val="393150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7FA442-A07F-4F67-AFBB-D6D68AD8FCAA}"/>
                  </a:ext>
                </a:extLst>
              </p:cNvPr>
              <p:cNvSpPr>
                <a:spLocks noGrp="1"/>
              </p:cNvSpPr>
              <p:nvPr>
                <p:ph idx="1"/>
              </p:nvPr>
            </p:nvSpPr>
            <p:spPr>
              <a:xfrm>
                <a:off x="1441174" y="775252"/>
                <a:ext cx="9798740" cy="5307496"/>
              </a:xfrm>
            </p:spPr>
            <p:txBody>
              <a:bodyPr/>
              <a:lstStyle/>
              <a:p>
                <a:pPr marL="0" indent="0">
                  <a:buNone/>
                </a:pPr>
                <a:r>
                  <a:rPr lang="fa-IR" dirty="0">
                    <a:cs typeface="B Nazanin" panose="00000400000000000000" pitchFamily="2" charset="-78"/>
                  </a:rPr>
                  <a:t>برای انجام این کار نقاط </a:t>
                </a:r>
                <a14:m>
                  <m:oMath xmlns:m="http://schemas.openxmlformats.org/officeDocument/2006/math">
                    <m:r>
                      <a:rPr lang="fa-IR">
                        <a:latin typeface="Cambria Math" panose="02040503050406030204" pitchFamily="18" charset="0"/>
                        <a:cs typeface="B Nazanin" panose="00000400000000000000" pitchFamily="2" charset="-78"/>
                      </a:rPr>
                      <m:t>(</m:t>
                    </m:r>
                    <m:sSup>
                      <m:sSupPr>
                        <m:ctrlPr>
                          <a:rPr lang="fa-IR" i="1">
                            <a:latin typeface="Cambria Math" panose="02040503050406030204" pitchFamily="18" charset="0"/>
                            <a:cs typeface="B Nazanin" panose="00000400000000000000" pitchFamily="2" charset="-78"/>
                          </a:rPr>
                        </m:ctrlPr>
                      </m:sSupPr>
                      <m:e>
                        <m:r>
                          <a:rPr lang="en-US" i="1">
                            <a:latin typeface="Cambria Math" panose="02040503050406030204" pitchFamily="18" charset="0"/>
                            <a:cs typeface="B Nazanin" panose="00000400000000000000" pitchFamily="2" charset="-78"/>
                          </a:rPr>
                          <m:t>𝐹</m:t>
                        </m:r>
                      </m:e>
                      <m:sup>
                        <m:r>
                          <a:rPr lang="fa-IR" i="1">
                            <a:latin typeface="Cambria Math" panose="02040503050406030204" pitchFamily="18" charset="0"/>
                            <a:cs typeface="B Nazanin" panose="00000400000000000000" pitchFamily="2" charset="-78"/>
                          </a:rPr>
                          <m:t>−</m:t>
                        </m:r>
                        <m:r>
                          <a:rPr lang="fa-IR" i="1">
                            <a:latin typeface="Cambria Math" panose="02040503050406030204" pitchFamily="18" charset="0"/>
                            <a:cs typeface="B Nazanin" panose="00000400000000000000" pitchFamily="2" charset="-78"/>
                          </a:rPr>
                          <m:t>1</m:t>
                        </m:r>
                      </m:sup>
                    </m:sSup>
                    <m:d>
                      <m:dPr>
                        <m:ctrlPr>
                          <a:rPr lang="fa-IR" i="1">
                            <a:latin typeface="Cambria Math" panose="02040503050406030204" pitchFamily="18" charset="0"/>
                            <a:cs typeface="B Nazanin" panose="00000400000000000000" pitchFamily="2" charset="-78"/>
                          </a:rPr>
                        </m:ctrlPr>
                      </m:dPr>
                      <m:e>
                        <m:f>
                          <m:fPr>
                            <m:ctrlPr>
                              <a:rPr lang="fa-IR" i="1">
                                <a:latin typeface="Cambria Math" panose="02040503050406030204" pitchFamily="18" charset="0"/>
                                <a:cs typeface="B Nazanin" panose="00000400000000000000" pitchFamily="2" charset="-78"/>
                              </a:rPr>
                            </m:ctrlPr>
                          </m:fPr>
                          <m:num>
                            <m:r>
                              <a:rPr lang="en-US" i="1">
                                <a:latin typeface="Cambria Math" panose="02040503050406030204" pitchFamily="18" charset="0"/>
                                <a:cs typeface="B Nazanin" panose="00000400000000000000" pitchFamily="2" charset="-78"/>
                              </a:rPr>
                              <m:t>𝑖</m:t>
                            </m:r>
                          </m:num>
                          <m:den>
                            <m:r>
                              <a:rPr lang="en-US" i="1">
                                <a:latin typeface="Cambria Math" panose="02040503050406030204" pitchFamily="18" charset="0"/>
                                <a:cs typeface="B Nazanin" panose="00000400000000000000" pitchFamily="2" charset="-78"/>
                              </a:rPr>
                              <m:t> </m:t>
                            </m:r>
                            <m:r>
                              <a:rPr lang="en-US" i="1">
                                <a:latin typeface="Cambria Math" panose="02040503050406030204" pitchFamily="18" charset="0"/>
                                <a:cs typeface="B Nazanin" panose="00000400000000000000" pitchFamily="2" charset="-78"/>
                              </a:rPr>
                              <m:t>𝑛</m:t>
                            </m:r>
                          </m:den>
                        </m:f>
                      </m:e>
                    </m:d>
                    <m:r>
                      <a:rPr lang="en-US" i="1">
                        <a:latin typeface="Cambria Math" panose="02040503050406030204" pitchFamily="18" charset="0"/>
                        <a:ea typeface="Cambria Math" panose="02040503050406030204" pitchFamily="18" charset="0"/>
                        <a:cs typeface="B Nazanin" panose="00000400000000000000" pitchFamily="2" charset="-78"/>
                      </a:rPr>
                      <m:t>,</m:t>
                    </m:r>
                    <m:sSub>
                      <m:sSubPr>
                        <m:ctrlPr>
                          <a:rPr lang="en-US" i="1">
                            <a:latin typeface="Cambria Math" panose="02040503050406030204" pitchFamily="18" charset="0"/>
                            <a:cs typeface="B Nazanin" panose="00000400000000000000" pitchFamily="2" charset="-78"/>
                          </a:rPr>
                        </m:ctrlPr>
                      </m:sSubPr>
                      <m:e>
                        <m:r>
                          <a:rPr lang="en-US" i="1">
                            <a:latin typeface="Cambria Math" panose="02040503050406030204" pitchFamily="18" charset="0"/>
                            <a:cs typeface="B Nazanin" panose="00000400000000000000" pitchFamily="2" charset="-78"/>
                          </a:rPr>
                          <m:t>𝑡</m:t>
                        </m:r>
                      </m:e>
                      <m:sub>
                        <m:r>
                          <a:rPr lang="en-US" i="1">
                            <a:latin typeface="Cambria Math" panose="02040503050406030204" pitchFamily="18" charset="0"/>
                            <a:cs typeface="B Nazanin" panose="00000400000000000000" pitchFamily="2" charset="-78"/>
                          </a:rPr>
                          <m:t>𝑖</m:t>
                        </m:r>
                      </m:sub>
                    </m:sSub>
                    <m:r>
                      <a:rPr lang="en-US" i="1">
                        <a:latin typeface="Cambria Math" panose="02040503050406030204" pitchFamily="18" charset="0"/>
                        <a:cs typeface="B Nazanin" panose="00000400000000000000" pitchFamily="2" charset="-78"/>
                      </a:rPr>
                      <m:t>) </m:t>
                    </m:r>
                  </m:oMath>
                </a14:m>
                <a:r>
                  <a:rPr lang="fa-IR" dirty="0">
                    <a:cs typeface="B Nazanin" panose="00000400000000000000" pitchFamily="2" charset="-78"/>
                  </a:rPr>
                  <a:t>را روی صفحه مختصات رسم می‌کنیم. اگر نقاط رسم شده حول یک خط راست باشند که ضریب زاویه آن1 و از مبدا عبور می‌کند آنگاه می پذیریم که داده از توزیع </a:t>
                </a:r>
                <a:r>
                  <a:rPr lang="en-US" dirty="0">
                    <a:cs typeface="B Nazanin" panose="00000400000000000000" pitchFamily="2" charset="-78"/>
                  </a:rPr>
                  <a:t>F</a:t>
                </a:r>
                <a:r>
                  <a:rPr lang="fa-IR" dirty="0">
                    <a:cs typeface="B Nazanin" panose="00000400000000000000" pitchFamily="2" charset="-78"/>
                  </a:rPr>
                  <a:t> آمده اند.</a:t>
                </a:r>
              </a:p>
            </p:txBody>
          </p:sp>
        </mc:Choice>
        <mc:Fallback xmlns="">
          <p:sp>
            <p:nvSpPr>
              <p:cNvPr id="3" name="Content Placeholder 2">
                <a:extLst>
                  <a:ext uri="{FF2B5EF4-FFF2-40B4-BE49-F238E27FC236}">
                    <a16:creationId xmlns:a16="http://schemas.microsoft.com/office/drawing/2014/main" id="{AC7FA442-A07F-4F67-AFBB-D6D68AD8FCAA}"/>
                  </a:ext>
                </a:extLst>
              </p:cNvPr>
              <p:cNvSpPr>
                <a:spLocks noGrp="1" noRot="1" noChangeAspect="1" noMove="1" noResize="1" noEditPoints="1" noAdjustHandles="1" noChangeArrowheads="1" noChangeShapeType="1" noTextEdit="1"/>
              </p:cNvSpPr>
              <p:nvPr>
                <p:ph idx="1"/>
              </p:nvPr>
            </p:nvSpPr>
            <p:spPr>
              <a:xfrm>
                <a:off x="1441174" y="775252"/>
                <a:ext cx="9798740" cy="5307496"/>
              </a:xfrm>
              <a:blipFill>
                <a:blip r:embed="rId2"/>
                <a:stretch>
                  <a:fillRect l="-995" r="-995"/>
                </a:stretch>
              </a:blipFill>
            </p:spPr>
            <p:txBody>
              <a:bodyPr/>
              <a:lstStyle/>
              <a:p>
                <a:r>
                  <a:rPr lang="fa-IR">
                    <a:noFill/>
                  </a:rPr>
                  <a:t> </a:t>
                </a:r>
              </a:p>
            </p:txBody>
          </p:sp>
        </mc:Fallback>
      </mc:AlternateContent>
      <p:sp>
        <p:nvSpPr>
          <p:cNvPr id="2" name="Slide Number Placeholder 1">
            <a:extLst>
              <a:ext uri="{FF2B5EF4-FFF2-40B4-BE49-F238E27FC236}">
                <a16:creationId xmlns:a16="http://schemas.microsoft.com/office/drawing/2014/main" id="{241FACDF-26FD-44B2-8E92-243D3210A2D7}"/>
              </a:ext>
            </a:extLst>
          </p:cNvPr>
          <p:cNvSpPr>
            <a:spLocks noGrp="1"/>
          </p:cNvSpPr>
          <p:nvPr>
            <p:ph type="sldNum" sz="quarter" idx="12"/>
          </p:nvPr>
        </p:nvSpPr>
        <p:spPr/>
        <p:txBody>
          <a:bodyPr/>
          <a:lstStyle/>
          <a:p>
            <a:fld id="{D57F1E4F-1CFF-5643-939E-217C01CDF565}" type="slidenum">
              <a:rPr lang="en-US" sz="1600" b="1" smtClean="0"/>
              <a:pPr/>
              <a:t>8</a:t>
            </a:fld>
            <a:endParaRPr lang="en-US" sz="1600" b="1" dirty="0"/>
          </a:p>
        </p:txBody>
      </p:sp>
    </p:spTree>
    <p:extLst>
      <p:ext uri="{BB962C8B-B14F-4D97-AF65-F5344CB8AC3E}">
        <p14:creationId xmlns:p14="http://schemas.microsoft.com/office/powerpoint/2010/main" val="11920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8944-58F5-453F-A39A-1D1207807BF7}"/>
              </a:ext>
            </a:extLst>
          </p:cNvPr>
          <p:cNvSpPr>
            <a:spLocks noGrp="1"/>
          </p:cNvSpPr>
          <p:nvPr>
            <p:ph idx="1"/>
          </p:nvPr>
        </p:nvSpPr>
        <p:spPr>
          <a:xfrm>
            <a:off x="1494142" y="789037"/>
            <a:ext cx="10018713" cy="5198808"/>
          </a:xfrm>
        </p:spPr>
        <p:txBody>
          <a:bodyPr/>
          <a:lstStyle/>
          <a:p>
            <a:pPr marL="0" indent="0">
              <a:buNone/>
            </a:pPr>
            <a:r>
              <a:rPr lang="fa-IR" b="1" dirty="0">
                <a:cs typeface="B Nazanin" panose="00000400000000000000" pitchFamily="2" charset="-78"/>
              </a:rPr>
              <a:t>نمودار </a:t>
            </a:r>
            <a:r>
              <a:rPr lang="en-US" b="1" dirty="0">
                <a:cs typeface="B Nazanin" panose="00000400000000000000" pitchFamily="2" charset="-78"/>
              </a:rPr>
              <a:t>P- P</a:t>
            </a:r>
            <a:endParaRPr lang="fa-IR" b="1" dirty="0">
              <a:cs typeface="B Nazanin" panose="00000400000000000000" pitchFamily="2" charset="-78"/>
            </a:endParaRPr>
          </a:p>
          <a:p>
            <a:pPr marL="0" indent="0">
              <a:buNone/>
            </a:pPr>
            <a:r>
              <a:rPr lang="fa-IR" dirty="0">
                <a:cs typeface="B Nazanin" panose="00000400000000000000" pitchFamily="2" charset="-78"/>
              </a:rPr>
              <a:t>نمودار</a:t>
            </a:r>
            <a:r>
              <a:rPr lang="en-US" dirty="0">
                <a:cs typeface="B Nazanin" panose="00000400000000000000" pitchFamily="2" charset="-78"/>
              </a:rPr>
              <a:t>P- P</a:t>
            </a:r>
            <a:r>
              <a:rPr lang="fa-IR" dirty="0">
                <a:cs typeface="B Nazanin" panose="00000400000000000000" pitchFamily="2" charset="-78"/>
              </a:rPr>
              <a:t> نیز همانند نمودار</a:t>
            </a:r>
            <a:r>
              <a:rPr lang="en-US" dirty="0">
                <a:cs typeface="B Nazanin" panose="00000400000000000000" pitchFamily="2" charset="-78"/>
              </a:rPr>
              <a:t>Q-Q</a:t>
            </a:r>
            <a:r>
              <a:rPr lang="fa-IR" dirty="0">
                <a:cs typeface="B Nazanin" panose="00000400000000000000" pitchFamily="2" charset="-78"/>
              </a:rPr>
              <a:t> برای بررسی این است که داده از یک توزیع خاص آمده باشند. در این نمودار فراوانی تجمعی نسبی مشاهده ها و احتمال های تجمعی توزیع مد نظر به صورت زوج هایی محاسبه شده و در یک دستگاه مختصات رسم می‌شوند.</a:t>
            </a:r>
          </a:p>
          <a:p>
            <a:pPr marL="0" indent="0">
              <a:buNone/>
            </a:pPr>
            <a:r>
              <a:rPr lang="fa-IR" dirty="0">
                <a:cs typeface="B Nazanin" panose="00000400000000000000" pitchFamily="2" charset="-78"/>
              </a:rPr>
              <a:t>در این دستگاه فراوانی تجمعی نسبی مشاهده ها در روی محور افقی به عنوان مقادیر مشاهده شده و احتمال های تجمعی توزیع مد نظر بر روی محور عمودی به عنوان مقادیر مورد انتظار درج می‌گردد.</a:t>
            </a:r>
          </a:p>
        </p:txBody>
      </p:sp>
      <p:sp>
        <p:nvSpPr>
          <p:cNvPr id="2" name="Slide Number Placeholder 1">
            <a:extLst>
              <a:ext uri="{FF2B5EF4-FFF2-40B4-BE49-F238E27FC236}">
                <a16:creationId xmlns:a16="http://schemas.microsoft.com/office/drawing/2014/main" id="{0DAB04E6-AD84-42B0-A720-F0E7E6414EB3}"/>
              </a:ext>
            </a:extLst>
          </p:cNvPr>
          <p:cNvSpPr>
            <a:spLocks noGrp="1"/>
          </p:cNvSpPr>
          <p:nvPr>
            <p:ph type="sldNum" sz="quarter" idx="12"/>
          </p:nvPr>
        </p:nvSpPr>
        <p:spPr/>
        <p:txBody>
          <a:bodyPr/>
          <a:lstStyle/>
          <a:p>
            <a:fld id="{D57F1E4F-1CFF-5643-939E-217C01CDF565}" type="slidenum">
              <a:rPr lang="en-US" sz="1600" b="1" smtClean="0"/>
              <a:pPr/>
              <a:t>9</a:t>
            </a:fld>
            <a:endParaRPr lang="en-US" sz="1600" b="1" dirty="0"/>
          </a:p>
        </p:txBody>
      </p:sp>
      <p:sp>
        <p:nvSpPr>
          <p:cNvPr id="4" name="TextBox 3">
            <a:extLst>
              <a:ext uri="{FF2B5EF4-FFF2-40B4-BE49-F238E27FC236}">
                <a16:creationId xmlns:a16="http://schemas.microsoft.com/office/drawing/2014/main" id="{55E42E00-2CEA-44BA-A2A5-E900523C4562}"/>
              </a:ext>
            </a:extLst>
          </p:cNvPr>
          <p:cNvSpPr txBox="1"/>
          <p:nvPr/>
        </p:nvSpPr>
        <p:spPr>
          <a:xfrm>
            <a:off x="2826327" y="193964"/>
            <a:ext cx="7629237" cy="461665"/>
          </a:xfrm>
          <a:prstGeom prst="rect">
            <a:avLst/>
          </a:prstGeom>
          <a:noFill/>
        </p:spPr>
        <p:txBody>
          <a:bodyPr wrap="square" rtlCol="0">
            <a:spAutoFit/>
          </a:bodyPr>
          <a:lstStyle/>
          <a:p>
            <a:pPr algn="ctr" rtl="1"/>
            <a:r>
              <a:rPr lang="fa-IR" sz="2400" b="1" dirty="0">
                <a:cs typeface="Titr" pitchFamily="2" charset="-78"/>
              </a:rPr>
              <a:t>نمودار احتمال </a:t>
            </a:r>
            <a:r>
              <a:rPr lang="en-US" sz="2400" b="1" dirty="0">
                <a:cs typeface="Titr" pitchFamily="2" charset="-78"/>
              </a:rPr>
              <a:t>p-p</a:t>
            </a:r>
          </a:p>
        </p:txBody>
      </p:sp>
    </p:spTree>
    <p:extLst>
      <p:ext uri="{BB962C8B-B14F-4D97-AF65-F5344CB8AC3E}">
        <p14:creationId xmlns:p14="http://schemas.microsoft.com/office/powerpoint/2010/main" val="3678807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1648</TotalTime>
  <Words>2566</Words>
  <Application>Microsoft Office PowerPoint</Application>
  <PresentationFormat>Widescreen</PresentationFormat>
  <Paragraphs>232</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B Nazanin</vt:lpstr>
      <vt:lpstr>B Titr</vt:lpstr>
      <vt:lpstr>Calibri</vt:lpstr>
      <vt:lpstr>Cambria Math</vt:lpstr>
      <vt:lpstr>Corbel</vt:lpstr>
      <vt:lpstr>Titr</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Computar Jahesh</dc:creator>
  <cp:lastModifiedBy>Mehrab Atighi</cp:lastModifiedBy>
  <cp:revision>52</cp:revision>
  <dcterms:created xsi:type="dcterms:W3CDTF">2021-05-07T13:27:06Z</dcterms:created>
  <dcterms:modified xsi:type="dcterms:W3CDTF">2024-12-20T07:50:04Z</dcterms:modified>
</cp:coreProperties>
</file>