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900" r:id="rId2"/>
    <p:sldId id="261" r:id="rId3"/>
    <p:sldId id="257" r:id="rId4"/>
    <p:sldId id="901" r:id="rId5"/>
    <p:sldId id="902" r:id="rId6"/>
    <p:sldId id="912" r:id="rId7"/>
    <p:sldId id="903" r:id="rId8"/>
    <p:sldId id="904" r:id="rId9"/>
    <p:sldId id="913" r:id="rId10"/>
    <p:sldId id="910" r:id="rId11"/>
    <p:sldId id="909" r:id="rId12"/>
    <p:sldId id="908" r:id="rId13"/>
    <p:sldId id="907" r:id="rId14"/>
    <p:sldId id="906" r:id="rId15"/>
    <p:sldId id="905" r:id="rId16"/>
    <p:sldId id="911" r:id="rId17"/>
  </p:sldIdLst>
  <p:sldSz cx="6858000" cy="51435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CE88"/>
    <a:srgbClr val="DED087"/>
    <a:srgbClr val="CEBD75"/>
    <a:srgbClr val="A18D39"/>
    <a:srgbClr val="FF3300"/>
    <a:srgbClr val="FF2549"/>
    <a:srgbClr val="6C1A00"/>
    <a:srgbClr val="990000"/>
    <a:srgbClr val="F6FBFF"/>
    <a:srgbClr val="E9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1" autoAdjust="0"/>
    <p:restoredTop sz="95256" autoAdjust="0"/>
  </p:normalViewPr>
  <p:slideViewPr>
    <p:cSldViewPr>
      <p:cViewPr varScale="1">
        <p:scale>
          <a:sx n="104" d="100"/>
          <a:sy n="104" d="100"/>
        </p:scale>
        <p:origin x="1210" y="8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-318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739" y="42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6763B3-4B2A-4DF3-A29D-6F722A0A252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E4703FA-3597-4E75-9A09-1F906CD80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5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8D18E60-4300-4729-A0D7-6AB984C3922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07360" y="2877161"/>
            <a:ext cx="4313917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 rtl="1">
              <a:defRPr sz="2700">
                <a:solidFill>
                  <a:schemeClr val="bg1"/>
                </a:solidFill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" y="3037486"/>
            <a:ext cx="2137871" cy="1374345"/>
          </a:xfrm>
        </p:spPr>
        <p:txBody>
          <a:bodyPr>
            <a:normAutofit/>
          </a:bodyPr>
          <a:lstStyle>
            <a:lvl1pPr marL="0" indent="0" algn="ctr" rtl="1">
              <a:buNone/>
              <a:defRPr sz="2100" b="0" i="0">
                <a:solidFill>
                  <a:srgbClr val="6C1A00"/>
                </a:solidFill>
                <a:cs typeface="B Titr" panose="00000700000000000000" pitchFamily="2" charset="-78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A6F3-9AEB-4DD4-9328-C1B2F8BD8121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21077" y="4767263"/>
            <a:ext cx="16002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46238" y="4767263"/>
            <a:ext cx="2171700" cy="273844"/>
          </a:xfrm>
        </p:spPr>
        <p:txBody>
          <a:bodyPr/>
          <a:lstStyle>
            <a:lvl1pPr algn="ctr">
              <a:defRPr sz="1400">
                <a:solidFill>
                  <a:schemeClr val="accent2">
                    <a:lumMod val="60000"/>
                    <a:lumOff val="40000"/>
                  </a:schemeClr>
                </a:solidFill>
                <a:latin typeface="IPT.Titr" panose="00000700000000000000" pitchFamily="2" charset="2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E360-1732-485D-A809-72846A9069B5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8D4D-13A2-4D68-B4F8-711C50F623D8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2C47-2998-4501-9464-B7B027D6814F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E521-64FA-4FEB-AB20-BEF0F3C1DAD7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6356" y="2326214"/>
            <a:ext cx="1097838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0" y="128470"/>
            <a:ext cx="6146377" cy="694115"/>
          </a:xfrm>
          <a:noFill/>
        </p:spPr>
        <p:txBody>
          <a:bodyPr>
            <a:normAutofit/>
          </a:bodyPr>
          <a:lstStyle>
            <a:lvl1pPr algn="r" rtl="1">
              <a:defRPr sz="2700" baseline="0">
                <a:solidFill>
                  <a:srgbClr val="6C1A00"/>
                </a:solidFill>
                <a:effectLst>
                  <a:outerShdw blurRad="25400" dist="25400" dir="2700000" algn="tl" rotWithShape="0">
                    <a:prstClr val="black">
                      <a:alpha val="50000"/>
                    </a:prstClr>
                  </a:outerShdw>
                </a:effectLst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24" y="1044700"/>
            <a:ext cx="6184553" cy="3970329"/>
          </a:xfrm>
        </p:spPr>
        <p:txBody>
          <a:bodyPr/>
          <a:lstStyle>
            <a:lvl1pPr marL="257175" indent="-257175" algn="r" rtl="1">
              <a:buSzPct val="85000"/>
              <a:buFontTx/>
              <a:buBlip>
                <a:blip r:embed="rId3"/>
              </a:buBlip>
              <a:defRPr sz="2100" b="1" baseline="0">
                <a:solidFill>
                  <a:schemeClr val="tx1"/>
                </a:solidFill>
                <a:cs typeface="B Lotus" panose="00000400000000000000" pitchFamily="2" charset="-78"/>
              </a:defRPr>
            </a:lvl1pPr>
            <a:lvl2pPr algn="r" rtl="1">
              <a:defRPr>
                <a:solidFill>
                  <a:schemeClr val="tx1"/>
                </a:solidFill>
                <a:cs typeface="B Lotus" panose="00000400000000000000" pitchFamily="2" charset="-78"/>
              </a:defRPr>
            </a:lvl2pPr>
            <a:lvl3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3pPr>
            <a:lvl4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4pPr>
            <a:lvl5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3D1-CC7B-45F9-B93B-2DF8A7B9DE75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90" y="297372"/>
            <a:ext cx="727634" cy="358835"/>
          </a:xfrm>
        </p:spPr>
        <p:txBody>
          <a:bodyPr/>
          <a:lstStyle>
            <a:lvl1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IPT.Titr" panose="00000700000000000000" pitchFamily="2" charset="2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24" y="128471"/>
            <a:ext cx="5535556" cy="763524"/>
          </a:xfrm>
        </p:spPr>
        <p:txBody>
          <a:bodyPr>
            <a:normAutofit/>
          </a:bodyPr>
          <a:lstStyle>
            <a:lvl1pPr algn="r" rtl="1">
              <a:defRPr lang="en-US" sz="2700" kern="1200" baseline="0" dirty="0">
                <a:solidFill>
                  <a:srgbClr val="6C1A00"/>
                </a:solidFill>
                <a:effectLst>
                  <a:outerShdw blurRad="25400" dist="25400" dir="2700000" algn="tl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8B37-6200-479F-ACBD-9A5E49522F5B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24984" y="4708467"/>
            <a:ext cx="763526" cy="332640"/>
          </a:xfrm>
        </p:spPr>
        <p:txBody>
          <a:bodyPr/>
          <a:lstStyle>
            <a:lvl1pPr algn="ctr">
              <a:defRPr lang="en-US" sz="2200" kern="1200" baseline="0" smtClean="0">
                <a:solidFill>
                  <a:srgbClr val="D99694"/>
                </a:solidFill>
                <a:latin typeface="IPT.Titr" panose="00000700000000000000" pitchFamily="2" charset="2"/>
                <a:ea typeface="+mn-ea"/>
                <a:cs typeface="+mn-cs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6725" y="1044700"/>
            <a:ext cx="5535556" cy="3970329"/>
          </a:xfrm>
        </p:spPr>
        <p:txBody>
          <a:bodyPr/>
          <a:lstStyle>
            <a:lvl1pPr marL="257175" indent="-257175" algn="r" rtl="1">
              <a:buSzPct val="85000"/>
              <a:buFontTx/>
              <a:buBlip>
                <a:blip r:embed="rId3"/>
              </a:buBlip>
              <a:defRPr sz="2100" b="1" baseline="0">
                <a:solidFill>
                  <a:schemeClr val="tx1"/>
                </a:solidFill>
                <a:cs typeface="B Lotus" panose="00000400000000000000" pitchFamily="2" charset="-78"/>
              </a:defRPr>
            </a:lvl1pPr>
            <a:lvl2pPr algn="r" rtl="1">
              <a:defRPr>
                <a:solidFill>
                  <a:schemeClr val="tx1"/>
                </a:solidFill>
                <a:cs typeface="B Lotus" panose="00000400000000000000" pitchFamily="2" charset="-78"/>
              </a:defRPr>
            </a:lvl2pPr>
            <a:lvl3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3pPr>
            <a:lvl4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4pPr>
            <a:lvl5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" y="291199"/>
            <a:ext cx="1596542" cy="438065"/>
            <a:chOff x="-2" y="291199"/>
            <a:chExt cx="1596542" cy="438065"/>
          </a:xfrm>
        </p:grpSpPr>
        <p:sp>
          <p:nvSpPr>
            <p:cNvPr id="9" name="Pentagon 8"/>
            <p:cNvSpPr/>
            <p:nvPr/>
          </p:nvSpPr>
          <p:spPr>
            <a:xfrm rot="10800000" flipH="1">
              <a:off x="-2" y="291199"/>
              <a:ext cx="1596542" cy="438065"/>
            </a:xfrm>
            <a:prstGeom prst="homePlate">
              <a:avLst>
                <a:gd name="adj" fmla="val 41303"/>
              </a:avLst>
            </a:prstGeom>
            <a:solidFill>
              <a:schemeClr val="tx1">
                <a:alpha val="50000"/>
              </a:schemeClr>
            </a:solidFill>
            <a:ln w="6350"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3" y="352501"/>
              <a:ext cx="284719" cy="284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0" y="128470"/>
            <a:ext cx="6146377" cy="694115"/>
          </a:xfrm>
          <a:noFill/>
        </p:spPr>
        <p:txBody>
          <a:bodyPr>
            <a:normAutofit/>
          </a:bodyPr>
          <a:lstStyle>
            <a:lvl1pPr algn="r" rtl="1">
              <a:defRPr sz="2700" baseline="0">
                <a:solidFill>
                  <a:schemeClr val="accent1">
                    <a:lumMod val="50000"/>
                  </a:schemeClr>
                </a:solidFill>
                <a:effectLst>
                  <a:outerShdw blurRad="25400" dist="25400" dir="2700000" algn="tl" rotWithShape="0">
                    <a:prstClr val="black">
                      <a:alpha val="50000"/>
                    </a:prstClr>
                  </a:outerShdw>
                </a:effectLst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24" y="1044700"/>
            <a:ext cx="6184553" cy="3970329"/>
          </a:xfrm>
        </p:spPr>
        <p:txBody>
          <a:bodyPr/>
          <a:lstStyle>
            <a:lvl1pPr marL="257175" indent="-257175" algn="r" rtl="1">
              <a:buSzPct val="85000"/>
              <a:buFontTx/>
              <a:buBlip>
                <a:blip r:embed="rId3"/>
              </a:buBlip>
              <a:defRPr sz="2100" b="1" baseline="0">
                <a:solidFill>
                  <a:schemeClr val="tx1"/>
                </a:solidFill>
                <a:cs typeface="B Lotus" panose="00000400000000000000" pitchFamily="2" charset="-78"/>
              </a:defRPr>
            </a:lvl1pPr>
            <a:lvl2pPr algn="r" rtl="1">
              <a:defRPr>
                <a:solidFill>
                  <a:schemeClr val="tx1"/>
                </a:solidFill>
                <a:cs typeface="B Lotus" panose="00000400000000000000" pitchFamily="2" charset="-78"/>
              </a:defRPr>
            </a:lvl2pPr>
            <a:lvl3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3pPr>
            <a:lvl4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4pPr>
            <a:lvl5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3D1-CC7B-45F9-B93B-2DF8A7B9DE75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90" y="297372"/>
            <a:ext cx="727634" cy="358835"/>
          </a:xfrm>
        </p:spPr>
        <p:txBody>
          <a:bodyPr/>
          <a:lstStyle>
            <a:lvl1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IPT.Titr" panose="00000700000000000000" pitchFamily="2" charset="2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5FD9-6BF0-4A4C-8E17-28EEBBCB127C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D34E-007E-4949-93BC-8044A6393B11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4900" y="128470"/>
            <a:ext cx="6146377" cy="694115"/>
          </a:xfrm>
          <a:noFill/>
        </p:spPr>
        <p:txBody>
          <a:bodyPr>
            <a:normAutofit/>
          </a:bodyPr>
          <a:lstStyle>
            <a:lvl1pPr algn="r" rtl="1">
              <a:defRPr sz="2700" baseline="0">
                <a:solidFill>
                  <a:srgbClr val="6C1A00"/>
                </a:solidFill>
                <a:effectLst>
                  <a:outerShdw blurRad="25400" dist="25400" dir="2700000" algn="tl" rotWithShape="0">
                    <a:prstClr val="black">
                      <a:alpha val="50000"/>
                    </a:prstClr>
                  </a:outerShdw>
                </a:effectLst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90" y="297372"/>
            <a:ext cx="727634" cy="358835"/>
          </a:xfrm>
        </p:spPr>
        <p:txBody>
          <a:bodyPr/>
          <a:lstStyle>
            <a:lvl1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IPT.Titr" panose="00000700000000000000" pitchFamily="2" charset="2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3581705" y="1044700"/>
            <a:ext cx="2939572" cy="3970329"/>
          </a:xfrm>
        </p:spPr>
        <p:txBody>
          <a:bodyPr/>
          <a:lstStyle>
            <a:lvl1pPr marL="257175" indent="-257175" algn="r" rtl="1">
              <a:buSzPct val="85000"/>
              <a:buFontTx/>
              <a:buBlip>
                <a:blip r:embed="rId3"/>
              </a:buBlip>
              <a:defRPr sz="2100" b="1" baseline="0">
                <a:solidFill>
                  <a:schemeClr val="tx1"/>
                </a:solidFill>
                <a:cs typeface="B Lotus" panose="00000400000000000000" pitchFamily="2" charset="-78"/>
              </a:defRPr>
            </a:lvl1pPr>
            <a:lvl2pPr algn="r" rtl="1">
              <a:defRPr>
                <a:solidFill>
                  <a:schemeClr val="tx1"/>
                </a:solidFill>
                <a:cs typeface="B Lotus" panose="00000400000000000000" pitchFamily="2" charset="-78"/>
              </a:defRPr>
            </a:lvl2pPr>
            <a:lvl3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3pPr>
            <a:lvl4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4pPr>
            <a:lvl5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74900" y="1053745"/>
            <a:ext cx="2939572" cy="3970329"/>
          </a:xfrm>
        </p:spPr>
        <p:txBody>
          <a:bodyPr/>
          <a:lstStyle>
            <a:lvl1pPr marL="257175" indent="-257175" algn="r" rtl="1">
              <a:buSzPct val="85000"/>
              <a:buFontTx/>
              <a:buBlip>
                <a:blip r:embed="rId3"/>
              </a:buBlip>
              <a:defRPr sz="2100" b="1" baseline="0">
                <a:solidFill>
                  <a:schemeClr val="tx1"/>
                </a:solidFill>
                <a:cs typeface="B Lotus" panose="00000400000000000000" pitchFamily="2" charset="-78"/>
              </a:defRPr>
            </a:lvl1pPr>
            <a:lvl2pPr algn="r" rtl="1">
              <a:defRPr>
                <a:solidFill>
                  <a:schemeClr val="tx1"/>
                </a:solidFill>
                <a:cs typeface="B Lotus" panose="00000400000000000000" pitchFamily="2" charset="-78"/>
              </a:defRPr>
            </a:lvl2pPr>
            <a:lvl3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3pPr>
            <a:lvl4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4pPr>
            <a:lvl5pPr algn="r" rtl="1">
              <a:defRPr baseline="0">
                <a:solidFill>
                  <a:schemeClr val="tx1"/>
                </a:solidFill>
                <a:cs typeface="B Lotus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88" y="281176"/>
            <a:ext cx="6070024" cy="763525"/>
          </a:xfrm>
        </p:spPr>
        <p:txBody>
          <a:bodyPr>
            <a:normAutofit/>
          </a:bodyPr>
          <a:lstStyle>
            <a:lvl1pPr algn="l">
              <a:defRPr sz="27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659" y="1655519"/>
            <a:ext cx="3030141" cy="479822"/>
          </a:xfrm>
        </p:spPr>
        <p:txBody>
          <a:bodyPr anchor="b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59" y="2127916"/>
            <a:ext cx="3030141" cy="2276294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  <a:lvl2pPr algn="ctr">
              <a:defRPr sz="1500">
                <a:solidFill>
                  <a:schemeClr val="tx1"/>
                </a:solidFill>
              </a:defRPr>
            </a:lvl2pPr>
            <a:lvl3pPr algn="ctr">
              <a:defRPr sz="1350">
                <a:solidFill>
                  <a:schemeClr val="tx1"/>
                </a:solidFill>
              </a:defRPr>
            </a:lvl3pPr>
            <a:lvl4pPr algn="ctr">
              <a:defRPr sz="1200">
                <a:solidFill>
                  <a:schemeClr val="tx1"/>
                </a:solidFill>
              </a:defRPr>
            </a:lvl4pPr>
            <a:lvl5pPr algn="ctr"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001" y="1655519"/>
            <a:ext cx="3031331" cy="479822"/>
          </a:xfrm>
        </p:spPr>
        <p:txBody>
          <a:bodyPr anchor="b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9001" y="2127916"/>
            <a:ext cx="3031331" cy="2276294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  <a:lvl2pPr algn="ctr">
              <a:defRPr sz="1500">
                <a:solidFill>
                  <a:schemeClr val="tx1"/>
                </a:solidFill>
              </a:defRPr>
            </a:lvl2pPr>
            <a:lvl3pPr algn="ctr">
              <a:defRPr sz="1350">
                <a:solidFill>
                  <a:schemeClr val="tx1"/>
                </a:solidFill>
              </a:defRPr>
            </a:lvl3pPr>
            <a:lvl4pPr algn="ctr">
              <a:defRPr sz="1200">
                <a:solidFill>
                  <a:schemeClr val="tx1"/>
                </a:solidFill>
              </a:defRPr>
            </a:lvl4pPr>
            <a:lvl5pPr algn="ctr"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39A2-0CFE-448B-A3A3-BB8A61AE1DD7}" type="datetime1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F83B-7AB0-4A43-9151-D85BF57AF017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3CFF-0923-42D7-9F59-D17A0F39FDDF}" type="datetime1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05C8-5CF3-4596-AD4A-3FCEAAE0E8CF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065" y="2877161"/>
            <a:ext cx="4275740" cy="1374345"/>
          </a:xfrm>
        </p:spPr>
        <p:txBody>
          <a:bodyPr>
            <a:normAutofit/>
          </a:bodyPr>
          <a:lstStyle/>
          <a:p>
            <a:r>
              <a:rPr lang="fa-IR" sz="2800" dirty="0"/>
              <a:t>روش‌های ناپارامتری</a:t>
            </a:r>
            <a:br>
              <a:rPr lang="fa-IR" sz="2200" dirty="0"/>
            </a:br>
            <a:br>
              <a:rPr lang="fa-IR" sz="2200" dirty="0"/>
            </a:br>
            <a:r>
              <a:rPr lang="fa-IR" sz="1800" dirty="0"/>
              <a:t>کتاب دکتر جواد بهبودیان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906253"/>
            <a:ext cx="2207360" cy="6506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a-IR" sz="1400" dirty="0">
                <a:cs typeface="B Titr" panose="00000700000000000000" pitchFamily="2" charset="-78"/>
              </a:rPr>
              <a:t>دانشگاه اراک</a:t>
            </a:r>
            <a:br>
              <a:rPr lang="fa-IR" sz="1400" dirty="0">
                <a:cs typeface="B Titr" panose="00000700000000000000" pitchFamily="2" charset="-78"/>
              </a:rPr>
            </a:br>
            <a:br>
              <a:rPr lang="fa-IR" sz="1400" dirty="0">
                <a:cs typeface="B Titr" panose="00000700000000000000" pitchFamily="2" charset="-78"/>
              </a:rPr>
            </a:br>
            <a:r>
              <a:rPr lang="fa-IR" sz="1400" dirty="0">
                <a:cs typeface="B Titr" panose="00000700000000000000" pitchFamily="2" charset="-78"/>
              </a:rPr>
              <a:t>1399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6" y="2997780"/>
            <a:ext cx="672809" cy="7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16D1-DED0-40B2-AF13-B744C3FD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E2B7E-B2A9-439A-AE10-B1517E9810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a-IR" sz="2400" dirty="0"/>
                  <a:t>5- کواریانس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2400" dirty="0"/>
                  <a:t> را پیداکنید.</a:t>
                </a:r>
              </a:p>
              <a:p>
                <a:pPr marL="0" indent="0">
                  <a:buNone/>
                </a:pPr>
                <a:r>
                  <a:rPr lang="fa-IR" sz="2400" dirty="0"/>
                  <a:t>پاسخ: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𝑽𝒂𝒓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a-IR" sz="14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E2B7E-B2A9-439A-AE10-B1517E981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13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A9B2-0FE3-45ED-8F7A-02EB1801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6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4A4B-9E71-433B-8309-D42C08F1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63277-134D-4BFF-9B00-561183183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fa-IR" dirty="0"/>
                  <a:t>6- درتمرین 1 میانگین و واریانس و ضریب همبستگی دوهای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dirty="0"/>
                  <a:t>  رامحاسبه کنید.</a:t>
                </a:r>
              </a:p>
              <a:p>
                <a:pPr marL="0" indent="0">
                  <a:buNone/>
                </a:pPr>
                <a:r>
                  <a:rPr lang="fa-IR" dirty="0"/>
                  <a:t>پاسخ:می‌دانیم که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fa-IR" dirty="0"/>
                  <a:t>و با تعویض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dirty="0"/>
                  <a:t>می‌توانیم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a-IR" dirty="0"/>
                  <a:t> راهم پیداکنیم، ولذا داریم: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𝟒𝟗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𝟐𝟒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𝟒𝟗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𝟐𝟏𝟔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𝟒𝟗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𝝆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𝑪𝒐𝒗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𝟓𝟒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e>
                          </m:rad>
                        </m:den>
                      </m:f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𝟖𝟓𝟗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63277-134D-4BFF-9B00-561183183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20" r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59C7-391B-483E-93DD-11E3B00C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9989-F1BF-4ECA-82A2-4DAF7F39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598D7D-C6B9-4685-A623-995E263DD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a-IR" dirty="0"/>
                  <a:t>7- یک تست درست- نادرست به ترتیب زیر پاسخ داده‌شده است: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fa-IR" dirty="0"/>
                  <a:t>آیا این تست به تصادف پاسخ داده‌شده است؟ (با میزان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a-IR" dirty="0"/>
                  <a:t>).</a:t>
                </a:r>
              </a:p>
              <a:p>
                <a:pPr marL="0" indent="0">
                  <a:buNone/>
                </a:pPr>
                <a:r>
                  <a:rPr lang="fa-IR" dirty="0"/>
                  <a:t>پاسخ:می‌دانیم که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fa-IR" dirty="0"/>
                  <a:t>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fa-IR" dirty="0"/>
              </a:p>
              <a:p>
                <a:pPr marL="0" indent="0">
                  <a:buNone/>
                </a:pPr>
                <a:r>
                  <a:rPr lang="fa-IR" dirty="0"/>
                  <a:t>پس داریم: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𝒗𝒂𝒍𝒖𝒆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𝟎𝟏𝟗𝟕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a-IR" dirty="0"/>
                  <a:t>پس، درنتیجه فرض تصادفی بودن را به‌ازای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a-IR" dirty="0"/>
                  <a:t>، رد می‌کنیم.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598D7D-C6B9-4685-A623-995E263DD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20" r="-1182" b="-2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AC054-B4D5-4123-BB02-153FE46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6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AA9E-B485-4B10-AB91-01AD12A8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2E2FE-2FFB-4A11-B17C-39F8E031A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a-IR" dirty="0"/>
                  <a:t>8- دندان پزشکی می‌خواهد خمیردندان </a:t>
                </a:r>
                <a:r>
                  <a:rPr lang="en-US" dirty="0"/>
                  <a:t>A,B</a:t>
                </a:r>
                <a:r>
                  <a:rPr lang="fa-IR" dirty="0"/>
                  <a:t> را مقایسه کند. به پنج نفر</a:t>
                </a:r>
                <a:r>
                  <a:rPr lang="en-US" dirty="0"/>
                  <a:t>A </a:t>
                </a:r>
                <a:r>
                  <a:rPr lang="fa-IR" dirty="0"/>
                  <a:t> و به سه نفر </a:t>
                </a:r>
                <a:r>
                  <a:rPr lang="en-US" dirty="0"/>
                  <a:t>B</a:t>
                </a:r>
                <a:r>
                  <a:rPr lang="fa-IR" dirty="0"/>
                  <a:t> را توصیه می‌کند. بعد از یک‌سال کرم‌خوردگیها را می‌شمارد و نتایج را بدست می‌آورد:</a:t>
                </a:r>
              </a:p>
              <a:p>
                <a:pPr marL="0" indent="0" algn="ctr">
                  <a:buNone/>
                </a:pPr>
                <a:r>
                  <a:rPr lang="en-US" dirty="0"/>
                  <a:t>A:1,6,0,3,5     B:4,2,7</a:t>
                </a:r>
              </a:p>
              <a:p>
                <a:pPr marL="0" indent="0">
                  <a:buNone/>
                </a:pPr>
                <a:r>
                  <a:rPr lang="fa-IR" dirty="0"/>
                  <a:t>آیا این دو خمیردندان هم اثر می‌باشند؟ (با میزان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a-IR" b="1" i="1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fa-IR" dirty="0"/>
                  <a:t>).</a:t>
                </a:r>
              </a:p>
              <a:p>
                <a:pPr marL="0" indent="0">
                  <a:buNone/>
                </a:pPr>
                <a:r>
                  <a:rPr lang="fa-IR" dirty="0"/>
                  <a:t>پاسخ:ابتدا دونمونه را درکنار یکدیگر به ترتیب صعودی مرتب می‌کنیم: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fa-IR" dirty="0"/>
                  <a:t>واضح هست که،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fa-IR" dirty="0"/>
                  <a:t>، ولذا داریم: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𝟐𝟏𝟒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𝒗𝒂𝒍𝒖𝒆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𝟔𝟐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a-IR" dirty="0"/>
                  <a:t>با توجه به مقدار پی، لزومی بر ردکردن فرضیه مربوط به اینکه دونمونه ازیک توزیع، آمده‌اند، نداریم.</a:t>
                </a:r>
                <a:endParaRPr lang="en-US" dirty="0"/>
              </a:p>
              <a:p>
                <a:pPr marL="0" indent="0">
                  <a:buNone/>
                </a:pPr>
                <a:endParaRPr lang="fa-I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2E2FE-2FFB-4A11-B17C-39F8E031A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0" t="-2147" r="-985" b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CC3B5-DE38-4094-8514-300B9182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6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9B23-EA5A-4337-A762-AE294742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06AB8-A932-46FD-B51A-91417AFA9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a-IR" dirty="0"/>
                  <a:t>9- ده نفر پسر و دختر هفت ساله را که درشرایطی تقریباًمساوی بزرگ شده‌اند وزن می‌کنیم و نتایج زیر را بدست می‌آویم(برحسب کیلوگرم).</a:t>
                </a:r>
              </a:p>
              <a:p>
                <a:pPr marL="0" indent="0" algn="ctr">
                  <a:buNone/>
                </a:pPr>
                <a:r>
                  <a:rPr lang="fa-IR" dirty="0"/>
                  <a:t>وزن پسرها: 36و32و40و28و31</a:t>
                </a:r>
              </a:p>
              <a:p>
                <a:pPr marL="0" indent="0" algn="ctr">
                  <a:buNone/>
                </a:pPr>
                <a:r>
                  <a:rPr lang="fa-IR" dirty="0"/>
                  <a:t>وزن دخترها: 29و30و33و27</a:t>
                </a:r>
              </a:p>
              <a:p>
                <a:pPr marL="0" indent="0">
                  <a:buNone/>
                </a:pPr>
                <a:r>
                  <a:rPr lang="fa-IR" dirty="0"/>
                  <a:t>آیاوزن‌پسرهاودخترهای هفت‌ساله هم‌توزیع می‌باشند؟(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a-IR" dirty="0"/>
                  <a:t>).</a:t>
                </a:r>
              </a:p>
              <a:p>
                <a:pPr marL="0" indent="0">
                  <a:buNone/>
                </a:pPr>
                <a:r>
                  <a:rPr lang="fa-IR" dirty="0"/>
                  <a:t>پاسخ: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𝟐𝟗𝟑𝟎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𝟑𝟏𝟑𝟐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𝟑𝟔𝟒𝟎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fa-IR" dirty="0"/>
                  <a:t>واضح هست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fa-IR" dirty="0"/>
                  <a:t>ولذا داریم:</a:t>
                </a:r>
              </a:p>
              <a:p>
                <a:pPr marL="0" indent="0">
                  <a:buNone/>
                </a:pPr>
                <a:r>
                  <a:rPr lang="fa-IR" b="1" dirty="0"/>
                  <a:t>(براساس مرتب شده صعودی)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fa-I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𝒗𝒂𝒍𝒖𝒆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𝟒𝟖𝟒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a-IR" dirty="0"/>
                  <a:t>به‌ازای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a-IR" dirty="0"/>
                  <a:t>فرض هم‌توزیع بودن وزن پسرهاودخترهارا رد نمی‌کنیم.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06AB8-A932-46FD-B51A-91417AFA9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534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0420-DE10-4B38-9FC3-E30770A0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2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FBE8-441E-49F3-AAD7-F1888087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94C11-F15E-4AA3-8550-0BFB4876A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a-IR" dirty="0"/>
                  <a:t>10- تعداد دانشجویانی را که ساعت 8 صبح 20 روزتحصیلی، یک اتوبوس از خوابگاه به دانشگاه می‌برد، اعداد زیر می‌باشند</a:t>
                </a:r>
                <a:r>
                  <a:rPr lang="en-US" dirty="0"/>
                  <a:t>:</a:t>
                </a:r>
                <a:endParaRPr lang="fa-IR" dirty="0"/>
              </a:p>
              <a:p>
                <a:pPr marL="0" indent="0">
                  <a:buNone/>
                </a:pPr>
                <a:r>
                  <a:rPr lang="fa-IR" dirty="0"/>
                  <a:t>21و24و23و19و32و28و26و17و20و28و30و24و13و35و26و21و19و29و27و18</a:t>
                </a:r>
              </a:p>
              <a:p>
                <a:pPr marL="0" indent="0">
                  <a:buNone/>
                </a:pPr>
                <a:r>
                  <a:rPr lang="fa-IR" dirty="0"/>
                  <a:t>آیا این داده‌ها یک نمونه تصادفی هستند؟ (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a-I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a-IR" dirty="0"/>
                  <a:t>).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𝒎𝒆𝒅𝒊𝒂𝒏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a-IR" dirty="0"/>
              </a:p>
              <a:p>
                <a:pPr marL="0" indent="0">
                  <a:buNone/>
                </a:pPr>
                <a:r>
                  <a:rPr lang="fa-IR" dirty="0"/>
                  <a:t>پاسخ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𝟏𝟏𝟏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𝟏𝟏𝟏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𝟏𝟓𝟑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fa-IR" dirty="0"/>
                  <a:t>باتوجه‌به‌نکات مربوط‌به بخش 11-2-2-(تصادفی بودن داده‌های‌عددی)</a:t>
                </a:r>
              </a:p>
              <a:p>
                <a:pPr marL="0" indent="0">
                  <a:buNone/>
                </a:pPr>
                <a:r>
                  <a:rPr lang="fa-IR" dirty="0"/>
                  <a:t>داریم‌که: ناحیه بحرانی برای این آزمون می‌شود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∉(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/>
                  <a:t>به ازای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fa-IR" dirty="0"/>
                  <a:t>، فرض متساوی بودن داده‌ها رد نمی‌شود.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94C11-F15E-4AA3-8550-0BFB4876A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1534" r="-1182" b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D3A39-50F2-4BF3-8ACF-D0F886AE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4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EF76-8EAD-4436-9942-C1F96BED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3AF27-8E63-4523-8ED8-AF78EF83B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/>
                  <a:t>11- عده‌ای مرد و زن دریک صف، برای خرید شیر، به ترتیب زیر منتظر می‌باشند</a:t>
                </a:r>
                <a:br>
                  <a:rPr lang="fa-I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𝑴𝑴𝑴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𝑴𝑴𝑴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fa-IR" dirty="0"/>
                  <a:t>آیا به تصادف ایستاده‌اند؟(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a-IR" dirty="0"/>
                  <a:t>).</a:t>
                </a:r>
              </a:p>
              <a:p>
                <a:pPr marL="0" indent="0">
                  <a:buNone/>
                </a:pPr>
                <a:r>
                  <a:rPr lang="fa-IR" dirty="0"/>
                  <a:t>پاسخ:بعد از مرتب کردن و صعودی کردن داده‌ها داریم: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𝟏𝟓𝟑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fa-IR" dirty="0"/>
                  <a:t>باتوجه‌به‌نکات مربوط‌به بخش 11-2-2-(تصادفی بودن داده‌های‌عددی)</a:t>
                </a:r>
              </a:p>
              <a:p>
                <a:pPr marL="0" indent="0">
                  <a:buNone/>
                </a:pPr>
                <a:r>
                  <a:rPr lang="fa-IR" dirty="0"/>
                  <a:t>داریم‌که: ناحیه بحرانی برای این آزمون می‌شود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∉(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/>
                  <a:t>به ازای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fa-IR" dirty="0"/>
                  <a:t>، فرض تصادفی بودن ایستادن زنان‌ومردان ردمی‌شود.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3AF27-8E63-4523-8ED8-AF78EF83B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920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254C0-FDA4-4A4C-A356-243490F3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6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صفحات: 186-190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ارائه دهنده:</a:t>
            </a:r>
          </a:p>
          <a:p>
            <a:endParaRPr lang="fa-IR" dirty="0"/>
          </a:p>
          <a:p>
            <a:r>
              <a:rPr lang="fa-IR" dirty="0"/>
              <a:t>محراب عتیقی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9FA73C-CA0C-4E22-913F-D92ADB53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82F948-81FE-4303-9969-681FFD14F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/>
                  <a:t>1- سه پسر و چهار دختر، به تصادف در یک صف می‌ایستند. جدول تابع احتمال دوها را مستقیماً و از طریق توابع احتمال‌گردش‌ها پیداکنید.</a:t>
                </a:r>
              </a:p>
              <a:p>
                <a:pPr marL="0" indent="0">
                  <a:buNone/>
                </a:pPr>
                <a:r>
                  <a:rPr lang="fa-IR" dirty="0"/>
                  <a:t>پاسخ:</a:t>
                </a:r>
              </a:p>
              <a:p>
                <a:pPr marL="0" indent="0">
                  <a:buNone/>
                </a:pPr>
                <a:r>
                  <a:rPr lang="fa-IR" b="0" dirty="0"/>
                  <a:t>تعداد جایگشت‌ها برابراست با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82F948-81FE-4303-9969-681FFD14F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4" t="-920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43E1D8F2-BF0B-4268-96EA-04F717569B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8353318"/>
                  </p:ext>
                </p:extLst>
              </p:nvPr>
            </p:nvGraphicFramePr>
            <p:xfrm>
              <a:off x="985720" y="2877160"/>
              <a:ext cx="4572000" cy="1483360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71356320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53345522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64838749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5973570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جایگشت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287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xxx</a:t>
                          </a:r>
                          <a:r>
                            <a:rPr lang="en-US" dirty="0" err="1"/>
                            <a:t>yyyy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133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xx</a:t>
                          </a:r>
                          <a:r>
                            <a:rPr lang="en-US" dirty="0"/>
                            <a:t>y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r>
                            <a:rPr lang="en-US" dirty="0"/>
                            <a:t>yyy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25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xx</a:t>
                          </a:r>
                          <a:r>
                            <a:rPr lang="en-US" dirty="0" err="1"/>
                            <a:t>yy</a:t>
                          </a: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r>
                            <a:rPr lang="en-US" dirty="0" err="1"/>
                            <a:t>yy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744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43E1D8F2-BF0B-4268-96EA-04F717569B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8353318"/>
                  </p:ext>
                </p:extLst>
              </p:nvPr>
            </p:nvGraphicFramePr>
            <p:xfrm>
              <a:off x="985720" y="2877160"/>
              <a:ext cx="4572000" cy="1483360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71356320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53345522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64838749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5973570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جایگشت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32" t="-1639" r="-20053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04" t="-1639" r="-10160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287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xxx</a:t>
                          </a:r>
                          <a:r>
                            <a:rPr lang="en-US" dirty="0" err="1"/>
                            <a:t>yyyy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133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xx</a:t>
                          </a:r>
                          <a:r>
                            <a:rPr lang="en-US" dirty="0"/>
                            <a:t>y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r>
                            <a:rPr lang="en-US" dirty="0"/>
                            <a:t>yyy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25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xx</a:t>
                          </a:r>
                          <a:r>
                            <a:rPr lang="en-US" dirty="0" err="1"/>
                            <a:t>yy</a:t>
                          </a: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r>
                            <a:rPr lang="en-US" dirty="0" err="1"/>
                            <a:t>yy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74456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39FA4D-59BB-4966-BF4A-333281D56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64358"/>
              </p:ext>
            </p:extLst>
          </p:nvPr>
        </p:nvGraphicFramePr>
        <p:xfrm>
          <a:off x="985720" y="4360520"/>
          <a:ext cx="457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62427018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1185864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3065861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22989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25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DCEA-4D9B-4DA0-99A9-C0EC06D8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A0270AE-8967-4939-AFDE-7F881CCD78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4474850"/>
                  </p:ext>
                </p:extLst>
              </p:nvPr>
            </p:nvGraphicFramePr>
            <p:xfrm>
              <a:off x="336550" y="1876730"/>
              <a:ext cx="6184900" cy="847725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46225">
                      <a:extLst>
                        <a:ext uri="{9D8B030D-6E8A-4147-A177-3AD203B41FA5}">
                          <a16:colId xmlns:a16="http://schemas.microsoft.com/office/drawing/2014/main" val="1668554552"/>
                        </a:ext>
                      </a:extLst>
                    </a:gridCol>
                    <a:gridCol w="1546225">
                      <a:extLst>
                        <a:ext uri="{9D8B030D-6E8A-4147-A177-3AD203B41FA5}">
                          <a16:colId xmlns:a16="http://schemas.microsoft.com/office/drawing/2014/main" val="2637704760"/>
                        </a:ext>
                      </a:extLst>
                    </a:gridCol>
                    <a:gridCol w="1546225">
                      <a:extLst>
                        <a:ext uri="{9D8B030D-6E8A-4147-A177-3AD203B41FA5}">
                          <a16:colId xmlns:a16="http://schemas.microsoft.com/office/drawing/2014/main" val="784372778"/>
                        </a:ext>
                      </a:extLst>
                    </a:gridCol>
                    <a:gridCol w="1546225">
                      <a:extLst>
                        <a:ext uri="{9D8B030D-6E8A-4147-A177-3AD203B41FA5}">
                          <a16:colId xmlns:a16="http://schemas.microsoft.com/office/drawing/2014/main" val="3383933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97843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/>
                            <a:t>احتمال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b="1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A0270AE-8967-4939-AFDE-7F881CCD78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4474850"/>
                  </p:ext>
                </p:extLst>
              </p:nvPr>
            </p:nvGraphicFramePr>
            <p:xfrm>
              <a:off x="336550" y="1876730"/>
              <a:ext cx="6184900" cy="847725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46225">
                      <a:extLst>
                        <a:ext uri="{9D8B030D-6E8A-4147-A177-3AD203B41FA5}">
                          <a16:colId xmlns:a16="http://schemas.microsoft.com/office/drawing/2014/main" val="1668554552"/>
                        </a:ext>
                      </a:extLst>
                    </a:gridCol>
                    <a:gridCol w="1546225">
                      <a:extLst>
                        <a:ext uri="{9D8B030D-6E8A-4147-A177-3AD203B41FA5}">
                          <a16:colId xmlns:a16="http://schemas.microsoft.com/office/drawing/2014/main" val="2637704760"/>
                        </a:ext>
                      </a:extLst>
                    </a:gridCol>
                    <a:gridCol w="1546225">
                      <a:extLst>
                        <a:ext uri="{9D8B030D-6E8A-4147-A177-3AD203B41FA5}">
                          <a16:colId xmlns:a16="http://schemas.microsoft.com/office/drawing/2014/main" val="784372778"/>
                        </a:ext>
                      </a:extLst>
                    </a:gridCol>
                    <a:gridCol w="1546225">
                      <a:extLst>
                        <a:ext uri="{9D8B030D-6E8A-4147-A177-3AD203B41FA5}">
                          <a16:colId xmlns:a16="http://schemas.microsoft.com/office/drawing/2014/main" val="3383933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4" t="-1639" r="-300787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9784310"/>
                      </a:ext>
                    </a:extLst>
                  </a:tr>
                  <a:tr h="476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/>
                            <a:t>احتمال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94" t="-78481" r="-200787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86" t="-78481" r="-101581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8481" r="-1181" b="-3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3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4531-9190-4CB5-8870-E39F5699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86086120-1F79-4DA4-A5F0-E599542DD4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232167"/>
                  </p:ext>
                </p:extLst>
              </p:nvPr>
            </p:nvGraphicFramePr>
            <p:xfrm>
              <a:off x="336549" y="2791880"/>
              <a:ext cx="6184725" cy="848805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236945">
                      <a:extLst>
                        <a:ext uri="{9D8B030D-6E8A-4147-A177-3AD203B41FA5}">
                          <a16:colId xmlns:a16="http://schemas.microsoft.com/office/drawing/2014/main" val="1682703705"/>
                        </a:ext>
                      </a:extLst>
                    </a:gridCol>
                    <a:gridCol w="1236945">
                      <a:extLst>
                        <a:ext uri="{9D8B030D-6E8A-4147-A177-3AD203B41FA5}">
                          <a16:colId xmlns:a16="http://schemas.microsoft.com/office/drawing/2014/main" val="2809382937"/>
                        </a:ext>
                      </a:extLst>
                    </a:gridCol>
                    <a:gridCol w="1236945">
                      <a:extLst>
                        <a:ext uri="{9D8B030D-6E8A-4147-A177-3AD203B41FA5}">
                          <a16:colId xmlns:a16="http://schemas.microsoft.com/office/drawing/2014/main" val="1708477487"/>
                        </a:ext>
                      </a:extLst>
                    </a:gridCol>
                    <a:gridCol w="1236945">
                      <a:extLst>
                        <a:ext uri="{9D8B030D-6E8A-4147-A177-3AD203B41FA5}">
                          <a16:colId xmlns:a16="http://schemas.microsoft.com/office/drawing/2014/main" val="611648523"/>
                        </a:ext>
                      </a:extLst>
                    </a:gridCol>
                    <a:gridCol w="1236945">
                      <a:extLst>
                        <a:ext uri="{9D8B030D-6E8A-4147-A177-3AD203B41FA5}">
                          <a16:colId xmlns:a16="http://schemas.microsoft.com/office/drawing/2014/main" val="18900003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fa-I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4837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/>
                            <a:t>احتمال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num>
                                  <m:den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664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86086120-1F79-4DA4-A5F0-E599542DD4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232167"/>
                  </p:ext>
                </p:extLst>
              </p:nvPr>
            </p:nvGraphicFramePr>
            <p:xfrm>
              <a:off x="336549" y="2791880"/>
              <a:ext cx="6184725" cy="848805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236945">
                      <a:extLst>
                        <a:ext uri="{9D8B030D-6E8A-4147-A177-3AD203B41FA5}">
                          <a16:colId xmlns:a16="http://schemas.microsoft.com/office/drawing/2014/main" val="1682703705"/>
                        </a:ext>
                      </a:extLst>
                    </a:gridCol>
                    <a:gridCol w="1236945">
                      <a:extLst>
                        <a:ext uri="{9D8B030D-6E8A-4147-A177-3AD203B41FA5}">
                          <a16:colId xmlns:a16="http://schemas.microsoft.com/office/drawing/2014/main" val="2809382937"/>
                        </a:ext>
                      </a:extLst>
                    </a:gridCol>
                    <a:gridCol w="1236945">
                      <a:extLst>
                        <a:ext uri="{9D8B030D-6E8A-4147-A177-3AD203B41FA5}">
                          <a16:colId xmlns:a16="http://schemas.microsoft.com/office/drawing/2014/main" val="1708477487"/>
                        </a:ext>
                      </a:extLst>
                    </a:gridCol>
                    <a:gridCol w="1236945">
                      <a:extLst>
                        <a:ext uri="{9D8B030D-6E8A-4147-A177-3AD203B41FA5}">
                          <a16:colId xmlns:a16="http://schemas.microsoft.com/office/drawing/2014/main" val="611648523"/>
                        </a:ext>
                      </a:extLst>
                    </a:gridCol>
                    <a:gridCol w="1236945">
                      <a:extLst>
                        <a:ext uri="{9D8B030D-6E8A-4147-A177-3AD203B41FA5}">
                          <a16:colId xmlns:a16="http://schemas.microsoft.com/office/drawing/2014/main" val="18900003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" t="-1613" r="-401478" b="-1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4837626"/>
                      </a:ext>
                    </a:extLst>
                  </a:tr>
                  <a:tr h="477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/>
                            <a:t>احتمال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93" t="-79747" r="-30147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93" t="-79747" r="-20147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93" t="-79747" r="-10147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93" t="-79747" r="-1478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6649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D0E4FB95-A533-4CE9-83DF-549D0D2CF2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985648"/>
                  </p:ext>
                </p:extLst>
              </p:nvPr>
            </p:nvGraphicFramePr>
            <p:xfrm>
              <a:off x="336550" y="3703919"/>
              <a:ext cx="6184724" cy="852996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883532">
                      <a:extLst>
                        <a:ext uri="{9D8B030D-6E8A-4147-A177-3AD203B41FA5}">
                          <a16:colId xmlns:a16="http://schemas.microsoft.com/office/drawing/2014/main" val="1515006995"/>
                        </a:ext>
                      </a:extLst>
                    </a:gridCol>
                    <a:gridCol w="883532">
                      <a:extLst>
                        <a:ext uri="{9D8B030D-6E8A-4147-A177-3AD203B41FA5}">
                          <a16:colId xmlns:a16="http://schemas.microsoft.com/office/drawing/2014/main" val="2082553288"/>
                        </a:ext>
                      </a:extLst>
                    </a:gridCol>
                    <a:gridCol w="883532">
                      <a:extLst>
                        <a:ext uri="{9D8B030D-6E8A-4147-A177-3AD203B41FA5}">
                          <a16:colId xmlns:a16="http://schemas.microsoft.com/office/drawing/2014/main" val="4205929868"/>
                        </a:ext>
                      </a:extLst>
                    </a:gridCol>
                    <a:gridCol w="883532">
                      <a:extLst>
                        <a:ext uri="{9D8B030D-6E8A-4147-A177-3AD203B41FA5}">
                          <a16:colId xmlns:a16="http://schemas.microsoft.com/office/drawing/2014/main" val="394396553"/>
                        </a:ext>
                      </a:extLst>
                    </a:gridCol>
                    <a:gridCol w="883532">
                      <a:extLst>
                        <a:ext uri="{9D8B030D-6E8A-4147-A177-3AD203B41FA5}">
                          <a16:colId xmlns:a16="http://schemas.microsoft.com/office/drawing/2014/main" val="1790668650"/>
                        </a:ext>
                      </a:extLst>
                    </a:gridCol>
                    <a:gridCol w="883532">
                      <a:extLst>
                        <a:ext uri="{9D8B030D-6E8A-4147-A177-3AD203B41FA5}">
                          <a16:colId xmlns:a16="http://schemas.microsoft.com/office/drawing/2014/main" val="685162563"/>
                        </a:ext>
                      </a:extLst>
                    </a:gridCol>
                    <a:gridCol w="883532">
                      <a:extLst>
                        <a:ext uri="{9D8B030D-6E8A-4147-A177-3AD203B41FA5}">
                          <a16:colId xmlns:a16="http://schemas.microsoft.com/office/drawing/2014/main" val="4038719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7331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احتمال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a-IR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4941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D0E4FB95-A533-4CE9-83DF-549D0D2CF2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985648"/>
                  </p:ext>
                </p:extLst>
              </p:nvPr>
            </p:nvGraphicFramePr>
            <p:xfrm>
              <a:off x="336550" y="3703919"/>
              <a:ext cx="6184724" cy="852996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883532">
                      <a:extLst>
                        <a:ext uri="{9D8B030D-6E8A-4147-A177-3AD203B41FA5}">
                          <a16:colId xmlns:a16="http://schemas.microsoft.com/office/drawing/2014/main" val="1515006995"/>
                        </a:ext>
                      </a:extLst>
                    </a:gridCol>
                    <a:gridCol w="883532">
                      <a:extLst>
                        <a:ext uri="{9D8B030D-6E8A-4147-A177-3AD203B41FA5}">
                          <a16:colId xmlns:a16="http://schemas.microsoft.com/office/drawing/2014/main" val="2082553288"/>
                        </a:ext>
                      </a:extLst>
                    </a:gridCol>
                    <a:gridCol w="883532">
                      <a:extLst>
                        <a:ext uri="{9D8B030D-6E8A-4147-A177-3AD203B41FA5}">
                          <a16:colId xmlns:a16="http://schemas.microsoft.com/office/drawing/2014/main" val="4205929868"/>
                        </a:ext>
                      </a:extLst>
                    </a:gridCol>
                    <a:gridCol w="883532">
                      <a:extLst>
                        <a:ext uri="{9D8B030D-6E8A-4147-A177-3AD203B41FA5}">
                          <a16:colId xmlns:a16="http://schemas.microsoft.com/office/drawing/2014/main" val="394396553"/>
                        </a:ext>
                      </a:extLst>
                    </a:gridCol>
                    <a:gridCol w="883532">
                      <a:extLst>
                        <a:ext uri="{9D8B030D-6E8A-4147-A177-3AD203B41FA5}">
                          <a16:colId xmlns:a16="http://schemas.microsoft.com/office/drawing/2014/main" val="1790668650"/>
                        </a:ext>
                      </a:extLst>
                    </a:gridCol>
                    <a:gridCol w="883532">
                      <a:extLst>
                        <a:ext uri="{9D8B030D-6E8A-4147-A177-3AD203B41FA5}">
                          <a16:colId xmlns:a16="http://schemas.microsoft.com/office/drawing/2014/main" val="685162563"/>
                        </a:ext>
                      </a:extLst>
                    </a:gridCol>
                    <a:gridCol w="883532">
                      <a:extLst>
                        <a:ext uri="{9D8B030D-6E8A-4147-A177-3AD203B41FA5}">
                          <a16:colId xmlns:a16="http://schemas.microsoft.com/office/drawing/2014/main" val="4038719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7331826"/>
                      </a:ext>
                    </a:extLst>
                  </a:tr>
                  <a:tr h="482156">
                    <a:tc>
                      <a:txBody>
                        <a:bodyPr/>
                        <a:lstStyle/>
                        <a:p>
                          <a:r>
                            <a:rPr lang="fa-IR" dirty="0"/>
                            <a:t>احتمال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0" t="-77500" r="-502069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90" t="-77500" r="-402069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690" t="-77500" r="-302069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690" t="-77500" r="-202069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690" t="-77500" r="-102069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690" t="-77500" r="-2069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64941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E30BF80-92C5-4173-8601-34DD2104A534}"/>
              </a:ext>
            </a:extLst>
          </p:cNvPr>
          <p:cNvSpPr txBox="1"/>
          <p:nvPr/>
        </p:nvSpPr>
        <p:spPr>
          <a:xfrm>
            <a:off x="5146929" y="1070249"/>
            <a:ext cx="137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ادامه تمرین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9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9FA73C-CA0C-4E22-913F-D92ADB53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82F948-81FE-4303-9969-681FFD14F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/>
                  <a:t>2- تابع احتمال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fa-IR" dirty="0"/>
                  <a:t>، را باشمارش و بدون استفاده از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dirty="0"/>
                  <a:t> پیداکنید.</a:t>
                </a:r>
              </a:p>
              <a:p>
                <a:pPr marL="0" indent="0">
                  <a:buNone/>
                </a:pPr>
                <a:r>
                  <a:rPr lang="fa-IR" dirty="0"/>
                  <a:t>پاسخ:چگالی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dirty="0"/>
                  <a:t> را ازراه شمارش با روش زیر می‌یابیم:</a:t>
                </a:r>
              </a:p>
              <a:p>
                <a:pPr marL="0" indent="0">
                  <a:buNone/>
                </a:pPr>
                <a:r>
                  <a:rPr lang="fa-IR" dirty="0"/>
                  <a:t>با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dirty="0"/>
                  <a:t> مهره از نوع </a:t>
                </a:r>
                <a:r>
                  <a:rPr lang="en-US" dirty="0"/>
                  <a:t>x</a:t>
                </a:r>
                <a:r>
                  <a:rPr lang="fa-IR" dirty="0"/>
                  <a:t> وبا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dirty="0"/>
                  <a:t> مهره از نوع </a:t>
                </a:r>
                <a:r>
                  <a:rPr lang="en-US" dirty="0"/>
                  <a:t>y</a:t>
                </a:r>
                <a:r>
                  <a:rPr lang="fa-IR" dirty="0"/>
                  <a:t> می‌توانیم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fa-I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a-I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a-IR" dirty="0"/>
                  <a:t>جایگشت بسازیم. حال تعداد جایگشتهایی را می‌یابیم که برای آنها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dirty="0"/>
                  <a:t> برای این منظور از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dirty="0"/>
                  <a:t> مهره از نوع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dirty="0"/>
                  <a:t> را در ظرف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dirty="0"/>
                  <a:t> میریزیم به‌طوری که هیچ یک جای خالی نماند. این کار را به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</m:oMath>
                </a14:m>
                <a:r>
                  <a:rPr lang="fa-IR" dirty="0"/>
                  <a:t> طریق می‌توانیم انجام دهیم.</a:t>
                </a:r>
              </a:p>
              <a:p>
                <a:pPr marL="0" indent="0">
                  <a:buNone/>
                </a:pPr>
                <a:endParaRPr lang="fa-IR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82F948-81FE-4303-9969-681FFD14F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4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C193-006F-4F69-9921-A616E4B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E42D-8F9A-4578-A657-CE30AEBCD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a-IR" sz="2000" dirty="0"/>
                  <a:t>ادامه تمرین 2)</a:t>
                </a:r>
              </a:p>
              <a:p>
                <a:pPr marL="0" indent="0">
                  <a:buNone/>
                </a:pPr>
                <a:r>
                  <a:rPr lang="fa-IR" sz="2000" dirty="0"/>
                  <a:t>حال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fa-IR" sz="2000" dirty="0"/>
                  <a:t>مهره از نوع </a:t>
                </a:r>
                <a:r>
                  <a:rPr lang="en-US" sz="2000" dirty="0"/>
                  <a:t>y</a:t>
                </a:r>
                <a:r>
                  <a:rPr lang="fa-IR" sz="2000" dirty="0"/>
                  <a:t> را روی یک خط میچینیم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sz="2000" dirty="0"/>
                  <a:t> ظرف را در فاصله آنها قرار می‌دهیم. چون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a-IR" sz="2000" dirty="0"/>
                  <a:t> فاصله داریم، این کار را به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a-I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fa-I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fa-IR" sz="2000" dirty="0"/>
                  <a:t> طریق می‌توان انجام داد. پس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a-I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fa-I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fa-I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fa-I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fa-I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fa-I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fa-IR" sz="2000" dirty="0"/>
              </a:p>
              <a:p>
                <a:pPr marL="0" indent="0">
                  <a:buNone/>
                </a:pPr>
                <a:r>
                  <a:rPr lang="fa-IR" sz="2000" dirty="0"/>
                  <a:t>به همین ترتیب برای چگالی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2000" dirty="0"/>
                  <a:t> داریم: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a-I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fa-I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fa-I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fa-I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fa-I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fa-I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fa-IR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E42D-8F9A-4578-A657-CE30AEBCD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767" r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492D2-A7BB-48FF-B8AB-6607AD1F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7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DCEA-4D9B-4DA0-99A9-C0EC06D8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933EC-5EC8-4427-8242-D241254F2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a-IR" sz="2000" dirty="0"/>
                  <a:t>3-در تمرین1 مقدار </a:t>
                </a:r>
                <a:r>
                  <a:rPr lang="en-US" sz="2000" dirty="0"/>
                  <a:t>P(R=5)</a:t>
                </a:r>
                <a:r>
                  <a:rPr lang="fa-IR" sz="2000" dirty="0"/>
                  <a:t> را مستقیماً، از روی تابع احتمال </a:t>
                </a:r>
                <a:r>
                  <a:rPr lang="en-US" sz="2000" dirty="0"/>
                  <a:t>R</a:t>
                </a:r>
                <a:r>
                  <a:rPr lang="fa-IR" sz="2000" dirty="0"/>
                  <a:t>، و با تقریب نرمال محاسبه کنید.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fa-IR" sz="2000" dirty="0"/>
                  <a:t>مستقیماً </a:t>
                </a:r>
                <a:r>
                  <a:rPr lang="en-US" sz="2000" dirty="0"/>
                  <a:t>                 </a:t>
                </a:r>
                <a:r>
                  <a:rPr lang="fa-IR" sz="2000" dirty="0"/>
                  <a:t>                 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𝟑𝟓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𝟐𝟓𝟕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fa-IR" sz="2000" dirty="0"/>
                  <a:t>بااستفاده</a:t>
                </a:r>
                <a:r>
                  <a:rPr lang="en-US" sz="2000" dirty="0"/>
                  <a:t> </a:t>
                </a:r>
                <a:r>
                  <a:rPr lang="fa-IR" sz="2000" dirty="0"/>
                  <a:t>ازتقریب نرمال: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𝟒𝟑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𝟑𝟗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             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𝟒𝟑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𝟒𝟑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𝟗𝟏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𝟎𝟔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𝟐𝟗𝟒𝟕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933EC-5EC8-4427-8242-D241254F2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7" r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4531-9190-4CB5-8870-E39F5699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6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647D-75B6-49EA-BA3D-8FC8B9E0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E2E0B-1232-4A84-9AA7-23DA3036E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a-IR" sz="2000" dirty="0"/>
                  <a:t>4- ثابت کنید که ماکزیمم </a:t>
                </a:r>
                <a:r>
                  <a:rPr lang="en-US" sz="2000" dirty="0"/>
                  <a:t>R</a:t>
                </a:r>
                <a:r>
                  <a:rPr lang="fa-IR" sz="2000" dirty="0"/>
                  <a:t> برابراست با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endParaRPr lang="fa-IR" sz="2000" dirty="0"/>
              </a:p>
              <a:p>
                <a:pPr marL="0" indent="0">
                  <a:buNone/>
                </a:pPr>
                <a:r>
                  <a:rPr lang="fa-IR" sz="2000" dirty="0"/>
                  <a:t>بطوری که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fa-IR" sz="2000" dirty="0"/>
                  <a:t>پاسخ:ماکزیمم </a:t>
                </a:r>
                <a:r>
                  <a:rPr lang="en-US" sz="2000" dirty="0"/>
                  <a:t>R</a:t>
                </a:r>
                <a:r>
                  <a:rPr lang="fa-IR" sz="2000" dirty="0"/>
                  <a:t> زمانی رخ می‌دهد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sz="2000" dirty="0"/>
                  <a:t>چیز از نوع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fa-IR" sz="2000" dirty="0"/>
                  <a:t>چیز از نوع </a:t>
                </a:r>
                <a:r>
                  <a:rPr lang="en-US" sz="2000" dirty="0"/>
                  <a:t>y</a:t>
                </a:r>
                <a:r>
                  <a:rPr lang="fa-IR" sz="2000" dirty="0"/>
                  <a:t> یک درمیان قرار گرفته باشند که سه‌حالت زیررا درنظر می‌گیریم:</a:t>
                </a:r>
              </a:p>
              <a:p>
                <a:pPr marL="0" indent="0">
                  <a:buNone/>
                </a:pPr>
                <a:r>
                  <a:rPr lang="fa-IR" sz="2000" dirty="0"/>
                  <a:t>الف- با گردش‌های نوع </a:t>
                </a:r>
                <a:r>
                  <a:rPr lang="en-US" sz="2000" dirty="0"/>
                  <a:t>x</a:t>
                </a:r>
                <a:r>
                  <a:rPr lang="fa-IR" sz="2000" dirty="0"/>
                  <a:t>شروع و پایان یابد(ماکزیمم زمانی است که     </a:t>
                </a:r>
                <a:r>
                  <a:rPr lang="en-US" sz="2000" dirty="0"/>
                  <a:t>    </a:t>
                </a:r>
                <a:r>
                  <a:rPr lang="fa-I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a-IR" sz="2000" dirty="0"/>
                  <a:t> پس</a:t>
                </a:r>
                <a14:m>
                  <m:oMath xmlns:m="http://schemas.openxmlformats.org/officeDocument/2006/math">
                    <m:r>
                      <a:rPr lang="fa-IR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a-IR" sz="2000" dirty="0"/>
                  <a:t>از طرفی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fa-IR" sz="2000" dirty="0"/>
              </a:p>
              <a:p>
                <a:pPr marL="0" indent="0">
                  <a:buNone/>
                </a:pPr>
                <a:r>
                  <a:rPr lang="fa-IR" sz="2000" dirty="0"/>
                  <a:t>بنابراین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E2E0B-1232-4A84-9AA7-23DA3036E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687" r="-1084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6DC9-02A9-4A8D-989B-016C77C9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0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A1DD-AE12-406C-855E-995362D7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فصل یازدهم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0A5FB-8E56-402B-AA49-EFF91F142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a-IR" sz="1800" dirty="0"/>
                  <a:t>ب- با گردش‌های نوع </a:t>
                </a:r>
                <a:r>
                  <a:rPr lang="en-US" sz="1800" dirty="0"/>
                  <a:t>y</a:t>
                </a:r>
                <a:r>
                  <a:rPr lang="fa-IR" sz="1800" dirty="0"/>
                  <a:t> شروع و پایان یابد(ماکزیمم زمانی است که</a:t>
                </a: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dirty="0"/>
                  <a:t> </a:t>
                </a:r>
                <a:r>
                  <a:rPr lang="fa-IR" sz="1800" dirty="0"/>
                  <a:t> پس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a-IR" sz="1800" dirty="0"/>
                  <a:t> از آنجا که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sz="1800" dirty="0"/>
                  <a:t> پس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𝒎𝒂𝒙𝑹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a-IR" sz="1800" dirty="0"/>
                  <a:t>).</a:t>
                </a:r>
              </a:p>
              <a:p>
                <a:pPr marL="0" indent="0">
                  <a:buNone/>
                </a:pPr>
                <a:r>
                  <a:rPr lang="fa-IR" sz="1800" dirty="0"/>
                  <a:t>ج- بادوهای مختلف شروع و پایان یابد(ماکزیمم زمانی است که</a:t>
                </a:r>
                <a:r>
                  <a:rPr lang="en-US" sz="1800" dirty="0"/>
                  <a:t>:</a:t>
                </a:r>
                <a:br>
                  <a:rPr lang="en-US" sz="1800" dirty="0"/>
                </a:br>
                <a:r>
                  <a:rPr lang="fa-I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800" dirty="0"/>
                  <a:t> و</a:t>
                </a:r>
                <a:r>
                  <a:rPr lang="en-US" sz="1800" dirty="0"/>
                  <a:t>   </a:t>
                </a:r>
                <a:r>
                  <a:rPr lang="fa-IR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sz="1800" dirty="0"/>
                  <a:t> چون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sz="1800" dirty="0"/>
                </a:br>
                <a:r>
                  <a:rPr lang="fa-IR" sz="1800" dirty="0"/>
                  <a:t>بنابراین </a:t>
                </a:r>
                <a:r>
                  <a:rPr lang="en-US" sz="18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a-IR" sz="1800" dirty="0"/>
              </a:p>
              <a:p>
                <a:pPr marL="0" indent="0">
                  <a:buNone/>
                </a:pPr>
                <a:r>
                  <a:rPr lang="fa-IR" sz="1800" dirty="0"/>
                  <a:t>بادرنظر گرفتن حالات فوق به راحتی دیده می‌شود که ماکزیمم </a:t>
                </a:r>
                <a:r>
                  <a:rPr lang="en-US" sz="1800" dirty="0"/>
                  <a:t>R</a:t>
                </a:r>
                <a:r>
                  <a:rPr lang="fa-IR" sz="1800" dirty="0"/>
                  <a:t> برابر است با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0A5FB-8E56-402B-AA49-EFF91F142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34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BD36-F60F-4787-995A-BDDD999A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</Words>
  <Application>Microsoft Office PowerPoint</Application>
  <PresentationFormat>Custom</PresentationFormat>
  <Paragraphs>172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IPT.Titr</vt:lpstr>
      <vt:lpstr>Office Theme</vt:lpstr>
      <vt:lpstr>روش‌های ناپارامتری  کتاب دکتر جواد بهبودیان</vt:lpstr>
      <vt:lpstr>صفحات: 186-190</vt:lpstr>
      <vt:lpstr>تمارین فصل یازدهم</vt:lpstr>
      <vt:lpstr>تمارین فصل یازدهم</vt:lpstr>
      <vt:lpstr>تمارین فصل یازدهم</vt:lpstr>
      <vt:lpstr>تمارین فصل یازدهم</vt:lpstr>
      <vt:lpstr>تمارین فصل یازدهم</vt:lpstr>
      <vt:lpstr>تمارین فصل یازدهم</vt:lpstr>
      <vt:lpstr>تمارین فصل یازدهم</vt:lpstr>
      <vt:lpstr>تمارین فصل یازدهم</vt:lpstr>
      <vt:lpstr>تمارین فصل یازدهم</vt:lpstr>
      <vt:lpstr>تمارین فصل یازدهم</vt:lpstr>
      <vt:lpstr>تمارین فصل یازدهم</vt:lpstr>
      <vt:lpstr>تمارین فصل یازدهم</vt:lpstr>
      <vt:lpstr>تمارین فصل یازدهم</vt:lpstr>
      <vt:lpstr>تمارین فصل یازدهم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2021-05-11T17:27:58Z</dcterms:modified>
</cp:coreProperties>
</file>