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4" d="100"/>
          <a:sy n="74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Iran%20Life%20Table%201400.xlsx" TargetMode="External"/><Relationship Id="rId2" Type="http://schemas.openxmlformats.org/officeDocument/2006/relationships/hyperlink" Target="file:///C:\Users\Frostless\Desktop\Excerpt_from_CDC_2003_Table_1.pdf" TargetMode="External"/><Relationship Id="rId1" Type="http://schemas.openxmlformats.org/officeDocument/2006/relationships/hyperlink" Target="https://royalsocietypublishing.org/doi/10.1098/rsnr.1938.0017" TargetMode="External"/><Relationship Id="rId6" Type="http://schemas.openxmlformats.org/officeDocument/2006/relationships/hyperlink" Target="presentatino1.pbix" TargetMode="External"/><Relationship Id="rId5" Type="http://schemas.openxmlformats.org/officeDocument/2006/relationships/hyperlink" Target="https://bimsanj.ir/%DA%AF%D8%B2%D8%A7%D8%B1%D8%B4%D8%A7%D8%AA/%D8%AC%D8%AF%D9%88%D9%84-%D8%B2%D9%86%D8%AF%DA%AF%DB%8C-ilt-1400-%DA%A9%D8%B4%D9%88%D8%B1-%D8%A7%DB%8C%D8%B1%D8%A7%D9%86-%D9%88-td-88-90-%DA%A9%D8%B4%D9%88%D8%B1-%D9%81%D8%B1%D8%A7%D9%86%D8%B3%D9%87/" TargetMode="External"/><Relationship Id="rId4" Type="http://schemas.openxmlformats.org/officeDocument/2006/relationships/hyperlink" Target="France%20Life%20Table%2088-90.xlsx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Iran%20Life%20Table%201400.xlsx" TargetMode="External"/><Relationship Id="rId2" Type="http://schemas.openxmlformats.org/officeDocument/2006/relationships/hyperlink" Target="file:///C:\Users\Frostless\Desktop\Excerpt_from_CDC_2003_Table_1.pdf" TargetMode="External"/><Relationship Id="rId1" Type="http://schemas.openxmlformats.org/officeDocument/2006/relationships/hyperlink" Target="https://royalsocietypublishing.org/doi/10.1098/rsnr.1938.0017" TargetMode="External"/><Relationship Id="rId6" Type="http://schemas.openxmlformats.org/officeDocument/2006/relationships/hyperlink" Target="presentatino1.pbix" TargetMode="External"/><Relationship Id="rId5" Type="http://schemas.openxmlformats.org/officeDocument/2006/relationships/hyperlink" Target="https://bimsanj.ir/%DA%AF%D8%B2%D8%A7%D8%B1%D8%B4%D8%A7%D8%AA/%D8%AC%D8%AF%D9%88%D9%84-%D8%B2%D9%86%D8%AF%DA%AF%DB%8C-ilt-1400-%DA%A9%D8%B4%D9%88%D8%B1-%D8%A7%DB%8C%D8%B1%D8%A7%D9%86-%D9%88-td-88-90-%DA%A9%D8%B4%D9%88%D8%B1-%D9%81%D8%B1%D8%A7%D9%86%D8%B3%D9%87/" TargetMode="External"/><Relationship Id="rId4" Type="http://schemas.openxmlformats.org/officeDocument/2006/relationships/hyperlink" Target="France%20Life%20Table%2088-90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who finds it for the first time?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To two Fellows of the Society, John </a:t>
          </a:r>
          <a:r>
            <a:rPr lang="en-US" sz="1600" dirty="0" err="1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Graunt</a:t>
          </a:r>
          <a:r>
            <a:rPr lang="en-US" sz="1600" dirty="0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 (elected 1663) and Edmond Halley (elected 1678), the world owes the invention of that powerful vital-statistical instrument, the life table or table of mortality, but the respective shares of these men in the discovery is a matter of dispute.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</a:rPr>
            <a:t>An image of  life tables and some plots.</a:t>
          </a: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hlinkClick xmlns:r="http://schemas.openxmlformats.org/officeDocument/2006/relationships" r:id="rId2" action="ppaction://hlinkfile"/>
            </a:rPr>
            <a:t>Click here</a:t>
          </a:r>
          <a:r>
            <a:rPr lang="en-US" sz="1600" dirty="0">
              <a:solidFill>
                <a:schemeClr val="bg2"/>
              </a:solidFill>
            </a:rPr>
            <a:t> for the first life table</a:t>
          </a:r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0B2CC334-1B6B-4B54-98E4-55430616D99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</a:rPr>
            <a:t>Click for </a:t>
          </a:r>
          <a:r>
            <a:rPr lang="en-US" sz="1600" dirty="0">
              <a:solidFill>
                <a:schemeClr val="bg2"/>
              </a:solidFill>
              <a:hlinkClick xmlns:r="http://schemas.openxmlformats.org/officeDocument/2006/relationships" r:id="rId3" action="ppaction://hlinkfile"/>
            </a:rPr>
            <a:t>Iran</a:t>
          </a:r>
          <a:r>
            <a:rPr lang="en-US" sz="1600" dirty="0">
              <a:solidFill>
                <a:schemeClr val="bg2"/>
              </a:solidFill>
            </a:rPr>
            <a:t> and </a:t>
          </a:r>
          <a:r>
            <a:rPr lang="en-US" sz="1600" dirty="0">
              <a:solidFill>
                <a:schemeClr val="bg2"/>
              </a:solidFill>
              <a:hlinkClick xmlns:r="http://schemas.openxmlformats.org/officeDocument/2006/relationships" r:id="rId4" action="ppaction://hlinkfile"/>
            </a:rPr>
            <a:t>France</a:t>
          </a:r>
          <a:r>
            <a:rPr lang="en-US" sz="1600" dirty="0">
              <a:solidFill>
                <a:schemeClr val="bg2"/>
              </a:solidFill>
            </a:rPr>
            <a:t> </a:t>
          </a:r>
          <a:r>
            <a:rPr lang="en-US" sz="1600" dirty="0">
              <a:solidFill>
                <a:schemeClr val="bg2"/>
              </a:solidFill>
              <a:hlinkClick xmlns:r="http://schemas.openxmlformats.org/officeDocument/2006/relationships" r:id="rId5"/>
            </a:rPr>
            <a:t>life tables</a:t>
          </a:r>
          <a:endParaRPr lang="en-US" sz="1600" dirty="0">
            <a:solidFill>
              <a:schemeClr val="bg2"/>
            </a:solidFill>
          </a:endParaRPr>
        </a:p>
      </dgm:t>
    </dgm:pt>
    <dgm:pt modelId="{A0A9E281-1D29-4CA6-85B8-839EAB1CD76F}" type="parTrans" cxnId="{24119138-98CF-4D90-96A7-F4F2B737F0A7}">
      <dgm:prSet/>
      <dgm:spPr/>
      <dgm:t>
        <a:bodyPr/>
        <a:lstStyle/>
        <a:p>
          <a:endParaRPr lang="en-US"/>
        </a:p>
      </dgm:t>
    </dgm:pt>
    <dgm:pt modelId="{EB529E74-5F78-4E52-86A3-3A57CE7D431D}" type="sibTrans" cxnId="{24119138-98CF-4D90-96A7-F4F2B737F0A7}">
      <dgm:prSet/>
      <dgm:spPr/>
      <dgm:t>
        <a:bodyPr/>
        <a:lstStyle/>
        <a:p>
          <a:endParaRPr lang="en-US"/>
        </a:p>
      </dgm:t>
    </dgm:pt>
    <dgm:pt modelId="{764336C5-6C5D-41AE-AC8B-67AD6A831E3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hlinkClick xmlns:r="http://schemas.openxmlformats.org/officeDocument/2006/relationships" r:id="rId6" action="ppaction://hlinkfile"/>
            </a:rPr>
            <a:t>Click here </a:t>
          </a:r>
          <a:r>
            <a:rPr lang="en-US" sz="1600" dirty="0">
              <a:solidFill>
                <a:schemeClr val="bg2"/>
              </a:solidFill>
            </a:rPr>
            <a:t>for showing the Plots</a:t>
          </a:r>
        </a:p>
      </dgm:t>
    </dgm:pt>
    <dgm:pt modelId="{350AAE06-7BB2-4DAB-8616-3BE071224351}" type="parTrans" cxnId="{C621853F-D4B3-4393-8A7A-66B76889E2AB}">
      <dgm:prSet/>
      <dgm:spPr/>
      <dgm:t>
        <a:bodyPr/>
        <a:lstStyle/>
        <a:p>
          <a:endParaRPr lang="en-US"/>
        </a:p>
      </dgm:t>
    </dgm:pt>
    <dgm:pt modelId="{F87C93EE-1589-4452-B284-8028B1B55CCC}" type="sibTrans" cxnId="{C621853F-D4B3-4393-8A7A-66B76889E2AB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24119138-98CF-4D90-96A7-F4F2B737F0A7}" srcId="{9270810E-5EDA-493C-94A3-CD56D6BDC201}" destId="{0B2CC334-1B6B-4B54-98E4-55430616D99F}" srcOrd="1" destOrd="0" parTransId="{A0A9E281-1D29-4CA6-85B8-839EAB1CD76F}" sibTransId="{EB529E74-5F78-4E52-86A3-3A57CE7D431D}"/>
    <dgm:cxn modelId="{C621853F-D4B3-4393-8A7A-66B76889E2AB}" srcId="{9270810E-5EDA-493C-94A3-CD56D6BDC201}" destId="{764336C5-6C5D-41AE-AC8B-67AD6A831E33}" srcOrd="2" destOrd="0" parTransId="{350AAE06-7BB2-4DAB-8616-3BE071224351}" sibTransId="{F87C93EE-1589-4452-B284-8028B1B55CCC}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09478363-3B80-4172-94C5-110F89C18442}" type="presOf" srcId="{0B2CC334-1B6B-4B54-98E4-55430616D99F}" destId="{EA904451-CA9C-48CF-A3F7-6C4003934218}" srcOrd="0" destOrd="1" presId="urn:microsoft.com/office/officeart/2005/8/layout/list1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17F0875-E27B-477C-98C9-B31B1892039F}" type="presOf" srcId="{764336C5-6C5D-41AE-AC8B-67AD6A831E33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96948"/>
          <a:ext cx="7726680" cy="193122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749808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To two Fellows of the Society, John </a:t>
          </a:r>
          <a:r>
            <a:rPr lang="en-US" sz="1600" kern="1200" dirty="0" err="1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Graunt</a:t>
          </a:r>
          <a:r>
            <a:rPr lang="en-US" sz="1600" kern="1200" dirty="0">
              <a:solidFill>
                <a:schemeClr val="bg2"/>
              </a:solidFill>
              <a:ea typeface="+mn-ea"/>
              <a:cs typeface="+mn-cs"/>
              <a:hlinkClick xmlns:r="http://schemas.openxmlformats.org/officeDocument/2006/relationships" r:id="rId1"/>
            </a:rPr>
            <a:t> (elected 1663) and Edmond Halley (elected 1678), the world owes the invention of that powerful vital-statistical instrument, the life table or table of mortality, but the respective shares of these men in the discovery is a matter of dispute.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96948"/>
        <a:ext cx="7726680" cy="1931220"/>
      </dsp:txXfrm>
    </dsp:sp>
    <dsp:sp modelId="{8B3DCA86-CC99-48ED-8764-6E81C7AE6BE9}">
      <dsp:nvSpPr>
        <dsp:cNvPr id="0" name=""/>
        <dsp:cNvSpPr/>
      </dsp:nvSpPr>
      <dsp:spPr>
        <a:xfrm>
          <a:off x="386334" y="13842"/>
          <a:ext cx="5229811" cy="703026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who finds it for the first time?</a:t>
          </a:r>
        </a:p>
      </dsp:txBody>
      <dsp:txXfrm>
        <a:off x="386334" y="13842"/>
        <a:ext cx="5229811" cy="703026"/>
      </dsp:txXfrm>
    </dsp:sp>
    <dsp:sp modelId="{EA904451-CA9C-48CF-A3F7-6C4003934218}">
      <dsp:nvSpPr>
        <dsp:cNvPr id="0" name=""/>
        <dsp:cNvSpPr/>
      </dsp:nvSpPr>
      <dsp:spPr>
        <a:xfrm>
          <a:off x="0" y="2291606"/>
          <a:ext cx="7726680" cy="1656951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749808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hlinkClick xmlns:r="http://schemas.openxmlformats.org/officeDocument/2006/relationships" r:id="rId2" action="ppaction://hlinkfile"/>
            </a:rPr>
            <a:t>Click here</a:t>
          </a:r>
          <a:r>
            <a:rPr lang="en-US" sz="1600" kern="1200" dirty="0">
              <a:solidFill>
                <a:schemeClr val="bg2"/>
              </a:solidFill>
            </a:rPr>
            <a:t> for the first life table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</a:rPr>
            <a:t>Click for </a:t>
          </a:r>
          <a:r>
            <a:rPr lang="en-US" sz="1600" kern="1200" dirty="0">
              <a:solidFill>
                <a:schemeClr val="bg2"/>
              </a:solidFill>
              <a:hlinkClick xmlns:r="http://schemas.openxmlformats.org/officeDocument/2006/relationships" r:id="rId3" action="ppaction://hlinkfile"/>
            </a:rPr>
            <a:t>Iran</a:t>
          </a:r>
          <a:r>
            <a:rPr lang="en-US" sz="1600" kern="1200" dirty="0">
              <a:solidFill>
                <a:schemeClr val="bg2"/>
              </a:solidFill>
            </a:rPr>
            <a:t> and </a:t>
          </a:r>
          <a:r>
            <a:rPr lang="en-US" sz="1600" kern="1200" dirty="0">
              <a:solidFill>
                <a:schemeClr val="bg2"/>
              </a:solidFill>
              <a:hlinkClick xmlns:r="http://schemas.openxmlformats.org/officeDocument/2006/relationships" r:id="rId4" action="ppaction://hlinkfile"/>
            </a:rPr>
            <a:t>France</a:t>
          </a:r>
          <a:r>
            <a:rPr lang="en-US" sz="1600" kern="1200" dirty="0">
              <a:solidFill>
                <a:schemeClr val="bg2"/>
              </a:solidFill>
            </a:rPr>
            <a:t> </a:t>
          </a:r>
          <a:r>
            <a:rPr lang="en-US" sz="1600" kern="1200" dirty="0">
              <a:solidFill>
                <a:schemeClr val="bg2"/>
              </a:solidFill>
              <a:hlinkClick xmlns:r="http://schemas.openxmlformats.org/officeDocument/2006/relationships" r:id="rId5"/>
            </a:rPr>
            <a:t>life tables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hlinkClick xmlns:r="http://schemas.openxmlformats.org/officeDocument/2006/relationships" r:id="rId6" action="ppaction://hlinkfile"/>
            </a:rPr>
            <a:t>Click here </a:t>
          </a:r>
          <a:r>
            <a:rPr lang="en-US" sz="1600" kern="1200" dirty="0">
              <a:solidFill>
                <a:schemeClr val="bg2"/>
              </a:solidFill>
            </a:rPr>
            <a:t>for showing the Plots</a:t>
          </a:r>
        </a:p>
      </dsp:txBody>
      <dsp:txXfrm>
        <a:off x="0" y="2291606"/>
        <a:ext cx="7726680" cy="1656951"/>
      </dsp:txXfrm>
    </dsp:sp>
    <dsp:sp modelId="{388E0281-7FCC-4892-BD85-59C45354E9DA}">
      <dsp:nvSpPr>
        <dsp:cNvPr id="0" name=""/>
        <dsp:cNvSpPr/>
      </dsp:nvSpPr>
      <dsp:spPr>
        <a:xfrm>
          <a:off x="386334" y="2254968"/>
          <a:ext cx="5337119" cy="656557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</a:rPr>
            <a:t>An image of  life tables and some plots.</a:t>
          </a:r>
        </a:p>
      </dsp:txBody>
      <dsp:txXfrm>
        <a:off x="386334" y="2254968"/>
        <a:ext cx="5337119" cy="656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11/7/2022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590800" y="1295400"/>
            <a:ext cx="6012656" cy="1425577"/>
          </a:xfrm>
        </p:spPr>
        <p:txBody>
          <a:bodyPr/>
          <a:lstStyle/>
          <a:p>
            <a:r>
              <a:rPr lang="en-US" dirty="0"/>
              <a:t>risk management and insurance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Life Tables</a:t>
            </a:r>
          </a:p>
          <a:p>
            <a:pPr algn="r"/>
            <a:r>
              <a:rPr lang="en-US" dirty="0"/>
              <a:t>Mehrab Atighi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2057400"/>
            <a:ext cx="393954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What is life tables?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286804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chemeClr val="bg1"/>
                  </a:solidFill>
                </a:rPr>
                <a:t>Why we need to life tables?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98470" y="3678687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Two life table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54815" y="4691256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Iran life table(ILT1400)</a:t>
              </a: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54815" y="5062348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 dirty="0">
                  <a:ea typeface="+mn-ea"/>
                  <a:cs typeface="+mn-cs"/>
                </a:rPr>
                <a:t>France life table(TD 88-90)</a:t>
              </a:r>
              <a:endParaRPr lang="en-US" sz="13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Definitions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We need to these definition for understanding the life tables.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26B5A03-7F87-4174-B569-E5E11B47B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90710" y="2384684"/>
                <a:ext cx="1828801" cy="528162"/>
              </a:xfrm>
              <a:prstGeom prst="rect">
                <a:avLst/>
              </a:prstGeom>
            </p:spPr>
            <p:txBody>
              <a:bodyPr vert="horz" anchor="t">
                <a:normAutofit fontScale="25000" lnSpcReduction="20000"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56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5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726B5A03-7F87-4174-B569-E5E11B47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10" y="2384684"/>
                <a:ext cx="1828801" cy="528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111516" y="2956184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is the probability that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a person with age x,</a:t>
            </a:r>
            <a:r>
              <a:rPr lang="en-US" sz="1600" b="0" i="1" dirty="0">
                <a:solidFill>
                  <a:srgbClr val="242021"/>
                </a:solidFill>
                <a:effectLst/>
                <a:latin typeface="MTMI"/>
              </a:rPr>
              <a:t> 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survives to at least age </a:t>
            </a:r>
            <a:r>
              <a:rPr lang="en-US" sz="1600" b="0" i="1" dirty="0">
                <a:solidFill>
                  <a:srgbClr val="242021"/>
                </a:solidFill>
                <a:effectLst/>
                <a:latin typeface="Times-Italic"/>
              </a:rPr>
              <a:t>x 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MTSY"/>
              </a:rPr>
              <a:t>+ </a:t>
            </a:r>
            <a:r>
              <a:rPr lang="en-US" sz="1600" b="0" i="1" dirty="0">
                <a:solidFill>
                  <a:srgbClr val="242021"/>
                </a:solidFill>
                <a:effectLst/>
                <a:latin typeface="Times-Italic"/>
              </a:rPr>
              <a:t>t</a:t>
            </a:r>
            <a:br>
              <a:rPr lang="en-US" sz="1000" dirty="0"/>
            </a:br>
            <a:endParaRPr lang="en-US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8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is the probability that a person with age x,</a:t>
            </a:r>
            <a:r>
              <a:rPr lang="en-US" sz="1600" b="0" i="1" dirty="0">
                <a:solidFill>
                  <a:srgbClr val="242021"/>
                </a:solidFill>
                <a:effectLst/>
                <a:latin typeface="MTMI"/>
              </a:rPr>
              <a:t> 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dies before age </a:t>
            </a:r>
            <a:r>
              <a:rPr lang="en-US" sz="1600" i="1" dirty="0" err="1">
                <a:solidFill>
                  <a:srgbClr val="242021"/>
                </a:solidFill>
                <a:latin typeface="Times-Italic"/>
              </a:rPr>
              <a:t>x</a:t>
            </a:r>
            <a:r>
              <a:rPr lang="en-US" sz="1600" b="0" i="0" dirty="0" err="1">
                <a:solidFill>
                  <a:srgbClr val="242021"/>
                </a:solidFill>
                <a:effectLst/>
                <a:latin typeface="MTSY"/>
              </a:rPr>
              <a:t>+</a:t>
            </a:r>
            <a:r>
              <a:rPr lang="en-US" sz="1600" b="0" i="1" dirty="0" err="1">
                <a:solidFill>
                  <a:srgbClr val="242021"/>
                </a:solidFill>
                <a:effectLst/>
                <a:latin typeface="Times-Italic"/>
              </a:rPr>
              <a:t>t</a:t>
            </a:r>
            <a:r>
              <a:rPr lang="en-US" sz="1000" dirty="0"/>
              <a:t> </a:t>
            </a:r>
            <a:br>
              <a:rPr lang="en-US" sz="1000" dirty="0"/>
            </a:b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D25293-1258-B2E8-CCD0-3A4E058879F3}"/>
                  </a:ext>
                </a:extLst>
              </p:cNvPr>
              <p:cNvSpPr txBox="1"/>
              <p:nvPr/>
            </p:nvSpPr>
            <p:spPr>
              <a:xfrm>
                <a:off x="6061814" y="2384684"/>
                <a:ext cx="2217319" cy="866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sz="200" b="1" dirty="0">
                  <a:solidFill>
                    <a:schemeClr val="bg1"/>
                  </a:solidFill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1000"/>
                  </a:spcAft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D25293-1258-B2E8-CCD0-3A4E0588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14" y="2384684"/>
                <a:ext cx="2217319" cy="866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8093E0A-8113-BE7A-D6B6-1BBF2C2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2954" y="4206616"/>
            <a:ext cx="3521078" cy="571500"/>
            <a:chOff x="2636518" y="3171825"/>
            <a:chExt cx="3168969" cy="51435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1244666-B111-CB9A-F9CE-52C49287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5F25FAC-1E6E-8C2A-2184-30D111222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2">
                <a:extLst>
                  <a:ext uri="{FF2B5EF4-FFF2-40B4-BE49-F238E27FC236}">
                    <a16:creationId xmlns:a16="http://schemas.microsoft.com/office/drawing/2014/main" id="{81EE3137-DFB9-6361-D4F2-44B1DC3F3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1366" y="4272438"/>
                <a:ext cx="1828801" cy="528162"/>
              </a:xfrm>
              <a:prstGeom prst="rect">
                <a:avLst/>
              </a:prstGeom>
            </p:spPr>
            <p:txBody>
              <a:bodyPr vert="horz" anchor="t">
                <a:normAutofit fontScale="25000" lnSpcReduction="20000"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9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9" name="Rectangle 2">
                <a:extLst>
                  <a:ext uri="{FF2B5EF4-FFF2-40B4-BE49-F238E27FC236}">
                    <a16:creationId xmlns:a16="http://schemas.microsoft.com/office/drawing/2014/main" id="{81EE3137-DFB9-6361-D4F2-44B1DC3F3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66" y="4272438"/>
                <a:ext cx="1828801" cy="528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2">
            <a:extLst>
              <a:ext uri="{FF2B5EF4-FFF2-40B4-BE49-F238E27FC236}">
                <a16:creationId xmlns:a16="http://schemas.microsoft.com/office/drawing/2014/main" id="{DB70BD32-E157-8591-DEC2-83AE227218B2}"/>
              </a:ext>
            </a:extLst>
          </p:cNvPr>
          <p:cNvSpPr txBox="1">
            <a:spLocks/>
          </p:cNvSpPr>
          <p:nvPr/>
        </p:nvSpPr>
        <p:spPr>
          <a:xfrm>
            <a:off x="1342232" y="4800600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lives persons with age in this interval = (x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9E022C-A083-AE06-7C0C-3EB465994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19938" y="4206616"/>
            <a:ext cx="3521078" cy="571500"/>
            <a:chOff x="2636518" y="3171825"/>
            <a:chExt cx="3168969" cy="514350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2987EB40-B0DA-C662-3AD1-FD5428D7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C25FED2D-4E84-B6CE-E3DE-BDA6728AE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EE0D78BC-4079-7776-C99C-464BF575FB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5544" y="4228285"/>
                <a:ext cx="1828801" cy="528162"/>
              </a:xfrm>
              <a:prstGeom prst="rect">
                <a:avLst/>
              </a:prstGeom>
            </p:spPr>
            <p:txBody>
              <a:bodyPr vert="horz" anchor="t">
                <a:noAutofit/>
              </a:bodyPr>
              <a:lstStyle>
                <a:lvl1pPr marL="448056" indent="-38404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1pPr>
                <a:lvl2pPr marL="822960" indent="-28575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2pPr>
                <a:lvl3pPr marL="1106424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210312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84832" indent="-210312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860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14600" indent="-182880" algn="l" rtl="0" eaLnBrk="1" latinLnBrk="0" hangingPunct="1">
                  <a:spcBef>
                    <a:spcPct val="20000"/>
                  </a:spcBef>
                  <a:buClr>
                    <a:schemeClr val="accent1">
                      <a:tint val="75000"/>
                    </a:schemeClr>
                  </a:buClr>
                  <a:buFont typeface="Wingdings 2"/>
                  <a:buChar char="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lang="en-US" sz="100" b="1" dirty="0"/>
              </a:p>
            </p:txBody>
          </p:sp>
        </mc:Choice>
        <mc:Fallback xmlns=""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EE0D78BC-4079-7776-C99C-464BF575F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44" y="4228285"/>
                <a:ext cx="1828801" cy="5281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2">
            <a:extLst>
              <a:ext uri="{FF2B5EF4-FFF2-40B4-BE49-F238E27FC236}">
                <a16:creationId xmlns:a16="http://schemas.microsoft.com/office/drawing/2014/main" id="{71D87450-7748-7904-7888-ECC79D428A9F}"/>
              </a:ext>
            </a:extLst>
          </p:cNvPr>
          <p:cNvSpPr txBox="1">
            <a:spLocks/>
          </p:cNvSpPr>
          <p:nvPr/>
        </p:nvSpPr>
        <p:spPr>
          <a:xfrm>
            <a:off x="5558463" y="4800600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Number of death at ages in this interval = (x , </a:t>
            </a:r>
            <a:r>
              <a:rPr lang="en-US" sz="1600" b="0" i="0" dirty="0" err="1">
                <a:solidFill>
                  <a:srgbClr val="242021"/>
                </a:solidFill>
                <a:effectLst/>
                <a:latin typeface="Times-Roman"/>
              </a:rPr>
              <a:t>x+t</a:t>
            </a:r>
            <a:r>
              <a:rPr lang="en-US" sz="1600" b="0" i="0" dirty="0">
                <a:solidFill>
                  <a:srgbClr val="242021"/>
                </a:solidFill>
                <a:effectLst/>
                <a:latin typeface="Times-Roman"/>
              </a:rPr>
              <a:t>) 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5400675" cy="675926"/>
          </a:xfrm>
        </p:spPr>
        <p:txBody>
          <a:bodyPr/>
          <a:lstStyle/>
          <a:p>
            <a:r>
              <a:rPr lang="en-US" dirty="0"/>
              <a:t>History of life tables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40623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DFFE-F9AA-4D6F-AAFE-1AC3D554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6A5E-CD7B-4AB2-965F-74B1E8F1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4008" indent="0"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Youre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Attention </a:t>
            </a:r>
          </a:p>
          <a:p>
            <a:pPr marL="64008" indent="0" algn="ctr">
              <a:buNone/>
            </a:pP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F2DDC-3D1C-46D1-AE37-D3DE9C5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5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99</TotalTime>
  <Words>232</Words>
  <Application>Microsoft Office PowerPoint</Application>
  <PresentationFormat>On-screen Show (4:3)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Cambria Math</vt:lpstr>
      <vt:lpstr>MTMI</vt:lpstr>
      <vt:lpstr>MTSY</vt:lpstr>
      <vt:lpstr>Segoe UI</vt:lpstr>
      <vt:lpstr>Times New Roman</vt:lpstr>
      <vt:lpstr>Times-Italic</vt:lpstr>
      <vt:lpstr>Times-Roman</vt:lpstr>
      <vt:lpstr>Wingdings 2</vt:lpstr>
      <vt:lpstr>Verve</vt:lpstr>
      <vt:lpstr>risk management and insurance</vt:lpstr>
      <vt:lpstr>SUMMARY</vt:lpstr>
      <vt:lpstr>Important Definitions</vt:lpstr>
      <vt:lpstr>History of life tables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insurance</dc:title>
  <dc:creator>Mehrab Atighi</dc:creator>
  <cp:lastModifiedBy>Mehrab Atighi</cp:lastModifiedBy>
  <cp:revision>7</cp:revision>
  <dcterms:created xsi:type="dcterms:W3CDTF">2022-10-27T17:56:28Z</dcterms:created>
  <dcterms:modified xsi:type="dcterms:W3CDTF">2022-11-07T09:36:47Z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