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9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7FA70-9E1B-4F8C-9F29-C4CB27338987}"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67AAD-A084-4279-B1ED-B833101B321B}" type="slidenum">
              <a:rPr lang="en-US" smtClean="0"/>
              <a:t>‹#›</a:t>
            </a:fld>
            <a:endParaRPr lang="en-US"/>
          </a:p>
        </p:txBody>
      </p:sp>
    </p:spTree>
    <p:extLst>
      <p:ext uri="{BB962C8B-B14F-4D97-AF65-F5344CB8AC3E}">
        <p14:creationId xmlns:p14="http://schemas.microsoft.com/office/powerpoint/2010/main" val="128676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3A374-A008-4A47-93DA-3F1CB08E62D0}" type="datetime1">
              <a:rPr lang="en-US" smtClean="0"/>
              <a:t>12/28/2022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70464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D666F-9CFC-4BF5-A469-62DD61229C11}"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56364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FADBD-481F-4E1E-914F-E3CE9D99A8B3}"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397020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BF6A5-78E2-4774-B1B4-17537FE83359}"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92387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29802-1ADE-49FB-B670-91B3F2157573}"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1985866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74DA9-25A3-470D-8254-DA9E4DA4E1C6}"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1890858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832E7-8538-4393-8E5B-19AEA127A07D}"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2071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2CF5D-5423-4C78-903D-A0107D6ADCF6}"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2461700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E7295-B027-486D-A2F6-4292139859D2}"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93069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F3E22-ECB0-454E-BEB4-F29849BA9D50}"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77127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CCF5B-083B-41A2-A930-8C3EFDE770A0}"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335624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7984E-AEE1-4E3C-97C9-8669AF57C530}"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406600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75150-2C5A-4A72-90A4-5474BC542A4F}" type="datetime1">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411107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21E53-2EFB-4795-8423-760A5CAC5B25}" type="datetime1">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416083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7310B-0C30-4954-AC60-C6F0B6885426}" type="datetime1">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250839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E184F-8724-4043-90AD-FB996903418E}"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41223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5A65FD-C470-4A72-87E4-FA042D4E51C1}"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09958-9668-47E1-8580-DDC3B462F9A3}" type="slidenum">
              <a:rPr lang="en-US" smtClean="0"/>
              <a:t>‹#›</a:t>
            </a:fld>
            <a:endParaRPr lang="en-US"/>
          </a:p>
        </p:txBody>
      </p:sp>
    </p:spTree>
    <p:extLst>
      <p:ext uri="{BB962C8B-B14F-4D97-AF65-F5344CB8AC3E}">
        <p14:creationId xmlns:p14="http://schemas.microsoft.com/office/powerpoint/2010/main" val="239476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CA0E09-84BD-4BEA-A7F1-9AD72FA8CF6F}" type="datetime1">
              <a:rPr lang="en-US" smtClean="0"/>
              <a:t>12/28/2022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209958-9668-47E1-8580-DDC3B462F9A3}" type="slidenum">
              <a:rPr lang="en-US" smtClean="0"/>
              <a:t>‹#›</a:t>
            </a:fld>
            <a:endParaRPr lang="en-US"/>
          </a:p>
        </p:txBody>
      </p:sp>
    </p:spTree>
    <p:extLst>
      <p:ext uri="{BB962C8B-B14F-4D97-AF65-F5344CB8AC3E}">
        <p14:creationId xmlns:p14="http://schemas.microsoft.com/office/powerpoint/2010/main" val="467017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ashgah.com/blog/%D8%A7%D9%86%D9%88%D8%A7%D8%B9-%D8%A7%D9%88%D8%B1%D8%A7%D9%82-%D8%A8%D9%87%D8%A7%D8%AF%D8%A7%D8%B1-%D8%AF%D8%B1-%D8%A8%D8%A7%D8%B2%D8%A7%D8%B1-%D8%B3%D8%B1%D9%85%D8%A7%DB%8C%D9%87/#bond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DCA9-B20C-A5B5-6CD0-896BD8F66794}"/>
              </a:ext>
            </a:extLst>
          </p:cNvPr>
          <p:cNvSpPr>
            <a:spLocks noGrp="1"/>
          </p:cNvSpPr>
          <p:nvPr>
            <p:ph type="ctrTitle"/>
          </p:nvPr>
        </p:nvSpPr>
        <p:spPr>
          <a:xfrm>
            <a:off x="2652817" y="413713"/>
            <a:ext cx="8574622" cy="2616199"/>
          </a:xfrm>
        </p:spPr>
        <p:txBody>
          <a:bodyPr/>
          <a:lstStyle/>
          <a:p>
            <a:pPr algn="ctr"/>
            <a:r>
              <a:rPr lang="fa-IR" dirty="0">
                <a:cs typeface="Titr" pitchFamily="2" charset="-78"/>
              </a:rPr>
              <a:t>عنوان : </a:t>
            </a:r>
            <a:br>
              <a:rPr lang="fa-IR" dirty="0">
                <a:cs typeface="Titr" pitchFamily="2" charset="-78"/>
              </a:rPr>
            </a:br>
            <a:r>
              <a:rPr lang="fa-IR" dirty="0" err="1">
                <a:cs typeface="Titr" pitchFamily="2" charset="-78"/>
              </a:rPr>
              <a:t>اوراق‌های</a:t>
            </a:r>
            <a:r>
              <a:rPr lang="fa-IR" dirty="0">
                <a:cs typeface="Titr" pitchFamily="2" charset="-78"/>
              </a:rPr>
              <a:t> مالی</a:t>
            </a:r>
            <a:endParaRPr lang="en-US" dirty="0">
              <a:cs typeface="Titr" pitchFamily="2" charset="-78"/>
            </a:endParaRPr>
          </a:p>
        </p:txBody>
      </p:sp>
      <p:sp>
        <p:nvSpPr>
          <p:cNvPr id="3" name="Subtitle 2">
            <a:extLst>
              <a:ext uri="{FF2B5EF4-FFF2-40B4-BE49-F238E27FC236}">
                <a16:creationId xmlns:a16="http://schemas.microsoft.com/office/drawing/2014/main" id="{0DE6E33E-07B4-D411-78E4-9743F6F9FB89}"/>
              </a:ext>
            </a:extLst>
          </p:cNvPr>
          <p:cNvSpPr>
            <a:spLocks noGrp="1"/>
          </p:cNvSpPr>
          <p:nvPr>
            <p:ph type="subTitle" idx="1"/>
          </p:nvPr>
        </p:nvSpPr>
        <p:spPr/>
        <p:txBody>
          <a:bodyPr/>
          <a:lstStyle/>
          <a:p>
            <a:r>
              <a:rPr lang="fa-IR" b="1" dirty="0" err="1">
                <a:cs typeface="B Nazanin" panose="00000400000000000000" pitchFamily="2" charset="-78"/>
              </a:rPr>
              <a:t>تهیه‌کننده</a:t>
            </a:r>
            <a:r>
              <a:rPr lang="fa-IR" b="1" dirty="0">
                <a:cs typeface="B Nazanin" panose="00000400000000000000" pitchFamily="2" charset="-78"/>
              </a:rPr>
              <a:t>:</a:t>
            </a:r>
            <a:endParaRPr lang="fa-IR" dirty="0">
              <a:cs typeface="B Nazanin" panose="00000400000000000000" pitchFamily="2" charset="-78"/>
            </a:endParaRPr>
          </a:p>
          <a:p>
            <a:r>
              <a:rPr lang="fa-IR" dirty="0">
                <a:cs typeface="B Nazanin" panose="00000400000000000000" pitchFamily="2" charset="-78"/>
              </a:rPr>
              <a:t>محراب عتیقی</a:t>
            </a:r>
          </a:p>
        </p:txBody>
      </p:sp>
      <p:sp>
        <p:nvSpPr>
          <p:cNvPr id="4" name="Slide Number Placeholder 3">
            <a:extLst>
              <a:ext uri="{FF2B5EF4-FFF2-40B4-BE49-F238E27FC236}">
                <a16:creationId xmlns:a16="http://schemas.microsoft.com/office/drawing/2014/main" id="{2E37D672-A77F-4730-7722-55ACEBFEC04C}"/>
              </a:ext>
            </a:extLst>
          </p:cNvPr>
          <p:cNvSpPr>
            <a:spLocks noGrp="1"/>
          </p:cNvSpPr>
          <p:nvPr>
            <p:ph type="sldNum" sz="quarter" idx="12"/>
          </p:nvPr>
        </p:nvSpPr>
        <p:spPr/>
        <p:txBody>
          <a:bodyPr/>
          <a:lstStyle/>
          <a:p>
            <a:fld id="{E5209958-9668-47E1-8580-DDC3B462F9A3}" type="slidenum">
              <a:rPr lang="en-US" smtClean="0"/>
              <a:t>1</a:t>
            </a:fld>
            <a:endParaRPr lang="en-US"/>
          </a:p>
        </p:txBody>
      </p:sp>
    </p:spTree>
    <p:extLst>
      <p:ext uri="{BB962C8B-B14F-4D97-AF65-F5344CB8AC3E}">
        <p14:creationId xmlns:p14="http://schemas.microsoft.com/office/powerpoint/2010/main" val="69599068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0C70-5509-7E12-7112-4C922DFD8C3A}"/>
              </a:ext>
            </a:extLst>
          </p:cNvPr>
          <p:cNvSpPr>
            <a:spLocks noGrp="1"/>
          </p:cNvSpPr>
          <p:nvPr>
            <p:ph type="title"/>
          </p:nvPr>
        </p:nvSpPr>
        <p:spPr>
          <a:xfrm>
            <a:off x="5749349" y="566306"/>
            <a:ext cx="5850369" cy="1991590"/>
          </a:xfrm>
        </p:spPr>
        <p:txBody>
          <a:bodyPr/>
          <a:lstStyle/>
          <a:p>
            <a:r>
              <a:rPr lang="fa-IR" b="1" i="0" dirty="0">
                <a:solidFill>
                  <a:srgbClr val="212529"/>
                </a:solidFill>
                <a:effectLst/>
                <a:latin typeface="iransans"/>
                <a:cs typeface="Titr" pitchFamily="2" charset="-78"/>
              </a:rPr>
              <a:t>سهام ممتاز (ترکیبی)</a:t>
            </a:r>
            <a:endParaRPr lang="en-US" dirty="0">
              <a:cs typeface="Titr" pitchFamily="2" charset="-78"/>
            </a:endParaRPr>
          </a:p>
        </p:txBody>
      </p:sp>
      <p:sp>
        <p:nvSpPr>
          <p:cNvPr id="3" name="Content Placeholder 2">
            <a:extLst>
              <a:ext uri="{FF2B5EF4-FFF2-40B4-BE49-F238E27FC236}">
                <a16:creationId xmlns:a16="http://schemas.microsoft.com/office/drawing/2014/main" id="{AB2614D8-45C8-3FF1-2C3F-89E8A521159A}"/>
              </a:ext>
            </a:extLst>
          </p:cNvPr>
          <p:cNvSpPr>
            <a:spLocks noGrp="1"/>
          </p:cNvSpPr>
          <p:nvPr>
            <p:ph idx="1"/>
          </p:nvPr>
        </p:nvSpPr>
        <p:spPr>
          <a:xfrm>
            <a:off x="1208726" y="2925492"/>
            <a:ext cx="10018713" cy="3124201"/>
          </a:xfrm>
        </p:spPr>
        <p:txBody>
          <a:bodyPr>
            <a:normAutofit fontScale="92500" lnSpcReduction="20000"/>
          </a:bodyPr>
          <a:lstStyle/>
          <a:p>
            <a:pPr marL="0" indent="0" algn="r" rtl="1">
              <a:buNone/>
            </a:pPr>
            <a:r>
              <a:rPr lang="fa-IR" b="0" i="0" dirty="0">
                <a:solidFill>
                  <a:srgbClr val="212529"/>
                </a:solidFill>
                <a:effectLst/>
                <a:latin typeface="iransans"/>
                <a:cs typeface="B Nazanin" panose="00000400000000000000" pitchFamily="2" charset="-78"/>
              </a:rPr>
              <a:t>سهام ممتاز یا ترکیبی، نوعی از سهام است که دارندگان آن ادعای معین و محدودی نسبت به دارایی های شرکت دارند و مانند اوراق قرضه سود ثابتی دریافت </a:t>
            </a:r>
            <a:r>
              <a:rPr lang="fa-IR" b="0" i="0" dirty="0" err="1">
                <a:solidFill>
                  <a:srgbClr val="212529"/>
                </a:solidFill>
                <a:effectLst/>
                <a:latin typeface="iransans"/>
                <a:cs typeface="B Nazanin" panose="00000400000000000000" pitchFamily="2" charset="-78"/>
              </a:rPr>
              <a:t>می‌کنند</a:t>
            </a:r>
            <a:r>
              <a:rPr lang="fa-IR" b="0" i="0" dirty="0">
                <a:solidFill>
                  <a:srgbClr val="212529"/>
                </a:solidFill>
                <a:effectLst/>
                <a:latin typeface="iransans"/>
                <a:cs typeface="B Nazanin" panose="00000400000000000000" pitchFamily="2" charset="-78"/>
              </a:rPr>
              <a:t> و از همین رو آن را سهام ترکیبی </a:t>
            </a:r>
            <a:r>
              <a:rPr lang="fa-IR" b="0" i="0" dirty="0" err="1">
                <a:solidFill>
                  <a:srgbClr val="212529"/>
                </a:solidFill>
                <a:effectLst/>
                <a:latin typeface="iransans"/>
                <a:cs typeface="B Nazanin" panose="00000400000000000000" pitchFamily="2" charset="-78"/>
              </a:rPr>
              <a:t>می‌نامند</a:t>
            </a:r>
            <a:r>
              <a:rPr lang="fa-IR" b="0" i="0" dirty="0">
                <a:solidFill>
                  <a:srgbClr val="212529"/>
                </a:solidFill>
                <a:effectLst/>
                <a:latin typeface="iransans"/>
                <a:cs typeface="B Nazanin" panose="00000400000000000000" pitchFamily="2" charset="-78"/>
              </a:rPr>
              <a:t> چرا که دارای </a:t>
            </a:r>
            <a:r>
              <a:rPr lang="fa-IR" b="0" i="0" dirty="0" err="1">
                <a:solidFill>
                  <a:srgbClr val="212529"/>
                </a:solidFill>
                <a:effectLst/>
                <a:latin typeface="iransans"/>
                <a:cs typeface="B Nazanin" panose="00000400000000000000" pitchFamily="2" charset="-78"/>
              </a:rPr>
              <a:t>ویژگی‌های</a:t>
            </a:r>
            <a:r>
              <a:rPr lang="fa-IR" b="0" i="0" dirty="0">
                <a:solidFill>
                  <a:srgbClr val="212529"/>
                </a:solidFill>
                <a:effectLst/>
                <a:latin typeface="iransans"/>
                <a:cs typeface="B Nazanin" panose="00000400000000000000" pitchFamily="2" charset="-78"/>
              </a:rPr>
              <a:t> سهام عادی و اوراق قرضه است. این نوع سهام مانند سهام عادی فاقد زمان سررسید و هزینه مالیاتی است و از آنجا که سود ثابتی دارد، جزو اوراق بهادار با درآمد ثابت محسوب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 زمانی که هزینه سهام عادی بالاتر باشد، شرکت اقدام به انتشار سهام ممتاز </a:t>
            </a:r>
            <a:r>
              <a:rPr lang="fa-IR" b="0" i="0" dirty="0" err="1">
                <a:solidFill>
                  <a:srgbClr val="212529"/>
                </a:solidFill>
                <a:effectLst/>
                <a:latin typeface="iransans"/>
                <a:cs typeface="B Nazanin" panose="00000400000000000000" pitchFamily="2" charset="-78"/>
              </a:rPr>
              <a:t>می‌کند</a:t>
            </a:r>
            <a:r>
              <a:rPr lang="fa-IR" b="0" i="0" dirty="0">
                <a:solidFill>
                  <a:srgbClr val="212529"/>
                </a:solidFill>
                <a:effectLst/>
                <a:latin typeface="iransans"/>
                <a:cs typeface="B Nazanin" panose="00000400000000000000" pitchFamily="2" charset="-78"/>
              </a:rPr>
              <a:t>. این سهام از آن رو به سهام ممتاز معروف است که در زمان تقسیم سود دارندگان این نوع سهام، از اولویت برخوردارند. سهام ممتاز با </a:t>
            </a:r>
            <a:r>
              <a:rPr lang="fa-IR" b="0" i="0" dirty="0" err="1">
                <a:solidFill>
                  <a:srgbClr val="212529"/>
                </a:solidFill>
                <a:effectLst/>
                <a:latin typeface="iransans"/>
                <a:cs typeface="B Nazanin" panose="00000400000000000000" pitchFamily="2" charset="-78"/>
              </a:rPr>
              <a:t>پذیره‌نویسی</a:t>
            </a:r>
            <a:r>
              <a:rPr lang="fa-IR" b="0" i="0" dirty="0">
                <a:solidFill>
                  <a:srgbClr val="212529"/>
                </a:solidFill>
                <a:effectLst/>
                <a:latin typeface="iransans"/>
                <a:cs typeface="B Nazanin" panose="00000400000000000000" pitchFamily="2" charset="-78"/>
              </a:rPr>
              <a:t> خصوصی وارد بازار شده و در بورس و بازار خارج از بورس قابل معامله است.</a:t>
            </a:r>
          </a:p>
          <a:p>
            <a:pPr marL="0" indent="0" algn="r" rtl="1">
              <a:buNone/>
            </a:pPr>
            <a:r>
              <a:rPr lang="fa-IR" b="0" i="0" dirty="0">
                <a:solidFill>
                  <a:srgbClr val="212529"/>
                </a:solidFill>
                <a:effectLst/>
                <a:latin typeface="iransans"/>
                <a:cs typeface="B Nazanin" panose="00000400000000000000" pitchFamily="2" charset="-78"/>
              </a:rPr>
              <a:t>در زمان انحلال یا ورشکستگی شرکت و زمانی که کل </a:t>
            </a:r>
            <a:r>
              <a:rPr lang="fa-IR" b="0" i="0" dirty="0" err="1">
                <a:solidFill>
                  <a:srgbClr val="212529"/>
                </a:solidFill>
                <a:effectLst/>
                <a:latin typeface="iransans"/>
                <a:cs typeface="B Nazanin" panose="00000400000000000000" pitchFamily="2" charset="-78"/>
              </a:rPr>
              <a:t>دارایی‌های</a:t>
            </a:r>
            <a:r>
              <a:rPr lang="fa-IR" b="0" i="0" dirty="0">
                <a:solidFill>
                  <a:srgbClr val="212529"/>
                </a:solidFill>
                <a:effectLst/>
                <a:latin typeface="iransans"/>
                <a:cs typeface="B Nazanin" panose="00000400000000000000" pitchFamily="2" charset="-78"/>
              </a:rPr>
              <a:t> شرکت به فروش رسید، ابتدا حقوق این سهامداران به طور کامل پرداخت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 و سپس از باقی مانده مبلغ </a:t>
            </a:r>
            <a:r>
              <a:rPr lang="fa-IR" b="0" i="0" dirty="0" err="1">
                <a:solidFill>
                  <a:srgbClr val="212529"/>
                </a:solidFill>
                <a:effectLst/>
                <a:latin typeface="iransans"/>
                <a:cs typeface="B Nazanin" panose="00000400000000000000" pitchFamily="2" charset="-78"/>
              </a:rPr>
              <a:t>دارایی‌های</a:t>
            </a:r>
            <a:r>
              <a:rPr lang="fa-IR" b="0" i="0" dirty="0">
                <a:solidFill>
                  <a:srgbClr val="212529"/>
                </a:solidFill>
                <a:effectLst/>
                <a:latin typeface="iransans"/>
                <a:cs typeface="B Nazanin" panose="00000400000000000000" pitchFamily="2" charset="-78"/>
              </a:rPr>
              <a:t> فروخته شده، حقوق سهامداران عادی پرداخت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a:t>
            </a:r>
          </a:p>
          <a:p>
            <a:pPr marL="0" indent="0" algn="r" rtl="1">
              <a:buNone/>
            </a:pPr>
            <a:endParaRPr lang="en-US" dirty="0">
              <a:cs typeface="B Nazanin" panose="00000400000000000000" pitchFamily="2" charset="-78"/>
            </a:endParaRPr>
          </a:p>
        </p:txBody>
      </p:sp>
      <p:pic>
        <p:nvPicPr>
          <p:cNvPr id="1026" name="Picture 2" descr="انواع اوراق بهادار, بورس اوراق بهادار, کد معاملات بورس, اوراق مشارکت, اوراق بدهی, اوراق قرضه, سهام عادی, سهام ممتاز, سهام جایزه, حقد تقدم سهام, ویژگی های سهام, کارگزاری آگاه, بآشگاه مشتریان آگاه, اوراق بهادار اسلامی, اوراق قرضه با درآمد ثابت, تامین مالی شرکتها, اوراق مشتقه, اختیار معامله, آتی کالا, آتی سهام">
            <a:extLst>
              <a:ext uri="{FF2B5EF4-FFF2-40B4-BE49-F238E27FC236}">
                <a16:creationId xmlns:a16="http://schemas.microsoft.com/office/drawing/2014/main" id="{6654F7EF-BAFA-EF0D-53DB-98BE7C760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361" y="223403"/>
            <a:ext cx="4001988" cy="23344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2D94ED7-99AE-472D-C579-9D7187E1BE67}"/>
              </a:ext>
            </a:extLst>
          </p:cNvPr>
          <p:cNvSpPr>
            <a:spLocks noGrp="1"/>
          </p:cNvSpPr>
          <p:nvPr>
            <p:ph type="sldNum" sz="quarter" idx="12"/>
          </p:nvPr>
        </p:nvSpPr>
        <p:spPr/>
        <p:txBody>
          <a:bodyPr/>
          <a:lstStyle/>
          <a:p>
            <a:fld id="{E5209958-9668-47E1-8580-DDC3B462F9A3}" type="slidenum">
              <a:rPr lang="en-US" smtClean="0"/>
              <a:t>10</a:t>
            </a:fld>
            <a:endParaRPr lang="en-US"/>
          </a:p>
        </p:txBody>
      </p:sp>
    </p:spTree>
    <p:extLst>
      <p:ext uri="{BB962C8B-B14F-4D97-AF65-F5344CB8AC3E}">
        <p14:creationId xmlns:p14="http://schemas.microsoft.com/office/powerpoint/2010/main" val="238117521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6653-239D-0490-DB0A-825304DCFBF4}"/>
              </a:ext>
            </a:extLst>
          </p:cNvPr>
          <p:cNvSpPr>
            <a:spLocks noGrp="1"/>
          </p:cNvSpPr>
          <p:nvPr>
            <p:ph type="title"/>
          </p:nvPr>
        </p:nvSpPr>
        <p:spPr/>
        <p:txBody>
          <a:bodyPr/>
          <a:lstStyle/>
          <a:p>
            <a:r>
              <a:rPr lang="fa-IR" b="1" i="0" dirty="0">
                <a:solidFill>
                  <a:srgbClr val="212529"/>
                </a:solidFill>
                <a:effectLst/>
                <a:latin typeface="iransans"/>
                <a:cs typeface="Titr" pitchFamily="2" charset="-78"/>
              </a:rPr>
              <a:t>ویژگی های سهام ممتاز:</a:t>
            </a:r>
            <a:endParaRPr lang="en-US" dirty="0">
              <a:cs typeface="Titr" pitchFamily="2" charset="-78"/>
            </a:endParaRPr>
          </a:p>
        </p:txBody>
      </p:sp>
      <p:sp>
        <p:nvSpPr>
          <p:cNvPr id="3" name="Content Placeholder 2">
            <a:extLst>
              <a:ext uri="{FF2B5EF4-FFF2-40B4-BE49-F238E27FC236}">
                <a16:creationId xmlns:a16="http://schemas.microsoft.com/office/drawing/2014/main" id="{5FE0E930-2C20-9A45-6AC5-759C27724314}"/>
              </a:ext>
            </a:extLst>
          </p:cNvPr>
          <p:cNvSpPr>
            <a:spLocks noGrp="1"/>
          </p:cNvSpPr>
          <p:nvPr>
            <p:ph idx="1"/>
          </p:nvPr>
        </p:nvSpPr>
        <p:spPr/>
        <p:txBody>
          <a:bodyPr>
            <a:normAutofit fontScale="70000" lnSpcReduction="20000"/>
          </a:bodyPr>
          <a:lstStyle/>
          <a:p>
            <a:pPr marL="0" indent="0" algn="r" rtl="1">
              <a:buNone/>
            </a:pPr>
            <a:r>
              <a:rPr lang="fa-IR" b="0" i="0" dirty="0">
                <a:solidFill>
                  <a:srgbClr val="212529"/>
                </a:solidFill>
                <a:effectLst/>
                <a:latin typeface="iransans"/>
                <a:cs typeface="B Nazanin" panose="00000400000000000000" pitchFamily="2" charset="-78"/>
              </a:rPr>
              <a:t>سهام ممتاز برای صاحبان آن دربردارنده نوعی حق مالکیت در شرکت است.</a:t>
            </a:r>
          </a:p>
          <a:p>
            <a:pPr marL="0" indent="0" algn="r" rtl="1">
              <a:buNone/>
            </a:pPr>
            <a:r>
              <a:rPr lang="fa-IR" b="0" i="0" dirty="0">
                <a:solidFill>
                  <a:srgbClr val="212529"/>
                </a:solidFill>
                <a:effectLst/>
                <a:latin typeface="iransans"/>
                <a:cs typeface="B Nazanin" panose="00000400000000000000" pitchFamily="2" charset="-78"/>
              </a:rPr>
              <a:t>با توجه به اینکه </a:t>
            </a:r>
            <a:r>
              <a:rPr lang="fa-IR" b="0" i="0" dirty="0" err="1">
                <a:solidFill>
                  <a:srgbClr val="212529"/>
                </a:solidFill>
                <a:effectLst/>
                <a:latin typeface="iransans"/>
                <a:cs typeface="B Nazanin" panose="00000400000000000000" pitchFamily="2" charset="-78"/>
              </a:rPr>
              <a:t>سهامدار</a:t>
            </a:r>
            <a:r>
              <a:rPr lang="fa-IR" b="0" i="0" dirty="0">
                <a:solidFill>
                  <a:srgbClr val="212529"/>
                </a:solidFill>
                <a:effectLst/>
                <a:latin typeface="iransans"/>
                <a:cs typeface="B Nazanin" panose="00000400000000000000" pitchFamily="2" charset="-78"/>
              </a:rPr>
              <a:t> ممتاز دارای حق مالکانه در شرکت است، شرکت </a:t>
            </a:r>
            <a:r>
              <a:rPr lang="fa-IR" b="0" i="0" dirty="0" err="1">
                <a:solidFill>
                  <a:srgbClr val="212529"/>
                </a:solidFill>
                <a:effectLst/>
                <a:latin typeface="iransans"/>
                <a:cs typeface="B Nazanin" panose="00000400000000000000" pitchFamily="2" charset="-78"/>
              </a:rPr>
              <a:t>منتشرکننده</a:t>
            </a:r>
            <a:r>
              <a:rPr lang="fa-IR" b="0" i="0" dirty="0">
                <a:solidFill>
                  <a:srgbClr val="212529"/>
                </a:solidFill>
                <a:effectLst/>
                <a:latin typeface="iransans"/>
                <a:cs typeface="B Nazanin" panose="00000400000000000000" pitchFamily="2" charset="-78"/>
              </a:rPr>
              <a:t> سهام، الزام قانونی ندارد که </a:t>
            </a:r>
            <a:r>
              <a:rPr lang="fa-IR" b="0" i="0" dirty="0" err="1">
                <a:solidFill>
                  <a:srgbClr val="212529"/>
                </a:solidFill>
                <a:effectLst/>
                <a:latin typeface="iransans"/>
                <a:cs typeface="B Nazanin" panose="00000400000000000000" pitchFamily="2" charset="-78"/>
              </a:rPr>
              <a:t>دارایی‌های</a:t>
            </a:r>
            <a:r>
              <a:rPr lang="fa-IR" b="0" i="0" dirty="0">
                <a:solidFill>
                  <a:srgbClr val="212529"/>
                </a:solidFill>
                <a:effectLst/>
                <a:latin typeface="iransans"/>
                <a:cs typeface="B Nazanin" panose="00000400000000000000" pitchFamily="2" charset="-78"/>
              </a:rPr>
              <a:t> خود را در رهن این اوراق گذاشته یا وثیقه قرار دهد.</a:t>
            </a:r>
          </a:p>
          <a:p>
            <a:pPr marL="0" indent="0" algn="r" rtl="1">
              <a:buNone/>
            </a:pPr>
            <a:r>
              <a:rPr lang="fa-IR" b="0" i="0" dirty="0">
                <a:solidFill>
                  <a:srgbClr val="212529"/>
                </a:solidFill>
                <a:effectLst/>
                <a:latin typeface="iransans"/>
                <a:cs typeface="B Nazanin" panose="00000400000000000000" pitchFamily="2" charset="-78"/>
              </a:rPr>
              <a:t>سهام ممتاز نیز همچون سهام عادی فاقد سررسید است.</a:t>
            </a:r>
          </a:p>
          <a:p>
            <a:pPr marL="0" indent="0" algn="r" rtl="1">
              <a:buNone/>
            </a:pPr>
            <a:r>
              <a:rPr lang="fa-IR" b="0" i="0" dirty="0">
                <a:solidFill>
                  <a:srgbClr val="212529"/>
                </a:solidFill>
                <a:effectLst/>
                <a:latin typeface="iransans"/>
                <a:cs typeface="B Nazanin" panose="00000400000000000000" pitchFamily="2" charset="-78"/>
              </a:rPr>
              <a:t>به دارندگان این سهام سود پرداخت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 </a:t>
            </a:r>
            <a:r>
              <a:rPr lang="fa-IR" b="0" i="0" dirty="0" err="1">
                <a:solidFill>
                  <a:srgbClr val="212529"/>
                </a:solidFill>
                <a:effectLst/>
                <a:latin typeface="iransans"/>
                <a:cs typeface="B Nazanin" panose="00000400000000000000" pitchFamily="2" charset="-78"/>
              </a:rPr>
              <a:t>باتوجه</a:t>
            </a:r>
            <a:r>
              <a:rPr lang="fa-IR" b="0" i="0" dirty="0">
                <a:solidFill>
                  <a:srgbClr val="212529"/>
                </a:solidFill>
                <a:effectLst/>
                <a:latin typeface="iransans"/>
                <a:cs typeface="B Nazanin" panose="00000400000000000000" pitchFamily="2" charset="-78"/>
              </a:rPr>
              <a:t> به اینکه پرداخت سود مستلزم </a:t>
            </a:r>
            <a:r>
              <a:rPr lang="fa-IR" b="0" i="0" dirty="0" err="1">
                <a:solidFill>
                  <a:srgbClr val="212529"/>
                </a:solidFill>
                <a:effectLst/>
                <a:latin typeface="iransans"/>
                <a:cs typeface="B Nazanin" panose="00000400000000000000" pitchFamily="2" charset="-78"/>
              </a:rPr>
              <a:t>سود‌ده</a:t>
            </a:r>
            <a:r>
              <a:rPr lang="fa-IR" b="0" i="0" dirty="0">
                <a:solidFill>
                  <a:srgbClr val="212529"/>
                </a:solidFill>
                <a:effectLst/>
                <a:latin typeface="iransans"/>
                <a:cs typeface="B Nazanin" panose="00000400000000000000" pitchFamily="2" charset="-78"/>
              </a:rPr>
              <a:t> بودن شرکت است، از این رو شرکت پرداخت سود را تضمین </a:t>
            </a:r>
            <a:r>
              <a:rPr lang="fa-IR" b="0" i="0" dirty="0" err="1">
                <a:solidFill>
                  <a:srgbClr val="212529"/>
                </a:solidFill>
                <a:effectLst/>
                <a:latin typeface="iransans"/>
                <a:cs typeface="B Nazanin" panose="00000400000000000000" pitchFamily="2" charset="-78"/>
              </a:rPr>
              <a:t>نمی‌کند</a:t>
            </a:r>
            <a:r>
              <a:rPr lang="fa-IR" b="0" i="0" dirty="0">
                <a:solidFill>
                  <a:srgbClr val="212529"/>
                </a:solidFill>
                <a:effectLst/>
                <a:latin typeface="iransans"/>
                <a:cs typeface="B Nazanin" panose="00000400000000000000" pitchFamily="2" charset="-78"/>
              </a:rPr>
              <a:t>. به طور معمول به سهام ممتاز سود از پیش </a:t>
            </a:r>
            <a:r>
              <a:rPr lang="fa-IR" b="0" i="0" dirty="0" err="1">
                <a:solidFill>
                  <a:srgbClr val="212529"/>
                </a:solidFill>
                <a:effectLst/>
                <a:latin typeface="iransans"/>
                <a:cs typeface="B Nazanin" panose="00000400000000000000" pitchFamily="2" charset="-78"/>
              </a:rPr>
              <a:t>تعیین‌شده</a:t>
            </a:r>
            <a:r>
              <a:rPr lang="fa-IR" b="0" i="0" dirty="0">
                <a:solidFill>
                  <a:srgbClr val="212529"/>
                </a:solidFill>
                <a:effectLst/>
                <a:latin typeface="iransans"/>
                <a:cs typeface="B Nazanin" panose="00000400000000000000" pitchFamily="2" charset="-78"/>
              </a:rPr>
              <a:t> و ثابتی تعلق </a:t>
            </a:r>
            <a:r>
              <a:rPr lang="fa-IR" b="0" i="0" dirty="0" err="1">
                <a:solidFill>
                  <a:srgbClr val="212529"/>
                </a:solidFill>
                <a:effectLst/>
                <a:latin typeface="iransans"/>
                <a:cs typeface="B Nazanin" panose="00000400000000000000" pitchFamily="2" charset="-78"/>
              </a:rPr>
              <a:t>می‌گیرد</a:t>
            </a:r>
            <a:r>
              <a:rPr lang="fa-IR" b="0" i="0" dirty="0">
                <a:solidFill>
                  <a:srgbClr val="212529"/>
                </a:solidFill>
                <a:effectLst/>
                <a:latin typeface="iransans"/>
                <a:cs typeface="B Nazanin" panose="00000400000000000000" pitchFamily="2" charset="-78"/>
              </a:rPr>
              <a:t>.</a:t>
            </a:r>
          </a:p>
          <a:p>
            <a:pPr marL="0" indent="0" algn="r" rtl="1">
              <a:buNone/>
            </a:pPr>
            <a:r>
              <a:rPr lang="fa-IR" b="0" i="0" dirty="0">
                <a:solidFill>
                  <a:srgbClr val="212529"/>
                </a:solidFill>
                <a:effectLst/>
                <a:latin typeface="iransans"/>
                <a:cs typeface="B Nazanin" panose="00000400000000000000" pitchFamily="2" charset="-78"/>
              </a:rPr>
              <a:t>پیشتر گفتیم که در زمان تقسیم سود دارندگان این نوع سهام، از اولویت برخوردارند. همچنین به هنگام انحلال یا ورشکستگی شرکت، با فروش کل </a:t>
            </a:r>
            <a:r>
              <a:rPr lang="fa-IR" b="0" i="0" dirty="0" err="1">
                <a:solidFill>
                  <a:srgbClr val="212529"/>
                </a:solidFill>
                <a:effectLst/>
                <a:latin typeface="iransans"/>
                <a:cs typeface="B Nazanin" panose="00000400000000000000" pitchFamily="2" charset="-78"/>
              </a:rPr>
              <a:t>دارایی‌های</a:t>
            </a:r>
            <a:r>
              <a:rPr lang="fa-IR" b="0" i="0" dirty="0">
                <a:solidFill>
                  <a:srgbClr val="212529"/>
                </a:solidFill>
                <a:effectLst/>
                <a:latin typeface="iransans"/>
                <a:cs typeface="B Nazanin" panose="00000400000000000000" pitchFamily="2" charset="-78"/>
              </a:rPr>
              <a:t> شرکت، ابتدا حقوق سهامداران ممتاز به طور کامل پرداخت می شود و سپس از باقی مانده مبلغ </a:t>
            </a:r>
            <a:r>
              <a:rPr lang="fa-IR" b="0" i="0" dirty="0" err="1">
                <a:solidFill>
                  <a:srgbClr val="212529"/>
                </a:solidFill>
                <a:effectLst/>
                <a:latin typeface="iransans"/>
                <a:cs typeface="B Nazanin" panose="00000400000000000000" pitchFamily="2" charset="-78"/>
              </a:rPr>
              <a:t>دارایی‌های</a:t>
            </a:r>
            <a:r>
              <a:rPr lang="fa-IR" b="0" i="0" dirty="0">
                <a:solidFill>
                  <a:srgbClr val="212529"/>
                </a:solidFill>
                <a:effectLst/>
                <a:latin typeface="iransans"/>
                <a:cs typeface="B Nazanin" panose="00000400000000000000" pitchFamily="2" charset="-78"/>
              </a:rPr>
              <a:t> فروخته شده، حقوق سهامداران عادی پرداخت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a:t>
            </a:r>
          </a:p>
          <a:p>
            <a:pPr marL="0" indent="0" algn="r" rtl="1">
              <a:buNone/>
            </a:pPr>
            <a:r>
              <a:rPr lang="fa-IR" b="0" i="0" dirty="0">
                <a:solidFill>
                  <a:srgbClr val="212529"/>
                </a:solidFill>
                <a:effectLst/>
                <a:latin typeface="iransans"/>
                <a:cs typeface="B Nazanin" panose="00000400000000000000" pitchFamily="2" charset="-78"/>
              </a:rPr>
              <a:t>بطور معمول سهام ممتاز فاقد حق رأی در مجمع عمومی است. به این معنی که دارندگان سهام ممتاز در زمان </a:t>
            </a:r>
            <a:r>
              <a:rPr lang="fa-IR" b="0" i="0" dirty="0" err="1">
                <a:solidFill>
                  <a:srgbClr val="212529"/>
                </a:solidFill>
                <a:effectLst/>
                <a:latin typeface="iransans"/>
                <a:cs typeface="B Nazanin" panose="00000400000000000000" pitchFamily="2" charset="-78"/>
              </a:rPr>
              <a:t>رای‌گیری</a:t>
            </a:r>
            <a:r>
              <a:rPr lang="fa-IR" b="0" i="0" dirty="0">
                <a:solidFill>
                  <a:srgbClr val="212529"/>
                </a:solidFill>
                <a:effectLst/>
                <a:latin typeface="iransans"/>
                <a:cs typeface="B Nazanin" panose="00000400000000000000" pitchFamily="2" charset="-78"/>
              </a:rPr>
              <a:t> برای انتخاب هیأت مدیره یا سایر امور مربوط به اداره شرکت، حق رأی ندارند.</a:t>
            </a:r>
          </a:p>
          <a:p>
            <a:pPr marL="0" indent="0" algn="r" rtl="1">
              <a:buNone/>
            </a:pP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0B4DD504-5A72-ACA0-F88B-0BF1D9CEF070}"/>
              </a:ext>
            </a:extLst>
          </p:cNvPr>
          <p:cNvSpPr>
            <a:spLocks noGrp="1"/>
          </p:cNvSpPr>
          <p:nvPr>
            <p:ph type="sldNum" sz="quarter" idx="12"/>
          </p:nvPr>
        </p:nvSpPr>
        <p:spPr/>
        <p:txBody>
          <a:bodyPr/>
          <a:lstStyle/>
          <a:p>
            <a:fld id="{E5209958-9668-47E1-8580-DDC3B462F9A3}" type="slidenum">
              <a:rPr lang="en-US" smtClean="0"/>
              <a:t>11</a:t>
            </a:fld>
            <a:endParaRPr lang="en-US"/>
          </a:p>
        </p:txBody>
      </p:sp>
    </p:spTree>
    <p:extLst>
      <p:ext uri="{BB962C8B-B14F-4D97-AF65-F5344CB8AC3E}">
        <p14:creationId xmlns:p14="http://schemas.microsoft.com/office/powerpoint/2010/main" val="63672097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9AE-868F-3B2C-859A-864BDEE1189A}"/>
              </a:ext>
            </a:extLst>
          </p:cNvPr>
          <p:cNvSpPr>
            <a:spLocks noGrp="1"/>
          </p:cNvSpPr>
          <p:nvPr>
            <p:ph type="title"/>
          </p:nvPr>
        </p:nvSpPr>
        <p:spPr/>
        <p:txBody>
          <a:bodyPr/>
          <a:lstStyle/>
          <a:p>
            <a:r>
              <a:rPr lang="fa-IR" b="1" i="0" dirty="0">
                <a:solidFill>
                  <a:srgbClr val="212529"/>
                </a:solidFill>
                <a:effectLst/>
                <a:latin typeface="iransans"/>
                <a:cs typeface="Titr" pitchFamily="2" charset="-78"/>
              </a:rPr>
              <a:t>سهام </a:t>
            </a:r>
            <a:r>
              <a:rPr lang="fa-IR" b="1" i="0" dirty="0" err="1">
                <a:solidFill>
                  <a:srgbClr val="212529"/>
                </a:solidFill>
                <a:effectLst/>
                <a:latin typeface="iransans"/>
                <a:cs typeface="Titr" pitchFamily="2" charset="-78"/>
              </a:rPr>
              <a:t>بانام</a:t>
            </a:r>
            <a:endParaRPr lang="en-US" dirty="0">
              <a:cs typeface="Titr" pitchFamily="2" charset="-78"/>
            </a:endParaRPr>
          </a:p>
        </p:txBody>
      </p:sp>
      <p:sp>
        <p:nvSpPr>
          <p:cNvPr id="3" name="Content Placeholder 2">
            <a:extLst>
              <a:ext uri="{FF2B5EF4-FFF2-40B4-BE49-F238E27FC236}">
                <a16:creationId xmlns:a16="http://schemas.microsoft.com/office/drawing/2014/main" id="{99812034-62D6-B460-A104-E74A7CC7CC61}"/>
              </a:ext>
            </a:extLst>
          </p:cNvPr>
          <p:cNvSpPr>
            <a:spLocks noGrp="1"/>
          </p:cNvSpPr>
          <p:nvPr>
            <p:ph idx="1"/>
          </p:nvPr>
        </p:nvSpPr>
        <p:spPr/>
        <p:txBody>
          <a:bodyPr/>
          <a:lstStyle/>
          <a:p>
            <a:pPr algn="r" rtl="1"/>
            <a:r>
              <a:rPr lang="fa-IR" b="0" i="0" dirty="0">
                <a:solidFill>
                  <a:srgbClr val="212529"/>
                </a:solidFill>
                <a:effectLst/>
                <a:latin typeface="iransans"/>
                <a:cs typeface="B Nazanin" panose="00000400000000000000" pitchFamily="2" charset="-78"/>
              </a:rPr>
              <a:t>سهام </a:t>
            </a:r>
            <a:r>
              <a:rPr lang="fa-IR" b="0" i="0" dirty="0" err="1">
                <a:solidFill>
                  <a:srgbClr val="212529"/>
                </a:solidFill>
                <a:effectLst/>
                <a:latin typeface="iransans"/>
                <a:cs typeface="B Nazanin" panose="00000400000000000000" pitchFamily="2" charset="-78"/>
              </a:rPr>
              <a:t>بانام</a:t>
            </a:r>
            <a:r>
              <a:rPr lang="fa-IR" b="0" i="0" dirty="0">
                <a:solidFill>
                  <a:srgbClr val="212529"/>
                </a:solidFill>
                <a:effectLst/>
                <a:latin typeface="iransans"/>
                <a:cs typeface="B Nazanin" panose="00000400000000000000" pitchFamily="2" charset="-78"/>
              </a:rPr>
              <a:t> به سهامی اطلاق می شود که نام صاحب آن(خریدار) در ورقه سهم یا در دفتر سهام شرکت، ثبت شده باشد. سهام با نام این امکان را به شرکت می دهد تا صاحب سهم را شناخته و ارتباط بین </a:t>
            </a:r>
            <a:r>
              <a:rPr lang="fa-IR" b="0" i="0" dirty="0" err="1">
                <a:solidFill>
                  <a:srgbClr val="212529"/>
                </a:solidFill>
                <a:effectLst/>
                <a:latin typeface="iransans"/>
                <a:cs typeface="B Nazanin" panose="00000400000000000000" pitchFamily="2" charset="-78"/>
              </a:rPr>
              <a:t>سهامدار</a:t>
            </a:r>
            <a:r>
              <a:rPr lang="fa-IR" b="0" i="0" dirty="0">
                <a:solidFill>
                  <a:srgbClr val="212529"/>
                </a:solidFill>
                <a:effectLst/>
                <a:latin typeface="iransans"/>
                <a:cs typeface="B Nazanin" panose="00000400000000000000" pitchFamily="2" charset="-78"/>
              </a:rPr>
              <a:t> و شرکت را تسهیل می نماید. از طرفی به مقامات دارایی این امکان را می دهد که درآمد صاحبان سهام را محاسبه کنند.</a:t>
            </a:r>
          </a:p>
          <a:p>
            <a:pPr marL="0" indent="0">
              <a:buNone/>
            </a:pP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022F5DDF-0C0A-146B-8E3A-A78F0A5B9940}"/>
              </a:ext>
            </a:extLst>
          </p:cNvPr>
          <p:cNvSpPr>
            <a:spLocks noGrp="1"/>
          </p:cNvSpPr>
          <p:nvPr>
            <p:ph type="sldNum" sz="quarter" idx="12"/>
          </p:nvPr>
        </p:nvSpPr>
        <p:spPr/>
        <p:txBody>
          <a:bodyPr/>
          <a:lstStyle/>
          <a:p>
            <a:fld id="{E5209958-9668-47E1-8580-DDC3B462F9A3}" type="slidenum">
              <a:rPr lang="en-US" smtClean="0"/>
              <a:t>12</a:t>
            </a:fld>
            <a:endParaRPr lang="en-US"/>
          </a:p>
        </p:txBody>
      </p:sp>
    </p:spTree>
    <p:extLst>
      <p:ext uri="{BB962C8B-B14F-4D97-AF65-F5344CB8AC3E}">
        <p14:creationId xmlns:p14="http://schemas.microsoft.com/office/powerpoint/2010/main" val="42301194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3915-EDB5-602E-61B7-4385C31E31E0}"/>
              </a:ext>
            </a:extLst>
          </p:cNvPr>
          <p:cNvSpPr>
            <a:spLocks noGrp="1"/>
          </p:cNvSpPr>
          <p:nvPr>
            <p:ph type="title"/>
          </p:nvPr>
        </p:nvSpPr>
        <p:spPr/>
        <p:txBody>
          <a:bodyPr/>
          <a:lstStyle/>
          <a:p>
            <a:r>
              <a:rPr lang="fa-IR" b="1" dirty="0">
                <a:cs typeface="Titr" pitchFamily="2" charset="-78"/>
              </a:rPr>
              <a:t>سهام </a:t>
            </a:r>
            <a:r>
              <a:rPr lang="fa-IR" b="1" dirty="0" err="1">
                <a:cs typeface="Titr" pitchFamily="2" charset="-78"/>
              </a:rPr>
              <a:t>بی‌نام</a:t>
            </a:r>
            <a:endParaRPr lang="en-US" b="1" dirty="0">
              <a:cs typeface="Titr" pitchFamily="2" charset="-78"/>
            </a:endParaRPr>
          </a:p>
        </p:txBody>
      </p:sp>
      <p:sp>
        <p:nvSpPr>
          <p:cNvPr id="3" name="Content Placeholder 2">
            <a:extLst>
              <a:ext uri="{FF2B5EF4-FFF2-40B4-BE49-F238E27FC236}">
                <a16:creationId xmlns:a16="http://schemas.microsoft.com/office/drawing/2014/main" id="{C9F4C311-9B82-DB0C-3498-46DAE39DF13E}"/>
              </a:ext>
            </a:extLst>
          </p:cNvPr>
          <p:cNvSpPr>
            <a:spLocks noGrp="1"/>
          </p:cNvSpPr>
          <p:nvPr>
            <p:ph idx="1"/>
          </p:nvPr>
        </p:nvSpPr>
        <p:spPr/>
        <p:txBody>
          <a:bodyPr>
            <a:normAutofit/>
          </a:bodyPr>
          <a:lstStyle/>
          <a:p>
            <a:pPr algn="r" rtl="1"/>
            <a:r>
              <a:rPr lang="fa-IR" b="0" i="0" dirty="0">
                <a:solidFill>
                  <a:srgbClr val="212529"/>
                </a:solidFill>
                <a:effectLst/>
                <a:latin typeface="iransans"/>
                <a:cs typeface="B Nazanin" panose="00000400000000000000" pitchFamily="2" charset="-78"/>
              </a:rPr>
              <a:t>سهام بی نام، سندی است که در وجه حامل تنظیم شده و دارنده این سند مالک آن شناخته می شود مگر آنکه طبق ماده ۳۹ لایحه قانونی ۱۳۴۷، خلاف این موضوع به اثبات رسد. حقوق صاحبان سهام بی نام طبق ورقه سهمشان ناشی می شود و برای انتقال آن کافی است سند مذکور به شخص دیگری تحویل داده شود. یعنی داد و ستد آن فاقد تشریفات و </a:t>
            </a:r>
            <a:r>
              <a:rPr lang="fa-IR" b="0" i="0" dirty="0" err="1">
                <a:solidFill>
                  <a:srgbClr val="212529"/>
                </a:solidFill>
                <a:effectLst/>
                <a:latin typeface="iransans"/>
                <a:cs typeface="B Nazanin" panose="00000400000000000000" pitchFamily="2" charset="-78"/>
              </a:rPr>
              <a:t>سلسه</a:t>
            </a:r>
            <a:r>
              <a:rPr lang="fa-IR" b="0" i="0" dirty="0">
                <a:solidFill>
                  <a:srgbClr val="212529"/>
                </a:solidFill>
                <a:effectLst/>
                <a:latin typeface="iransans"/>
                <a:cs typeface="B Nazanin" panose="00000400000000000000" pitchFamily="2" charset="-78"/>
              </a:rPr>
              <a:t> مراتب خاصی است. سرقت یا مفقود شدن این اسناد تابع قوانین مربوط به اسناد در وجه حامل که در مواد ۳۲۰  تا ۳۳۴ قانون تجارت آمده است، خواهد بود. طبق ماده ۳۰ لایحه قانونی ۱۳۴۷، صدور ورقه سهام بی نام یا گواهینامه موقت بی نام تا پیش از پرداخت تمام مبلغ اسمی هر سهم، ممنوع است. این گونه سهام با رعایت مفاد قانونی که در قانون تجارت آمده، امکان تبدیل به سهام با نام را دارند.</a:t>
            </a:r>
            <a:endParaRPr lang="en-US" dirty="0">
              <a:cs typeface="B Nazanin" panose="00000400000000000000" pitchFamily="2" charset="-78"/>
            </a:endParaRPr>
          </a:p>
        </p:txBody>
      </p:sp>
      <p:sp>
        <p:nvSpPr>
          <p:cNvPr id="5" name="Slide Number Placeholder 4">
            <a:extLst>
              <a:ext uri="{FF2B5EF4-FFF2-40B4-BE49-F238E27FC236}">
                <a16:creationId xmlns:a16="http://schemas.microsoft.com/office/drawing/2014/main" id="{0F95B090-A013-BD43-651A-DFF9EDD80E97}"/>
              </a:ext>
            </a:extLst>
          </p:cNvPr>
          <p:cNvSpPr>
            <a:spLocks noGrp="1"/>
          </p:cNvSpPr>
          <p:nvPr>
            <p:ph type="sldNum" sz="quarter" idx="12"/>
          </p:nvPr>
        </p:nvSpPr>
        <p:spPr/>
        <p:txBody>
          <a:bodyPr/>
          <a:lstStyle/>
          <a:p>
            <a:fld id="{E5209958-9668-47E1-8580-DDC3B462F9A3}" type="slidenum">
              <a:rPr lang="en-US" smtClean="0"/>
              <a:t>13</a:t>
            </a:fld>
            <a:endParaRPr lang="en-US"/>
          </a:p>
        </p:txBody>
      </p:sp>
    </p:spTree>
    <p:extLst>
      <p:ext uri="{BB962C8B-B14F-4D97-AF65-F5344CB8AC3E}">
        <p14:creationId xmlns:p14="http://schemas.microsoft.com/office/powerpoint/2010/main" val="112600261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9ACC-E479-61E2-FA18-D24CECAAE3DF}"/>
              </a:ext>
            </a:extLst>
          </p:cNvPr>
          <p:cNvSpPr>
            <a:spLocks noGrp="1"/>
          </p:cNvSpPr>
          <p:nvPr>
            <p:ph type="title"/>
          </p:nvPr>
        </p:nvSpPr>
        <p:spPr/>
        <p:txBody>
          <a:bodyPr>
            <a:noAutofit/>
          </a:bodyPr>
          <a:lstStyle/>
          <a:p>
            <a:pPr algn="r" rtl="1"/>
            <a:r>
              <a:rPr lang="fa-IR" sz="2800" b="1" i="0" dirty="0">
                <a:solidFill>
                  <a:srgbClr val="212529"/>
                </a:solidFill>
                <a:effectLst/>
                <a:latin typeface="iransans"/>
                <a:cs typeface="B Nazanin" panose="00000400000000000000" pitchFamily="2" charset="-78"/>
              </a:rPr>
              <a:t>                            </a:t>
            </a:r>
            <a:r>
              <a:rPr lang="en-US" sz="2800" b="1" i="0" dirty="0">
                <a:solidFill>
                  <a:srgbClr val="212529"/>
                </a:solidFill>
                <a:effectLst/>
                <a:latin typeface="iransans"/>
                <a:cs typeface="B Nazanin" panose="00000400000000000000" pitchFamily="2" charset="-78"/>
              </a:rPr>
              <a:t>                          </a:t>
            </a:r>
            <a:r>
              <a:rPr lang="fa-IR" sz="2800" b="1" i="0" dirty="0">
                <a:solidFill>
                  <a:srgbClr val="212529"/>
                </a:solidFill>
                <a:effectLst/>
                <a:latin typeface="iransans"/>
                <a:cs typeface="Titr" pitchFamily="2" charset="-78"/>
              </a:rPr>
              <a:t>سهام نقدی</a:t>
            </a:r>
            <a:br>
              <a:rPr lang="fa-IR" sz="2800" b="1" i="0" dirty="0">
                <a:solidFill>
                  <a:srgbClr val="212529"/>
                </a:solidFill>
                <a:effectLst/>
                <a:latin typeface="iransans"/>
                <a:cs typeface="B Nazanin" panose="00000400000000000000" pitchFamily="2" charset="-78"/>
              </a:rPr>
            </a:br>
            <a:r>
              <a:rPr lang="fa-IR" sz="2800" b="0" i="0" dirty="0">
                <a:solidFill>
                  <a:srgbClr val="212529"/>
                </a:solidFill>
                <a:effectLst/>
                <a:latin typeface="iransans"/>
                <a:cs typeface="B Nazanin" panose="00000400000000000000" pitchFamily="2" charset="-78"/>
              </a:rPr>
              <a:t>در قبال آورده نقدی (پول) سهامداران به شرکت، سهم نقدی به آنها تعلق می گیرد. سهام نقدی به صورت اوراق سهام یک شکل و قابل معامله هستند. بر اساس بند ۲ ماده ۷۵ قانون ۱۹۶۶ فرانسه، این سهام با پرداخت یک چهارم مبلغ آن قابل صدور است.</a:t>
            </a:r>
            <a:br>
              <a:rPr lang="fa-IR" sz="2800" b="0" i="0" dirty="0">
                <a:solidFill>
                  <a:srgbClr val="212529"/>
                </a:solidFill>
                <a:effectLst/>
                <a:latin typeface="iransans"/>
                <a:cs typeface="B Nazanin" panose="00000400000000000000" pitchFamily="2" charset="-78"/>
              </a:rPr>
            </a:b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013B3260-AD44-D6E5-448A-4D25B032F445}"/>
              </a:ext>
            </a:extLst>
          </p:cNvPr>
          <p:cNvSpPr>
            <a:spLocks noGrp="1"/>
          </p:cNvSpPr>
          <p:nvPr>
            <p:ph idx="1"/>
          </p:nvPr>
        </p:nvSpPr>
        <p:spPr/>
        <p:txBody>
          <a:bodyPr>
            <a:normAutofit/>
          </a:bodyPr>
          <a:lstStyle/>
          <a:p>
            <a:pPr marL="0" indent="0" algn="ctr" rtl="1">
              <a:buNone/>
            </a:pPr>
            <a:r>
              <a:rPr lang="fa-IR" b="1" i="0" dirty="0">
                <a:solidFill>
                  <a:srgbClr val="212529"/>
                </a:solidFill>
                <a:effectLst/>
                <a:latin typeface="iransans"/>
                <a:cs typeface="Titr" pitchFamily="2" charset="-78"/>
              </a:rPr>
              <a:t>سهام </a:t>
            </a:r>
            <a:r>
              <a:rPr lang="fa-IR" b="1" i="0" dirty="0" err="1">
                <a:solidFill>
                  <a:srgbClr val="212529"/>
                </a:solidFill>
                <a:effectLst/>
                <a:latin typeface="iransans"/>
                <a:cs typeface="Titr" pitchFamily="2" charset="-78"/>
              </a:rPr>
              <a:t>غیرنقدی</a:t>
            </a:r>
            <a:endParaRPr lang="fa-IR" b="1" i="0" dirty="0">
              <a:solidFill>
                <a:srgbClr val="212529"/>
              </a:solidFill>
              <a:effectLst/>
              <a:latin typeface="iransans"/>
              <a:cs typeface="Titr" pitchFamily="2" charset="-78"/>
            </a:endParaRPr>
          </a:p>
          <a:p>
            <a:pPr marL="0" indent="0" algn="r" rtl="1">
              <a:buNone/>
            </a:pPr>
            <a:r>
              <a:rPr lang="fa-IR" b="0" i="0" dirty="0">
                <a:solidFill>
                  <a:srgbClr val="212529"/>
                </a:solidFill>
                <a:effectLst/>
                <a:latin typeface="iransans"/>
                <a:cs typeface="B Nazanin" panose="00000400000000000000" pitchFamily="2" charset="-78"/>
              </a:rPr>
              <a:t>سهم </a:t>
            </a:r>
            <a:r>
              <a:rPr lang="fa-IR" b="0" i="0" dirty="0" err="1">
                <a:solidFill>
                  <a:srgbClr val="212529"/>
                </a:solidFill>
                <a:effectLst/>
                <a:latin typeface="iransans"/>
                <a:cs typeface="B Nazanin" panose="00000400000000000000" pitchFamily="2" charset="-78"/>
              </a:rPr>
              <a:t>غیرنقدی</a:t>
            </a:r>
            <a:r>
              <a:rPr lang="fa-IR" b="0" i="0" dirty="0">
                <a:solidFill>
                  <a:srgbClr val="212529"/>
                </a:solidFill>
                <a:effectLst/>
                <a:latin typeface="iransans"/>
                <a:cs typeface="B Nazanin" panose="00000400000000000000" pitchFamily="2" charset="-78"/>
              </a:rPr>
              <a:t> سهمی است که برای آورده </a:t>
            </a:r>
            <a:r>
              <a:rPr lang="fa-IR" b="0" i="0" dirty="0" err="1">
                <a:solidFill>
                  <a:srgbClr val="212529"/>
                </a:solidFill>
                <a:effectLst/>
                <a:latin typeface="iransans"/>
                <a:cs typeface="B Nazanin" panose="00000400000000000000" pitchFamily="2" charset="-78"/>
              </a:rPr>
              <a:t>غیرنقدی</a:t>
            </a:r>
            <a:r>
              <a:rPr lang="fa-IR" b="0" i="0" dirty="0">
                <a:solidFill>
                  <a:srgbClr val="212529"/>
                </a:solidFill>
                <a:effectLst/>
                <a:latin typeface="iransans"/>
                <a:cs typeface="B Nazanin" panose="00000400000000000000" pitchFamily="2" charset="-78"/>
              </a:rPr>
              <a:t> ممکن است به آورنده مال </a:t>
            </a:r>
            <a:r>
              <a:rPr lang="fa-IR" b="0" i="0" dirty="0" err="1">
                <a:solidFill>
                  <a:srgbClr val="212529"/>
                </a:solidFill>
                <a:effectLst/>
                <a:latin typeface="iransans"/>
                <a:cs typeface="B Nazanin" panose="00000400000000000000" pitchFamily="2" charset="-78"/>
              </a:rPr>
              <a:t>غیرنقدی</a:t>
            </a:r>
            <a:r>
              <a:rPr lang="fa-IR" b="0" i="0" dirty="0">
                <a:solidFill>
                  <a:srgbClr val="212529"/>
                </a:solidFill>
                <a:effectLst/>
                <a:latin typeface="iransans"/>
                <a:cs typeface="B Nazanin" panose="00000400000000000000" pitchFamily="2" charset="-78"/>
              </a:rPr>
              <a:t> تعلق گیرد. طبق قانون تجارت سال ۱۳۱۱، صدور سهام غیر نقدی امکان پذیر بوده است؛ اما در حال حاضر این گونه سهم در قانون فعلی ایران وجود ندارد و برای آورده های </a:t>
            </a:r>
            <a:r>
              <a:rPr lang="fa-IR" b="0" i="0" dirty="0" err="1">
                <a:solidFill>
                  <a:srgbClr val="212529"/>
                </a:solidFill>
                <a:effectLst/>
                <a:latin typeface="iransans"/>
                <a:cs typeface="B Nazanin" panose="00000400000000000000" pitchFamily="2" charset="-78"/>
              </a:rPr>
              <a:t>شرکا</a:t>
            </a:r>
            <a:r>
              <a:rPr lang="fa-IR" b="0" i="0" dirty="0">
                <a:solidFill>
                  <a:srgbClr val="212529"/>
                </a:solidFill>
                <a:effectLst/>
                <a:latin typeface="iransans"/>
                <a:cs typeface="B Nazanin" panose="00000400000000000000" pitchFamily="2" charset="-78"/>
              </a:rPr>
              <a:t> ـ(آورده های نقدی و چه آورده های </a:t>
            </a:r>
            <a:r>
              <a:rPr lang="fa-IR" b="0" i="0" dirty="0" err="1">
                <a:solidFill>
                  <a:srgbClr val="212529"/>
                </a:solidFill>
                <a:effectLst/>
                <a:latin typeface="iransans"/>
                <a:cs typeface="B Nazanin" panose="00000400000000000000" pitchFamily="2" charset="-78"/>
              </a:rPr>
              <a:t>غیرنقدی</a:t>
            </a:r>
            <a:r>
              <a:rPr lang="fa-IR" b="0" i="0" dirty="0">
                <a:solidFill>
                  <a:srgbClr val="212529"/>
                </a:solidFill>
                <a:effectLst/>
                <a:latin typeface="iransans"/>
                <a:cs typeface="B Nazanin" panose="00000400000000000000" pitchFamily="2" charset="-78"/>
              </a:rPr>
              <a:t>) سهام نقدی به صورت اوراقی متحدالشکل داده می شود. در قوانین فرانسه همچنان این نوع سهام وجود دارد.</a:t>
            </a:r>
          </a:p>
          <a:p>
            <a:pPr algn="r" rtl="1"/>
            <a:endParaRPr lang="en-US" dirty="0"/>
          </a:p>
        </p:txBody>
      </p:sp>
      <p:sp>
        <p:nvSpPr>
          <p:cNvPr id="4" name="Slide Number Placeholder 3">
            <a:extLst>
              <a:ext uri="{FF2B5EF4-FFF2-40B4-BE49-F238E27FC236}">
                <a16:creationId xmlns:a16="http://schemas.microsoft.com/office/drawing/2014/main" id="{7A48A2F2-E7F0-2712-4853-FB57F6818789}"/>
              </a:ext>
            </a:extLst>
          </p:cNvPr>
          <p:cNvSpPr>
            <a:spLocks noGrp="1"/>
          </p:cNvSpPr>
          <p:nvPr>
            <p:ph type="sldNum" sz="quarter" idx="12"/>
          </p:nvPr>
        </p:nvSpPr>
        <p:spPr/>
        <p:txBody>
          <a:bodyPr/>
          <a:lstStyle/>
          <a:p>
            <a:fld id="{E5209958-9668-47E1-8580-DDC3B462F9A3}" type="slidenum">
              <a:rPr lang="en-US" smtClean="0"/>
              <a:t>14</a:t>
            </a:fld>
            <a:endParaRPr lang="en-US"/>
          </a:p>
        </p:txBody>
      </p:sp>
    </p:spTree>
    <p:extLst>
      <p:ext uri="{BB962C8B-B14F-4D97-AF65-F5344CB8AC3E}">
        <p14:creationId xmlns:p14="http://schemas.microsoft.com/office/powerpoint/2010/main" val="129425212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23C8-AB51-4492-E817-E7719FB223FC}"/>
              </a:ext>
            </a:extLst>
          </p:cNvPr>
          <p:cNvSpPr>
            <a:spLocks noGrp="1"/>
          </p:cNvSpPr>
          <p:nvPr>
            <p:ph type="title"/>
          </p:nvPr>
        </p:nvSpPr>
        <p:spPr/>
        <p:txBody>
          <a:bodyPr>
            <a:normAutofit/>
          </a:bodyPr>
          <a:lstStyle/>
          <a:p>
            <a:pPr algn="r"/>
            <a:r>
              <a:rPr lang="fa-IR" sz="2400" b="1" i="0" dirty="0">
                <a:solidFill>
                  <a:srgbClr val="212529"/>
                </a:solidFill>
                <a:effectLst/>
                <a:latin typeface="iransans"/>
                <a:cs typeface="Titr" pitchFamily="2" charset="-78"/>
              </a:rPr>
              <a:t>سهام </a:t>
            </a:r>
            <a:r>
              <a:rPr lang="fa-IR" sz="2400" b="1" i="0" dirty="0" err="1">
                <a:solidFill>
                  <a:srgbClr val="212529"/>
                </a:solidFill>
                <a:effectLst/>
                <a:latin typeface="iransans"/>
                <a:cs typeface="Titr" pitchFamily="2" charset="-78"/>
              </a:rPr>
              <a:t>سرمایه‌ای</a:t>
            </a:r>
            <a:br>
              <a:rPr lang="fa-IR" sz="3200" i="0" dirty="0">
                <a:solidFill>
                  <a:srgbClr val="212529"/>
                </a:solidFill>
                <a:effectLst/>
                <a:latin typeface="iransans"/>
                <a:cs typeface="B Nazanin" panose="00000400000000000000" pitchFamily="2" charset="-78"/>
              </a:rPr>
            </a:br>
            <a:r>
              <a:rPr lang="fa-IR" sz="2400" i="0" dirty="0">
                <a:solidFill>
                  <a:srgbClr val="212529"/>
                </a:solidFill>
                <a:effectLst/>
                <a:latin typeface="iransans"/>
                <a:cs typeface="B Nazanin" panose="00000400000000000000" pitchFamily="2" charset="-78"/>
              </a:rPr>
              <a:t>سهام سرمایه ای همان سهام عادی و ممتاز است.</a:t>
            </a:r>
            <a:endParaRPr lang="en-US" sz="3200" dirty="0">
              <a:cs typeface="B Nazanin" panose="00000400000000000000" pitchFamily="2" charset="-78"/>
            </a:endParaRPr>
          </a:p>
        </p:txBody>
      </p:sp>
      <p:sp>
        <p:nvSpPr>
          <p:cNvPr id="3" name="Content Placeholder 2">
            <a:extLst>
              <a:ext uri="{FF2B5EF4-FFF2-40B4-BE49-F238E27FC236}">
                <a16:creationId xmlns:a16="http://schemas.microsoft.com/office/drawing/2014/main" id="{0985DA27-6C04-55F2-3A56-42E1E2D3261B}"/>
              </a:ext>
            </a:extLst>
          </p:cNvPr>
          <p:cNvSpPr>
            <a:spLocks noGrp="1"/>
          </p:cNvSpPr>
          <p:nvPr>
            <p:ph idx="1"/>
          </p:nvPr>
        </p:nvSpPr>
        <p:spPr/>
        <p:txBody>
          <a:bodyPr>
            <a:normAutofit/>
          </a:bodyPr>
          <a:lstStyle/>
          <a:p>
            <a:pPr marL="0" indent="0" algn="r" rtl="1">
              <a:buNone/>
            </a:pPr>
            <a:r>
              <a:rPr lang="fa-IR" b="1" i="0" dirty="0">
                <a:solidFill>
                  <a:srgbClr val="212529"/>
                </a:solidFill>
                <a:effectLst/>
                <a:latin typeface="iransans"/>
                <a:cs typeface="Titr" pitchFamily="2" charset="-78"/>
              </a:rPr>
              <a:t>سهام انتفاعی</a:t>
            </a:r>
          </a:p>
          <a:p>
            <a:pPr marL="0" indent="0" algn="r" rtl="1">
              <a:buNone/>
            </a:pPr>
            <a:r>
              <a:rPr lang="fa-IR" b="0" i="0" dirty="0">
                <a:solidFill>
                  <a:srgbClr val="212529"/>
                </a:solidFill>
                <a:effectLst/>
                <a:latin typeface="iransans"/>
                <a:cs typeface="B Nazanin" panose="00000400000000000000" pitchFamily="2" charset="-78"/>
              </a:rPr>
              <a:t>سهام انتفاعی زمانی مصداق خواهد داشت که به علت استهلاک سهام (استهلاک سرمایه)، ارزش اسمی سهم با استفاده از اندوخته های اختیاری یا سود قابل تقسیم به صاحب آن پرداخت شود.  استهلاک سرمایه به معنی کاهش سرمایه نیست زیرا با استهلاک سهام، سرمایه </a:t>
            </a:r>
            <a:r>
              <a:rPr lang="fa-IR" b="0" i="0" dirty="0" err="1">
                <a:solidFill>
                  <a:srgbClr val="212529"/>
                </a:solidFill>
                <a:effectLst/>
                <a:latin typeface="iransans"/>
                <a:cs typeface="B Nazanin" panose="00000400000000000000" pitchFamily="2" charset="-78"/>
              </a:rPr>
              <a:t>شرکتبه</a:t>
            </a:r>
            <a:r>
              <a:rPr lang="fa-IR" b="0" i="0" dirty="0">
                <a:solidFill>
                  <a:srgbClr val="212529"/>
                </a:solidFill>
                <a:effectLst/>
                <a:latin typeface="iransans"/>
                <a:cs typeface="B Nazanin" panose="00000400000000000000" pitchFamily="2" charset="-78"/>
              </a:rPr>
              <a:t> قوت خود باقی می ماند.</a:t>
            </a:r>
          </a:p>
        </p:txBody>
      </p:sp>
      <p:sp>
        <p:nvSpPr>
          <p:cNvPr id="4" name="Slide Number Placeholder 3">
            <a:extLst>
              <a:ext uri="{FF2B5EF4-FFF2-40B4-BE49-F238E27FC236}">
                <a16:creationId xmlns:a16="http://schemas.microsoft.com/office/drawing/2014/main" id="{9CB914F3-643D-DE5F-313E-D8E410130028}"/>
              </a:ext>
            </a:extLst>
          </p:cNvPr>
          <p:cNvSpPr>
            <a:spLocks noGrp="1"/>
          </p:cNvSpPr>
          <p:nvPr>
            <p:ph type="sldNum" sz="quarter" idx="12"/>
          </p:nvPr>
        </p:nvSpPr>
        <p:spPr/>
        <p:txBody>
          <a:bodyPr/>
          <a:lstStyle/>
          <a:p>
            <a:fld id="{E5209958-9668-47E1-8580-DDC3B462F9A3}" type="slidenum">
              <a:rPr lang="en-US" smtClean="0"/>
              <a:t>15</a:t>
            </a:fld>
            <a:endParaRPr lang="en-US"/>
          </a:p>
        </p:txBody>
      </p:sp>
    </p:spTree>
    <p:extLst>
      <p:ext uri="{BB962C8B-B14F-4D97-AF65-F5344CB8AC3E}">
        <p14:creationId xmlns:p14="http://schemas.microsoft.com/office/powerpoint/2010/main" val="7315868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959D-B3F6-82BB-2487-BCB1A6FF5252}"/>
              </a:ext>
            </a:extLst>
          </p:cNvPr>
          <p:cNvSpPr>
            <a:spLocks noGrp="1"/>
          </p:cNvSpPr>
          <p:nvPr>
            <p:ph type="title"/>
          </p:nvPr>
        </p:nvSpPr>
        <p:spPr/>
        <p:txBody>
          <a:bodyPr/>
          <a:lstStyle/>
          <a:p>
            <a:r>
              <a:rPr lang="fa-IR" dirty="0">
                <a:cs typeface="Titr" pitchFamily="2" charset="-78"/>
              </a:rPr>
              <a:t>منابع</a:t>
            </a:r>
            <a:endParaRPr lang="en-US" dirty="0">
              <a:cs typeface="Titr" pitchFamily="2" charset="-78"/>
            </a:endParaRPr>
          </a:p>
        </p:txBody>
      </p:sp>
      <p:sp>
        <p:nvSpPr>
          <p:cNvPr id="3" name="Content Placeholder 2">
            <a:extLst>
              <a:ext uri="{FF2B5EF4-FFF2-40B4-BE49-F238E27FC236}">
                <a16:creationId xmlns:a16="http://schemas.microsoft.com/office/drawing/2014/main" id="{87D11AC0-6468-9E2F-E99F-EBD0D8F0AEAB}"/>
              </a:ext>
            </a:extLst>
          </p:cNvPr>
          <p:cNvSpPr>
            <a:spLocks noGrp="1"/>
          </p:cNvSpPr>
          <p:nvPr>
            <p:ph idx="1"/>
          </p:nvPr>
        </p:nvSpPr>
        <p:spPr/>
        <p:txBody>
          <a:bodyPr>
            <a:normAutofit/>
          </a:bodyPr>
          <a:lstStyle/>
          <a:p>
            <a:pPr algn="r" rtl="1"/>
            <a:r>
              <a:rPr lang="fa-IR" sz="1600" dirty="0" err="1">
                <a:hlinkClick r:id="rId2"/>
              </a:rPr>
              <a:t>کارگزاری</a:t>
            </a:r>
            <a:r>
              <a:rPr lang="fa-IR" sz="1600" dirty="0">
                <a:hlinkClick r:id="rId2"/>
              </a:rPr>
              <a:t> آگاه</a:t>
            </a:r>
            <a:endParaRPr lang="en-US" sz="1600"/>
          </a:p>
          <a:p>
            <a:pPr marL="0" indent="0" algn="r" rtl="1">
              <a:buNone/>
            </a:pPr>
            <a:endParaRPr lang="en-US" sz="1600" dirty="0"/>
          </a:p>
        </p:txBody>
      </p:sp>
      <p:sp>
        <p:nvSpPr>
          <p:cNvPr id="4" name="Slide Number Placeholder 3">
            <a:extLst>
              <a:ext uri="{FF2B5EF4-FFF2-40B4-BE49-F238E27FC236}">
                <a16:creationId xmlns:a16="http://schemas.microsoft.com/office/drawing/2014/main" id="{80E89893-1022-15AC-B9D9-23D9818BEE93}"/>
              </a:ext>
            </a:extLst>
          </p:cNvPr>
          <p:cNvSpPr>
            <a:spLocks noGrp="1"/>
          </p:cNvSpPr>
          <p:nvPr>
            <p:ph type="sldNum" sz="quarter" idx="12"/>
          </p:nvPr>
        </p:nvSpPr>
        <p:spPr/>
        <p:txBody>
          <a:bodyPr/>
          <a:lstStyle/>
          <a:p>
            <a:fld id="{E5209958-9668-47E1-8580-DDC3B462F9A3}" type="slidenum">
              <a:rPr lang="en-US" smtClean="0"/>
              <a:t>16</a:t>
            </a:fld>
            <a:endParaRPr lang="en-US"/>
          </a:p>
        </p:txBody>
      </p:sp>
    </p:spTree>
    <p:extLst>
      <p:ext uri="{BB962C8B-B14F-4D97-AF65-F5344CB8AC3E}">
        <p14:creationId xmlns:p14="http://schemas.microsoft.com/office/powerpoint/2010/main" val="115116570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DF64-7DB2-7328-7E00-DD886C1D31FA}"/>
              </a:ext>
            </a:extLst>
          </p:cNvPr>
          <p:cNvSpPr>
            <a:spLocks noGrp="1"/>
          </p:cNvSpPr>
          <p:nvPr>
            <p:ph type="title"/>
          </p:nvPr>
        </p:nvSpPr>
        <p:spPr/>
        <p:txBody>
          <a:bodyPr>
            <a:normAutofit/>
          </a:bodyPr>
          <a:lstStyle/>
          <a:p>
            <a:pPr algn="r" rtl="1"/>
            <a:r>
              <a:rPr lang="fa-IR" b="0" i="0" dirty="0">
                <a:solidFill>
                  <a:srgbClr val="212529"/>
                </a:solidFill>
                <a:effectLst/>
                <a:latin typeface="iransans"/>
                <a:cs typeface="B Nazanin" panose="00000400000000000000" pitchFamily="2" charset="-78"/>
              </a:rPr>
              <a:t>اگر بخواهیم به لحاظ نوع دارایی بازار اوراق بهادار مورد بررسی قرار دهیم، به تقسیم بندی زیر خواهیم رسید:</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650B88B7-BDF1-A4F1-5703-002C770A024B}"/>
              </a:ext>
            </a:extLst>
          </p:cNvPr>
          <p:cNvSpPr>
            <a:spLocks noGrp="1"/>
          </p:cNvSpPr>
          <p:nvPr>
            <p:ph idx="1"/>
          </p:nvPr>
        </p:nvSpPr>
        <p:spPr/>
        <p:txBody>
          <a:bodyPr/>
          <a:lstStyle/>
          <a:p>
            <a:pPr algn="r" rtl="1"/>
            <a:r>
              <a:rPr lang="fa-IR" b="1" i="0" dirty="0">
                <a:solidFill>
                  <a:srgbClr val="212529"/>
                </a:solidFill>
                <a:effectLst/>
                <a:latin typeface="iransans"/>
                <a:cs typeface="B Nazanin" panose="00000400000000000000" pitchFamily="2" charset="-78"/>
              </a:rPr>
              <a:t>بازار اوراق سهام</a:t>
            </a:r>
            <a:r>
              <a:rPr lang="fa-IR" b="0" i="0" dirty="0">
                <a:solidFill>
                  <a:srgbClr val="212529"/>
                </a:solidFill>
                <a:effectLst/>
                <a:latin typeface="iransans"/>
                <a:cs typeface="B Nazanin" panose="00000400000000000000" pitchFamily="2" charset="-78"/>
              </a:rPr>
              <a:t>: بازاری که سهام شرکت های سهامی (عادی و ممتاز) در آن داد و ستد می شود.</a:t>
            </a:r>
          </a:p>
          <a:p>
            <a:pPr algn="r" rtl="1"/>
            <a:r>
              <a:rPr lang="fa-IR" b="1" i="0" dirty="0">
                <a:solidFill>
                  <a:srgbClr val="212529"/>
                </a:solidFill>
                <a:effectLst/>
                <a:latin typeface="iransans"/>
                <a:cs typeface="B Nazanin" panose="00000400000000000000" pitchFamily="2" charset="-78"/>
              </a:rPr>
              <a:t>بازار ابزارهای </a:t>
            </a:r>
            <a:r>
              <a:rPr lang="fa-IR" b="1" i="0" dirty="0" err="1">
                <a:solidFill>
                  <a:srgbClr val="212529"/>
                </a:solidFill>
                <a:effectLst/>
                <a:latin typeface="iransans"/>
                <a:cs typeface="B Nazanin" panose="00000400000000000000" pitchFamily="2" charset="-78"/>
              </a:rPr>
              <a:t>مشتقه</a:t>
            </a:r>
            <a:r>
              <a:rPr lang="fa-IR" b="0" i="0" dirty="0">
                <a:solidFill>
                  <a:srgbClr val="212529"/>
                </a:solidFill>
                <a:effectLst/>
                <a:latin typeface="iransans"/>
                <a:cs typeface="B Nazanin" panose="00000400000000000000" pitchFamily="2" charset="-78"/>
              </a:rPr>
              <a:t>: بازاری که </a:t>
            </a:r>
            <a:r>
              <a:rPr lang="fa-IR" b="0" i="0" dirty="0" err="1">
                <a:solidFill>
                  <a:srgbClr val="212529"/>
                </a:solidFill>
                <a:effectLst/>
                <a:latin typeface="iransans"/>
                <a:cs typeface="B Nazanin" panose="00000400000000000000" pitchFamily="2" charset="-78"/>
              </a:rPr>
              <a:t>معاملات</a:t>
            </a:r>
            <a:r>
              <a:rPr lang="fa-IR" b="0" i="0" dirty="0">
                <a:solidFill>
                  <a:srgbClr val="212529"/>
                </a:solidFill>
                <a:effectLst/>
                <a:latin typeface="iransans"/>
                <a:cs typeface="B Nazanin" panose="00000400000000000000" pitchFamily="2" charset="-78"/>
              </a:rPr>
              <a:t> ابزارهای مبتنی بر </a:t>
            </a:r>
            <a:r>
              <a:rPr lang="fa-IR" b="0" i="0" dirty="0" err="1">
                <a:solidFill>
                  <a:srgbClr val="212529"/>
                </a:solidFill>
                <a:effectLst/>
                <a:latin typeface="iransans"/>
                <a:cs typeface="B Nazanin" panose="00000400000000000000" pitchFamily="2" charset="-78"/>
              </a:rPr>
              <a:t>دارایی‌های</a:t>
            </a:r>
            <a:r>
              <a:rPr lang="fa-IR" b="0" i="0" dirty="0">
                <a:solidFill>
                  <a:srgbClr val="212529"/>
                </a:solidFill>
                <a:effectLst/>
                <a:latin typeface="iransans"/>
                <a:cs typeface="B Nazanin" panose="00000400000000000000" pitchFamily="2" charset="-78"/>
              </a:rPr>
              <a:t> مالی یا فیزیکی (اختیار معامله و قرارداد آتی) در آن صورت می پذیرد.</a:t>
            </a:r>
          </a:p>
          <a:p>
            <a:pPr algn="r" rtl="1"/>
            <a:r>
              <a:rPr lang="fa-IR" b="1" i="0" dirty="0">
                <a:solidFill>
                  <a:srgbClr val="212529"/>
                </a:solidFill>
                <a:effectLst/>
                <a:latin typeface="iransans"/>
                <a:cs typeface="B Nazanin" panose="00000400000000000000" pitchFamily="2" charset="-78"/>
              </a:rPr>
              <a:t>بازار اوراق بدهی (قرضه)</a:t>
            </a:r>
            <a:r>
              <a:rPr lang="fa-IR" b="0" i="0" dirty="0">
                <a:solidFill>
                  <a:srgbClr val="212529"/>
                </a:solidFill>
                <a:effectLst/>
                <a:latin typeface="iransans"/>
                <a:cs typeface="B Nazanin" panose="00000400000000000000" pitchFamily="2" charset="-78"/>
              </a:rPr>
              <a:t>: بازاری که ابزارهای با درآمد ثابت در آن معامله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a:t>
            </a:r>
          </a:p>
        </p:txBody>
      </p:sp>
      <p:sp>
        <p:nvSpPr>
          <p:cNvPr id="4" name="Slide Number Placeholder 3">
            <a:extLst>
              <a:ext uri="{FF2B5EF4-FFF2-40B4-BE49-F238E27FC236}">
                <a16:creationId xmlns:a16="http://schemas.microsoft.com/office/drawing/2014/main" id="{D053B33A-F0CC-5CC8-AA64-A310921E0DD7}"/>
              </a:ext>
            </a:extLst>
          </p:cNvPr>
          <p:cNvSpPr>
            <a:spLocks noGrp="1"/>
          </p:cNvSpPr>
          <p:nvPr>
            <p:ph type="sldNum" sz="quarter" idx="12"/>
          </p:nvPr>
        </p:nvSpPr>
        <p:spPr/>
        <p:txBody>
          <a:bodyPr/>
          <a:lstStyle/>
          <a:p>
            <a:fld id="{E5209958-9668-47E1-8580-DDC3B462F9A3}" type="slidenum">
              <a:rPr lang="en-US" smtClean="0"/>
              <a:t>2</a:t>
            </a:fld>
            <a:endParaRPr lang="en-US"/>
          </a:p>
        </p:txBody>
      </p:sp>
    </p:spTree>
    <p:extLst>
      <p:ext uri="{BB962C8B-B14F-4D97-AF65-F5344CB8AC3E}">
        <p14:creationId xmlns:p14="http://schemas.microsoft.com/office/powerpoint/2010/main" val="32386972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649F-8EDE-4023-5DA0-56C46043E321}"/>
              </a:ext>
            </a:extLst>
          </p:cNvPr>
          <p:cNvSpPr>
            <a:spLocks noGrp="1"/>
          </p:cNvSpPr>
          <p:nvPr>
            <p:ph type="title"/>
          </p:nvPr>
        </p:nvSpPr>
        <p:spPr/>
        <p:txBody>
          <a:bodyPr>
            <a:normAutofit/>
          </a:bodyPr>
          <a:lstStyle/>
          <a:p>
            <a:r>
              <a:rPr lang="fa-IR" b="1" i="0" dirty="0">
                <a:solidFill>
                  <a:srgbClr val="212529"/>
                </a:solidFill>
                <a:effectLst/>
                <a:latin typeface="iransans"/>
                <a:cs typeface="Titr" pitchFamily="2" charset="-78"/>
              </a:rPr>
              <a:t>انواع اوراق بهادار</a:t>
            </a:r>
          </a:p>
        </p:txBody>
      </p:sp>
      <p:sp>
        <p:nvSpPr>
          <p:cNvPr id="3" name="Content Placeholder 2">
            <a:extLst>
              <a:ext uri="{FF2B5EF4-FFF2-40B4-BE49-F238E27FC236}">
                <a16:creationId xmlns:a16="http://schemas.microsoft.com/office/drawing/2014/main" id="{695D4801-AD43-5FE2-E54E-CD9E65D5ADDA}"/>
              </a:ext>
            </a:extLst>
          </p:cNvPr>
          <p:cNvSpPr>
            <a:spLocks noGrp="1"/>
          </p:cNvSpPr>
          <p:nvPr>
            <p:ph idx="1"/>
          </p:nvPr>
        </p:nvSpPr>
        <p:spPr/>
        <p:txBody>
          <a:bodyPr>
            <a:normAutofit/>
          </a:bodyPr>
          <a:lstStyle/>
          <a:p>
            <a:pPr algn="r" rtl="1"/>
            <a:r>
              <a:rPr lang="fa-IR" b="0" i="0" dirty="0">
                <a:solidFill>
                  <a:srgbClr val="212529"/>
                </a:solidFill>
                <a:effectLst/>
                <a:latin typeface="iransans"/>
                <a:cs typeface="B Nazanin" panose="00000400000000000000" pitchFamily="2" charset="-78"/>
              </a:rPr>
              <a:t>اولین اوراق </a:t>
            </a:r>
            <a:r>
              <a:rPr lang="fa-IR" b="0" i="0" dirty="0" err="1">
                <a:solidFill>
                  <a:srgbClr val="212529"/>
                </a:solidFill>
                <a:effectLst/>
                <a:latin typeface="iransans"/>
                <a:cs typeface="B Nazanin" panose="00000400000000000000" pitchFamily="2" charset="-78"/>
              </a:rPr>
              <a:t>بهاداری</a:t>
            </a:r>
            <a:r>
              <a:rPr lang="fa-IR" b="0" i="0" dirty="0">
                <a:solidFill>
                  <a:srgbClr val="212529"/>
                </a:solidFill>
                <a:effectLst/>
                <a:latin typeface="iransans"/>
                <a:cs typeface="B Nazanin" panose="00000400000000000000" pitchFamily="2" charset="-78"/>
              </a:rPr>
              <a:t> که </a:t>
            </a:r>
            <a:r>
              <a:rPr lang="fa-IR" b="0" i="0" dirty="0" err="1">
                <a:solidFill>
                  <a:srgbClr val="212529"/>
                </a:solidFill>
                <a:effectLst/>
                <a:latin typeface="iransans"/>
                <a:cs typeface="B Nazanin" panose="00000400000000000000" pitchFamily="2" charset="-78"/>
              </a:rPr>
              <a:t>هرکدام</a:t>
            </a:r>
            <a:r>
              <a:rPr lang="fa-IR" b="0" i="0" dirty="0">
                <a:solidFill>
                  <a:srgbClr val="212529"/>
                </a:solidFill>
                <a:effectLst/>
                <a:latin typeface="iransans"/>
                <a:cs typeface="B Nazanin" panose="00000400000000000000" pitchFamily="2" charset="-78"/>
              </a:rPr>
              <a:t> از ما با آن سروکار داریم پول است. اما در این مطلب قصد داریم به اوراق بهادار </a:t>
            </a:r>
            <a:r>
              <a:rPr lang="fa-IR" b="0" i="0" dirty="0" err="1">
                <a:solidFill>
                  <a:srgbClr val="212529"/>
                </a:solidFill>
                <a:effectLst/>
                <a:latin typeface="iransans"/>
                <a:cs typeface="B Nazanin" panose="00000400000000000000" pitchFamily="2" charset="-78"/>
              </a:rPr>
              <a:t>بلندمدت</a:t>
            </a:r>
            <a:r>
              <a:rPr lang="fa-IR" b="0" i="0" dirty="0">
                <a:solidFill>
                  <a:srgbClr val="212529"/>
                </a:solidFill>
                <a:effectLst/>
                <a:latin typeface="iransans"/>
                <a:cs typeface="B Nazanin" panose="00000400000000000000" pitchFamily="2" charset="-78"/>
              </a:rPr>
              <a:t> بپردازیم که در بازارهای مالی مورد داد و ستد قرار می گیرد. اوراق بهادار را </a:t>
            </a:r>
            <a:r>
              <a:rPr lang="fa-IR" b="0" i="0" dirty="0" err="1">
                <a:solidFill>
                  <a:srgbClr val="212529"/>
                </a:solidFill>
                <a:effectLst/>
                <a:latin typeface="iransans"/>
                <a:cs typeface="B Nazanin" panose="00000400000000000000" pitchFamily="2" charset="-78"/>
              </a:rPr>
              <a:t>می‌توانیم</a:t>
            </a:r>
            <a:r>
              <a:rPr lang="fa-IR" b="0" i="0" dirty="0">
                <a:solidFill>
                  <a:srgbClr val="212529"/>
                </a:solidFill>
                <a:effectLst/>
                <a:latin typeface="iransans"/>
                <a:cs typeface="B Nazanin" panose="00000400000000000000" pitchFamily="2" charset="-78"/>
              </a:rPr>
              <a:t> در یک دسته بندی کلی به سه بخش زیر تقسیم نماییم:</a:t>
            </a:r>
          </a:p>
          <a:p>
            <a:pPr algn="r" rtl="1">
              <a:buFont typeface="Arial" panose="020B0604020202020204" pitchFamily="34" charset="0"/>
              <a:buChar char="•"/>
            </a:pPr>
            <a:r>
              <a:rPr lang="fa-IR" b="0" i="0" dirty="0">
                <a:solidFill>
                  <a:srgbClr val="212529"/>
                </a:solidFill>
                <a:effectLst/>
                <a:latin typeface="iransans"/>
                <a:cs typeface="B Nazanin" panose="00000400000000000000" pitchFamily="2" charset="-78"/>
              </a:rPr>
              <a:t>اوراق حقوق صاحبان سهام: سهام عادی، سهام ممتاز، سهام سرمایه ای و….</a:t>
            </a:r>
          </a:p>
          <a:p>
            <a:pPr algn="r" rtl="1">
              <a:buFont typeface="Arial" panose="020B0604020202020204" pitchFamily="34" charset="0"/>
              <a:buChar char="•"/>
            </a:pPr>
            <a:r>
              <a:rPr lang="fa-IR" b="0" i="0" dirty="0">
                <a:solidFill>
                  <a:srgbClr val="212529"/>
                </a:solidFill>
                <a:effectLst/>
                <a:latin typeface="iransans"/>
                <a:cs typeface="B Nazanin" panose="00000400000000000000" pitchFamily="2" charset="-78"/>
              </a:rPr>
              <a:t>اوراق بدهی: اوراق قرضه، اوراق مشارکت و ابزارهای مالی اسلامی</a:t>
            </a:r>
          </a:p>
          <a:p>
            <a:pPr algn="r" rtl="1">
              <a:buFont typeface="Arial" panose="020B0604020202020204" pitchFamily="34" charset="0"/>
              <a:buChar char="•"/>
            </a:pPr>
            <a:r>
              <a:rPr lang="fa-IR" b="0" i="0" dirty="0">
                <a:solidFill>
                  <a:srgbClr val="212529"/>
                </a:solidFill>
                <a:effectLst/>
                <a:latin typeface="iransans"/>
                <a:cs typeface="B Nazanin" panose="00000400000000000000" pitchFamily="2" charset="-78"/>
              </a:rPr>
              <a:t>ابزارهای </a:t>
            </a:r>
            <a:r>
              <a:rPr lang="fa-IR" b="0" i="0" dirty="0" err="1">
                <a:solidFill>
                  <a:srgbClr val="212529"/>
                </a:solidFill>
                <a:effectLst/>
                <a:latin typeface="iransans"/>
                <a:cs typeface="B Nazanin" panose="00000400000000000000" pitchFamily="2" charset="-78"/>
              </a:rPr>
              <a:t>مشتقه</a:t>
            </a:r>
            <a:r>
              <a:rPr lang="fa-IR" b="0" i="0" dirty="0">
                <a:solidFill>
                  <a:srgbClr val="212529"/>
                </a:solidFill>
                <a:effectLst/>
                <a:latin typeface="iransans"/>
                <a:cs typeface="B Nazanin" panose="00000400000000000000" pitchFamily="2" charset="-78"/>
              </a:rPr>
              <a:t>: قرار دادهای آتی، اختیار معامله</a:t>
            </a:r>
          </a:p>
          <a:p>
            <a:pPr algn="r" rtl="1"/>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66ECBA0-879C-B973-256B-104A9DDC140C}"/>
              </a:ext>
            </a:extLst>
          </p:cNvPr>
          <p:cNvSpPr>
            <a:spLocks noGrp="1"/>
          </p:cNvSpPr>
          <p:nvPr>
            <p:ph type="sldNum" sz="quarter" idx="12"/>
          </p:nvPr>
        </p:nvSpPr>
        <p:spPr/>
        <p:txBody>
          <a:bodyPr/>
          <a:lstStyle/>
          <a:p>
            <a:fld id="{E5209958-9668-47E1-8580-DDC3B462F9A3}" type="slidenum">
              <a:rPr lang="en-US" smtClean="0"/>
              <a:t>3</a:t>
            </a:fld>
            <a:endParaRPr lang="en-US"/>
          </a:p>
        </p:txBody>
      </p:sp>
    </p:spTree>
    <p:extLst>
      <p:ext uri="{BB962C8B-B14F-4D97-AF65-F5344CB8AC3E}">
        <p14:creationId xmlns:p14="http://schemas.microsoft.com/office/powerpoint/2010/main" val="32434052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CDEE-9E12-1EB3-0306-8E4A8A9CBF18}"/>
              </a:ext>
            </a:extLst>
          </p:cNvPr>
          <p:cNvSpPr>
            <a:spLocks noGrp="1"/>
          </p:cNvSpPr>
          <p:nvPr>
            <p:ph type="title"/>
          </p:nvPr>
        </p:nvSpPr>
        <p:spPr/>
        <p:txBody>
          <a:bodyPr/>
          <a:lstStyle/>
          <a:p>
            <a:r>
              <a:rPr lang="fa-IR" b="1" i="0" dirty="0">
                <a:solidFill>
                  <a:srgbClr val="212529"/>
                </a:solidFill>
                <a:effectLst/>
                <a:latin typeface="iransans"/>
                <a:cs typeface="Titr" pitchFamily="2" charset="-78"/>
              </a:rPr>
              <a:t>اوراق حقوق صاحبان سهام</a:t>
            </a:r>
            <a:endParaRPr lang="en-US" dirty="0">
              <a:cs typeface="Titr" pitchFamily="2" charset="-78"/>
            </a:endParaRPr>
          </a:p>
        </p:txBody>
      </p:sp>
      <p:sp>
        <p:nvSpPr>
          <p:cNvPr id="3" name="Content Placeholder 2">
            <a:extLst>
              <a:ext uri="{FF2B5EF4-FFF2-40B4-BE49-F238E27FC236}">
                <a16:creationId xmlns:a16="http://schemas.microsoft.com/office/drawing/2014/main" id="{0BF8047A-A581-9EC1-8F23-D61F75316D96}"/>
              </a:ext>
            </a:extLst>
          </p:cNvPr>
          <p:cNvSpPr>
            <a:spLocks noGrp="1"/>
          </p:cNvSpPr>
          <p:nvPr>
            <p:ph idx="1"/>
          </p:nvPr>
        </p:nvSpPr>
        <p:spPr/>
        <p:txBody>
          <a:bodyPr>
            <a:normAutofit/>
          </a:bodyPr>
          <a:lstStyle/>
          <a:p>
            <a:pPr marL="0" indent="0" algn="r" rtl="1">
              <a:buNone/>
            </a:pPr>
            <a:r>
              <a:rPr lang="fa-IR" b="0" i="0" dirty="0">
                <a:solidFill>
                  <a:srgbClr val="212529"/>
                </a:solidFill>
                <a:effectLst/>
                <a:latin typeface="iransans"/>
                <a:cs typeface="B Nazanin" panose="00000400000000000000" pitchFamily="2" charset="-78"/>
              </a:rPr>
              <a:t>این اوراق نشان دهنده میزان مالکیت سرمایه گذاران در یک شرکت است. تقسیم بندی های متفاوتی برای سهام وجود دارد، از نظر شکلی سهام به دو دسته سهام </a:t>
            </a:r>
            <a:r>
              <a:rPr lang="fa-IR" b="0" i="0" dirty="0" err="1">
                <a:solidFill>
                  <a:srgbClr val="212529"/>
                </a:solidFill>
                <a:effectLst/>
                <a:latin typeface="iransans"/>
                <a:cs typeface="B Nazanin" panose="00000400000000000000" pitchFamily="2" charset="-78"/>
              </a:rPr>
              <a:t>بانام</a:t>
            </a:r>
            <a:r>
              <a:rPr lang="fa-IR" b="0" i="0" dirty="0">
                <a:solidFill>
                  <a:srgbClr val="212529"/>
                </a:solidFill>
                <a:effectLst/>
                <a:latin typeface="iransans"/>
                <a:cs typeface="B Nazanin" panose="00000400000000000000" pitchFamily="2" charset="-78"/>
              </a:rPr>
              <a:t> و سهام بی نام تقسیم می شود. از نظر ماهیت آورده به سهام نقدی و </a:t>
            </a:r>
            <a:r>
              <a:rPr lang="fa-IR" b="0" i="0" dirty="0" err="1">
                <a:solidFill>
                  <a:srgbClr val="212529"/>
                </a:solidFill>
                <a:effectLst/>
                <a:latin typeface="iransans"/>
                <a:cs typeface="B Nazanin" panose="00000400000000000000" pitchFamily="2" charset="-78"/>
              </a:rPr>
              <a:t>غیرنقدی</a:t>
            </a:r>
            <a:r>
              <a:rPr lang="fa-IR" b="0" i="0" dirty="0">
                <a:solidFill>
                  <a:srgbClr val="212529"/>
                </a:solidFill>
                <a:effectLst/>
                <a:latin typeface="iransans"/>
                <a:cs typeface="B Nazanin" panose="00000400000000000000" pitchFamily="2" charset="-78"/>
              </a:rPr>
              <a:t> طبقه بندی شده و از منظر حقوقی نیز خود در </a:t>
            </a:r>
            <a:r>
              <a:rPr lang="fa-IR" b="0" i="0" dirty="0" err="1">
                <a:solidFill>
                  <a:srgbClr val="212529"/>
                </a:solidFill>
                <a:effectLst/>
                <a:latin typeface="iransans"/>
                <a:cs typeface="B Nazanin" panose="00000400000000000000" pitchFamily="2" charset="-78"/>
              </a:rPr>
              <a:t>دوشاخه</a:t>
            </a:r>
            <a:r>
              <a:rPr lang="fa-IR" b="0" i="0" dirty="0">
                <a:solidFill>
                  <a:srgbClr val="212529"/>
                </a:solidFill>
                <a:effectLst/>
                <a:latin typeface="iransans"/>
                <a:cs typeface="B Nazanin" panose="00000400000000000000" pitchFamily="2" charset="-78"/>
              </a:rPr>
              <a:t> تقسیم می شود؛ سهام عادی و ممتاز  و سهام </a:t>
            </a:r>
            <a:r>
              <a:rPr lang="fa-IR" b="0" i="0" dirty="0" err="1">
                <a:solidFill>
                  <a:srgbClr val="212529"/>
                </a:solidFill>
                <a:effectLst/>
                <a:latin typeface="iransans"/>
                <a:cs typeface="B Nazanin" panose="00000400000000000000" pitchFamily="2" charset="-78"/>
              </a:rPr>
              <a:t>سرمایه‌ای</a:t>
            </a:r>
            <a:r>
              <a:rPr lang="fa-IR" b="0" i="0" dirty="0">
                <a:solidFill>
                  <a:srgbClr val="212529"/>
                </a:solidFill>
                <a:effectLst/>
                <a:latin typeface="iransans"/>
                <a:cs typeface="B Nazanin" panose="00000400000000000000" pitchFamily="2" charset="-78"/>
              </a:rPr>
              <a:t> و انتفاعی. لازم به ذکر است که سهام عادی و ممتاز از انواع سهام </a:t>
            </a:r>
            <a:r>
              <a:rPr lang="fa-IR" b="0" i="0" dirty="0" err="1">
                <a:solidFill>
                  <a:srgbClr val="212529"/>
                </a:solidFill>
                <a:effectLst/>
                <a:latin typeface="iransans"/>
                <a:cs typeface="B Nazanin" panose="00000400000000000000" pitchFamily="2" charset="-78"/>
              </a:rPr>
              <a:t>سرمایه‌ای</a:t>
            </a:r>
            <a:r>
              <a:rPr lang="fa-IR" b="0" i="0" dirty="0">
                <a:solidFill>
                  <a:srgbClr val="212529"/>
                </a:solidFill>
                <a:effectLst/>
                <a:latin typeface="iransans"/>
                <a:cs typeface="B Nazanin" panose="00000400000000000000" pitchFamily="2" charset="-78"/>
              </a:rPr>
              <a:t> به شمار </a:t>
            </a:r>
            <a:r>
              <a:rPr lang="fa-IR" b="0" i="0" dirty="0" err="1">
                <a:solidFill>
                  <a:srgbClr val="212529"/>
                </a:solidFill>
                <a:effectLst/>
                <a:latin typeface="iransans"/>
                <a:cs typeface="B Nazanin" panose="00000400000000000000" pitchFamily="2" charset="-78"/>
              </a:rPr>
              <a:t>می‌آیند</a:t>
            </a:r>
            <a:r>
              <a:rPr lang="fa-IR" b="0" i="0" dirty="0">
                <a:solidFill>
                  <a:srgbClr val="212529"/>
                </a:solidFill>
                <a:effectLst/>
                <a:latin typeface="iransans"/>
                <a:cs typeface="B Nazanin" panose="00000400000000000000" pitchFamily="2" charset="-78"/>
              </a:rPr>
              <a:t>.</a:t>
            </a:r>
          </a:p>
          <a:p>
            <a:pPr marL="0" indent="0" algn="r" rtl="1">
              <a:buNone/>
            </a:pPr>
            <a:endParaRPr lang="en-US" dirty="0">
              <a:cs typeface="B Nazanin" panose="00000400000000000000" pitchFamily="2" charset="-78"/>
            </a:endParaRPr>
          </a:p>
        </p:txBody>
      </p:sp>
      <p:sp>
        <p:nvSpPr>
          <p:cNvPr id="6" name="Slide Number Placeholder 5">
            <a:extLst>
              <a:ext uri="{FF2B5EF4-FFF2-40B4-BE49-F238E27FC236}">
                <a16:creationId xmlns:a16="http://schemas.microsoft.com/office/drawing/2014/main" id="{0FEB94CF-BDA7-BF6F-4742-AC718105F9EB}"/>
              </a:ext>
            </a:extLst>
          </p:cNvPr>
          <p:cNvSpPr>
            <a:spLocks noGrp="1"/>
          </p:cNvSpPr>
          <p:nvPr>
            <p:ph type="sldNum" sz="quarter" idx="12"/>
          </p:nvPr>
        </p:nvSpPr>
        <p:spPr/>
        <p:txBody>
          <a:bodyPr/>
          <a:lstStyle/>
          <a:p>
            <a:fld id="{E5209958-9668-47E1-8580-DDC3B462F9A3}" type="slidenum">
              <a:rPr lang="en-US" smtClean="0"/>
              <a:t>4</a:t>
            </a:fld>
            <a:endParaRPr lang="en-US"/>
          </a:p>
        </p:txBody>
      </p:sp>
    </p:spTree>
    <p:extLst>
      <p:ext uri="{BB962C8B-B14F-4D97-AF65-F5344CB8AC3E}">
        <p14:creationId xmlns:p14="http://schemas.microsoft.com/office/powerpoint/2010/main" val="302403169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5C2E-0F74-6070-0264-B82E4DD3AE47}"/>
              </a:ext>
            </a:extLst>
          </p:cNvPr>
          <p:cNvSpPr>
            <a:spLocks noGrp="1"/>
          </p:cNvSpPr>
          <p:nvPr>
            <p:ph type="title"/>
          </p:nvPr>
        </p:nvSpPr>
        <p:spPr/>
        <p:txBody>
          <a:bodyPr/>
          <a:lstStyle/>
          <a:p>
            <a:r>
              <a:rPr lang="fa-IR" b="1" i="0" dirty="0">
                <a:solidFill>
                  <a:srgbClr val="212529"/>
                </a:solidFill>
                <a:effectLst/>
                <a:latin typeface="iransans"/>
                <a:cs typeface="Titr" pitchFamily="2" charset="-78"/>
              </a:rPr>
              <a:t>سهام عادی</a:t>
            </a:r>
            <a:endParaRPr lang="en-US" dirty="0">
              <a:cs typeface="Titr" pitchFamily="2" charset="-78"/>
            </a:endParaRPr>
          </a:p>
        </p:txBody>
      </p:sp>
      <p:sp>
        <p:nvSpPr>
          <p:cNvPr id="3" name="Content Placeholder 2">
            <a:extLst>
              <a:ext uri="{FF2B5EF4-FFF2-40B4-BE49-F238E27FC236}">
                <a16:creationId xmlns:a16="http://schemas.microsoft.com/office/drawing/2014/main" id="{A428C659-509D-E04A-C8AF-BD77EA7F6250}"/>
              </a:ext>
            </a:extLst>
          </p:cNvPr>
          <p:cNvSpPr>
            <a:spLocks noGrp="1"/>
          </p:cNvSpPr>
          <p:nvPr>
            <p:ph idx="1"/>
          </p:nvPr>
        </p:nvSpPr>
        <p:spPr/>
        <p:txBody>
          <a:bodyPr>
            <a:normAutofit/>
          </a:bodyPr>
          <a:lstStyle/>
          <a:p>
            <a:pPr algn="r" rtl="1"/>
            <a:r>
              <a:rPr lang="fa-IR" b="0" i="0" dirty="0">
                <a:solidFill>
                  <a:srgbClr val="212529"/>
                </a:solidFill>
                <a:effectLst/>
                <a:latin typeface="iransans"/>
                <a:cs typeface="B Nazanin" panose="00000400000000000000" pitchFamily="2" charset="-78"/>
              </a:rPr>
              <a:t>در میان اوراق بهادار موجود در بازار، سهام عادی متداولترین ورقه بهادار محسوب می شود. سهام عادی دارای ارزش اسمی بوده و تعداد آن برای هر شرکت، بسته به میزان سرمایه آن شرکت است. ارزش اسمی هر سهم عادی در ایران برابر با ۱۰۰ تومان یا ۱۰۰۰ ریال است. تعداد سهام عادی هر شرکت نیز حاصل تقسیم سرمایه آن بر ارزش اسمی هر سهم است.</a:t>
            </a:r>
          </a:p>
          <a:p>
            <a:pPr algn="r" rtl="1"/>
            <a:r>
              <a:rPr lang="fa-IR" b="1" i="0" dirty="0">
                <a:solidFill>
                  <a:srgbClr val="212529"/>
                </a:solidFill>
                <a:effectLst/>
                <a:latin typeface="iransans"/>
                <a:cs typeface="B Nazanin" panose="00000400000000000000" pitchFamily="2" charset="-78"/>
              </a:rPr>
              <a:t>تعریف سهام عادی:</a:t>
            </a:r>
            <a:r>
              <a:rPr lang="fa-IR" b="0" i="0" dirty="0">
                <a:solidFill>
                  <a:srgbClr val="212529"/>
                </a:solidFill>
                <a:effectLst/>
                <a:latin typeface="iransans"/>
                <a:cs typeface="B Nazanin" panose="00000400000000000000" pitchFamily="2" charset="-78"/>
              </a:rPr>
              <a:t> سهام عادی یک نوع دارایی مالی است که نشان دهنده مالکیت در یک شرکت است. به عبارت ساده، سهام عادی دلالت بر حقوق صاحبان سهام در شرکت دارد</a:t>
            </a:r>
          </a:p>
          <a:p>
            <a:pPr algn="r" rtl="1"/>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687634D7-9E7E-B824-9A6A-32C09D408A3E}"/>
              </a:ext>
            </a:extLst>
          </p:cNvPr>
          <p:cNvSpPr>
            <a:spLocks noGrp="1"/>
          </p:cNvSpPr>
          <p:nvPr>
            <p:ph type="sldNum" sz="quarter" idx="12"/>
          </p:nvPr>
        </p:nvSpPr>
        <p:spPr/>
        <p:txBody>
          <a:bodyPr/>
          <a:lstStyle/>
          <a:p>
            <a:fld id="{E5209958-9668-47E1-8580-DDC3B462F9A3}" type="slidenum">
              <a:rPr lang="en-US" smtClean="0"/>
              <a:t>5</a:t>
            </a:fld>
            <a:endParaRPr lang="en-US"/>
          </a:p>
        </p:txBody>
      </p:sp>
    </p:spTree>
    <p:extLst>
      <p:ext uri="{BB962C8B-B14F-4D97-AF65-F5344CB8AC3E}">
        <p14:creationId xmlns:p14="http://schemas.microsoft.com/office/powerpoint/2010/main" val="6885099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6C7A-92A5-EE7C-2242-B4B06B825AD5}"/>
              </a:ext>
            </a:extLst>
          </p:cNvPr>
          <p:cNvSpPr>
            <a:spLocks noGrp="1"/>
          </p:cNvSpPr>
          <p:nvPr>
            <p:ph type="title"/>
          </p:nvPr>
        </p:nvSpPr>
        <p:spPr>
          <a:xfrm>
            <a:off x="1380402" y="-374072"/>
            <a:ext cx="10018713" cy="1752599"/>
          </a:xfrm>
        </p:spPr>
        <p:txBody>
          <a:bodyPr/>
          <a:lstStyle/>
          <a:p>
            <a:r>
              <a:rPr lang="fa-IR" b="1" i="0" dirty="0" err="1">
                <a:solidFill>
                  <a:srgbClr val="212529"/>
                </a:solidFill>
                <a:effectLst/>
                <a:latin typeface="iransans"/>
                <a:cs typeface="Titr" pitchFamily="2" charset="-78"/>
              </a:rPr>
              <a:t>ویژگی‌های</a:t>
            </a:r>
            <a:r>
              <a:rPr lang="fa-IR" b="1" i="0" dirty="0">
                <a:solidFill>
                  <a:srgbClr val="212529"/>
                </a:solidFill>
                <a:effectLst/>
                <a:latin typeface="iransans"/>
                <a:cs typeface="Titr" pitchFamily="2" charset="-78"/>
              </a:rPr>
              <a:t> سهام عادی:</a:t>
            </a:r>
            <a:endParaRPr lang="en-US" dirty="0">
              <a:cs typeface="Titr" pitchFamily="2" charset="-78"/>
            </a:endParaRPr>
          </a:p>
        </p:txBody>
      </p:sp>
      <p:sp>
        <p:nvSpPr>
          <p:cNvPr id="3" name="Content Placeholder 2">
            <a:extLst>
              <a:ext uri="{FF2B5EF4-FFF2-40B4-BE49-F238E27FC236}">
                <a16:creationId xmlns:a16="http://schemas.microsoft.com/office/drawing/2014/main" id="{121A2A89-C214-0D48-4C10-B812EACA80BF}"/>
              </a:ext>
            </a:extLst>
          </p:cNvPr>
          <p:cNvSpPr>
            <a:spLocks noGrp="1"/>
          </p:cNvSpPr>
          <p:nvPr>
            <p:ph idx="1"/>
          </p:nvPr>
        </p:nvSpPr>
        <p:spPr>
          <a:xfrm>
            <a:off x="1484310" y="1161492"/>
            <a:ext cx="10018713" cy="5070764"/>
          </a:xfrm>
        </p:spPr>
        <p:txBody>
          <a:bodyPr>
            <a:normAutofit/>
          </a:bodyPr>
          <a:lstStyle/>
          <a:p>
            <a:pPr marL="0" indent="0" algn="just" rtl="1">
              <a:buNone/>
            </a:pPr>
            <a:r>
              <a:rPr lang="fa-IR" b="0" i="0" dirty="0">
                <a:solidFill>
                  <a:srgbClr val="212529"/>
                </a:solidFill>
                <a:effectLst/>
                <a:latin typeface="iransans"/>
                <a:cs typeface="B Nazanin" panose="00000400000000000000" pitchFamily="2" charset="-78"/>
              </a:rPr>
              <a:t>سهام داران به نسبت تعداد سهام عادی که خریداری نموده </a:t>
            </a:r>
            <a:r>
              <a:rPr lang="fa-IR" b="0" i="0" dirty="0" err="1">
                <a:solidFill>
                  <a:srgbClr val="212529"/>
                </a:solidFill>
                <a:effectLst/>
                <a:latin typeface="iransans"/>
                <a:cs typeface="B Nazanin" panose="00000400000000000000" pitchFamily="2" charset="-78"/>
              </a:rPr>
              <a:t>اند</a:t>
            </a:r>
            <a:r>
              <a:rPr lang="fa-IR" b="0" i="0" dirty="0">
                <a:solidFill>
                  <a:srgbClr val="212529"/>
                </a:solidFill>
                <a:effectLst/>
                <a:latin typeface="iransans"/>
                <a:cs typeface="B Nazanin" panose="00000400000000000000" pitchFamily="2" charset="-78"/>
              </a:rPr>
              <a:t>، مالک شرکت هستند.</a:t>
            </a:r>
          </a:p>
          <a:p>
            <a:pPr marL="0" indent="0" algn="just" rtl="1">
              <a:buNone/>
            </a:pPr>
            <a:r>
              <a:rPr lang="fa-IR" b="0" i="0" dirty="0">
                <a:solidFill>
                  <a:srgbClr val="212529"/>
                </a:solidFill>
                <a:effectLst/>
                <a:latin typeface="iransans"/>
                <a:cs typeface="B Nazanin" panose="00000400000000000000" pitchFamily="2" charset="-78"/>
              </a:rPr>
              <a:t>مسئولیت سهامداران محدود به تعداد سهام </a:t>
            </a:r>
            <a:r>
              <a:rPr lang="fa-IR" b="0" i="0" dirty="0" err="1">
                <a:solidFill>
                  <a:srgbClr val="212529"/>
                </a:solidFill>
                <a:effectLst/>
                <a:latin typeface="iransans"/>
                <a:cs typeface="B Nazanin" panose="00000400000000000000" pitchFamily="2" charset="-78"/>
              </a:rPr>
              <a:t>آن‌ها</a:t>
            </a:r>
            <a:r>
              <a:rPr lang="fa-IR" b="0" i="0" dirty="0">
                <a:solidFill>
                  <a:srgbClr val="212529"/>
                </a:solidFill>
                <a:effectLst/>
                <a:latin typeface="iransans"/>
                <a:cs typeface="B Nazanin" panose="00000400000000000000" pitchFamily="2" charset="-78"/>
              </a:rPr>
              <a:t> است. یعنی در صورت ورشکستگی شرکت، چنانچه پول حاصل از فروش کلیه دارایی های شرکت کفاف همه بدهی های شرکت را نکند، برخلاف شرکت های </a:t>
            </a:r>
            <a:r>
              <a:rPr lang="fa-IR" b="0" i="0" dirty="0" err="1">
                <a:solidFill>
                  <a:srgbClr val="212529"/>
                </a:solidFill>
                <a:effectLst/>
                <a:latin typeface="iransans"/>
                <a:cs typeface="B Nazanin" panose="00000400000000000000" pitchFamily="2" charset="-78"/>
              </a:rPr>
              <a:t>تضامنی</a:t>
            </a:r>
            <a:r>
              <a:rPr lang="fa-IR" b="0" i="0" dirty="0">
                <a:solidFill>
                  <a:srgbClr val="212529"/>
                </a:solidFill>
                <a:effectLst/>
                <a:latin typeface="iransans"/>
                <a:cs typeface="B Nazanin" panose="00000400000000000000" pitchFamily="2" charset="-78"/>
              </a:rPr>
              <a:t>، سهامداران عادی شرکت های سهامی عام  مسئولیتی مازاد بر تعداد </a:t>
            </a:r>
            <a:r>
              <a:rPr lang="fa-IR" b="0" i="0" dirty="0" err="1">
                <a:solidFill>
                  <a:srgbClr val="212529"/>
                </a:solidFill>
                <a:effectLst/>
                <a:latin typeface="iransans"/>
                <a:cs typeface="B Nazanin" panose="00000400000000000000" pitchFamily="2" charset="-78"/>
              </a:rPr>
              <a:t>سهامشان</a:t>
            </a:r>
            <a:r>
              <a:rPr lang="fa-IR" b="0" i="0" dirty="0">
                <a:solidFill>
                  <a:srgbClr val="212529"/>
                </a:solidFill>
                <a:effectLst/>
                <a:latin typeface="iransans"/>
                <a:cs typeface="B Nazanin" panose="00000400000000000000" pitchFamily="2" charset="-78"/>
              </a:rPr>
              <a:t> در قبال تسویه بدهی های شرکت نداشته و تحت </a:t>
            </a:r>
            <a:r>
              <a:rPr lang="fa-IR" b="0" i="0" dirty="0" err="1">
                <a:solidFill>
                  <a:srgbClr val="212529"/>
                </a:solidFill>
                <a:effectLst/>
                <a:latin typeface="iransans"/>
                <a:cs typeface="B Nazanin" panose="00000400000000000000" pitchFamily="2" charset="-78"/>
              </a:rPr>
              <a:t>پیگیرد</a:t>
            </a:r>
            <a:r>
              <a:rPr lang="fa-IR" b="0" i="0" dirty="0">
                <a:solidFill>
                  <a:srgbClr val="212529"/>
                </a:solidFill>
                <a:effectLst/>
                <a:latin typeface="iransans"/>
                <a:cs typeface="B Nazanin" panose="00000400000000000000" pitchFamily="2" charset="-78"/>
              </a:rPr>
              <a:t> قانونی قرار نخواهند گرفت.</a:t>
            </a:r>
          </a:p>
          <a:p>
            <a:pPr marL="0" indent="0" algn="just" rtl="1">
              <a:buNone/>
            </a:pPr>
            <a:r>
              <a:rPr lang="fa-IR" b="0" i="0" dirty="0">
                <a:solidFill>
                  <a:srgbClr val="212529"/>
                </a:solidFill>
                <a:effectLst/>
                <a:latin typeface="iransans"/>
                <a:cs typeface="B Nazanin" panose="00000400000000000000" pitchFamily="2" charset="-78"/>
              </a:rPr>
              <a:t>سهام عادی فاقد زمان سررسید بوده و ناشر سهام عادی ملزم به </a:t>
            </a:r>
            <a:r>
              <a:rPr lang="fa-IR" b="0" i="0" dirty="0" err="1">
                <a:solidFill>
                  <a:srgbClr val="212529"/>
                </a:solidFill>
                <a:effectLst/>
                <a:latin typeface="iransans"/>
                <a:cs typeface="B Nazanin" panose="00000400000000000000" pitchFamily="2" charset="-78"/>
              </a:rPr>
              <a:t>بازخرید</a:t>
            </a:r>
            <a:r>
              <a:rPr lang="fa-IR" b="0" i="0" dirty="0">
                <a:solidFill>
                  <a:srgbClr val="212529"/>
                </a:solidFill>
                <a:effectLst/>
                <a:latin typeface="iransans"/>
                <a:cs typeface="B Nazanin" panose="00000400000000000000" pitchFamily="2" charset="-78"/>
              </a:rPr>
              <a:t> این اوراق نیست.</a:t>
            </a:r>
          </a:p>
          <a:p>
            <a:pPr marL="0" indent="0" algn="just" rtl="1">
              <a:buNone/>
            </a:pPr>
            <a:r>
              <a:rPr lang="fa-IR" b="0" i="0" dirty="0">
                <a:solidFill>
                  <a:srgbClr val="212529"/>
                </a:solidFill>
                <a:effectLst/>
                <a:latin typeface="iransans"/>
                <a:cs typeface="B Nazanin" panose="00000400000000000000" pitchFamily="2" charset="-78"/>
              </a:rPr>
              <a:t>صاحبان سهام عادی، بیشترین ریسک </a:t>
            </a:r>
            <a:r>
              <a:rPr lang="fa-IR" b="0" i="0" dirty="0" err="1">
                <a:solidFill>
                  <a:srgbClr val="212529"/>
                </a:solidFill>
                <a:effectLst/>
                <a:latin typeface="iransans"/>
                <a:cs typeface="B Nazanin" panose="00000400000000000000" pitchFamily="2" charset="-78"/>
              </a:rPr>
              <a:t>سرمایه‌گذاری</a:t>
            </a:r>
            <a:r>
              <a:rPr lang="fa-IR" b="0" i="0" dirty="0">
                <a:solidFill>
                  <a:srgbClr val="212529"/>
                </a:solidFill>
                <a:effectLst/>
                <a:latin typeface="iransans"/>
                <a:cs typeface="B Nazanin" panose="00000400000000000000" pitchFamily="2" charset="-78"/>
              </a:rPr>
              <a:t> در شرکت را متحمل خواهند شد، زیرا در صورت کاهش سود سهم یا زیان ده بودن شرکت، ارزش بازاری و ذاتی سهام عادی کاهش خواهد یافت. از طرفی زمانی که شرکت منحل شده و یا تمام دارایی های آن بفروش رسد، پس از تسویه همه بدهی های شرکت و پرداخت حقوق صاحبان سهام ممتاز، آنچه باقی می ماند به نسبت مالکیت بین صاحبان سهام عادی تقسیم می شود. بنابراین گفته می شود که دارندگان سهام عادی مالک نهایی شرکت هستند.</a:t>
            </a:r>
          </a:p>
          <a:p>
            <a:pPr marL="0" indent="0" algn="r" rtl="1">
              <a:buNone/>
            </a:pP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AC401E13-41DB-7728-91A9-AA6C62E54CEF}"/>
              </a:ext>
            </a:extLst>
          </p:cNvPr>
          <p:cNvSpPr>
            <a:spLocks noGrp="1"/>
          </p:cNvSpPr>
          <p:nvPr>
            <p:ph type="sldNum" sz="quarter" idx="12"/>
          </p:nvPr>
        </p:nvSpPr>
        <p:spPr/>
        <p:txBody>
          <a:bodyPr/>
          <a:lstStyle/>
          <a:p>
            <a:fld id="{E5209958-9668-47E1-8580-DDC3B462F9A3}" type="slidenum">
              <a:rPr lang="en-US" smtClean="0"/>
              <a:t>6</a:t>
            </a:fld>
            <a:endParaRPr lang="en-US"/>
          </a:p>
        </p:txBody>
      </p:sp>
    </p:spTree>
    <p:extLst>
      <p:ext uri="{BB962C8B-B14F-4D97-AF65-F5344CB8AC3E}">
        <p14:creationId xmlns:p14="http://schemas.microsoft.com/office/powerpoint/2010/main" val="1680628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6C7A-92A5-EE7C-2242-B4B06B825AD5}"/>
              </a:ext>
            </a:extLst>
          </p:cNvPr>
          <p:cNvSpPr>
            <a:spLocks noGrp="1"/>
          </p:cNvSpPr>
          <p:nvPr>
            <p:ph type="title"/>
          </p:nvPr>
        </p:nvSpPr>
        <p:spPr>
          <a:xfrm>
            <a:off x="1380402" y="-436418"/>
            <a:ext cx="10018713" cy="1752599"/>
          </a:xfrm>
        </p:spPr>
        <p:txBody>
          <a:bodyPr/>
          <a:lstStyle/>
          <a:p>
            <a:r>
              <a:rPr lang="fa-IR" b="1" i="0" dirty="0" err="1">
                <a:solidFill>
                  <a:srgbClr val="212529"/>
                </a:solidFill>
                <a:effectLst/>
                <a:latin typeface="iransans"/>
                <a:cs typeface="Titr" pitchFamily="2" charset="-78"/>
              </a:rPr>
              <a:t>ویژگی‌های</a:t>
            </a:r>
            <a:r>
              <a:rPr lang="fa-IR" b="1" i="0" dirty="0">
                <a:solidFill>
                  <a:srgbClr val="212529"/>
                </a:solidFill>
                <a:effectLst/>
                <a:latin typeface="iransans"/>
                <a:cs typeface="Titr" pitchFamily="2" charset="-78"/>
              </a:rPr>
              <a:t> سهام عادی:</a:t>
            </a:r>
            <a:endParaRPr lang="en-US" dirty="0">
              <a:cs typeface="Titr" pitchFamily="2" charset="-78"/>
            </a:endParaRPr>
          </a:p>
        </p:txBody>
      </p:sp>
      <p:sp>
        <p:nvSpPr>
          <p:cNvPr id="3" name="Content Placeholder 2">
            <a:extLst>
              <a:ext uri="{FF2B5EF4-FFF2-40B4-BE49-F238E27FC236}">
                <a16:creationId xmlns:a16="http://schemas.microsoft.com/office/drawing/2014/main" id="{121A2A89-C214-0D48-4C10-B812EACA80BF}"/>
              </a:ext>
            </a:extLst>
          </p:cNvPr>
          <p:cNvSpPr>
            <a:spLocks noGrp="1"/>
          </p:cNvSpPr>
          <p:nvPr>
            <p:ph idx="1"/>
          </p:nvPr>
        </p:nvSpPr>
        <p:spPr>
          <a:xfrm>
            <a:off x="1484310" y="893618"/>
            <a:ext cx="10018713" cy="5070764"/>
          </a:xfrm>
        </p:spPr>
        <p:txBody>
          <a:bodyPr>
            <a:normAutofit lnSpcReduction="10000"/>
          </a:bodyPr>
          <a:lstStyle/>
          <a:p>
            <a:pPr marL="0" indent="0" algn="just" rtl="1">
              <a:buNone/>
            </a:pPr>
            <a:r>
              <a:rPr lang="fa-IR" b="0" i="0" dirty="0">
                <a:solidFill>
                  <a:srgbClr val="212529"/>
                </a:solidFill>
                <a:effectLst/>
                <a:latin typeface="iransans"/>
                <a:cs typeface="B Nazanin" panose="00000400000000000000" pitchFamily="2" charset="-78"/>
              </a:rPr>
              <a:t>دارندگان سهام عادی به میزان تعداد سهام و درصد مالکیت خود نسبت به انتخاب هیأت مدیره شرکت، تایید یا رد اقدامات پیشنهادی مدیریت شرکت (مانند ادغام شرکت، تغییر ساختار سازمانی، افزایش یا کاهش سرمایه) حق رای دارند. البته این بدان معنا نیست که هر </a:t>
            </a:r>
            <a:r>
              <a:rPr lang="fa-IR" b="0" i="0" dirty="0" err="1">
                <a:solidFill>
                  <a:srgbClr val="212529"/>
                </a:solidFill>
                <a:effectLst/>
                <a:latin typeface="iransans"/>
                <a:cs typeface="B Nazanin" panose="00000400000000000000" pitchFamily="2" charset="-78"/>
              </a:rPr>
              <a:t>سهامدار</a:t>
            </a:r>
            <a:r>
              <a:rPr lang="fa-IR" b="0" i="0" dirty="0">
                <a:solidFill>
                  <a:srgbClr val="212529"/>
                </a:solidFill>
                <a:effectLst/>
                <a:latin typeface="iransans"/>
                <a:cs typeface="B Nazanin" panose="00000400000000000000" pitchFamily="2" charset="-78"/>
              </a:rPr>
              <a:t> می تواند نظرات فردی و کنترل شخصی خود را بر شرکت اعمال نماید، بلکه تنها </a:t>
            </a:r>
            <a:r>
              <a:rPr lang="fa-IR" b="0" i="0" dirty="0" err="1">
                <a:solidFill>
                  <a:srgbClr val="212529"/>
                </a:solidFill>
                <a:effectLst/>
                <a:latin typeface="iransans"/>
                <a:cs typeface="B Nazanin" panose="00000400000000000000" pitchFamily="2" charset="-78"/>
              </a:rPr>
              <a:t>می‌تواند</a:t>
            </a:r>
            <a:r>
              <a:rPr lang="fa-IR" b="0" i="0" dirty="0">
                <a:solidFill>
                  <a:srgbClr val="212529"/>
                </a:solidFill>
                <a:effectLst/>
                <a:latin typeface="iransans"/>
                <a:cs typeface="B Nazanin" panose="00000400000000000000" pitchFamily="2" charset="-78"/>
              </a:rPr>
              <a:t> با استفاده از رای خود در </a:t>
            </a:r>
            <a:r>
              <a:rPr lang="fa-IR" b="0" i="0" dirty="0" err="1">
                <a:solidFill>
                  <a:srgbClr val="212529"/>
                </a:solidFill>
                <a:effectLst/>
                <a:latin typeface="iransans"/>
                <a:cs typeface="B Nazanin" panose="00000400000000000000" pitchFamily="2" charset="-78"/>
              </a:rPr>
              <a:t>تصمیم‌گیری‌های</a:t>
            </a:r>
            <a:r>
              <a:rPr lang="fa-IR" b="0" i="0" dirty="0">
                <a:solidFill>
                  <a:srgbClr val="212529"/>
                </a:solidFill>
                <a:effectLst/>
                <a:latin typeface="iransans"/>
                <a:cs typeface="B Nazanin" panose="00000400000000000000" pitchFamily="2" charset="-78"/>
              </a:rPr>
              <a:t> شرکت که توسط مدیران صورت می گیرد، اظهارنظر کند.</a:t>
            </a:r>
          </a:p>
          <a:p>
            <a:pPr marL="0" indent="0" algn="just" rtl="1">
              <a:buNone/>
            </a:pPr>
            <a:r>
              <a:rPr lang="fa-IR" b="0" i="0" dirty="0">
                <a:solidFill>
                  <a:srgbClr val="212529"/>
                </a:solidFill>
                <a:effectLst/>
                <a:latin typeface="iransans"/>
                <a:cs typeface="B Nazanin" panose="00000400000000000000" pitchFamily="2" charset="-78"/>
              </a:rPr>
              <a:t>از دیگر </a:t>
            </a:r>
            <a:r>
              <a:rPr lang="fa-IR" b="0" i="0" dirty="0" err="1">
                <a:solidFill>
                  <a:srgbClr val="212529"/>
                </a:solidFill>
                <a:effectLst/>
                <a:latin typeface="iransans"/>
                <a:cs typeface="B Nazanin" panose="00000400000000000000" pitchFamily="2" charset="-78"/>
              </a:rPr>
              <a:t>ویژگی‌های</a:t>
            </a:r>
            <a:r>
              <a:rPr lang="fa-IR" b="0" i="0" dirty="0">
                <a:solidFill>
                  <a:srgbClr val="212529"/>
                </a:solidFill>
                <a:effectLst/>
                <a:latin typeface="iransans"/>
                <a:cs typeface="B Nazanin" panose="00000400000000000000" pitchFamily="2" charset="-78"/>
              </a:rPr>
              <a:t> سهام عادی برای سرمایه گذاران آن این است که دارندگان این نوع سهام دارای حق تقدم  در خرید سهام جدید خواهند بود. با افزایش سرمایه شرکت، بالطبع تعداد سهام آن نیز افزایش خواهد یافت و شرکت تعدادی سهام جدید منتشر خواهد نمود.  از طرفی با این افزایش سرمایه قیمت بازاری سهم کاهش می یابد. لذا برای حفظ درصد مالکیت آنها در شرکت، سهامداران فعلی نسبت به خرید سهام جدید شرکت از اولویت خرید بهره </a:t>
            </a:r>
            <a:r>
              <a:rPr lang="fa-IR" b="0" i="0" dirty="0" err="1">
                <a:solidFill>
                  <a:srgbClr val="212529"/>
                </a:solidFill>
                <a:effectLst/>
                <a:latin typeface="iransans"/>
                <a:cs typeface="B Nazanin" panose="00000400000000000000" pitchFamily="2" charset="-78"/>
              </a:rPr>
              <a:t>مند</a:t>
            </a:r>
            <a:r>
              <a:rPr lang="fa-IR" b="0" i="0" dirty="0">
                <a:solidFill>
                  <a:srgbClr val="212529"/>
                </a:solidFill>
                <a:effectLst/>
                <a:latin typeface="iransans"/>
                <a:cs typeface="B Nazanin" panose="00000400000000000000" pitchFamily="2" charset="-78"/>
              </a:rPr>
              <a:t> هستند. تعداد حق تقدم  هر </a:t>
            </a:r>
            <a:r>
              <a:rPr lang="fa-IR" b="0" i="0" dirty="0" err="1">
                <a:solidFill>
                  <a:srgbClr val="212529"/>
                </a:solidFill>
                <a:effectLst/>
                <a:latin typeface="iransans"/>
                <a:cs typeface="B Nazanin" panose="00000400000000000000" pitchFamily="2" charset="-78"/>
              </a:rPr>
              <a:t>سهامدار</a:t>
            </a:r>
            <a:r>
              <a:rPr lang="fa-IR" b="0" i="0" dirty="0">
                <a:solidFill>
                  <a:srgbClr val="212529"/>
                </a:solidFill>
                <a:effectLst/>
                <a:latin typeface="iransans"/>
                <a:cs typeface="B Nazanin" panose="00000400000000000000" pitchFamily="2" charset="-78"/>
              </a:rPr>
              <a:t> بر اساس مقدار سهامی که داشته، محاسبه می شود. ۲ مورد زیر، هدف ارائه حق تقدم به سهامداران فعلی محسوب </a:t>
            </a:r>
            <a:r>
              <a:rPr lang="fa-IR" b="0" i="0" dirty="0" err="1">
                <a:solidFill>
                  <a:srgbClr val="212529"/>
                </a:solidFill>
                <a:effectLst/>
                <a:latin typeface="iransans"/>
                <a:cs typeface="B Nazanin" panose="00000400000000000000" pitchFamily="2" charset="-78"/>
              </a:rPr>
              <a:t>می‌شود</a:t>
            </a:r>
            <a:r>
              <a:rPr lang="fa-IR" b="0" i="0" dirty="0">
                <a:solidFill>
                  <a:srgbClr val="212529"/>
                </a:solidFill>
                <a:effectLst/>
                <a:latin typeface="iransans"/>
                <a:cs typeface="B Nazanin" panose="00000400000000000000" pitchFamily="2" charset="-78"/>
              </a:rPr>
              <a:t>:</a:t>
            </a:r>
          </a:p>
          <a:p>
            <a:pPr algn="just" rtl="1"/>
            <a:r>
              <a:rPr lang="fa-IR" b="0" i="0" dirty="0">
                <a:solidFill>
                  <a:srgbClr val="212529"/>
                </a:solidFill>
                <a:effectLst/>
                <a:latin typeface="iransans"/>
                <a:cs typeface="B Nazanin" panose="00000400000000000000" pitchFamily="2" charset="-78"/>
              </a:rPr>
              <a:t>حفظ کنترل سهامداران فعلی بر اداره شرکت</a:t>
            </a:r>
          </a:p>
          <a:p>
            <a:pPr algn="just" rtl="1"/>
            <a:r>
              <a:rPr lang="fa-IR" b="0" i="0" dirty="0">
                <a:solidFill>
                  <a:srgbClr val="212529"/>
                </a:solidFill>
                <a:effectLst/>
                <a:latin typeface="iransans"/>
                <a:cs typeface="B Nazanin" panose="00000400000000000000" pitchFamily="2" charset="-78"/>
              </a:rPr>
              <a:t>حفظ حقوق </a:t>
            </a:r>
            <a:r>
              <a:rPr lang="fa-IR" b="0" i="0" dirty="0" err="1">
                <a:solidFill>
                  <a:srgbClr val="212529"/>
                </a:solidFill>
                <a:effectLst/>
                <a:latin typeface="iransans"/>
                <a:cs typeface="B Nazanin" panose="00000400000000000000" pitchFamily="2" charset="-78"/>
              </a:rPr>
              <a:t>آن‌ها</a:t>
            </a:r>
            <a:r>
              <a:rPr lang="fa-IR" b="0" i="0" dirty="0">
                <a:solidFill>
                  <a:srgbClr val="212529"/>
                </a:solidFill>
                <a:effectLst/>
                <a:latin typeface="iransans"/>
                <a:cs typeface="B Nazanin" panose="00000400000000000000" pitchFamily="2" charset="-78"/>
              </a:rPr>
              <a:t> در مقابل کاهش ارزش بازاری سهام  (که ناشی از افزایش سرمایه است)</a:t>
            </a:r>
          </a:p>
        </p:txBody>
      </p:sp>
      <p:sp>
        <p:nvSpPr>
          <p:cNvPr id="4" name="Slide Number Placeholder 3">
            <a:extLst>
              <a:ext uri="{FF2B5EF4-FFF2-40B4-BE49-F238E27FC236}">
                <a16:creationId xmlns:a16="http://schemas.microsoft.com/office/drawing/2014/main" id="{AC401E13-41DB-7728-91A9-AA6C62E54CEF}"/>
              </a:ext>
            </a:extLst>
          </p:cNvPr>
          <p:cNvSpPr>
            <a:spLocks noGrp="1"/>
          </p:cNvSpPr>
          <p:nvPr>
            <p:ph type="sldNum" sz="quarter" idx="12"/>
          </p:nvPr>
        </p:nvSpPr>
        <p:spPr/>
        <p:txBody>
          <a:bodyPr/>
          <a:lstStyle/>
          <a:p>
            <a:fld id="{E5209958-9668-47E1-8580-DDC3B462F9A3}" type="slidenum">
              <a:rPr lang="en-US" smtClean="0"/>
              <a:t>7</a:t>
            </a:fld>
            <a:endParaRPr lang="en-US"/>
          </a:p>
        </p:txBody>
      </p:sp>
    </p:spTree>
    <p:extLst>
      <p:ext uri="{BB962C8B-B14F-4D97-AF65-F5344CB8AC3E}">
        <p14:creationId xmlns:p14="http://schemas.microsoft.com/office/powerpoint/2010/main" val="304677092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698F-0D8F-8FB2-F504-CCE3DC7BA3D1}"/>
              </a:ext>
            </a:extLst>
          </p:cNvPr>
          <p:cNvSpPr>
            <a:spLocks noGrp="1"/>
          </p:cNvSpPr>
          <p:nvPr>
            <p:ph type="title"/>
          </p:nvPr>
        </p:nvSpPr>
        <p:spPr/>
        <p:txBody>
          <a:bodyPr/>
          <a:lstStyle/>
          <a:p>
            <a:r>
              <a:rPr lang="fa-IR" b="1" i="0" dirty="0">
                <a:solidFill>
                  <a:srgbClr val="212529"/>
                </a:solidFill>
                <a:effectLst/>
                <a:latin typeface="iransans"/>
                <a:cs typeface="Titr" pitchFamily="2" charset="-78"/>
              </a:rPr>
              <a:t>آشنایی با مفهوم سهام جایزه:</a:t>
            </a:r>
            <a:endParaRPr lang="en-US" b="1" dirty="0">
              <a:cs typeface="Titr" pitchFamily="2" charset="-78"/>
            </a:endParaRPr>
          </a:p>
        </p:txBody>
      </p:sp>
      <p:sp>
        <p:nvSpPr>
          <p:cNvPr id="3" name="Content Placeholder 2">
            <a:extLst>
              <a:ext uri="{FF2B5EF4-FFF2-40B4-BE49-F238E27FC236}">
                <a16:creationId xmlns:a16="http://schemas.microsoft.com/office/drawing/2014/main" id="{89C2DE92-05FE-BD88-0B3F-6846C81C8821}"/>
              </a:ext>
            </a:extLst>
          </p:cNvPr>
          <p:cNvSpPr>
            <a:spLocks noGrp="1"/>
          </p:cNvSpPr>
          <p:nvPr>
            <p:ph idx="1"/>
          </p:nvPr>
        </p:nvSpPr>
        <p:spPr/>
        <p:txBody>
          <a:bodyPr>
            <a:normAutofit/>
          </a:bodyPr>
          <a:lstStyle/>
          <a:p>
            <a:pPr marL="0" indent="0" algn="just" rtl="1">
              <a:buNone/>
            </a:pPr>
            <a:r>
              <a:rPr lang="fa-IR" b="0" i="0" dirty="0">
                <a:solidFill>
                  <a:srgbClr val="212529"/>
                </a:solidFill>
                <a:effectLst/>
                <a:latin typeface="iransans"/>
                <a:cs typeface="B Nazanin" panose="00000400000000000000" pitchFamily="2" charset="-78"/>
              </a:rPr>
              <a:t>گاهی شرکت ها برای افزایش سرمایه از اندوخته نقدی خود استفاده می کنند. در این مواقع بجای اعطای حق تقدم خرید به سهامداران فعلی، به </a:t>
            </a:r>
            <a:r>
              <a:rPr lang="fa-IR" dirty="0">
                <a:solidFill>
                  <a:srgbClr val="212529"/>
                </a:solidFill>
                <a:latin typeface="iransans"/>
                <a:cs typeface="B Nazanin" panose="00000400000000000000" pitchFamily="2" charset="-78"/>
              </a:rPr>
              <a:t>آن</a:t>
            </a:r>
            <a:r>
              <a:rPr lang="fa-IR" b="0" i="0" dirty="0">
                <a:solidFill>
                  <a:srgbClr val="212529"/>
                </a:solidFill>
                <a:effectLst/>
                <a:latin typeface="iransans"/>
                <a:cs typeface="B Nazanin" panose="00000400000000000000" pitchFamily="2" charset="-78"/>
              </a:rPr>
              <a:t>ها سهام جایزه تعلق می گیرد. در این روش بر خلاف روش اعطای حق تقدم، سهامداران هیچ مبلغی به شرکت پرداخت </a:t>
            </a:r>
            <a:r>
              <a:rPr lang="fa-IR" b="0" i="0" dirty="0" err="1">
                <a:solidFill>
                  <a:srgbClr val="212529"/>
                </a:solidFill>
                <a:effectLst/>
                <a:latin typeface="iransans"/>
                <a:cs typeface="B Nazanin" panose="00000400000000000000" pitchFamily="2" charset="-78"/>
              </a:rPr>
              <a:t>نمی</a:t>
            </a:r>
            <a:r>
              <a:rPr lang="fa-IR" b="0" i="0" dirty="0">
                <a:solidFill>
                  <a:srgbClr val="212529"/>
                </a:solidFill>
                <a:effectLst/>
                <a:latin typeface="iransans"/>
                <a:cs typeface="B Nazanin" panose="00000400000000000000" pitchFamily="2" charset="-78"/>
              </a:rPr>
              <a:t> کنند.</a:t>
            </a:r>
          </a:p>
          <a:p>
            <a:pPr marL="0" indent="0" algn="just" rtl="1">
              <a:buNone/>
            </a:pPr>
            <a:r>
              <a:rPr lang="fa-IR" b="0" i="0" dirty="0">
                <a:solidFill>
                  <a:srgbClr val="212529"/>
                </a:solidFill>
                <a:effectLst/>
                <a:latin typeface="iransans"/>
                <a:cs typeface="B Nazanin" panose="00000400000000000000" pitchFamily="2" charset="-78"/>
              </a:rPr>
              <a:t>دارندگان سهام عادی این امکان را دارند تا نسبت به ‌خرید و فروش و انتقال سهام خود اقدام نمایند.</a:t>
            </a:r>
          </a:p>
          <a:p>
            <a:pPr marL="0" indent="0" algn="just" rtl="1">
              <a:buNone/>
            </a:pPr>
            <a:r>
              <a:rPr lang="fa-IR" b="0" i="0" dirty="0">
                <a:solidFill>
                  <a:srgbClr val="212529"/>
                </a:solidFill>
                <a:effectLst/>
                <a:latin typeface="iransans"/>
                <a:cs typeface="B Nazanin" panose="00000400000000000000" pitchFamily="2" charset="-78"/>
              </a:rPr>
              <a:t>دارندگان سهام عادی این امکان را دارند تا دفاتر شرکت را نیز مورد بررسی قرار دهند. البته آنچه در عمل رخ </a:t>
            </a:r>
            <a:r>
              <a:rPr lang="fa-IR" b="0" i="0" dirty="0" err="1">
                <a:solidFill>
                  <a:srgbClr val="212529"/>
                </a:solidFill>
                <a:effectLst/>
                <a:latin typeface="iransans"/>
                <a:cs typeface="B Nazanin" panose="00000400000000000000" pitchFamily="2" charset="-78"/>
              </a:rPr>
              <a:t>می‌دهد</a:t>
            </a:r>
            <a:r>
              <a:rPr lang="fa-IR" b="0" i="0" dirty="0">
                <a:solidFill>
                  <a:srgbClr val="212529"/>
                </a:solidFill>
                <a:effectLst/>
                <a:latin typeface="iransans"/>
                <a:cs typeface="B Nazanin" panose="00000400000000000000" pitchFamily="2" charset="-78"/>
              </a:rPr>
              <a:t> این است که دسترسی به اطلاعاتی است که شرکت ها به صلاحدید خود در اختیار عموم قرار می دهند.</a:t>
            </a:r>
          </a:p>
          <a:p>
            <a:pPr marL="0" indent="0" algn="r" rtl="1">
              <a:buNone/>
            </a:pP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76B48191-756C-5459-918D-2013B496683E}"/>
              </a:ext>
            </a:extLst>
          </p:cNvPr>
          <p:cNvSpPr>
            <a:spLocks noGrp="1"/>
          </p:cNvSpPr>
          <p:nvPr>
            <p:ph type="sldNum" sz="quarter" idx="12"/>
          </p:nvPr>
        </p:nvSpPr>
        <p:spPr/>
        <p:txBody>
          <a:bodyPr/>
          <a:lstStyle/>
          <a:p>
            <a:fld id="{E5209958-9668-47E1-8580-DDC3B462F9A3}" type="slidenum">
              <a:rPr lang="en-US" smtClean="0"/>
              <a:t>8</a:t>
            </a:fld>
            <a:endParaRPr lang="en-US"/>
          </a:p>
        </p:txBody>
      </p:sp>
    </p:spTree>
    <p:extLst>
      <p:ext uri="{BB962C8B-B14F-4D97-AF65-F5344CB8AC3E}">
        <p14:creationId xmlns:p14="http://schemas.microsoft.com/office/powerpoint/2010/main" val="11828136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1BE-D843-BBE0-341C-E18B9FB2F357}"/>
              </a:ext>
            </a:extLst>
          </p:cNvPr>
          <p:cNvSpPr>
            <a:spLocks noGrp="1"/>
          </p:cNvSpPr>
          <p:nvPr>
            <p:ph type="title"/>
          </p:nvPr>
        </p:nvSpPr>
        <p:spPr/>
        <p:txBody>
          <a:bodyPr>
            <a:normAutofit/>
          </a:bodyPr>
          <a:lstStyle/>
          <a:p>
            <a:r>
              <a:rPr lang="fa-IR" b="1" i="0" dirty="0">
                <a:solidFill>
                  <a:srgbClr val="212529"/>
                </a:solidFill>
                <a:effectLst/>
                <a:latin typeface="iransans"/>
                <a:cs typeface="Titr" pitchFamily="2" charset="-78"/>
              </a:rPr>
              <a:t>ممنوعیت </a:t>
            </a:r>
            <a:r>
              <a:rPr lang="fa-IR" b="1" i="0" dirty="0" err="1">
                <a:solidFill>
                  <a:srgbClr val="212529"/>
                </a:solidFill>
                <a:effectLst/>
                <a:latin typeface="iransans"/>
                <a:cs typeface="Titr" pitchFamily="2" charset="-78"/>
              </a:rPr>
              <a:t>هایی</a:t>
            </a:r>
            <a:r>
              <a:rPr lang="fa-IR" b="1" i="0" dirty="0">
                <a:solidFill>
                  <a:srgbClr val="212529"/>
                </a:solidFill>
                <a:effectLst/>
                <a:latin typeface="iransans"/>
                <a:cs typeface="Titr" pitchFamily="2" charset="-78"/>
              </a:rPr>
              <a:t> که در خصوص سهام عادی در قوانین ایران وجود دارد، به شرح زیر است:</a:t>
            </a:r>
            <a:endParaRPr lang="en-US" dirty="0">
              <a:cs typeface="Titr" pitchFamily="2" charset="-78"/>
            </a:endParaRPr>
          </a:p>
        </p:txBody>
      </p:sp>
      <p:sp>
        <p:nvSpPr>
          <p:cNvPr id="3" name="Content Placeholder 2">
            <a:extLst>
              <a:ext uri="{FF2B5EF4-FFF2-40B4-BE49-F238E27FC236}">
                <a16:creationId xmlns:a16="http://schemas.microsoft.com/office/drawing/2014/main" id="{F96519DF-61DD-C220-7966-8AF6E709FEFE}"/>
              </a:ext>
            </a:extLst>
          </p:cNvPr>
          <p:cNvSpPr>
            <a:spLocks noGrp="1"/>
          </p:cNvSpPr>
          <p:nvPr>
            <p:ph idx="1"/>
          </p:nvPr>
        </p:nvSpPr>
        <p:spPr/>
        <p:txBody>
          <a:bodyPr>
            <a:normAutofit fontScale="85000" lnSpcReduction="10000"/>
          </a:bodyPr>
          <a:lstStyle/>
          <a:p>
            <a:pPr marL="0" indent="0" algn="r" rtl="1">
              <a:buNone/>
            </a:pPr>
            <a:r>
              <a:rPr lang="fa-IR" b="0" i="0" dirty="0">
                <a:solidFill>
                  <a:srgbClr val="212529"/>
                </a:solidFill>
                <a:effectLst/>
                <a:latin typeface="iransans"/>
                <a:cs typeface="B Nazanin" panose="00000400000000000000" pitchFamily="2" charset="-78"/>
              </a:rPr>
              <a:t>عدم امکان </a:t>
            </a:r>
            <a:r>
              <a:rPr lang="fa-IR" b="0" i="0" dirty="0" err="1">
                <a:solidFill>
                  <a:srgbClr val="212529"/>
                </a:solidFill>
                <a:effectLst/>
                <a:latin typeface="iransans"/>
                <a:cs typeface="B Nazanin" panose="00000400000000000000" pitchFamily="2" charset="-78"/>
              </a:rPr>
              <a:t>بازخرید</a:t>
            </a:r>
            <a:r>
              <a:rPr lang="fa-IR" b="0" i="0" dirty="0">
                <a:solidFill>
                  <a:srgbClr val="212529"/>
                </a:solidFill>
                <a:effectLst/>
                <a:latin typeface="iransans"/>
                <a:cs typeface="B Nazanin" panose="00000400000000000000" pitchFamily="2" charset="-78"/>
              </a:rPr>
              <a:t> سهام شرکت توسط خود شرکت (یعنی شرکت </a:t>
            </a:r>
            <a:r>
              <a:rPr lang="fa-IR" b="0" i="0" dirty="0" err="1">
                <a:solidFill>
                  <a:srgbClr val="212529"/>
                </a:solidFill>
                <a:effectLst/>
                <a:latin typeface="iransans"/>
                <a:cs typeface="B Nazanin" panose="00000400000000000000" pitchFamily="2" charset="-78"/>
              </a:rPr>
              <a:t>نمی</a:t>
            </a:r>
            <a:r>
              <a:rPr lang="fa-IR" b="0" i="0" dirty="0">
                <a:solidFill>
                  <a:srgbClr val="212529"/>
                </a:solidFill>
                <a:effectLst/>
                <a:latin typeface="iransans"/>
                <a:cs typeface="B Nazanin" panose="00000400000000000000" pitchFamily="2" charset="-78"/>
              </a:rPr>
              <a:t> تواند سهام عادی خود را </a:t>
            </a:r>
            <a:r>
              <a:rPr lang="fa-IR" b="0" i="0" dirty="0" err="1">
                <a:solidFill>
                  <a:srgbClr val="212529"/>
                </a:solidFill>
                <a:effectLst/>
                <a:latin typeface="iransans"/>
                <a:cs typeface="B Nazanin" panose="00000400000000000000" pitchFamily="2" charset="-78"/>
              </a:rPr>
              <a:t>بازخرید</a:t>
            </a:r>
            <a:r>
              <a:rPr lang="fa-IR" b="0" i="0" dirty="0">
                <a:solidFill>
                  <a:srgbClr val="212529"/>
                </a:solidFill>
                <a:effectLst/>
                <a:latin typeface="iransans"/>
                <a:cs typeface="B Nazanin" panose="00000400000000000000" pitchFamily="2" charset="-78"/>
              </a:rPr>
              <a:t> کند).</a:t>
            </a:r>
          </a:p>
          <a:p>
            <a:pPr marL="0" indent="0" algn="r" rtl="1">
              <a:buNone/>
            </a:pPr>
            <a:r>
              <a:rPr lang="fa-IR" b="0" i="0" dirty="0">
                <a:solidFill>
                  <a:srgbClr val="212529"/>
                </a:solidFill>
                <a:effectLst/>
                <a:latin typeface="iransans"/>
                <a:cs typeface="B Nazanin" panose="00000400000000000000" pitchFamily="2" charset="-78"/>
              </a:rPr>
              <a:t>عدم فروش سهام عادی منتشر شده توسط شرکت (یعنی شرکت </a:t>
            </a:r>
            <a:r>
              <a:rPr lang="fa-IR" b="0" i="0" dirty="0" err="1">
                <a:solidFill>
                  <a:srgbClr val="212529"/>
                </a:solidFill>
                <a:effectLst/>
                <a:latin typeface="iransans"/>
                <a:cs typeface="B Nazanin" panose="00000400000000000000" pitchFamily="2" charset="-78"/>
              </a:rPr>
              <a:t>نمی</a:t>
            </a:r>
            <a:r>
              <a:rPr lang="fa-IR" b="0" i="0" dirty="0">
                <a:solidFill>
                  <a:srgbClr val="212529"/>
                </a:solidFill>
                <a:effectLst/>
                <a:latin typeface="iransans"/>
                <a:cs typeface="B Nazanin" panose="00000400000000000000" pitchFamily="2" charset="-78"/>
              </a:rPr>
              <a:t> تواند سهام عادی منتشر کند که آن را بفروش نرساند).</a:t>
            </a:r>
          </a:p>
          <a:p>
            <a:pPr marL="0" indent="0" algn="r" rtl="1">
              <a:buNone/>
            </a:pPr>
            <a:r>
              <a:rPr lang="fa-IR" b="0" i="0" dirty="0">
                <a:solidFill>
                  <a:srgbClr val="212529"/>
                </a:solidFill>
                <a:effectLst/>
                <a:latin typeface="iransans"/>
                <a:cs typeface="B Nazanin" panose="00000400000000000000" pitchFamily="2" charset="-78"/>
              </a:rPr>
              <a:t>عدم وجود ارتباط مستقیم بین تعداد سهام منتشره از سوی شرکت و میزان سرمایه آن شرکت (یعنی تعداد سهام منتشره شرکت رابطه مستقیمی با سرمایه ثبت شده آن دارد که این تعداد برابر است با سرمایه ثبت شده شرکت تقسیم بر مبلغ اسمی هر سهم (۱۰۰۰ ریال)).</a:t>
            </a:r>
          </a:p>
          <a:p>
            <a:pPr marL="0" indent="0" algn="r" rtl="1">
              <a:buNone/>
            </a:pPr>
            <a:r>
              <a:rPr lang="fa-IR" b="0" i="0" dirty="0">
                <a:solidFill>
                  <a:srgbClr val="212529"/>
                </a:solidFill>
                <a:effectLst/>
                <a:latin typeface="iransans"/>
                <a:cs typeface="B Nazanin" panose="00000400000000000000" pitchFamily="2" charset="-78"/>
              </a:rPr>
              <a:t>در سایر کشورها ممنوعیت های مذکور وجود ندارد.</a:t>
            </a:r>
          </a:p>
          <a:p>
            <a:pPr marL="0" indent="0" algn="r" rtl="1">
              <a:buNone/>
            </a:pPr>
            <a:r>
              <a:rPr lang="fa-IR" b="0" i="0" dirty="0">
                <a:solidFill>
                  <a:srgbClr val="212529"/>
                </a:solidFill>
                <a:effectLst/>
                <a:latin typeface="iransans"/>
                <a:cs typeface="B Nazanin" panose="00000400000000000000" pitchFamily="2" charset="-78"/>
              </a:rPr>
              <a:t>در قانون بورس ایران </a:t>
            </a:r>
            <a:r>
              <a:rPr lang="fa-IR" b="0" i="0" dirty="0" err="1">
                <a:solidFill>
                  <a:srgbClr val="212529"/>
                </a:solidFill>
                <a:effectLst/>
                <a:latin typeface="iransans"/>
                <a:cs typeface="B Nazanin" panose="00000400000000000000" pitchFamily="2" charset="-78"/>
              </a:rPr>
              <a:t>محدودیت‌هایی</a:t>
            </a:r>
            <a:r>
              <a:rPr lang="fa-IR" b="0" i="0" dirty="0">
                <a:solidFill>
                  <a:srgbClr val="212529"/>
                </a:solidFill>
                <a:effectLst/>
                <a:latin typeface="iransans"/>
                <a:cs typeface="B Nazanin" panose="00000400000000000000" pitchFamily="2" charset="-78"/>
              </a:rPr>
              <a:t> در مورد سقف مالکیت شرکت توسط افراد حقیقی و حقوقی وجود دارد. همچنین سهام دار به نسبت مالکیت خود در مجمع عمومی شرکت دارای حق رای است.</a:t>
            </a:r>
          </a:p>
          <a:p>
            <a:pPr marL="0" indent="0" algn="r" rtl="1">
              <a:buNone/>
            </a:pP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F66B45A8-BD79-B1E1-613C-DF56ACC274BC}"/>
              </a:ext>
            </a:extLst>
          </p:cNvPr>
          <p:cNvSpPr>
            <a:spLocks noGrp="1"/>
          </p:cNvSpPr>
          <p:nvPr>
            <p:ph type="sldNum" sz="quarter" idx="12"/>
          </p:nvPr>
        </p:nvSpPr>
        <p:spPr/>
        <p:txBody>
          <a:bodyPr/>
          <a:lstStyle/>
          <a:p>
            <a:fld id="{E5209958-9668-47E1-8580-DDC3B462F9A3}" type="slidenum">
              <a:rPr lang="en-US" smtClean="0"/>
              <a:t>9</a:t>
            </a:fld>
            <a:endParaRPr lang="en-US"/>
          </a:p>
        </p:txBody>
      </p:sp>
    </p:spTree>
    <p:extLst>
      <p:ext uri="{BB962C8B-B14F-4D97-AF65-F5344CB8AC3E}">
        <p14:creationId xmlns:p14="http://schemas.microsoft.com/office/powerpoint/2010/main" val="21216137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256</TotalTime>
  <Words>1937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iransans</vt:lpstr>
      <vt:lpstr>Parallax</vt:lpstr>
      <vt:lpstr>عنوان :  اوراق‌های مالی</vt:lpstr>
      <vt:lpstr>اگر بخواهیم به لحاظ نوع دارایی بازار اوراق بهادار مورد بررسی قرار دهیم، به تقسیم بندی زیر خواهیم رسید:</vt:lpstr>
      <vt:lpstr>انواع اوراق بهادار</vt:lpstr>
      <vt:lpstr>اوراق حقوق صاحبان سهام</vt:lpstr>
      <vt:lpstr>سهام عادی</vt:lpstr>
      <vt:lpstr>ویژگی‌های سهام عادی:</vt:lpstr>
      <vt:lpstr>ویژگی‌های سهام عادی:</vt:lpstr>
      <vt:lpstr>آشنایی با مفهوم سهام جایزه:</vt:lpstr>
      <vt:lpstr>ممنوعیت هایی که در خصوص سهام عادی در قوانین ایران وجود دارد، به شرح زیر است:</vt:lpstr>
      <vt:lpstr>سهام ممتاز (ترکیبی)</vt:lpstr>
      <vt:lpstr>ویژگی های سهام ممتاز:</vt:lpstr>
      <vt:lpstr>سهام بانام</vt:lpstr>
      <vt:lpstr>سهام بی‌نام</vt:lpstr>
      <vt:lpstr>                                                      سهام نقدی در قبال آورده نقدی (پول) سهامداران به شرکت، سهم نقدی به آنها تعلق می گیرد. سهام نقدی به صورت اوراق سهام یک شکل و قابل معامله هستند. بر اساس بند ۲ ماده ۷۵ قانون ۱۹۶۶ فرانسه، این سهام با پرداخت یک چهارم مبلغ آن قابل صدور است. </vt:lpstr>
      <vt:lpstr>سهام سرمایه‌ای سهام سرمایه ای همان سهام عادی و ممتاز است.</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عنوان :  اوراق‌های مالی</dc:title>
  <dc:creator>Mehrab Atighi</dc:creator>
  <cp:lastModifiedBy>Mehrab Atighi</cp:lastModifiedBy>
  <cp:revision>6</cp:revision>
  <dcterms:created xsi:type="dcterms:W3CDTF">2022-12-26T06:10:12Z</dcterms:created>
  <dcterms:modified xsi:type="dcterms:W3CDTF">2022-12-28T16:30:42Z</dcterms:modified>
</cp:coreProperties>
</file>