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sldIdLst>
    <p:sldId id="530" r:id="rId5"/>
    <p:sldId id="531" r:id="rId6"/>
    <p:sldId id="533" r:id="rId7"/>
    <p:sldId id="547" r:id="rId8"/>
    <p:sldId id="534" r:id="rId9"/>
    <p:sldId id="548" r:id="rId10"/>
    <p:sldId id="549" r:id="rId11"/>
    <p:sldId id="550" r:id="rId12"/>
    <p:sldId id="553" r:id="rId13"/>
    <p:sldId id="554" r:id="rId14"/>
    <p:sldId id="552" r:id="rId15"/>
    <p:sldId id="551" r:id="rId16"/>
    <p:sldId id="555" r:id="rId17"/>
    <p:sldId id="537" r:id="rId18"/>
    <p:sldId id="556" r:id="rId19"/>
    <p:sldId id="546" r:id="rId20"/>
    <p:sldId id="557" r:id="rId21"/>
    <p:sldId id="558" r:id="rId22"/>
    <p:sldId id="538" r:id="rId23"/>
    <p:sldId id="543" r:id="rId24"/>
    <p:sldId id="559" r:id="rId25"/>
    <p:sldId id="54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422"/>
  </p:normalViewPr>
  <p:slideViewPr>
    <p:cSldViewPr snapToGrid="0">
      <p:cViewPr varScale="1">
        <p:scale>
          <a:sx n="78" d="100"/>
          <a:sy n="78" d="100"/>
        </p:scale>
        <p:origin x="80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12/8/2022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s://www.vamoon.ir/%D8%AE%D8%A8%D8%B1/70/%D8%AA%D9%81%D8%A7%D9%88%D8%AA-%D8%A8%D8%A7%D8%B2%D8%A7%D8%B1-%D9%BE%D9%88%D9%84-%D9%88-%D8%A8%D8%A7%D8%B2%D8%A7%D8%B1-%D8%B3%D8%B1%D9%85%D8%A7%DB%8C%D9%87-%DA%86%DB%8C%D8%B3%D8%AA%D8%9F" TargetMode="External"/><Relationship Id="rId2" Type="http://schemas.openxmlformats.org/officeDocument/2006/relationships/hyperlink" Target="https://blog.faradars.org/%D8%A8%D8%A7%D8%B2%D8%A7%D8%B1-%D9%BE%D9%88%D9%84-%D9%88-%D8%B3%D8%B1%D9%85%D8%A7%DB%8C%D9%87-%DA%86%D9%87-%D8%AA%D9%81%D8%A7%D9%88%D8%AA%DB%8C-%D8%AF%D8%A7%D8%B1%D9%86%D8%AF/" TargetMode="External"/><Relationship Id="rId1" Type="http://schemas.openxmlformats.org/officeDocument/2006/relationships/slideLayout" Target="../slideLayouts/slideLayout13.xml"/><Relationship Id="rId5" Type="http://schemas.openxmlformats.org/officeDocument/2006/relationships/hyperlink" Target="https://rasekhoon.net/RMagazine/show/1540322/%D8%A8%D8%A7%D8%B2%D8%A7%D8%B1-%D9%85%D8%A7%D9%84%DB%8C-%DB%8C%D8%A7-%D8%A8%D8%A7%D8%B2%D8%A7%D8%B1-%D8%B3%D8%B1%D9%85%D8%A7%DB%8C%D9%87-%DA%86%DB%8C%D8%B3%D8%AA-%D8%A2%D8%B4%D9%86%D8%A7%DB%8C%DB%8C-%D8%A8%D8%A7-%D8%AA%D9%82%D8%B3%DB%8C%D9%85-%D8%A8%D9%86%D8%AF%DB%8C-%D8%A7%D9%86%D9%88%D8%A7%D8%B9-%D8%A8%D8%A7%D8%B2%D8%A7%D8%B1%D9%87%D8%A7%DB%8C-%D8%B3%D8%B1%D9%85%D8%A7%DB%8C%D9%87" TargetMode="External"/><Relationship Id="rId4" Type="http://schemas.openxmlformats.org/officeDocument/2006/relationships/hyperlink" Target="https://modiriatesarmayeh.com/%D8%AA%D9%81%D8%A7%D9%88%D8%AA-%D8%A8%D8%A7%D8%B2%D8%A7%D8%B1-%D9%BE%D9%88%D9%84-%D9%88-%D8%B3%D8%B1%D9%85%D8%A7%DB%8C%D9%87/"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pPr rtl="1"/>
            <a:r>
              <a:rPr lang="fa-IR" b="0" dirty="0" err="1">
                <a:cs typeface="B Nazanin" panose="00000400000000000000" pitchFamily="2" charset="-78"/>
              </a:rPr>
              <a:t>بازار‌های</a:t>
            </a:r>
            <a:r>
              <a:rPr lang="fa-IR" b="0" dirty="0">
                <a:cs typeface="B Nazanin" panose="00000400000000000000" pitchFamily="2" charset="-78"/>
              </a:rPr>
              <a:t> مالی و سرمایه</a:t>
            </a:r>
            <a:endParaRPr lang="en-US" b="0" dirty="0">
              <a:cs typeface="B Nazanin" panose="00000400000000000000" pitchFamily="2" charset="-78"/>
            </a:endParaRP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fa-IR" dirty="0"/>
              <a:t>محراب عتیقی</a:t>
            </a:r>
            <a:endParaRPr lang="en-US" dirty="0"/>
          </a:p>
          <a:p>
            <a:endParaRPr lang="en-US" dirty="0"/>
          </a:p>
        </p:txBody>
      </p:sp>
    </p:spTree>
    <p:extLst>
      <p:ext uri="{BB962C8B-B14F-4D97-AF65-F5344CB8AC3E}">
        <p14:creationId xmlns:p14="http://schemas.microsoft.com/office/powerpoint/2010/main" val="1723491119"/>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B0C73-D11B-9E6F-D5BD-533C9863C5DC}"/>
              </a:ext>
            </a:extLst>
          </p:cNvPr>
          <p:cNvSpPr>
            <a:spLocks noGrp="1"/>
          </p:cNvSpPr>
          <p:nvPr>
            <p:ph type="ctrTitle"/>
          </p:nvPr>
        </p:nvSpPr>
        <p:spPr>
          <a:xfrm>
            <a:off x="550605" y="496136"/>
            <a:ext cx="11434917" cy="1069848"/>
          </a:xfrm>
        </p:spPr>
        <p:txBody>
          <a:bodyPr/>
          <a:lstStyle/>
          <a:p>
            <a:r>
              <a:rPr lang="fa-IR" sz="4000" dirty="0"/>
              <a:t>ریسک در بازار مالی به اشتراک گذاشته </a:t>
            </a:r>
            <a:r>
              <a:rPr lang="fa-IR" sz="4000" dirty="0" err="1"/>
              <a:t>می‌شود</a:t>
            </a:r>
            <a:endParaRPr lang="en-US" sz="4000" dirty="0"/>
          </a:p>
        </p:txBody>
      </p:sp>
      <p:sp>
        <p:nvSpPr>
          <p:cNvPr id="3" name="Subtitle 2">
            <a:extLst>
              <a:ext uri="{FF2B5EF4-FFF2-40B4-BE49-F238E27FC236}">
                <a16:creationId xmlns:a16="http://schemas.microsoft.com/office/drawing/2014/main" id="{65F2C793-37E4-6077-B1F0-F06FBAFA3DA5}"/>
              </a:ext>
            </a:extLst>
          </p:cNvPr>
          <p:cNvSpPr>
            <a:spLocks noGrp="1"/>
          </p:cNvSpPr>
          <p:nvPr>
            <p:ph type="subTitle" idx="1"/>
          </p:nvPr>
        </p:nvSpPr>
        <p:spPr>
          <a:xfrm>
            <a:off x="884902" y="2043929"/>
            <a:ext cx="10530349" cy="1928303"/>
          </a:xfrm>
        </p:spPr>
        <p:txBody>
          <a:bodyPr/>
          <a:lstStyle/>
          <a:p>
            <a:r>
              <a:rPr lang="fa-IR" i="0" u="none" strike="noStrike" dirty="0">
                <a:effectLst/>
                <a:latin typeface="iransans"/>
                <a:cs typeface="B Nazanin" panose="00000400000000000000" pitchFamily="2" charset="-78"/>
              </a:rPr>
              <a:t>بازار مالی</a:t>
            </a:r>
            <a:r>
              <a:rPr lang="fa-IR" i="0" dirty="0">
                <a:effectLst/>
                <a:latin typeface="iransans"/>
                <a:cs typeface="B Nazanin" panose="00000400000000000000" pitchFamily="2" charset="-78"/>
              </a:rPr>
              <a:t> عملکرد تقسیم ریسک را انجام می دهد، زیرا شخصی که متعهد به سرمایه گذاری است با افرادی که سرمایه خود را در این سرمایه گذاری ها می گذارند، متفاوت است. با کمک بازار مالی، این ریسک از شخصی که متعهد به سرمایه گذاری است، به افرادی که وجوه مربوط به سرمایه گذاری ها را تأمین می کنند، منتقل می کند.</a:t>
            </a:r>
            <a:endParaRPr lang="en-US" dirty="0">
              <a:cs typeface="B Nazanin" panose="00000400000000000000" pitchFamily="2" charset="-78"/>
            </a:endParaRPr>
          </a:p>
        </p:txBody>
      </p:sp>
    </p:spTree>
    <p:extLst>
      <p:ext uri="{BB962C8B-B14F-4D97-AF65-F5344CB8AC3E}">
        <p14:creationId xmlns:p14="http://schemas.microsoft.com/office/powerpoint/2010/main" val="152993172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B0C73-D11B-9E6F-D5BD-533C9863C5DC}"/>
              </a:ext>
            </a:extLst>
          </p:cNvPr>
          <p:cNvSpPr>
            <a:spLocks noGrp="1"/>
          </p:cNvSpPr>
          <p:nvPr>
            <p:ph type="ctrTitle"/>
          </p:nvPr>
        </p:nvSpPr>
        <p:spPr>
          <a:xfrm>
            <a:off x="1522476" y="496136"/>
            <a:ext cx="9144000" cy="1069848"/>
          </a:xfrm>
        </p:spPr>
        <p:txBody>
          <a:bodyPr/>
          <a:lstStyle/>
          <a:p>
            <a:r>
              <a:rPr lang="fa-IR" dirty="0"/>
              <a:t>دسترسی آسان</a:t>
            </a:r>
            <a:endParaRPr lang="en-US" dirty="0"/>
          </a:p>
        </p:txBody>
      </p:sp>
      <p:sp>
        <p:nvSpPr>
          <p:cNvPr id="3" name="Subtitle 2">
            <a:extLst>
              <a:ext uri="{FF2B5EF4-FFF2-40B4-BE49-F238E27FC236}">
                <a16:creationId xmlns:a16="http://schemas.microsoft.com/office/drawing/2014/main" id="{65F2C793-37E4-6077-B1F0-F06FBAFA3DA5}"/>
              </a:ext>
            </a:extLst>
          </p:cNvPr>
          <p:cNvSpPr>
            <a:spLocks noGrp="1"/>
          </p:cNvSpPr>
          <p:nvPr>
            <p:ph type="subTitle" idx="1"/>
          </p:nvPr>
        </p:nvSpPr>
        <p:spPr>
          <a:xfrm>
            <a:off x="717755" y="1769807"/>
            <a:ext cx="10835148" cy="1936954"/>
          </a:xfrm>
        </p:spPr>
        <p:txBody>
          <a:bodyPr/>
          <a:lstStyle/>
          <a:p>
            <a:r>
              <a:rPr lang="fa-IR" b="0" i="0" dirty="0">
                <a:effectLst/>
                <a:latin typeface="iransans"/>
                <a:cs typeface="B Nazanin" panose="00000400000000000000" pitchFamily="2" charset="-78"/>
              </a:rPr>
              <a:t>صنایع برای جمع آوری وجوه به سرمایه گذاران احتیاج دارند و سرمایه گذاران برای سرمایه گذاری و افزایش پول خود به صنایع نیاز دارند. بنابراین، </a:t>
            </a:r>
            <a:r>
              <a:rPr lang="fa-IR" b="1" i="0" u="none" strike="noStrike" dirty="0">
                <a:effectLst/>
                <a:latin typeface="iransans"/>
                <a:cs typeface="B Nazanin" panose="00000400000000000000" pitchFamily="2" charset="-78"/>
              </a:rPr>
              <a:t>بازار مالی</a:t>
            </a:r>
            <a:r>
              <a:rPr lang="fa-IR" b="0" i="0" dirty="0">
                <a:effectLst/>
                <a:latin typeface="iransans"/>
                <a:cs typeface="B Nazanin" panose="00000400000000000000" pitchFamily="2" charset="-78"/>
              </a:rPr>
              <a:t> خریدار و فروشنده بالقوه را به راحتی برای سرمایه گذاری کنار یکدیگر قرار می دهد، تا بدین گونه به آن ها کمک کند، در وقت و هزینه خود برای یافتن خریدار و فروشنده بالقوه صرفه جویی کنند.</a:t>
            </a:r>
            <a:endParaRPr lang="en-US" dirty="0">
              <a:cs typeface="B Nazanin" panose="00000400000000000000" pitchFamily="2" charset="-78"/>
            </a:endParaRPr>
          </a:p>
        </p:txBody>
      </p:sp>
    </p:spTree>
    <p:extLst>
      <p:ext uri="{BB962C8B-B14F-4D97-AF65-F5344CB8AC3E}">
        <p14:creationId xmlns:p14="http://schemas.microsoft.com/office/powerpoint/2010/main" val="348843085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B0C73-D11B-9E6F-D5BD-533C9863C5DC}"/>
              </a:ext>
            </a:extLst>
          </p:cNvPr>
          <p:cNvSpPr>
            <a:spLocks noGrp="1"/>
          </p:cNvSpPr>
          <p:nvPr>
            <p:ph type="ctrTitle"/>
          </p:nvPr>
        </p:nvSpPr>
        <p:spPr>
          <a:xfrm>
            <a:off x="530942" y="496136"/>
            <a:ext cx="10135534" cy="1069848"/>
          </a:xfrm>
        </p:spPr>
        <p:txBody>
          <a:bodyPr/>
          <a:lstStyle/>
          <a:p>
            <a:pPr rtl="1"/>
            <a:r>
              <a:rPr lang="fa-IR" sz="3600" b="0" i="0" u="none" strike="noStrike" dirty="0">
                <a:effectLst/>
                <a:latin typeface="iransans"/>
              </a:rPr>
              <a:t>کاهش در هزینه های معامله و تدارک اطلاعات</a:t>
            </a:r>
            <a:endParaRPr lang="en-US" sz="8000" dirty="0"/>
          </a:p>
        </p:txBody>
      </p:sp>
      <p:sp>
        <p:nvSpPr>
          <p:cNvPr id="3" name="Subtitle 2">
            <a:extLst>
              <a:ext uri="{FF2B5EF4-FFF2-40B4-BE49-F238E27FC236}">
                <a16:creationId xmlns:a16="http://schemas.microsoft.com/office/drawing/2014/main" id="{65F2C793-37E4-6077-B1F0-F06FBAFA3DA5}"/>
              </a:ext>
            </a:extLst>
          </p:cNvPr>
          <p:cNvSpPr>
            <a:spLocks noGrp="1"/>
          </p:cNvSpPr>
          <p:nvPr>
            <p:ph type="subTitle" idx="1"/>
          </p:nvPr>
        </p:nvSpPr>
        <p:spPr>
          <a:xfrm>
            <a:off x="599768" y="2005781"/>
            <a:ext cx="11149780" cy="797101"/>
          </a:xfrm>
        </p:spPr>
        <p:txBody>
          <a:bodyPr/>
          <a:lstStyle/>
          <a:p>
            <a:r>
              <a:rPr lang="fa-IR" i="0" dirty="0">
                <a:effectLst/>
                <a:latin typeface="iransans"/>
                <a:cs typeface="B Nazanin" panose="00000400000000000000" pitchFamily="2" charset="-78"/>
              </a:rPr>
              <a:t>معامله گر برای انجام معامله و سرمایه گذاری به انواع مختلفی از اطلاعات نیاز دارد و  بازار مالی هر نوع اطلاعات مورد نیاز معامله گر، سرمایه گذار و فروشنده  را  بدون نیاز به هزینه کردن پول و برای کمک به آن ها گردآوری می کند. به این ترتیب، </a:t>
            </a:r>
            <a:r>
              <a:rPr lang="fa-IR" i="0" u="none" strike="noStrike" dirty="0">
                <a:effectLst/>
                <a:latin typeface="iransans"/>
                <a:cs typeface="B Nazanin" panose="00000400000000000000" pitchFamily="2" charset="-78"/>
              </a:rPr>
              <a:t>بازار مالی</a:t>
            </a:r>
            <a:r>
              <a:rPr lang="fa-IR" i="0" dirty="0">
                <a:effectLst/>
                <a:latin typeface="iransans"/>
                <a:cs typeface="B Nazanin" panose="00000400000000000000" pitchFamily="2" charset="-78"/>
              </a:rPr>
              <a:t> هزینه </a:t>
            </a:r>
            <a:r>
              <a:rPr lang="fa-IR" i="0" dirty="0" err="1">
                <a:effectLst/>
                <a:latin typeface="iransans"/>
                <a:cs typeface="B Nazanin" panose="00000400000000000000" pitchFamily="2" charset="-78"/>
              </a:rPr>
              <a:t>معاملات</a:t>
            </a:r>
            <a:r>
              <a:rPr lang="fa-IR" i="0" dirty="0">
                <a:effectLst/>
                <a:latin typeface="iransans"/>
                <a:cs typeface="B Nazanin" panose="00000400000000000000" pitchFamily="2" charset="-78"/>
              </a:rPr>
              <a:t> را کاهش می دهد.</a:t>
            </a:r>
            <a:endParaRPr lang="en-US" dirty="0">
              <a:cs typeface="B Nazanin" panose="00000400000000000000" pitchFamily="2" charset="-78"/>
            </a:endParaRPr>
          </a:p>
        </p:txBody>
      </p:sp>
    </p:spTree>
    <p:extLst>
      <p:ext uri="{BB962C8B-B14F-4D97-AF65-F5344CB8AC3E}">
        <p14:creationId xmlns:p14="http://schemas.microsoft.com/office/powerpoint/2010/main" val="214359107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B0C73-D11B-9E6F-D5BD-533C9863C5DC}"/>
              </a:ext>
            </a:extLst>
          </p:cNvPr>
          <p:cNvSpPr>
            <a:spLocks noGrp="1"/>
          </p:cNvSpPr>
          <p:nvPr>
            <p:ph type="ctrTitle"/>
          </p:nvPr>
        </p:nvSpPr>
        <p:spPr>
          <a:xfrm>
            <a:off x="1522476" y="496136"/>
            <a:ext cx="9144000" cy="1069848"/>
          </a:xfrm>
        </p:spPr>
        <p:txBody>
          <a:bodyPr/>
          <a:lstStyle/>
          <a:p>
            <a:r>
              <a:rPr lang="fa-IR" dirty="0"/>
              <a:t>تشکیل سرمایه</a:t>
            </a:r>
            <a:endParaRPr lang="en-US" dirty="0"/>
          </a:p>
        </p:txBody>
      </p:sp>
      <p:sp>
        <p:nvSpPr>
          <p:cNvPr id="3" name="Subtitle 2">
            <a:extLst>
              <a:ext uri="{FF2B5EF4-FFF2-40B4-BE49-F238E27FC236}">
                <a16:creationId xmlns:a16="http://schemas.microsoft.com/office/drawing/2014/main" id="{65F2C793-37E4-6077-B1F0-F06FBAFA3DA5}"/>
              </a:ext>
            </a:extLst>
          </p:cNvPr>
          <p:cNvSpPr>
            <a:spLocks noGrp="1"/>
          </p:cNvSpPr>
          <p:nvPr>
            <p:ph type="subTitle" idx="1"/>
          </p:nvPr>
        </p:nvSpPr>
        <p:spPr>
          <a:xfrm>
            <a:off x="717755" y="1769807"/>
            <a:ext cx="10835148" cy="1936954"/>
          </a:xfrm>
        </p:spPr>
        <p:txBody>
          <a:bodyPr/>
          <a:lstStyle/>
          <a:p>
            <a:r>
              <a:rPr lang="fa-IR" b="0" i="0" dirty="0">
                <a:effectLst/>
                <a:latin typeface="iransans"/>
                <a:cs typeface="B Nazanin" panose="00000400000000000000" pitchFamily="2" charset="-78"/>
              </a:rPr>
              <a:t>بازارهای مالی این امکان را فراهم می کنند که از طریق آن ها پس انداز جدید سرمایه گذاران در کشور جریان یابد و اینگونه به شکل گیری سرمایه بیشتر کشور کمک شود.</a:t>
            </a:r>
            <a:endParaRPr lang="en-US" dirty="0">
              <a:cs typeface="B Nazanin" panose="00000400000000000000" pitchFamily="2" charset="-78"/>
            </a:endParaRPr>
          </a:p>
        </p:txBody>
      </p:sp>
    </p:spTree>
    <p:extLst>
      <p:ext uri="{BB962C8B-B14F-4D97-AF65-F5344CB8AC3E}">
        <p14:creationId xmlns:p14="http://schemas.microsoft.com/office/powerpoint/2010/main" val="143866364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C44EC9-F730-00B6-E479-530EC276D851}"/>
              </a:ext>
              <a:ext uri="{C183D7F6-B498-43B3-948B-1728B52AA6E4}">
                <adec:decorative xmlns:adec="http://schemas.microsoft.com/office/drawing/2017/decorative" val="1"/>
              </a:ext>
            </a:extLst>
          </p:cNvPr>
          <p:cNvGrpSpPr/>
          <p:nvPr/>
        </p:nvGrpSpPr>
        <p:grpSpPr>
          <a:xfrm rot="10800000">
            <a:off x="1497321" y="2736484"/>
            <a:ext cx="1512407" cy="938717"/>
            <a:chOff x="4779792" y="2384561"/>
            <a:chExt cx="3365480" cy="2088878"/>
          </a:xfrm>
          <a:solidFill>
            <a:schemeClr val="accent6">
              <a:alpha val="50231"/>
            </a:schemeClr>
          </a:solidFill>
        </p:grpSpPr>
        <p:sp>
          <p:nvSpPr>
            <p:cNvPr id="5" name="Freeform 4">
              <a:extLst>
                <a:ext uri="{FF2B5EF4-FFF2-40B4-BE49-F238E27FC236}">
                  <a16:creationId xmlns:a16="http://schemas.microsoft.com/office/drawing/2014/main" id="{8B6D2F8E-4F98-B89F-E4FB-DD9F900821E1}"/>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99EBD7AD-ED91-CC5F-0110-3EE43A60F946}"/>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7" name="Group 6">
            <a:extLst>
              <a:ext uri="{FF2B5EF4-FFF2-40B4-BE49-F238E27FC236}">
                <a16:creationId xmlns:a16="http://schemas.microsoft.com/office/drawing/2014/main" id="{56B0BED4-B4D2-A8C2-9E8E-FA7D1819E15A}"/>
              </a:ext>
              <a:ext uri="{C183D7F6-B498-43B3-948B-1728B52AA6E4}">
                <adec:decorative xmlns:adec="http://schemas.microsoft.com/office/drawing/2017/decorative" val="1"/>
              </a:ext>
            </a:extLst>
          </p:cNvPr>
          <p:cNvGrpSpPr/>
          <p:nvPr/>
        </p:nvGrpSpPr>
        <p:grpSpPr>
          <a:xfrm>
            <a:off x="9199707" y="3205843"/>
            <a:ext cx="1512408" cy="938718"/>
            <a:chOff x="4779792" y="2384561"/>
            <a:chExt cx="3365480" cy="2088878"/>
          </a:xfrm>
          <a:solidFill>
            <a:schemeClr val="accent1">
              <a:alpha val="48174"/>
            </a:schemeClr>
          </a:solidFill>
        </p:grpSpPr>
        <p:sp>
          <p:nvSpPr>
            <p:cNvPr id="8" name="Freeform 1">
              <a:extLst>
                <a:ext uri="{FF2B5EF4-FFF2-40B4-BE49-F238E27FC236}">
                  <a16:creationId xmlns:a16="http://schemas.microsoft.com/office/drawing/2014/main" id="{B542C6FD-B908-03BB-DE9D-1E76EE849265}"/>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21">
              <a:extLst>
                <a:ext uri="{FF2B5EF4-FFF2-40B4-BE49-F238E27FC236}">
                  <a16:creationId xmlns:a16="http://schemas.microsoft.com/office/drawing/2014/main" id="{594F7F18-2B8D-7493-904B-1BD252DFC677}"/>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p:txBody>
          <a:bodyPr/>
          <a:lstStyle/>
          <a:p>
            <a:r>
              <a:rPr lang="fa-IR" dirty="0" err="1"/>
              <a:t>ریسک‌های</a:t>
            </a:r>
            <a:r>
              <a:rPr lang="fa-IR" dirty="0"/>
              <a:t> بازار مالی</a:t>
            </a:r>
            <a:endParaRPr lang="en-US" dirty="0"/>
          </a:p>
        </p:txBody>
      </p:sp>
    </p:spTree>
    <p:extLst>
      <p:ext uri="{BB962C8B-B14F-4D97-AF65-F5344CB8AC3E}">
        <p14:creationId xmlns:p14="http://schemas.microsoft.com/office/powerpoint/2010/main" val="1213210011"/>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5F2C793-37E4-6077-B1F0-F06FBAFA3DA5}"/>
              </a:ext>
            </a:extLst>
          </p:cNvPr>
          <p:cNvSpPr>
            <a:spLocks noGrp="1"/>
          </p:cNvSpPr>
          <p:nvPr>
            <p:ph type="subTitle" idx="1"/>
          </p:nvPr>
        </p:nvSpPr>
        <p:spPr>
          <a:xfrm>
            <a:off x="727587" y="1042219"/>
            <a:ext cx="11080954" cy="5299587"/>
          </a:xfrm>
        </p:spPr>
        <p:txBody>
          <a:bodyPr/>
          <a:lstStyle/>
          <a:p>
            <a:pPr algn="r"/>
            <a:r>
              <a:rPr lang="fa-IR" b="1" i="0" u="none" strike="noStrike" dirty="0">
                <a:effectLst/>
                <a:latin typeface="iransans"/>
                <a:cs typeface="B Nazanin" panose="00000400000000000000" pitchFamily="2" charset="-78"/>
              </a:rPr>
              <a:t>ریسک های بازار مالی</a:t>
            </a:r>
          </a:p>
          <a:p>
            <a:pPr algn="r"/>
            <a:r>
              <a:rPr lang="fa-IR" i="0" dirty="0">
                <a:effectLst/>
                <a:latin typeface="iransans"/>
                <a:cs typeface="B Nazanin" panose="00000400000000000000" pitchFamily="2" charset="-78"/>
              </a:rPr>
              <a:t>ریسک </a:t>
            </a:r>
            <a:r>
              <a:rPr lang="fa-IR" i="0" u="none" strike="noStrike" dirty="0">
                <a:effectLst/>
                <a:latin typeface="iransans"/>
                <a:cs typeface="B Nazanin" panose="00000400000000000000" pitchFamily="2" charset="-78"/>
              </a:rPr>
              <a:t>بازار مالی</a:t>
            </a:r>
            <a:r>
              <a:rPr lang="fa-IR" i="0" dirty="0">
                <a:effectLst/>
                <a:latin typeface="iransans"/>
                <a:cs typeface="B Nazanin" panose="00000400000000000000" pitchFamily="2" charset="-78"/>
              </a:rPr>
              <a:t> بر عملکرد کلی سرمایه گذاران در بازار مالی تاثیر می گذارد. ریسک بازار که تحت </a:t>
            </a:r>
            <a:r>
              <a:rPr lang="fa-IR" i="0" dirty="0" err="1">
                <a:effectLst/>
                <a:latin typeface="iransans"/>
                <a:cs typeface="B Nazanin" panose="00000400000000000000" pitchFamily="2" charset="-78"/>
              </a:rPr>
              <a:t>عنوان"ریسک</a:t>
            </a:r>
            <a:r>
              <a:rPr lang="fa-IR" i="0" dirty="0">
                <a:effectLst/>
                <a:latin typeface="iransans"/>
                <a:cs typeface="B Nazanin" panose="00000400000000000000" pitchFamily="2" charset="-78"/>
              </a:rPr>
              <a:t> سیستماتیک" هم شناخته می شود، به راحتی از بین </a:t>
            </a:r>
            <a:r>
              <a:rPr lang="fa-IR" i="0" dirty="0" err="1">
                <a:effectLst/>
                <a:latin typeface="iransans"/>
                <a:cs typeface="B Nazanin" panose="00000400000000000000" pitchFamily="2" charset="-78"/>
              </a:rPr>
              <a:t>نمی</a:t>
            </a:r>
            <a:r>
              <a:rPr lang="fa-IR" i="0" dirty="0">
                <a:effectLst/>
                <a:latin typeface="iransans"/>
                <a:cs typeface="B Nazanin" panose="00000400000000000000" pitchFamily="2" charset="-78"/>
              </a:rPr>
              <a:t> رود و می توان از راه های دیگر برای مقابله با آن استفاده کرد. از جمله عوامل ریسک بازار مالی می توان به رکود اقتصادی، آشفتگی سیاسی، تغییر در نرخ بهره، بلایای طبیعی و حملات تروریستی اشاره کرد.</a:t>
            </a:r>
            <a:br>
              <a:rPr lang="fa-IR" dirty="0">
                <a:cs typeface="B Nazanin" panose="00000400000000000000" pitchFamily="2" charset="-78"/>
              </a:rPr>
            </a:br>
            <a:br>
              <a:rPr lang="fa-IR" dirty="0">
                <a:cs typeface="B Nazanin" panose="00000400000000000000" pitchFamily="2" charset="-78"/>
              </a:rPr>
            </a:br>
            <a:r>
              <a:rPr lang="fa-IR" i="0" dirty="0">
                <a:effectLst/>
                <a:latin typeface="iransans"/>
                <a:cs typeface="B Nazanin" panose="00000400000000000000" pitchFamily="2" charset="-78"/>
              </a:rPr>
              <a:t>ریسک سیستماتیک یا ریسک بازار به طور همزمان بر کل بازار مالی تأثیر می گذارد و این می تواند با خطر غیر سیستماتیک در تضاد باشد که مختص به یک شرکت یا صنعت خاص است و با عناوینی همانند "خطر غیر سیستماتیک"، "ریسک خاص"، "ریسک متنوع سازی" یا "ریسک باقیمانده" شناخته می شود. ریسک متنوع سازی با تغییراتی در سیستم شرکت یا صنعت تغییر می کند و اینگونه منجر به کاهش ریسک خاص شد.</a:t>
            </a:r>
            <a:endParaRPr lang="en-US" dirty="0">
              <a:cs typeface="B Nazanin" panose="00000400000000000000" pitchFamily="2" charset="-78"/>
            </a:endParaRPr>
          </a:p>
        </p:txBody>
      </p:sp>
    </p:spTree>
    <p:extLst>
      <p:ext uri="{BB962C8B-B14F-4D97-AF65-F5344CB8AC3E}">
        <p14:creationId xmlns:p14="http://schemas.microsoft.com/office/powerpoint/2010/main" val="322041813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a:xfrm>
            <a:off x="855406" y="832104"/>
            <a:ext cx="10953136" cy="1069848"/>
          </a:xfrm>
        </p:spPr>
        <p:txBody>
          <a:bodyPr/>
          <a:lstStyle/>
          <a:p>
            <a:r>
              <a:rPr lang="fa-IR" dirty="0">
                <a:cs typeface="B Nazanin" panose="00000400000000000000" pitchFamily="2" charset="-78"/>
              </a:rPr>
              <a:t>سه مورد از </a:t>
            </a:r>
            <a:r>
              <a:rPr lang="fa-IR" dirty="0" err="1">
                <a:cs typeface="B Nazanin" panose="00000400000000000000" pitchFamily="2" charset="-78"/>
              </a:rPr>
              <a:t>ریسک‌های</a:t>
            </a:r>
            <a:r>
              <a:rPr lang="fa-IR" dirty="0">
                <a:cs typeface="B Nazanin" panose="00000400000000000000" pitchFamily="2" charset="-78"/>
              </a:rPr>
              <a:t> اصلی بازار مالی</a:t>
            </a:r>
            <a:endParaRPr lang="en-US" dirty="0">
              <a:cs typeface="B Nazanin" panose="00000400000000000000" pitchFamily="2" charset="-78"/>
            </a:endParaRPr>
          </a:p>
        </p:txBody>
      </p:sp>
      <p:sp>
        <p:nvSpPr>
          <p:cNvPr id="4" name="Text Placeholder 3">
            <a:extLst>
              <a:ext uri="{FF2B5EF4-FFF2-40B4-BE49-F238E27FC236}">
                <a16:creationId xmlns:a16="http://schemas.microsoft.com/office/drawing/2014/main" id="{55DA2D8B-92F5-22B2-084C-934BCBC00DFD}"/>
              </a:ext>
            </a:extLst>
          </p:cNvPr>
          <p:cNvSpPr>
            <a:spLocks noGrp="1"/>
          </p:cNvSpPr>
          <p:nvPr>
            <p:ph type="body" sz="quarter" idx="12"/>
          </p:nvPr>
        </p:nvSpPr>
        <p:spPr>
          <a:xfrm>
            <a:off x="2241807" y="2513518"/>
            <a:ext cx="2740840" cy="702770"/>
          </a:xfrm>
        </p:spPr>
        <p:txBody>
          <a:bodyPr/>
          <a:lstStyle/>
          <a:p>
            <a:r>
              <a:rPr lang="fa-IR" dirty="0">
                <a:solidFill>
                  <a:schemeClr val="bg1"/>
                </a:solidFill>
                <a:cs typeface="B Nazanin" panose="00000400000000000000" pitchFamily="2" charset="-78"/>
              </a:rPr>
              <a:t>ریسک ارزی </a:t>
            </a:r>
            <a:endParaRPr lang="en-US" dirty="0">
              <a:solidFill>
                <a:schemeClr val="bg1"/>
              </a:solidFill>
              <a:cs typeface="B Nazanin" panose="00000400000000000000" pitchFamily="2" charset="-78"/>
            </a:endParaRPr>
          </a:p>
          <a:p>
            <a:endParaRPr lang="en-US" dirty="0">
              <a:solidFill>
                <a:schemeClr val="bg1"/>
              </a:solidFill>
              <a:cs typeface="B Nazanin" panose="00000400000000000000" pitchFamily="2" charset="-78"/>
            </a:endParaRPr>
          </a:p>
        </p:txBody>
      </p:sp>
      <p:sp>
        <p:nvSpPr>
          <p:cNvPr id="10" name="Text Placeholder 9">
            <a:extLst>
              <a:ext uri="{FF2B5EF4-FFF2-40B4-BE49-F238E27FC236}">
                <a16:creationId xmlns:a16="http://schemas.microsoft.com/office/drawing/2014/main" id="{6A9C835B-EE7B-2801-6842-7044F690144A}"/>
              </a:ext>
            </a:extLst>
          </p:cNvPr>
          <p:cNvSpPr>
            <a:spLocks noGrp="1"/>
          </p:cNvSpPr>
          <p:nvPr>
            <p:ph type="body" sz="quarter" idx="18"/>
          </p:nvPr>
        </p:nvSpPr>
        <p:spPr>
          <a:xfrm>
            <a:off x="4998132" y="2512200"/>
            <a:ext cx="2594731" cy="704088"/>
          </a:xfrm>
        </p:spPr>
        <p:txBody>
          <a:bodyPr/>
          <a:lstStyle/>
          <a:p>
            <a:r>
              <a:rPr lang="fa-IR" dirty="0">
                <a:solidFill>
                  <a:schemeClr val="bg1"/>
                </a:solidFill>
                <a:cs typeface="B Nazanin" panose="00000400000000000000" pitchFamily="2" charset="-78"/>
              </a:rPr>
              <a:t>ریسک حقوق صاحبان سهم</a:t>
            </a:r>
            <a:endParaRPr lang="en-US" dirty="0">
              <a:solidFill>
                <a:schemeClr val="bg1"/>
              </a:solidFill>
              <a:cs typeface="B Nazanin" panose="00000400000000000000" pitchFamily="2" charset="-78"/>
            </a:endParaRPr>
          </a:p>
        </p:txBody>
      </p:sp>
      <p:sp>
        <p:nvSpPr>
          <p:cNvPr id="11" name="Text Placeholder 10">
            <a:extLst>
              <a:ext uri="{FF2B5EF4-FFF2-40B4-BE49-F238E27FC236}">
                <a16:creationId xmlns:a16="http://schemas.microsoft.com/office/drawing/2014/main" id="{429544CE-BE3D-F6DD-FADE-D85F729A9BCC}"/>
              </a:ext>
            </a:extLst>
          </p:cNvPr>
          <p:cNvSpPr>
            <a:spLocks noGrp="1"/>
          </p:cNvSpPr>
          <p:nvPr>
            <p:ph type="body" sz="quarter" idx="19"/>
          </p:nvPr>
        </p:nvSpPr>
        <p:spPr>
          <a:xfrm>
            <a:off x="4998132" y="3236975"/>
            <a:ext cx="2585587" cy="2777947"/>
          </a:xfrm>
        </p:spPr>
        <p:txBody>
          <a:bodyPr/>
          <a:lstStyle/>
          <a:p>
            <a:pPr algn="r"/>
            <a:r>
              <a:rPr lang="fa-IR" sz="2000" b="0" i="0" dirty="0" err="1">
                <a:effectLst/>
                <a:latin typeface="iransans"/>
                <a:cs typeface="B Nazanin" panose="00000400000000000000" pitchFamily="2" charset="-78"/>
              </a:rPr>
              <a:t>ریسکی</a:t>
            </a:r>
            <a:r>
              <a:rPr lang="fa-IR" sz="2000" b="0" i="0" dirty="0">
                <a:effectLst/>
                <a:latin typeface="iransans"/>
                <a:cs typeface="B Nazanin" panose="00000400000000000000" pitchFamily="2" charset="-78"/>
              </a:rPr>
              <a:t> است که در تغییر قیمت سرمایه گذاری سهام وجود دارد، و ریسک تغییر قیمت کالاها از جمله نفت خام و ذرت را در بر می گیرد.</a:t>
            </a:r>
            <a:endParaRPr lang="en-US" sz="2000" dirty="0">
              <a:cs typeface="B Nazanin" panose="00000400000000000000" pitchFamily="2" charset="-78"/>
            </a:endParaRPr>
          </a:p>
        </p:txBody>
      </p:sp>
      <p:sp>
        <p:nvSpPr>
          <p:cNvPr id="81" name="Text Placeholder 80">
            <a:extLst>
              <a:ext uri="{FF2B5EF4-FFF2-40B4-BE49-F238E27FC236}">
                <a16:creationId xmlns:a16="http://schemas.microsoft.com/office/drawing/2014/main" id="{2AF0BD8F-E098-8282-AE8C-8BFAB5EBBFC2}"/>
              </a:ext>
            </a:extLst>
          </p:cNvPr>
          <p:cNvSpPr>
            <a:spLocks noGrp="1"/>
          </p:cNvSpPr>
          <p:nvPr>
            <p:ph type="body" sz="quarter" idx="20"/>
          </p:nvPr>
        </p:nvSpPr>
        <p:spPr>
          <a:xfrm>
            <a:off x="7592863" y="2512200"/>
            <a:ext cx="2736659" cy="702769"/>
          </a:xfrm>
        </p:spPr>
        <p:txBody>
          <a:bodyPr/>
          <a:lstStyle/>
          <a:p>
            <a:r>
              <a:rPr lang="fa-IR" sz="2400" b="1" dirty="0">
                <a:solidFill>
                  <a:schemeClr val="bg1"/>
                </a:solidFill>
                <a:latin typeface="Tw Cen MT" panose="020B0602020104020603" pitchFamily="34" charset="77"/>
                <a:ea typeface="Source Sans Pro" panose="020B0503030403020204" pitchFamily="34" charset="0"/>
                <a:cs typeface="B Nazanin" panose="00000400000000000000" pitchFamily="2" charset="-78"/>
              </a:rPr>
              <a:t>ریسک نرخ بهره</a:t>
            </a:r>
            <a:endParaRPr lang="en-US" dirty="0">
              <a:solidFill>
                <a:schemeClr val="bg1"/>
              </a:solidFill>
              <a:cs typeface="B Nazanin" panose="00000400000000000000" pitchFamily="2" charset="-78"/>
            </a:endParaRPr>
          </a:p>
        </p:txBody>
      </p:sp>
      <p:sp>
        <p:nvSpPr>
          <p:cNvPr id="2" name="Text Placeholder 1">
            <a:extLst>
              <a:ext uri="{FF2B5EF4-FFF2-40B4-BE49-F238E27FC236}">
                <a16:creationId xmlns:a16="http://schemas.microsoft.com/office/drawing/2014/main" id="{D733E31E-F298-485B-42BF-303CC635241F}"/>
              </a:ext>
            </a:extLst>
          </p:cNvPr>
          <p:cNvSpPr>
            <a:spLocks noGrp="1"/>
          </p:cNvSpPr>
          <p:nvPr>
            <p:ph type="body" sz="quarter" idx="21"/>
          </p:nvPr>
        </p:nvSpPr>
        <p:spPr>
          <a:xfrm>
            <a:off x="7597043" y="3247948"/>
            <a:ext cx="2736659" cy="2777948"/>
          </a:xfrm>
        </p:spPr>
        <p:txBody>
          <a:bodyPr/>
          <a:lstStyle/>
          <a:p>
            <a:pPr algn="r"/>
            <a:r>
              <a:rPr lang="fa-IR" sz="1800" b="0" i="0" dirty="0">
                <a:effectLst/>
                <a:latin typeface="iransans"/>
                <a:cs typeface="B Nazanin" panose="00000400000000000000" pitchFamily="2" charset="-78"/>
              </a:rPr>
              <a:t>نوسانات ناشی از تغییر نرخ بهره که به دلیل عوامل اساسی مانند اعلامیه های بانک مرکزی مربوط به تغییر در سیاست های پولی و غیره رخ می دهند. این ریسک بیشتر مربوط به سرمایه گذاری در اوراق بهادار با درآمد ثابت مانند اوراق قرضه است.</a:t>
            </a:r>
            <a:endParaRPr lang="en-US" sz="1800" dirty="0">
              <a:cs typeface="B Nazanin" panose="00000400000000000000" pitchFamily="2" charset="-78"/>
            </a:endParaRPr>
          </a:p>
        </p:txBody>
      </p:sp>
      <p:sp>
        <p:nvSpPr>
          <p:cNvPr id="16" name="Text Placeholder 15">
            <a:extLst>
              <a:ext uri="{FF2B5EF4-FFF2-40B4-BE49-F238E27FC236}">
                <a16:creationId xmlns:a16="http://schemas.microsoft.com/office/drawing/2014/main" id="{98E36F61-A095-1EE2-D4A7-3358F8864718}"/>
              </a:ext>
            </a:extLst>
          </p:cNvPr>
          <p:cNvSpPr>
            <a:spLocks noGrp="1"/>
          </p:cNvSpPr>
          <p:nvPr>
            <p:ph type="body" sz="quarter" idx="13"/>
          </p:nvPr>
        </p:nvSpPr>
        <p:spPr>
          <a:xfrm>
            <a:off x="2261473" y="3239138"/>
            <a:ext cx="2736659" cy="2777947"/>
          </a:xfrm>
        </p:spPr>
        <p:txBody>
          <a:bodyPr/>
          <a:lstStyle/>
          <a:p>
            <a:pPr algn="r"/>
            <a:r>
              <a:rPr lang="fa-IR" sz="2000" b="0" i="0" dirty="0">
                <a:effectLst/>
                <a:latin typeface="iransans"/>
                <a:cs typeface="B Nazanin" panose="00000400000000000000" pitchFamily="2" charset="-78"/>
              </a:rPr>
              <a:t>ناشی از تغییر قیمت یک ارز نسبت به ارز دیگر است. سرمایه گذاران یا بنگاه </a:t>
            </a:r>
            <a:r>
              <a:rPr lang="fa-IR" sz="2000" b="0" i="0" dirty="0" err="1">
                <a:effectLst/>
                <a:latin typeface="iransans"/>
                <a:cs typeface="B Nazanin" panose="00000400000000000000" pitchFamily="2" charset="-78"/>
              </a:rPr>
              <a:t>هایی</a:t>
            </a:r>
            <a:r>
              <a:rPr lang="fa-IR" sz="2000" b="0" i="0" dirty="0">
                <a:effectLst/>
                <a:latin typeface="iransans"/>
                <a:cs typeface="B Nazanin" panose="00000400000000000000" pitchFamily="2" charset="-78"/>
              </a:rPr>
              <a:t> که دارایی های خود را در کشور دیگری سرمایه گذاری می کنند، در معرض خطر ریسک ارزی قرار دارند.</a:t>
            </a:r>
            <a:endParaRPr lang="en-US" sz="2000" dirty="0">
              <a:cs typeface="B Nazanin" panose="00000400000000000000" pitchFamily="2" charset="-78"/>
            </a:endParaRPr>
          </a:p>
        </p:txBody>
      </p:sp>
    </p:spTree>
    <p:extLst>
      <p:ext uri="{BB962C8B-B14F-4D97-AF65-F5344CB8AC3E}">
        <p14:creationId xmlns:p14="http://schemas.microsoft.com/office/powerpoint/2010/main" val="143013819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fa-IR" dirty="0"/>
              <a:t>تعریف بازار سرمایه</a:t>
            </a:r>
            <a:endParaRPr lang="en-US" dirty="0"/>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1337187" y="3227832"/>
            <a:ext cx="9202994" cy="1591056"/>
          </a:xfrm>
        </p:spPr>
        <p:txBody>
          <a:bodyPr/>
          <a:lstStyle/>
          <a:p>
            <a:pPr marL="0" marR="0" algn="r" rtl="1">
              <a:lnSpc>
                <a:spcPts val="2550"/>
              </a:lnSpc>
              <a:spcBef>
                <a:spcPts val="0"/>
              </a:spcBef>
              <a:spcAft>
                <a:spcPts val="800"/>
              </a:spcAft>
            </a:pPr>
            <a:r>
              <a:rPr lang="ar-SA" sz="1800" dirty="0">
                <a:effectLst/>
                <a:latin typeface="Open Sans" panose="020B0606030504020204" pitchFamily="34" charset="0"/>
                <a:ea typeface="Times New Roman" panose="02020603050405020304" pitchFamily="18" charset="0"/>
                <a:cs typeface="B Nazanin" panose="00000400000000000000" pitchFamily="2" charset="-78"/>
              </a:rPr>
              <a:t>به طور کلی در تعریف بازار سرمایه می‌توان گفت این بازار، بازاریست با دید سرمایه‌گذاری بلندمدت که سرمایه‌گذاری در آن توسط افراد و شرکت‌ها و از طریق تبادل اوراق بهادار صورت می‌گیرد</a:t>
            </a:r>
            <a:r>
              <a:rPr lang="en-US" sz="1800" dirty="0">
                <a:effectLst/>
                <a:latin typeface="Open Sans" panose="020B0606030504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ts val="2550"/>
              </a:lnSpc>
              <a:spcBef>
                <a:spcPts val="0"/>
              </a:spcBef>
              <a:spcAft>
                <a:spcPts val="800"/>
              </a:spcAft>
            </a:pPr>
            <a:r>
              <a:rPr lang="ar-SA" sz="1800" dirty="0">
                <a:effectLst/>
                <a:latin typeface="Open Sans" panose="020B0606030504020204" pitchFamily="34" charset="0"/>
                <a:ea typeface="Times New Roman" panose="02020603050405020304" pitchFamily="18" charset="0"/>
                <a:cs typeface="B Nazanin" panose="00000400000000000000" pitchFamily="2" charset="-78"/>
              </a:rPr>
              <a:t>علاوه بر این از آن جایی که بازار سرمایه نقش مهم‌تری در جذب سرمایه جهت تامین نیازهای مالی واحدهای تولیدی دارد بنابراین از همین رو غالبا نسبت به بازار پول گسترده‌تر بوده و از تنوع بیشتری برخوردار است</a:t>
            </a:r>
            <a:r>
              <a:rPr lang="en-US" sz="1800" dirty="0">
                <a:effectLst/>
                <a:latin typeface="Open Sans" panose="020B0606030504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ts val="2550"/>
              </a:lnSpc>
              <a:spcBef>
                <a:spcPts val="0"/>
              </a:spcBef>
              <a:spcAft>
                <a:spcPts val="800"/>
              </a:spcAft>
            </a:pPr>
            <a:r>
              <a:rPr lang="ar-SA" sz="1800" dirty="0">
                <a:effectLst/>
                <a:latin typeface="Open Sans" panose="020B0606030504020204" pitchFamily="34" charset="0"/>
                <a:ea typeface="Times New Roman" panose="02020603050405020304" pitchFamily="18" charset="0"/>
                <a:cs typeface="B Nazanin" panose="00000400000000000000" pitchFamily="2" charset="-78"/>
              </a:rPr>
              <a:t>همچنین خوب است بدانید که بورس به عنوان نماد بازار سرمایه مطرح می‌شود. از این رو به کلیه تامین‌های مالی‌ انجام شده در این بازار، اصطلاحا تامین سرمایه مبتنی بر حق مالی گفته می‌شود. دلیل این نام‌گذاری آن است که در واقع جذب سرمایه از طریق فروش سهام صورت می‌پذیرد</a:t>
            </a:r>
            <a:r>
              <a:rPr lang="en-US" sz="1800" dirty="0">
                <a:effectLst/>
                <a:latin typeface="Open Sans" panose="020B0606030504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p:txBody>
      </p:sp>
      <p:pic>
        <p:nvPicPr>
          <p:cNvPr id="3074" name="Picture 2" descr="بازار مالی یا بازار سرمایه چیست؟ آشنایی با تقسیم بندی انواع بازارهای سرمایه">
            <a:extLst>
              <a:ext uri="{FF2B5EF4-FFF2-40B4-BE49-F238E27FC236}">
                <a16:creationId xmlns:a16="http://schemas.microsoft.com/office/drawing/2014/main" id="{7A791D26-9A0B-55C1-6D9F-4A1E166CA3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4244" y="100570"/>
            <a:ext cx="4336027" cy="2441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327711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fa-IR" dirty="0"/>
              <a:t>تعریف بازار سرمایه</a:t>
            </a:r>
            <a:endParaRPr lang="en-US" dirty="0"/>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1337187" y="3227831"/>
            <a:ext cx="9202994" cy="2838671"/>
          </a:xfrm>
        </p:spPr>
        <p:txBody>
          <a:bodyPr/>
          <a:lstStyle/>
          <a:p>
            <a:pPr marL="0" marR="0" algn="r" rtl="1">
              <a:lnSpc>
                <a:spcPts val="2550"/>
              </a:lnSpc>
              <a:spcBef>
                <a:spcPts val="0"/>
              </a:spcBef>
              <a:spcAft>
                <a:spcPts val="800"/>
              </a:spcAft>
            </a:pPr>
            <a:r>
              <a:rPr lang="fa-IR" i="0" dirty="0">
                <a:effectLst/>
                <a:latin typeface="iransans"/>
                <a:cs typeface="B Nazanin" panose="00000400000000000000" pitchFamily="2" charset="-78"/>
              </a:rPr>
              <a:t>به بیان دیگر، بازارهای سرمایه محل­هایی هستند که پس­انداز و سرمایه­گذاری را </a:t>
            </a:r>
            <a:r>
              <a:rPr lang="fa-IR" i="0" dirty="0" err="1">
                <a:effectLst/>
                <a:latin typeface="iransans"/>
                <a:cs typeface="B Nazanin" panose="00000400000000000000" pitchFamily="2" charset="-78"/>
              </a:rPr>
              <a:t>ازسوی</a:t>
            </a:r>
            <a:r>
              <a:rPr lang="fa-IR" i="0" dirty="0">
                <a:effectLst/>
                <a:latin typeface="iransans"/>
                <a:cs typeface="B Nazanin" panose="00000400000000000000" pitchFamily="2" charset="-78"/>
              </a:rPr>
              <a:t> </a:t>
            </a:r>
            <a:r>
              <a:rPr lang="fa-IR" i="0" dirty="0" err="1">
                <a:effectLst/>
                <a:latin typeface="iransans"/>
                <a:cs typeface="B Nazanin" panose="00000400000000000000" pitchFamily="2" charset="-78"/>
              </a:rPr>
              <a:t>تامین­کنندگان</a:t>
            </a:r>
            <a:r>
              <a:rPr lang="fa-IR" i="0" dirty="0">
                <a:effectLst/>
                <a:latin typeface="iransans"/>
                <a:cs typeface="B Nazanin" panose="00000400000000000000" pitchFamily="2" charset="-78"/>
              </a:rPr>
              <a:t> سرمایه به سوی کسانی که به سرمایه نیاز دارند، هدایت می­کنند. بازار سرمایه محلی برای عرضه و فروش سهام و اوراق قرضه، برای </a:t>
            </a:r>
            <a:r>
              <a:rPr lang="fa-IR" i="0" dirty="0" err="1">
                <a:effectLst/>
                <a:latin typeface="iransans"/>
                <a:cs typeface="B Nazanin" panose="00000400000000000000" pitchFamily="2" charset="-78"/>
              </a:rPr>
              <a:t>بازه­های</a:t>
            </a:r>
            <a:r>
              <a:rPr lang="fa-IR" i="0" dirty="0">
                <a:effectLst/>
                <a:latin typeface="iransans"/>
                <a:cs typeface="B Nazanin" panose="00000400000000000000" pitchFamily="2" charset="-78"/>
              </a:rPr>
              <a:t> زمانی بیشتر از یک سال است. متداول­ترین </a:t>
            </a:r>
            <a:r>
              <a:rPr lang="fa-IR" i="0" u="none" strike="noStrike" dirty="0">
                <a:effectLst/>
                <a:latin typeface="iransans"/>
                <a:cs typeface="B Nazanin" panose="00000400000000000000" pitchFamily="2" charset="-78"/>
              </a:rPr>
              <a:t>بازارهای سرمایه</a:t>
            </a:r>
            <a:r>
              <a:rPr lang="fa-IR" i="0" dirty="0">
                <a:effectLst/>
                <a:latin typeface="iransans"/>
                <a:cs typeface="B Nazanin" panose="00000400000000000000" pitchFamily="2" charset="-78"/>
              </a:rPr>
              <a:t>، بازار سهام و بازار اوراق بهادار است. این بازارها به دنبال بهبود کارایی </a:t>
            </a:r>
            <a:r>
              <a:rPr lang="fa-IR" i="0" dirty="0" err="1">
                <a:effectLst/>
                <a:latin typeface="iransans"/>
                <a:cs typeface="B Nazanin" panose="00000400000000000000" pitchFamily="2" charset="-78"/>
              </a:rPr>
              <a:t>معاملات</a:t>
            </a:r>
            <a:r>
              <a:rPr lang="fa-IR" i="0" dirty="0">
                <a:effectLst/>
                <a:latin typeface="iransans"/>
                <a:cs typeface="B Nazanin" panose="00000400000000000000" pitchFamily="2" charset="-78"/>
              </a:rPr>
              <a:t> هستند؛ به این منظور کسانی را که سرمایه در اختیار دارند و افرادی که به دنبال سرمایه هستند را با یکدیگر جمع می­کنند و مکانی فراهم می­کنند که اشخاص بتوانند اوراق بهادار را مبادله نمایند.</a:t>
            </a:r>
            <a:br>
              <a:rPr lang="fa-IR" dirty="0">
                <a:cs typeface="B Nazanin" panose="00000400000000000000" pitchFamily="2" charset="-78"/>
              </a:rPr>
            </a:br>
            <a:br>
              <a:rPr lang="fa-IR" dirty="0">
                <a:cs typeface="B Nazanin" panose="00000400000000000000" pitchFamily="2" charset="-78"/>
              </a:rPr>
            </a:br>
            <a:r>
              <a:rPr lang="fa-IR" i="0" dirty="0">
                <a:effectLst/>
                <a:latin typeface="iransans"/>
                <a:cs typeface="B Nazanin" panose="00000400000000000000" pitchFamily="2" charset="-78"/>
              </a:rPr>
              <a:t>بازار سرمایه توسط سازمان بورس و اوراق بهادار و دیگر قانون گذاران مالی نظارت می­شود.</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p:txBody>
      </p:sp>
      <p:pic>
        <p:nvPicPr>
          <p:cNvPr id="4098" name="Picture 2" descr="بازار مالی یا بازار سرمایه چیست؟ آشنایی با تقسیم بندی انواع بازارهای سرمایه">
            <a:extLst>
              <a:ext uri="{FF2B5EF4-FFF2-40B4-BE49-F238E27FC236}">
                <a16:creationId xmlns:a16="http://schemas.microsoft.com/office/drawing/2014/main" id="{28AD4048-5B4A-46A6-647C-FD381E39DF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008" y="386310"/>
            <a:ext cx="5371983" cy="2182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308325"/>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pPr algn="ctr"/>
            <a:r>
              <a:rPr lang="fa-IR" sz="3600" dirty="0"/>
              <a:t>عملکرد بازار سرمایه</a:t>
            </a:r>
            <a:endParaRPr lang="en-US" sz="3600" dirty="0"/>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z="1100" smtClean="0"/>
              <a:t>19</a:t>
            </a:fld>
            <a:endParaRPr lang="en-US" sz="1100" dirty="0"/>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589788" y="2172929"/>
            <a:ext cx="5785497" cy="3185652"/>
          </a:xfrm>
        </p:spPr>
        <p:txBody>
          <a:bodyPr/>
          <a:lstStyle/>
          <a:p>
            <a:pPr algn="just" rtl="1">
              <a:buFont typeface="Arial" panose="020B0604020202020204" pitchFamily="34" charset="0"/>
              <a:buChar char="•"/>
            </a:pPr>
            <a:r>
              <a:rPr lang="fa-IR" sz="1600" b="0" i="0" u="none" strike="noStrike" dirty="0">
                <a:effectLst/>
                <a:latin typeface="iransans"/>
                <a:cs typeface="B Nazanin" panose="00000400000000000000" pitchFamily="2" charset="-78"/>
              </a:rPr>
              <a:t>این بازار در ارتباط با </a:t>
            </a:r>
            <a:r>
              <a:rPr lang="fa-IR" sz="1600" b="0" i="0" u="none" strike="noStrike" dirty="0" err="1">
                <a:effectLst/>
                <a:latin typeface="iransans"/>
                <a:cs typeface="B Nazanin" panose="00000400000000000000" pitchFamily="2" charset="-78"/>
              </a:rPr>
              <a:t>سرمایه­گذاران</a:t>
            </a:r>
            <a:r>
              <a:rPr lang="fa-IR" sz="1600" b="0" i="0" u="none" strike="noStrike" dirty="0">
                <a:effectLst/>
                <a:latin typeface="iransans"/>
                <a:cs typeface="B Nazanin" panose="00000400000000000000" pitchFamily="2" charset="-78"/>
              </a:rPr>
              <a:t> و </a:t>
            </a:r>
            <a:r>
              <a:rPr lang="fa-IR" sz="1600" b="0" i="0" u="none" strike="noStrike" dirty="0" err="1">
                <a:effectLst/>
                <a:latin typeface="iransans"/>
                <a:cs typeface="B Nazanin" panose="00000400000000000000" pitchFamily="2" charset="-78"/>
              </a:rPr>
              <a:t>پس­اندازان</a:t>
            </a:r>
            <a:r>
              <a:rPr lang="fa-IR" sz="1600" b="0" i="0" u="none" strike="noStrike" dirty="0">
                <a:effectLst/>
                <a:latin typeface="iransans"/>
                <a:cs typeface="B Nazanin" panose="00000400000000000000" pitchFamily="2" charset="-78"/>
              </a:rPr>
              <a:t> عمل می­کند.</a:t>
            </a:r>
          </a:p>
          <a:p>
            <a:pPr algn="just" rtl="1">
              <a:buFont typeface="Arial" panose="020B0604020202020204" pitchFamily="34" charset="0"/>
              <a:buChar char="•"/>
            </a:pPr>
            <a:r>
              <a:rPr lang="fa-IR" sz="1600" b="0" i="0" dirty="0">
                <a:effectLst/>
                <a:latin typeface="iransans"/>
                <a:cs typeface="B Nazanin" panose="00000400000000000000" pitchFamily="2" charset="-78"/>
              </a:rPr>
              <a:t> </a:t>
            </a:r>
            <a:r>
              <a:rPr lang="fa-IR" sz="1600" b="0" i="0" u="none" strike="noStrike" dirty="0">
                <a:effectLst/>
                <a:latin typeface="iransans"/>
                <a:cs typeface="B Nazanin" panose="00000400000000000000" pitchFamily="2" charset="-78"/>
              </a:rPr>
              <a:t>حرکت سرمایه را تسهیل می­کند تا از سودآوری و </a:t>
            </a:r>
            <a:r>
              <a:rPr lang="fa-IR" sz="1600" b="0" i="0" u="none" strike="noStrike" dirty="0" err="1">
                <a:effectLst/>
                <a:latin typeface="iransans"/>
                <a:cs typeface="B Nazanin" panose="00000400000000000000" pitchFamily="2" charset="-78"/>
              </a:rPr>
              <a:t>بهره­وریِ</a:t>
            </a:r>
            <a:r>
              <a:rPr lang="fa-IR" sz="1600" b="0" i="0" u="none" strike="noStrike" dirty="0">
                <a:effectLst/>
                <a:latin typeface="iransans"/>
                <a:cs typeface="B Nazanin" panose="00000400000000000000" pitchFamily="2" charset="-78"/>
              </a:rPr>
              <a:t> بیشتر در درآمد ملی استفاده شود.</a:t>
            </a:r>
          </a:p>
          <a:p>
            <a:pPr algn="just" rtl="1">
              <a:buFont typeface="Arial" panose="020B0604020202020204" pitchFamily="34" charset="0"/>
              <a:buChar char="•"/>
            </a:pPr>
            <a:r>
              <a:rPr lang="fa-IR" sz="1600" b="0" i="0" dirty="0">
                <a:effectLst/>
                <a:latin typeface="iransans"/>
                <a:cs typeface="B Nazanin" panose="00000400000000000000" pitchFamily="2" charset="-78"/>
              </a:rPr>
              <a:t> </a:t>
            </a:r>
            <a:r>
              <a:rPr lang="fa-IR" sz="1600" b="0" i="0" u="none" strike="noStrike" dirty="0">
                <a:effectLst/>
                <a:latin typeface="iransans"/>
                <a:cs typeface="B Nazanin" panose="00000400000000000000" pitchFamily="2" charset="-78"/>
              </a:rPr>
              <a:t>رشد اقتصادی را تقویت می­کند.</a:t>
            </a:r>
          </a:p>
          <a:p>
            <a:pPr algn="just" rtl="1">
              <a:buFont typeface="Arial" panose="020B0604020202020204" pitchFamily="34" charset="0"/>
              <a:buChar char="•"/>
            </a:pPr>
            <a:r>
              <a:rPr lang="fa-IR" sz="1600" b="0" i="0" dirty="0">
                <a:effectLst/>
                <a:latin typeface="iransans"/>
                <a:cs typeface="B Nazanin" panose="00000400000000000000" pitchFamily="2" charset="-78"/>
              </a:rPr>
              <a:t> </a:t>
            </a:r>
            <a:r>
              <a:rPr lang="fa-IR" sz="1600" b="0" i="0" u="none" strike="noStrike" dirty="0">
                <a:effectLst/>
                <a:latin typeface="iransans"/>
                <a:cs typeface="B Nazanin" panose="00000400000000000000" pitchFamily="2" charset="-78"/>
              </a:rPr>
              <a:t>برای تامین اعتبار سرمایه­گذاری </a:t>
            </a:r>
            <a:r>
              <a:rPr lang="fa-IR" sz="1600" b="0" i="0" u="none" strike="noStrike" dirty="0" err="1">
                <a:effectLst/>
                <a:latin typeface="iransans"/>
                <a:cs typeface="B Nazanin" panose="00000400000000000000" pitchFamily="2" charset="-78"/>
              </a:rPr>
              <a:t>بلند­مدت</a:t>
            </a:r>
            <a:r>
              <a:rPr lang="fa-IR" sz="1600" b="0" i="0" u="none" strike="noStrike" dirty="0">
                <a:effectLst/>
                <a:latin typeface="iransans"/>
                <a:cs typeface="B Nazanin" panose="00000400000000000000" pitchFamily="2" charset="-78"/>
              </a:rPr>
              <a:t>، پس انداز ایجاد می­کند.</a:t>
            </a:r>
          </a:p>
          <a:p>
            <a:pPr algn="just" rtl="1">
              <a:buFont typeface="Arial" panose="020B0604020202020204" pitchFamily="34" charset="0"/>
              <a:buChar char="•"/>
            </a:pPr>
            <a:r>
              <a:rPr lang="fa-IR" sz="1600" b="0" i="0" dirty="0">
                <a:effectLst/>
                <a:latin typeface="iransans"/>
                <a:cs typeface="B Nazanin" panose="00000400000000000000" pitchFamily="2" charset="-78"/>
              </a:rPr>
              <a:t> </a:t>
            </a:r>
            <a:r>
              <a:rPr lang="fa-IR" sz="1600" b="0" i="0" u="none" strike="noStrike" dirty="0">
                <a:effectLst/>
                <a:latin typeface="iransans"/>
                <a:cs typeface="B Nazanin" panose="00000400000000000000" pitchFamily="2" charset="-78"/>
              </a:rPr>
              <a:t>باعث بهبود در اثربخشی تخصیص سرمایه می­شود.</a:t>
            </a:r>
          </a:p>
          <a:p>
            <a:pPr algn="just" rtl="1">
              <a:buFont typeface="Arial" panose="020B0604020202020204" pitchFamily="34" charset="0"/>
              <a:buChar char="•"/>
            </a:pPr>
            <a:r>
              <a:rPr lang="fa-IR" sz="1600" b="0" i="0" dirty="0">
                <a:effectLst/>
                <a:latin typeface="iransans"/>
                <a:cs typeface="B Nazanin" panose="00000400000000000000" pitchFamily="2" charset="-78"/>
              </a:rPr>
              <a:t> </a:t>
            </a:r>
            <a:r>
              <a:rPr lang="fa-IR" sz="1600" b="0" i="0" u="none" strike="noStrike" dirty="0">
                <a:effectLst/>
                <a:latin typeface="iransans"/>
                <a:cs typeface="B Nazanin" panose="00000400000000000000" pitchFamily="2" charset="-78"/>
              </a:rPr>
              <a:t>تجارت اوراق بهادار را تسهیل می­کند.</a:t>
            </a:r>
          </a:p>
          <a:p>
            <a:pPr marL="0" indent="0" algn="just" rtl="1">
              <a:buNone/>
            </a:pPr>
            <a:endParaRPr lang="fa-IR" sz="1600" b="0" i="0" u="none" strike="noStrike" dirty="0">
              <a:effectLst/>
              <a:latin typeface="iransans"/>
              <a:cs typeface="B Nazanin" panose="00000400000000000000" pitchFamily="2" charset="-78"/>
            </a:endParaRPr>
          </a:p>
        </p:txBody>
      </p:sp>
      <p:sp>
        <p:nvSpPr>
          <p:cNvPr id="6" name="Content Placeholder 5">
            <a:extLst>
              <a:ext uri="{FF2B5EF4-FFF2-40B4-BE49-F238E27FC236}">
                <a16:creationId xmlns:a16="http://schemas.microsoft.com/office/drawing/2014/main" id="{3DF22CC9-1295-2B21-05A9-68A44E669B8F}"/>
              </a:ext>
            </a:extLst>
          </p:cNvPr>
          <p:cNvSpPr>
            <a:spLocks noGrp="1"/>
          </p:cNvSpPr>
          <p:nvPr>
            <p:ph sz="quarter" idx="4"/>
          </p:nvPr>
        </p:nvSpPr>
        <p:spPr>
          <a:xfrm>
            <a:off x="6228834" y="2172929"/>
            <a:ext cx="5785497" cy="3185652"/>
          </a:xfrm>
        </p:spPr>
        <p:txBody>
          <a:bodyPr/>
          <a:lstStyle/>
          <a:p>
            <a:pPr algn="just" rtl="1">
              <a:buFont typeface="Arial" panose="020B0604020202020204" pitchFamily="34" charset="0"/>
              <a:buChar char="•"/>
            </a:pPr>
            <a:r>
              <a:rPr lang="fa-IR" sz="1600" b="0" i="0" u="none" strike="noStrike" dirty="0">
                <a:effectLst/>
                <a:latin typeface="iransans"/>
                <a:cs typeface="B Nazanin" panose="00000400000000000000" pitchFamily="2" charset="-78"/>
              </a:rPr>
              <a:t>موجب به حداقل رساندن </a:t>
            </a:r>
            <a:r>
              <a:rPr lang="fa-IR" sz="1600" b="0" i="0" u="none" strike="noStrike" dirty="0" err="1">
                <a:effectLst/>
                <a:latin typeface="iransans"/>
                <a:cs typeface="B Nazanin" panose="00000400000000000000" pitchFamily="2" charset="-78"/>
              </a:rPr>
              <a:t>هزینه­ی</a:t>
            </a:r>
            <a:r>
              <a:rPr lang="fa-IR" sz="1600" b="0" i="0" u="none" strike="noStrike" dirty="0">
                <a:effectLst/>
                <a:latin typeface="iransans"/>
                <a:cs typeface="B Nazanin" panose="00000400000000000000" pitchFamily="2" charset="-78"/>
              </a:rPr>
              <a:t> </a:t>
            </a:r>
            <a:r>
              <a:rPr lang="fa-IR" sz="1600" b="0" i="0" u="none" strike="noStrike" dirty="0" err="1">
                <a:effectLst/>
                <a:latin typeface="iransans"/>
                <a:cs typeface="B Nazanin" panose="00000400000000000000" pitchFamily="2" charset="-78"/>
              </a:rPr>
              <a:t>معاملات</a:t>
            </a:r>
            <a:r>
              <a:rPr lang="fa-IR" sz="1600" b="0" i="0" u="none" strike="noStrike" dirty="0">
                <a:effectLst/>
                <a:latin typeface="iransans"/>
                <a:cs typeface="B Nazanin" panose="00000400000000000000" pitchFamily="2" charset="-78"/>
              </a:rPr>
              <a:t> و اطلاعات می­شود.</a:t>
            </a:r>
          </a:p>
          <a:p>
            <a:pPr algn="just" rtl="1">
              <a:buFont typeface="Arial" panose="020B0604020202020204" pitchFamily="34" charset="0"/>
              <a:buChar char="•"/>
            </a:pPr>
            <a:r>
              <a:rPr lang="fa-IR" sz="1600" b="0" i="0" dirty="0">
                <a:effectLst/>
                <a:latin typeface="iransans"/>
                <a:cs typeface="B Nazanin" panose="00000400000000000000" pitchFamily="2" charset="-78"/>
              </a:rPr>
              <a:t> </a:t>
            </a:r>
            <a:r>
              <a:rPr lang="fa-IR" sz="1600" b="0" i="0" u="none" strike="noStrike" dirty="0">
                <a:effectLst/>
                <a:latin typeface="iransans"/>
                <a:cs typeface="B Nazanin" panose="00000400000000000000" pitchFamily="2" charset="-78"/>
              </a:rPr>
              <a:t>موجب ارزیابی سریع ابزارهای مالی می­شود.</a:t>
            </a:r>
          </a:p>
          <a:p>
            <a:pPr algn="just" rtl="1">
              <a:buFont typeface="Arial" panose="020B0604020202020204" pitchFamily="34" charset="0"/>
              <a:buChar char="•"/>
            </a:pPr>
            <a:r>
              <a:rPr lang="fa-IR" sz="1600" b="0" i="0" dirty="0">
                <a:effectLst/>
                <a:latin typeface="iransans"/>
                <a:cs typeface="B Nazanin" panose="00000400000000000000" pitchFamily="2" charset="-78"/>
              </a:rPr>
              <a:t> </a:t>
            </a:r>
            <a:r>
              <a:rPr lang="fa-IR" sz="1600" b="0" i="0" u="none" strike="noStrike" dirty="0">
                <a:effectLst/>
                <a:latin typeface="iransans"/>
                <a:cs typeface="B Nazanin" panose="00000400000000000000" pitchFamily="2" charset="-78"/>
              </a:rPr>
              <a:t>با ایجاد رونق در کسب و کار و تجارت، همچون بیمه­ای در برابر تهدیدات بازار یا قیمت­ها عمل می­کند.</a:t>
            </a:r>
          </a:p>
          <a:p>
            <a:pPr algn="just" rtl="1">
              <a:buFont typeface="Arial" panose="020B0604020202020204" pitchFamily="34" charset="0"/>
              <a:buChar char="•"/>
            </a:pPr>
            <a:r>
              <a:rPr lang="fa-IR" sz="1600" b="0" i="0" dirty="0">
                <a:effectLst/>
                <a:latin typeface="iransans"/>
                <a:cs typeface="B Nazanin" panose="00000400000000000000" pitchFamily="2" charset="-78"/>
              </a:rPr>
              <a:t> </a:t>
            </a:r>
            <a:r>
              <a:rPr lang="fa-IR" sz="1600" b="0" i="0" u="none" strike="noStrike" dirty="0">
                <a:effectLst/>
                <a:latin typeface="iransans"/>
                <a:cs typeface="B Nazanin" panose="00000400000000000000" pitchFamily="2" charset="-78"/>
              </a:rPr>
              <a:t>تسویه حساب در </a:t>
            </a:r>
            <a:r>
              <a:rPr lang="fa-IR" sz="1600" b="0" i="0" u="none" strike="noStrike" dirty="0" err="1">
                <a:effectLst/>
                <a:latin typeface="iransans"/>
                <a:cs typeface="B Nazanin" panose="00000400000000000000" pitchFamily="2" charset="-78"/>
              </a:rPr>
              <a:t>معاملات</a:t>
            </a:r>
            <a:r>
              <a:rPr lang="fa-IR" sz="1600" b="0" i="0" u="none" strike="noStrike" dirty="0">
                <a:effectLst/>
                <a:latin typeface="iransans"/>
                <a:cs typeface="B Nazanin" panose="00000400000000000000" pitchFamily="2" charset="-78"/>
              </a:rPr>
              <a:t> را تسهیل می­کند.</a:t>
            </a:r>
          </a:p>
          <a:p>
            <a:pPr algn="just" rtl="1">
              <a:buFont typeface="Arial" panose="020B0604020202020204" pitchFamily="34" charset="0"/>
              <a:buChar char="•"/>
            </a:pPr>
            <a:r>
              <a:rPr lang="fa-IR" sz="1600" b="0" i="0" dirty="0">
                <a:effectLst/>
                <a:latin typeface="iransans"/>
                <a:cs typeface="B Nazanin" panose="00000400000000000000" pitchFamily="2" charset="-78"/>
              </a:rPr>
              <a:t> </a:t>
            </a:r>
            <a:r>
              <a:rPr lang="fa-IR" sz="1600" b="0" i="0" u="none" strike="noStrike" dirty="0">
                <a:effectLst/>
                <a:latin typeface="iransans"/>
                <a:cs typeface="B Nazanin" panose="00000400000000000000" pitchFamily="2" charset="-78"/>
              </a:rPr>
              <a:t>در این نوع بازار، وجوه به­طور مستمر و </a:t>
            </a:r>
            <a:r>
              <a:rPr lang="fa-IR" sz="1600" b="0" i="0" u="none" strike="noStrike" dirty="0" err="1">
                <a:effectLst/>
                <a:latin typeface="iransans"/>
                <a:cs typeface="B Nazanin" panose="00000400000000000000" pitchFamily="2" charset="-78"/>
              </a:rPr>
              <a:t>ادامه­دار</a:t>
            </a:r>
            <a:r>
              <a:rPr lang="fa-IR" sz="1600" b="0" i="0" u="none" strike="noStrike" dirty="0">
                <a:effectLst/>
                <a:latin typeface="iransans"/>
                <a:cs typeface="B Nazanin" panose="00000400000000000000" pitchFamily="2" charset="-78"/>
              </a:rPr>
              <a:t> در دسترس می­باشند.</a:t>
            </a:r>
          </a:p>
        </p:txBody>
      </p:sp>
      <p:sp>
        <p:nvSpPr>
          <p:cNvPr id="7" name="Footer Placeholder 6">
            <a:extLst>
              <a:ext uri="{FF2B5EF4-FFF2-40B4-BE49-F238E27FC236}">
                <a16:creationId xmlns:a16="http://schemas.microsoft.com/office/drawing/2014/main" id="{A9F57080-19CA-8BBA-6050-8494551D4615}"/>
              </a:ext>
            </a:extLst>
          </p:cNvPr>
          <p:cNvSpPr>
            <a:spLocks noGrp="1"/>
          </p:cNvSpPr>
          <p:nvPr>
            <p:ph type="ftr" sz="quarter" idx="11"/>
          </p:nvPr>
        </p:nvSpPr>
        <p:spPr/>
        <p:txBody>
          <a:bodyPr/>
          <a:lstStyle/>
          <a:p>
            <a:r>
              <a:rPr lang="en-US" sz="1100"/>
              <a:t>Crypto: investing &amp; trading</a:t>
            </a:r>
            <a:endParaRPr lang="en-US" sz="1100" dirty="0"/>
          </a:p>
        </p:txBody>
      </p:sp>
    </p:spTree>
    <p:extLst>
      <p:ext uri="{BB962C8B-B14F-4D97-AF65-F5344CB8AC3E}">
        <p14:creationId xmlns:p14="http://schemas.microsoft.com/office/powerpoint/2010/main" val="76521090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fa-IR" sz="4000" b="1" spc="600" dirty="0">
                <a:ln w="28575">
                  <a:noFill/>
                  <a:prstDash val="solid"/>
                </a:ln>
                <a:solidFill>
                  <a:schemeClr val="bg1"/>
                </a:solidFill>
                <a:latin typeface="Tw Cen MT" panose="020B0602020104020603" pitchFamily="34" charset="77"/>
              </a:rPr>
              <a:t>فهرست مطالب</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a:lstStyle/>
          <a:p>
            <a:pPr marL="342900" indent="-342900" algn="r" rtl="1">
              <a:lnSpc>
                <a:spcPct val="150000"/>
              </a:lnSpc>
              <a:buClr>
                <a:schemeClr val="accent6"/>
              </a:buClr>
              <a:buFont typeface="Courier New" panose="02070309020205020404" pitchFamily="49" charset="0"/>
              <a:buChar char="o"/>
            </a:pPr>
            <a:r>
              <a:rPr lang="fa-IR" dirty="0">
                <a:solidFill>
                  <a:schemeClr val="bg1"/>
                </a:solidFill>
                <a:latin typeface="Segoe UI Light" panose="020B0502040204020203" pitchFamily="34" charset="0"/>
                <a:cs typeface="Segoe UI Light" panose="020B0502040204020203" pitchFamily="34" charset="0"/>
              </a:rPr>
              <a:t>تعریف بازار مالی </a:t>
            </a:r>
          </a:p>
          <a:p>
            <a:pPr marL="342900" indent="-342900" algn="r" rtl="1">
              <a:lnSpc>
                <a:spcPct val="150000"/>
              </a:lnSpc>
              <a:buClr>
                <a:schemeClr val="accent6"/>
              </a:buClr>
              <a:buFont typeface="Courier New" panose="02070309020205020404" pitchFamily="49" charset="0"/>
              <a:buChar char="o"/>
            </a:pPr>
            <a:r>
              <a:rPr lang="fa-IR" dirty="0">
                <a:latin typeface="Segoe UI Light" panose="020B0502040204020203" pitchFamily="34" charset="0"/>
                <a:cs typeface="Segoe UI Light" panose="020B0502040204020203" pitchFamily="34" charset="0"/>
              </a:rPr>
              <a:t> بررسی </a:t>
            </a:r>
            <a:r>
              <a:rPr lang="fa-IR" dirty="0" err="1">
                <a:latin typeface="Segoe UI Light" panose="020B0502040204020203" pitchFamily="34" charset="0"/>
                <a:cs typeface="Segoe UI Light" panose="020B0502040204020203" pitchFamily="34" charset="0"/>
              </a:rPr>
              <a:t>ریسک‌ها</a:t>
            </a:r>
            <a:r>
              <a:rPr lang="fa-IR" dirty="0">
                <a:latin typeface="Segoe UI Light" panose="020B0502040204020203" pitchFamily="34" charset="0"/>
                <a:cs typeface="Segoe UI Light" panose="020B0502040204020203" pitchFamily="34" charset="0"/>
              </a:rPr>
              <a:t> و عملکرد </a:t>
            </a:r>
            <a:r>
              <a:rPr lang="fa-IR" dirty="0" err="1">
                <a:latin typeface="Segoe UI Light" panose="020B0502040204020203" pitchFamily="34" charset="0"/>
                <a:cs typeface="Segoe UI Light" panose="020B0502040204020203" pitchFamily="34" charset="0"/>
              </a:rPr>
              <a:t>بازار‌های</a:t>
            </a:r>
            <a:r>
              <a:rPr lang="fa-IR" dirty="0">
                <a:latin typeface="Segoe UI Light" panose="020B0502040204020203" pitchFamily="34" charset="0"/>
                <a:cs typeface="Segoe UI Light" panose="020B0502040204020203" pitchFamily="34" charset="0"/>
              </a:rPr>
              <a:t> مالی</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r" rtl="1">
              <a:lnSpc>
                <a:spcPct val="150000"/>
              </a:lnSpc>
              <a:buClr>
                <a:schemeClr val="accent6"/>
              </a:buClr>
              <a:buFont typeface="Courier New" panose="02070309020205020404" pitchFamily="49" charset="0"/>
              <a:buChar char="o"/>
            </a:pPr>
            <a:r>
              <a:rPr lang="fa-IR" dirty="0">
                <a:latin typeface="Segoe UI Light" panose="020B0502040204020203" pitchFamily="34" charset="0"/>
                <a:cs typeface="Segoe UI Light" panose="020B0502040204020203" pitchFamily="34" charset="0"/>
              </a:rPr>
              <a:t>تعریف بازار سرمایه</a:t>
            </a:r>
          </a:p>
          <a:p>
            <a:pPr marL="342900" indent="-342900" algn="r" rtl="1">
              <a:lnSpc>
                <a:spcPct val="150000"/>
              </a:lnSpc>
              <a:buClr>
                <a:schemeClr val="accent6"/>
              </a:buClr>
              <a:buFont typeface="Courier New" panose="02070309020205020404" pitchFamily="49" charset="0"/>
              <a:buChar char="o"/>
            </a:pPr>
            <a:r>
              <a:rPr lang="fa-IR" dirty="0">
                <a:solidFill>
                  <a:schemeClr val="bg1"/>
                </a:solidFill>
                <a:latin typeface="Segoe UI Light" panose="020B0502040204020203" pitchFamily="34" charset="0"/>
                <a:cs typeface="Segoe UI Light" panose="020B0502040204020203" pitchFamily="34" charset="0"/>
              </a:rPr>
              <a:t>عملکرد بازار سرمایه</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r" rtl="1">
              <a:lnSpc>
                <a:spcPct val="150000"/>
              </a:lnSpc>
              <a:buClr>
                <a:schemeClr val="accent6"/>
              </a:buClr>
              <a:buFont typeface="Courier New" panose="02070309020205020404" pitchFamily="49" charset="0"/>
              <a:buChar char="o"/>
            </a:pPr>
            <a:r>
              <a:rPr lang="fa-IR" dirty="0">
                <a:latin typeface="Segoe UI Light" panose="020B0502040204020203" pitchFamily="34" charset="0"/>
                <a:cs typeface="Segoe UI Light" panose="020B0502040204020203" pitchFamily="34" charset="0"/>
              </a:rPr>
              <a:t>تفاوت بازار سرمایه و بازار مالی یا پولی</a:t>
            </a:r>
            <a:endParaRPr lang="en-US"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48027083"/>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a:xfrm>
            <a:off x="2228088" y="433553"/>
            <a:ext cx="7735824" cy="1069848"/>
          </a:xfrm>
        </p:spPr>
        <p:txBody>
          <a:bodyPr/>
          <a:lstStyle/>
          <a:p>
            <a:r>
              <a:rPr lang="fa-IR" sz="3600" dirty="0">
                <a:ln w="28575">
                  <a:noFill/>
                  <a:prstDash val="solid"/>
                </a:ln>
                <a:latin typeface="Tw Cen MT" panose="020B0602020104020603" pitchFamily="34" charset="77"/>
                <a:ea typeface="Verdana" panose="020B0604030504040204" pitchFamily="34" charset="0"/>
              </a:rPr>
              <a:t>مقایسه بازار سرمایه و بازار پول</a:t>
            </a:r>
            <a:endParaRPr lang="en-US" sz="3600"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a:xfrm>
            <a:off x="1533831" y="1399032"/>
            <a:ext cx="9163665" cy="4490491"/>
          </a:xfrm>
        </p:spPr>
        <p:txBody>
          <a:bodyPr/>
          <a:lstStyle/>
          <a:p>
            <a:pPr algn="r" rtl="1"/>
            <a:r>
              <a:rPr lang="fa-IR" sz="2000" b="0" i="0" dirty="0">
                <a:effectLst/>
                <a:latin typeface="IRANSans"/>
                <a:cs typeface="B Nazanin" panose="00000400000000000000" pitchFamily="2" charset="-78"/>
              </a:rPr>
              <a:t>پیرو آنچه تاکنون گفته شد، دانستیم یکی دیگر از </a:t>
            </a:r>
            <a:r>
              <a:rPr lang="fa-IR" sz="2000" b="0" i="0" dirty="0" err="1">
                <a:effectLst/>
                <a:latin typeface="IRANSans"/>
                <a:cs typeface="B Nazanin" panose="00000400000000000000" pitchFamily="2" charset="-78"/>
              </a:rPr>
              <a:t>تفاوت‌های</a:t>
            </a:r>
            <a:r>
              <a:rPr lang="fa-IR" sz="2000" b="0" i="0" dirty="0">
                <a:effectLst/>
                <a:latin typeface="IRANSans"/>
                <a:cs typeface="B Nazanin" panose="00000400000000000000" pitchFamily="2" charset="-78"/>
              </a:rPr>
              <a:t> بازار پول و سرمایه، علاوه بر مدت زمان </a:t>
            </a:r>
            <a:r>
              <a:rPr lang="fa-IR" sz="2000" b="0" i="0" dirty="0" err="1">
                <a:effectLst/>
                <a:latin typeface="IRANSans"/>
                <a:cs typeface="B Nazanin" panose="00000400000000000000" pitchFamily="2" charset="-78"/>
              </a:rPr>
              <a:t>سرمایه‌گذاری</a:t>
            </a:r>
            <a:r>
              <a:rPr lang="fa-IR" sz="2000" b="0" i="0" dirty="0">
                <a:effectLst/>
                <a:latin typeface="IRANSans"/>
                <a:cs typeface="B Nazanin" panose="00000400000000000000" pitchFamily="2" charset="-78"/>
              </a:rPr>
              <a:t>، بحث مالکیت است.</a:t>
            </a:r>
          </a:p>
          <a:p>
            <a:pPr algn="r" rtl="1"/>
            <a:r>
              <a:rPr lang="fa-IR" sz="2000" b="0" i="0" dirty="0">
                <a:effectLst/>
                <a:latin typeface="IRANSans"/>
                <a:cs typeface="B Nazanin" panose="00000400000000000000" pitchFamily="2" charset="-78"/>
              </a:rPr>
              <a:t>به عبارت دیگر در بازار پول، مالکیت مطرح نبوده در حالی که در بازار سرمایه، جذب سرمایه از طریق واگذاری بخشی از مالکیت صورت </a:t>
            </a:r>
            <a:r>
              <a:rPr lang="fa-IR" sz="2000" b="0" i="0" dirty="0" err="1">
                <a:effectLst/>
                <a:latin typeface="IRANSans"/>
                <a:cs typeface="B Nazanin" panose="00000400000000000000" pitchFamily="2" charset="-78"/>
              </a:rPr>
              <a:t>می‌گیرد</a:t>
            </a:r>
            <a:r>
              <a:rPr lang="fa-IR" sz="2000" b="0" i="0" dirty="0">
                <a:effectLst/>
                <a:latin typeface="IRANSans"/>
                <a:cs typeface="B Nazanin" panose="00000400000000000000" pitchFamily="2" charset="-78"/>
              </a:rPr>
              <a:t>. به طور نمونه هنگامی که از بانک وام دریافت </a:t>
            </a:r>
            <a:r>
              <a:rPr lang="fa-IR" sz="2000" b="0" i="0" dirty="0" err="1">
                <a:effectLst/>
                <a:latin typeface="IRANSans"/>
                <a:cs typeface="B Nazanin" panose="00000400000000000000" pitchFamily="2" charset="-78"/>
              </a:rPr>
              <a:t>می‌کنید</a:t>
            </a:r>
            <a:r>
              <a:rPr lang="fa-IR" sz="2000" b="0" i="0" dirty="0">
                <a:effectLst/>
                <a:latin typeface="IRANSans"/>
                <a:cs typeface="B Nazanin" panose="00000400000000000000" pitchFamily="2" charset="-78"/>
              </a:rPr>
              <a:t>، پس از بازپرداخت وام خود، بانک هیچگونه حق </a:t>
            </a:r>
            <a:r>
              <a:rPr lang="fa-IR" sz="2000" b="0" i="0" dirty="0" err="1">
                <a:effectLst/>
                <a:latin typeface="IRANSans"/>
                <a:cs typeface="B Nazanin" panose="00000400000000000000" pitchFamily="2" charset="-78"/>
              </a:rPr>
              <a:t>مالکیتی</a:t>
            </a:r>
            <a:r>
              <a:rPr lang="fa-IR" sz="2000" b="0" i="0" dirty="0">
                <a:effectLst/>
                <a:latin typeface="IRANSans"/>
                <a:cs typeface="B Nazanin" panose="00000400000000000000" pitchFamily="2" charset="-78"/>
              </a:rPr>
              <a:t> نسبت به شرکت شما نخواهد داشت.</a:t>
            </a:r>
          </a:p>
          <a:p>
            <a:pPr algn="r" rtl="1"/>
            <a:r>
              <a:rPr lang="fa-IR" sz="2000" b="0" i="0" dirty="0">
                <a:effectLst/>
                <a:latin typeface="IRANSans"/>
                <a:cs typeface="B Nazanin" panose="00000400000000000000" pitchFamily="2" charset="-78"/>
              </a:rPr>
              <a:t>این در حالیست که در بازار سرمایه قضیه متفاوت خواهد بود و در واقع از آنجایی که جذب سرمایه از طریق فروش سهام شرکت و واگذاری بخشی از مالکیت آن صورت می پذیرد، لذا مالک سهم، به نوعی بخشی از مالکیت شرکت را بر عهده خواهد داشت.</a:t>
            </a:r>
          </a:p>
          <a:p>
            <a:pPr algn="r" rtl="1"/>
            <a:r>
              <a:rPr lang="fa-IR" sz="2000" b="0" i="0" dirty="0">
                <a:effectLst/>
                <a:latin typeface="IRANSans"/>
                <a:cs typeface="B Nazanin" panose="00000400000000000000" pitchFamily="2" charset="-78"/>
              </a:rPr>
              <a:t>حتی در صورتی که به میزان بیش از ۵۰ درصد از سهام شرکت واگذار شود، آنگاه سهامداران علاوه بر مالکیت سهم خود، </a:t>
            </a:r>
            <a:r>
              <a:rPr lang="fa-IR" sz="2000" b="0" i="0" dirty="0" err="1">
                <a:effectLst/>
                <a:latin typeface="IRANSans"/>
                <a:cs typeface="B Nazanin" panose="00000400000000000000" pitchFamily="2" charset="-78"/>
              </a:rPr>
              <a:t>می‌توانند</a:t>
            </a:r>
            <a:r>
              <a:rPr lang="fa-IR" sz="2000" b="0" i="0" dirty="0">
                <a:effectLst/>
                <a:latin typeface="IRANSans"/>
                <a:cs typeface="B Nazanin" panose="00000400000000000000" pitchFamily="2" charset="-78"/>
              </a:rPr>
              <a:t> در بخشی از اداره شرکت نیز نقش ایفا کنند. که البته این امر خود </a:t>
            </a:r>
            <a:r>
              <a:rPr lang="fa-IR" sz="2000" b="0" i="0" dirty="0" err="1">
                <a:effectLst/>
                <a:latin typeface="IRANSans"/>
                <a:cs typeface="B Nazanin" panose="00000400000000000000" pitchFamily="2" charset="-78"/>
              </a:rPr>
              <a:t>می‌تواند</a:t>
            </a:r>
            <a:r>
              <a:rPr lang="fa-IR" sz="2000" b="0" i="0" dirty="0">
                <a:effectLst/>
                <a:latin typeface="IRANSans"/>
                <a:cs typeface="B Nazanin" panose="00000400000000000000" pitchFamily="2" charset="-78"/>
              </a:rPr>
              <a:t> دارای </a:t>
            </a:r>
            <a:r>
              <a:rPr lang="fa-IR" sz="2000" b="0" i="0" dirty="0" err="1">
                <a:effectLst/>
                <a:latin typeface="IRANSans"/>
                <a:cs typeface="B Nazanin" panose="00000400000000000000" pitchFamily="2" charset="-78"/>
              </a:rPr>
              <a:t>مزایایی</a:t>
            </a:r>
            <a:r>
              <a:rPr lang="fa-IR" sz="2000" b="0" i="0" dirty="0">
                <a:effectLst/>
                <a:latin typeface="IRANSans"/>
                <a:cs typeface="B Nazanin" panose="00000400000000000000" pitchFamily="2" charset="-78"/>
              </a:rPr>
              <a:t> نیز باشد چرا که در این صورت، </a:t>
            </a:r>
            <a:r>
              <a:rPr lang="fa-IR" sz="2000" b="0" i="0" dirty="0" err="1">
                <a:effectLst/>
                <a:latin typeface="IRANSans"/>
                <a:cs typeface="B Nazanin" panose="00000400000000000000" pitchFamily="2" charset="-78"/>
              </a:rPr>
              <a:t>سهامدار</a:t>
            </a:r>
            <a:r>
              <a:rPr lang="fa-IR" sz="2000" b="0" i="0" dirty="0">
                <a:effectLst/>
                <a:latin typeface="IRANSans"/>
                <a:cs typeface="B Nazanin" panose="00000400000000000000" pitchFamily="2" charset="-78"/>
              </a:rPr>
              <a:t> در سود و زیان شرکت سهیم خواهد بود در حالی که در بازار پول از جایی که حق مالکیت مطرح نیست، در صورت عدم پرداخت به موقع اقساط، بانک </a:t>
            </a:r>
            <a:r>
              <a:rPr lang="fa-IR" sz="2000" b="0" i="0" dirty="0" err="1">
                <a:effectLst/>
                <a:latin typeface="IRANSans"/>
                <a:cs typeface="B Nazanin" panose="00000400000000000000" pitchFamily="2" charset="-78"/>
              </a:rPr>
              <a:t>می‌تواند</a:t>
            </a:r>
            <a:r>
              <a:rPr lang="fa-IR" sz="2000" b="0" i="0" dirty="0">
                <a:effectLst/>
                <a:latin typeface="IRANSans"/>
                <a:cs typeface="B Nazanin" panose="00000400000000000000" pitchFamily="2" charset="-78"/>
              </a:rPr>
              <a:t> از طریق قانونی اقدام و فرد را مجبور به فروش </a:t>
            </a:r>
            <a:r>
              <a:rPr lang="fa-IR" sz="2000" b="0" i="0" dirty="0" err="1">
                <a:effectLst/>
                <a:latin typeface="IRANSans"/>
                <a:cs typeface="B Nazanin" panose="00000400000000000000" pitchFamily="2" charset="-78"/>
              </a:rPr>
              <a:t>دارایی‌های</a:t>
            </a:r>
            <a:r>
              <a:rPr lang="fa-IR" sz="2000" b="0" i="0" dirty="0">
                <a:effectLst/>
                <a:latin typeface="IRANSans"/>
                <a:cs typeface="B Nazanin" panose="00000400000000000000" pitchFamily="2" charset="-78"/>
              </a:rPr>
              <a:t> شرکت کند.</a:t>
            </a:r>
          </a:p>
          <a:p>
            <a:pPr algn="r" rtl="1"/>
            <a:endParaRPr lang="en-US" sz="2000" dirty="0">
              <a:cs typeface="B Nazanin" panose="00000400000000000000" pitchFamily="2" charset="-78"/>
            </a:endParaRPr>
          </a:p>
        </p:txBody>
      </p:sp>
    </p:spTree>
    <p:extLst>
      <p:ext uri="{BB962C8B-B14F-4D97-AF65-F5344CB8AC3E}">
        <p14:creationId xmlns:p14="http://schemas.microsoft.com/office/powerpoint/2010/main" val="1958759625"/>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F3C7-1CF0-CC3D-F662-13330DD38B03}"/>
              </a:ext>
            </a:extLst>
          </p:cNvPr>
          <p:cNvSpPr>
            <a:spLocks noGrp="1"/>
          </p:cNvSpPr>
          <p:nvPr>
            <p:ph type="ctrTitle"/>
          </p:nvPr>
        </p:nvSpPr>
        <p:spPr/>
        <p:txBody>
          <a:bodyPr/>
          <a:lstStyle/>
          <a:p>
            <a:r>
              <a:rPr lang="en-US" dirty="0" err="1"/>
              <a:t>Rfrence</a:t>
            </a:r>
            <a:endParaRPr lang="en-US" dirty="0"/>
          </a:p>
        </p:txBody>
      </p:sp>
      <p:sp>
        <p:nvSpPr>
          <p:cNvPr id="3" name="Subtitle 2">
            <a:extLst>
              <a:ext uri="{FF2B5EF4-FFF2-40B4-BE49-F238E27FC236}">
                <a16:creationId xmlns:a16="http://schemas.microsoft.com/office/drawing/2014/main" id="{46A0A94C-9974-82F4-C83A-28157ACBEE90}"/>
              </a:ext>
            </a:extLst>
          </p:cNvPr>
          <p:cNvSpPr>
            <a:spLocks noGrp="1"/>
          </p:cNvSpPr>
          <p:nvPr>
            <p:ph type="subTitle" idx="1"/>
          </p:nvPr>
        </p:nvSpPr>
        <p:spPr/>
        <p:txBody>
          <a:bodyPr/>
          <a:lstStyle/>
          <a:p>
            <a:pPr marL="342900" indent="-342900">
              <a:buAutoNum type="arabicParenR"/>
            </a:pPr>
            <a:r>
              <a:rPr lang="en-US" dirty="0">
                <a:hlinkClick r:id="rId2"/>
              </a:rPr>
              <a:t>First </a:t>
            </a:r>
            <a:r>
              <a:rPr lang="en-US" dirty="0" err="1">
                <a:hlinkClick r:id="rId2"/>
              </a:rPr>
              <a:t>refrence</a:t>
            </a:r>
            <a:endParaRPr lang="en-US" dirty="0"/>
          </a:p>
          <a:p>
            <a:pPr marL="342900" indent="-342900">
              <a:buAutoNum type="arabicParenR"/>
            </a:pPr>
            <a:r>
              <a:rPr lang="en-US" dirty="0">
                <a:hlinkClick r:id="rId3"/>
              </a:rPr>
              <a:t>Second </a:t>
            </a:r>
            <a:r>
              <a:rPr lang="en-US" dirty="0" err="1">
                <a:hlinkClick r:id="rId3"/>
              </a:rPr>
              <a:t>refrence</a:t>
            </a:r>
            <a:endParaRPr lang="en-US" dirty="0"/>
          </a:p>
          <a:p>
            <a:pPr marL="342900" indent="-342900">
              <a:buAutoNum type="arabicParenR"/>
            </a:pPr>
            <a:r>
              <a:rPr lang="en-US" dirty="0">
                <a:hlinkClick r:id="rId4"/>
              </a:rPr>
              <a:t>Third </a:t>
            </a:r>
            <a:r>
              <a:rPr lang="en-US" dirty="0" err="1">
                <a:hlinkClick r:id="rId4"/>
              </a:rPr>
              <a:t>refrence</a:t>
            </a:r>
            <a:endParaRPr lang="en-US" dirty="0"/>
          </a:p>
          <a:p>
            <a:pPr marL="342900" indent="-342900">
              <a:buAutoNum type="arabicParenR"/>
            </a:pPr>
            <a:r>
              <a:rPr lang="en-US" dirty="0">
                <a:hlinkClick r:id="rId5"/>
              </a:rPr>
              <a:t>Fourth </a:t>
            </a:r>
            <a:r>
              <a:rPr lang="en-US" dirty="0" err="1">
                <a:hlinkClick r:id="rId5"/>
              </a:rPr>
              <a:t>refrence</a:t>
            </a:r>
            <a:r>
              <a:rPr lang="en-US" dirty="0">
                <a:hlinkClick r:id="rId5"/>
              </a:rPr>
              <a:t> </a:t>
            </a:r>
            <a:endParaRPr lang="en-US" dirty="0"/>
          </a:p>
        </p:txBody>
      </p:sp>
    </p:spTree>
    <p:extLst>
      <p:ext uri="{BB962C8B-B14F-4D97-AF65-F5344CB8AC3E}">
        <p14:creationId xmlns:p14="http://schemas.microsoft.com/office/powerpoint/2010/main" val="2129462222"/>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a:xfrm>
            <a:off x="6601968" y="3374137"/>
            <a:ext cx="4709160" cy="1138870"/>
          </a:xfrm>
        </p:spPr>
        <p:txBody>
          <a:bodyPr/>
          <a:lstStyle/>
          <a:p>
            <a:pPr algn="l"/>
            <a:r>
              <a:rPr lang="en-US" dirty="0">
                <a:latin typeface="Segoe UI Light" panose="020B0502040204020203" pitchFamily="34" charset="0"/>
                <a:cs typeface="Segoe UI Light" panose="020B0502040204020203" pitchFamily="34" charset="0"/>
              </a:rPr>
              <a:t>Mehrab Atighi​</a:t>
            </a:r>
          </a:p>
          <a:p>
            <a:pPr algn="l"/>
            <a:r>
              <a:rPr lang="en-US" dirty="0">
                <a:latin typeface="Segoe UI Light" panose="020B0502040204020203" pitchFamily="34" charset="0"/>
                <a:cs typeface="Segoe UI Light" panose="020B0502040204020203" pitchFamily="34" charset="0"/>
              </a:rPr>
              <a:t>Mehrab.Atighi@gmail.com</a:t>
            </a:r>
            <a:endParaRPr lang="en-US" dirty="0">
              <a:latin typeface="Segoe UI Light" panose="020B0502040204020203" pitchFamily="34" charset="0"/>
              <a:ea typeface="Calibri"/>
              <a:cs typeface="Segoe UI Light" panose="020B0502040204020203" pitchFamily="34" charset="0"/>
            </a:endParaRPr>
          </a:p>
          <a:p>
            <a:endParaRPr lang="en-US" dirty="0"/>
          </a:p>
        </p:txBody>
      </p:sp>
    </p:spTree>
    <p:extLst>
      <p:ext uri="{BB962C8B-B14F-4D97-AF65-F5344CB8AC3E}">
        <p14:creationId xmlns:p14="http://schemas.microsoft.com/office/powerpoint/2010/main" val="18777012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fa-IR" dirty="0"/>
              <a:t>تعریف بازار مالی</a:t>
            </a:r>
            <a:endParaRPr lang="en-US" dirty="0"/>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p:txBody>
          <a:bodyPr/>
          <a:lstStyle/>
          <a:p>
            <a:r>
              <a:rPr lang="fa-IR" i="0" u="none" strike="noStrike" dirty="0">
                <a:effectLst/>
                <a:latin typeface="iransans"/>
                <a:cs typeface="B Nazanin" panose="00000400000000000000" pitchFamily="2" charset="-78"/>
              </a:rPr>
              <a:t>بازار مالی</a:t>
            </a:r>
            <a:r>
              <a:rPr lang="fa-IR" i="0" dirty="0">
                <a:effectLst/>
                <a:latin typeface="iransans"/>
                <a:cs typeface="B Nazanin" panose="00000400000000000000" pitchFamily="2" charset="-78"/>
              </a:rPr>
              <a:t> به بازاری گفته می شود که در آن تجارت و ایجاد دارایی های مالی مانند سهام، بدهی، اوراق قرضه، مشتقات، ارز و غیره صورت می گیرد. این بازارها در تخصیص منابع محدود  اقتصاد کشور نقش اساسی دارند. </a:t>
            </a:r>
            <a:r>
              <a:rPr lang="fa-IR" i="0" u="none" strike="noStrike" dirty="0">
                <a:effectLst/>
                <a:latin typeface="iransans"/>
                <a:cs typeface="B Nazanin" panose="00000400000000000000" pitchFamily="2" charset="-78"/>
              </a:rPr>
              <a:t>بازار مالی</a:t>
            </a:r>
            <a:r>
              <a:rPr lang="fa-IR" i="0" dirty="0">
                <a:effectLst/>
                <a:latin typeface="iransans"/>
                <a:cs typeface="B Nazanin" panose="00000400000000000000" pitchFamily="2" charset="-78"/>
              </a:rPr>
              <a:t> برای خرید و فروش دارایی ها با قیمتی که توسط تقاضا کننده و عرضه گر تعیین می شود، بستری را در اختیار خریداران و فروشندگان برای معامله قرار می دهد.</a:t>
            </a:r>
            <a:endParaRPr lang="en-US" dirty="0">
              <a:cs typeface="B Nazanin" panose="00000400000000000000" pitchFamily="2" charset="-78"/>
            </a:endParaRPr>
          </a:p>
        </p:txBody>
      </p:sp>
      <p:pic>
        <p:nvPicPr>
          <p:cNvPr id="2050" name="Picture 2" descr="بازار مالی یا بازار سرمایه چیست؟ آشنایی با تقسیم بندی انواع بازارهای سرمایه">
            <a:extLst>
              <a:ext uri="{FF2B5EF4-FFF2-40B4-BE49-F238E27FC236}">
                <a16:creationId xmlns:a16="http://schemas.microsoft.com/office/drawing/2014/main" id="{B287CB57-FEA0-3CFF-1FAC-18A54DE3F0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8930" y="-694"/>
            <a:ext cx="4186177" cy="2588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75988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fa-IR" dirty="0"/>
              <a:t>تعریف بازار مالی</a:t>
            </a:r>
            <a:endParaRPr lang="en-US" dirty="0"/>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p:txBody>
          <a:bodyPr/>
          <a:lstStyle/>
          <a:p>
            <a:pPr rtl="1"/>
            <a:r>
              <a:rPr lang="fa-IR" b="0" i="0" dirty="0">
                <a:effectLst/>
                <a:latin typeface="iransans"/>
                <a:cs typeface="B Nazanin" panose="00000400000000000000" pitchFamily="2" charset="-78"/>
              </a:rPr>
              <a:t>به عبارت ساده تر، صاحبان مشاغل و سرمایه گذاران می توانند به منظور افزایش پول و سرمایه خود به بازارهای مالی مراجعه کنند تا بتوانند به ترتیب کار خود را توسعه دهند و درآمد بیشتری کسب کنند. اغلب، این بازارها با </a:t>
            </a:r>
            <a:r>
              <a:rPr lang="fa-IR" b="0" i="0" dirty="0" err="1">
                <a:effectLst/>
                <a:latin typeface="iransans"/>
                <a:cs typeface="B Nazanin" panose="00000400000000000000" pitchFamily="2" charset="-78"/>
              </a:rPr>
              <a:t>نام‌های</a:t>
            </a:r>
            <a:r>
              <a:rPr lang="fa-IR" b="0" i="0" dirty="0">
                <a:effectLst/>
                <a:latin typeface="iransans"/>
                <a:cs typeface="B Nazanin" panose="00000400000000000000" pitchFamily="2" charset="-78"/>
              </a:rPr>
              <a:t> مختلفی از جمله "وال </a:t>
            </a:r>
            <a:r>
              <a:rPr lang="fa-IR" b="0" i="0" dirty="0" err="1">
                <a:effectLst/>
                <a:latin typeface="iransans"/>
                <a:cs typeface="B Nazanin" panose="00000400000000000000" pitchFamily="2" charset="-78"/>
              </a:rPr>
              <a:t>استریت</a:t>
            </a:r>
            <a:r>
              <a:rPr lang="fa-IR" b="0" i="0" dirty="0">
                <a:effectLst/>
                <a:latin typeface="iransans"/>
                <a:cs typeface="B Nazanin" panose="00000400000000000000" pitchFamily="2" charset="-78"/>
              </a:rPr>
              <a:t>" و "بازار سرمایه" هم خوانده می شوند، اما آن ها هنوز هم به بازارهای مالی اشاره دارند.</a:t>
            </a:r>
            <a:endParaRPr lang="en-US" dirty="0">
              <a:cs typeface="B Nazanin" panose="00000400000000000000" pitchFamily="2" charset="-78"/>
            </a:endParaRPr>
          </a:p>
        </p:txBody>
      </p:sp>
      <p:pic>
        <p:nvPicPr>
          <p:cNvPr id="1026" name="Picture 2" descr="بازار مالی یا بازار سرمایه چیست؟ آشنایی با تقسیم بندی انواع بازارهای سرمایه">
            <a:extLst>
              <a:ext uri="{FF2B5EF4-FFF2-40B4-BE49-F238E27FC236}">
                <a16:creationId xmlns:a16="http://schemas.microsoft.com/office/drawing/2014/main" id="{C8B49C5F-1369-E5C0-78EA-816ECE13D2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6080" y="265888"/>
            <a:ext cx="4033439" cy="2181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947240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1522476" y="154869"/>
            <a:ext cx="9144000" cy="1069848"/>
          </a:xfrm>
        </p:spPr>
        <p:txBody>
          <a:bodyPr/>
          <a:lstStyle/>
          <a:p>
            <a:r>
              <a:rPr lang="fa-IR" dirty="0"/>
              <a:t>مثالی از بازار مالی</a:t>
            </a:r>
            <a:endParaRPr lang="en-US" dirty="0"/>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312517" y="1674161"/>
            <a:ext cx="11620982" cy="3476573"/>
          </a:xfrm>
        </p:spPr>
        <p:txBody>
          <a:bodyPr/>
          <a:lstStyle/>
          <a:p>
            <a:r>
              <a:rPr lang="fa-IR" sz="2800" i="0" dirty="0">
                <a:effectLst/>
                <a:latin typeface="iransans"/>
                <a:cs typeface="B Nazanin" panose="00000400000000000000" pitchFamily="2" charset="-78"/>
              </a:rPr>
              <a:t>بگذارید با مثالی </a:t>
            </a:r>
            <a:r>
              <a:rPr lang="fa-IR" sz="2800" i="0" u="none" strike="noStrike" dirty="0">
                <a:effectLst/>
                <a:latin typeface="iransans"/>
                <a:cs typeface="B Nazanin" panose="00000400000000000000" pitchFamily="2" charset="-78"/>
              </a:rPr>
              <a:t>بازار مالی</a:t>
            </a:r>
            <a:r>
              <a:rPr lang="fa-IR" sz="2800" i="0" dirty="0">
                <a:effectLst/>
                <a:latin typeface="iransans"/>
                <a:cs typeface="B Nazanin" panose="00000400000000000000" pitchFamily="2" charset="-78"/>
              </a:rPr>
              <a:t> را برای شما شرح دهیم، بانکی را تصور کنید که شخصی حساب پس انداز خود را در آن نگهداری می کند. این بانک، می تواند از وجوه نقد خود و پول سایر سپرده گذاران به منظور اعطای وام به افراد و سازمان های دیگر استفاده کند. سپرده گذاران، هم به وضوح می توانند سرمایه و سود خود را ماهانه بررسی و مشاهده کنند و متوجه میزان رشد یا کاهش سرمایه خود شوند.</a:t>
            </a:r>
            <a:br>
              <a:rPr lang="fa-IR" sz="2800" dirty="0">
                <a:cs typeface="B Nazanin" panose="00000400000000000000" pitchFamily="2" charset="-78"/>
              </a:rPr>
            </a:br>
            <a:br>
              <a:rPr lang="fa-IR" sz="2800" dirty="0">
                <a:cs typeface="B Nazanin" panose="00000400000000000000" pitchFamily="2" charset="-78"/>
              </a:rPr>
            </a:br>
            <a:r>
              <a:rPr lang="fa-IR" sz="2800" i="0" dirty="0">
                <a:effectLst/>
                <a:latin typeface="iransans"/>
                <a:cs typeface="B Nazanin" panose="00000400000000000000" pitchFamily="2" charset="-78"/>
              </a:rPr>
              <a:t>بدین صورت، بانک ذکر شده در مثال فوق به عنوان یک </a:t>
            </a:r>
            <a:r>
              <a:rPr lang="fa-IR" sz="2800" i="0" u="none" strike="noStrike" dirty="0">
                <a:effectLst/>
                <a:latin typeface="iransans"/>
                <a:cs typeface="B Nazanin" panose="00000400000000000000" pitchFamily="2" charset="-78"/>
              </a:rPr>
              <a:t>بازار مالی</a:t>
            </a:r>
            <a:r>
              <a:rPr lang="fa-IR" sz="2800" i="0" dirty="0">
                <a:effectLst/>
                <a:latin typeface="iransans"/>
                <a:cs typeface="B Nazanin" panose="00000400000000000000" pitchFamily="2" charset="-78"/>
              </a:rPr>
              <a:t> که به سپرده گذاران سود می رساند، عمل کرده و شناخته می شود. می توان گفت، از طریق </a:t>
            </a:r>
            <a:r>
              <a:rPr lang="fa-IR" sz="2800" i="0" u="none" strike="noStrike" dirty="0">
                <a:effectLst/>
                <a:latin typeface="iransans"/>
                <a:cs typeface="B Nazanin" panose="00000400000000000000" pitchFamily="2" charset="-78"/>
              </a:rPr>
              <a:t>بازار مالی</a:t>
            </a:r>
            <a:r>
              <a:rPr lang="fa-IR" sz="2800" i="0" dirty="0">
                <a:effectLst/>
                <a:latin typeface="iransans"/>
                <a:cs typeface="B Nazanin" panose="00000400000000000000" pitchFamily="2" charset="-78"/>
              </a:rPr>
              <a:t> مبادله ابزارهای مالی و اوراق بهادار تسهیل می شود. انواع مختلفی از </a:t>
            </a:r>
            <a:r>
              <a:rPr lang="fa-IR" sz="2800" i="0" u="none" strike="noStrike" dirty="0">
                <a:effectLst/>
                <a:latin typeface="iransans"/>
                <a:cs typeface="B Nazanin" panose="00000400000000000000" pitchFamily="2" charset="-78"/>
              </a:rPr>
              <a:t>بازار مالی</a:t>
            </a:r>
            <a:r>
              <a:rPr lang="fa-IR" sz="2800" i="0" dirty="0">
                <a:effectLst/>
                <a:latin typeface="iransans"/>
                <a:cs typeface="B Nazanin" panose="00000400000000000000" pitchFamily="2" charset="-78"/>
              </a:rPr>
              <a:t> وجود دارند، از جمله آن ها می توان به بازارهای پول، بازارهای پیشخوان، بازار مشتقات، بازار اوراق بهادار، بازار کالاها و غیره اشاره کرد.</a:t>
            </a:r>
            <a:endParaRPr lang="en-US" sz="2800" dirty="0">
              <a:cs typeface="B Nazanin" panose="00000400000000000000" pitchFamily="2" charset="-78"/>
            </a:endParaRPr>
          </a:p>
        </p:txBody>
      </p:sp>
    </p:spTree>
    <p:extLst>
      <p:ext uri="{BB962C8B-B14F-4D97-AF65-F5344CB8AC3E}">
        <p14:creationId xmlns:p14="http://schemas.microsoft.com/office/powerpoint/2010/main" val="54847629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164D6-FA37-FD26-56B1-B7F48C2309BD}"/>
              </a:ext>
            </a:extLst>
          </p:cNvPr>
          <p:cNvSpPr>
            <a:spLocks noGrp="1"/>
          </p:cNvSpPr>
          <p:nvPr>
            <p:ph type="ctrTitle"/>
          </p:nvPr>
        </p:nvSpPr>
        <p:spPr>
          <a:xfrm>
            <a:off x="1628173" y="282191"/>
            <a:ext cx="9144000" cy="1069848"/>
          </a:xfrm>
        </p:spPr>
        <p:txBody>
          <a:bodyPr/>
          <a:lstStyle/>
          <a:p>
            <a:pPr rtl="1"/>
            <a:r>
              <a:rPr lang="fa-IR" dirty="0"/>
              <a:t>عملکردهای بازار مالی</a:t>
            </a:r>
            <a:endParaRPr lang="en-US" dirty="0"/>
          </a:p>
        </p:txBody>
      </p:sp>
      <p:sp>
        <p:nvSpPr>
          <p:cNvPr id="4" name="Content Placeholder 2">
            <a:extLst>
              <a:ext uri="{FF2B5EF4-FFF2-40B4-BE49-F238E27FC236}">
                <a16:creationId xmlns:a16="http://schemas.microsoft.com/office/drawing/2014/main" id="{0AE87217-2B13-02F8-3B0F-2B0FD3CF4B48}"/>
              </a:ext>
            </a:extLst>
          </p:cNvPr>
          <p:cNvSpPr txBox="1">
            <a:spLocks/>
          </p:cNvSpPr>
          <p:nvPr/>
        </p:nvSpPr>
        <p:spPr>
          <a:xfrm>
            <a:off x="3214521" y="1787652"/>
            <a:ext cx="6422136" cy="32826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Clr>
                <a:schemeClr val="accent6"/>
              </a:buClr>
              <a:buFont typeface="Courier New" panose="02070309020205020404" pitchFamily="49" charset="0"/>
              <a:buNone/>
              <a:defRPr sz="2400" kern="1200">
                <a:solidFill>
                  <a:schemeClr val="bg1"/>
                </a:solidFill>
                <a:latin typeface="+mn-lt"/>
                <a:ea typeface="+mn-ea"/>
                <a:cs typeface="Segoe UI" panose="020B0502040204020203" pitchFamily="34" charset="0"/>
              </a:defRPr>
            </a:lvl1pPr>
            <a:lvl2pPr marL="457200" indent="0" algn="ctr" defTabSz="914400" rtl="0" eaLnBrk="1" latinLnBrk="0" hangingPunct="1">
              <a:lnSpc>
                <a:spcPct val="90000"/>
              </a:lnSpc>
              <a:spcBef>
                <a:spcPts val="5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2pPr>
            <a:lvl3pPr marL="914400" indent="0" algn="ctr" defTabSz="914400" rtl="0" eaLnBrk="1" latinLnBrk="0" hangingPunct="1">
              <a:lnSpc>
                <a:spcPct val="90000"/>
              </a:lnSpc>
              <a:spcBef>
                <a:spcPts val="5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3pPr>
            <a:lvl4pPr marL="13716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4pPr>
            <a:lvl5pPr marL="18288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rtl="1">
              <a:buFont typeface="Arial" panose="020B0604020202020204" pitchFamily="34" charset="0"/>
              <a:buChar char="•"/>
            </a:pPr>
            <a:r>
              <a:rPr lang="fa-IR" sz="1800" b="0" i="0" u="none" strike="noStrike" dirty="0">
                <a:effectLst/>
                <a:latin typeface="iransans"/>
              </a:rPr>
              <a:t>تعیین قیمت</a:t>
            </a:r>
          </a:p>
          <a:p>
            <a:pPr algn="just" rtl="1">
              <a:buFont typeface="Arial" panose="020B0604020202020204" pitchFamily="34" charset="0"/>
              <a:buChar char="•"/>
            </a:pPr>
            <a:r>
              <a:rPr lang="fa-IR" sz="1800" b="0" i="0" u="none" strike="noStrike" dirty="0">
                <a:effectLst/>
                <a:latin typeface="iransans"/>
              </a:rPr>
              <a:t>بسیج بودجه</a:t>
            </a:r>
          </a:p>
          <a:p>
            <a:pPr algn="just" rtl="1">
              <a:buFont typeface="Arial" panose="020B0604020202020204" pitchFamily="34" charset="0"/>
              <a:buChar char="•"/>
            </a:pPr>
            <a:r>
              <a:rPr lang="fa-IR" sz="1800" b="0" i="0" u="none" strike="noStrike" dirty="0">
                <a:effectLst/>
                <a:latin typeface="iransans"/>
              </a:rPr>
              <a:t>نقدینگی (یا قابلیت تبدیل به پول)</a:t>
            </a:r>
          </a:p>
          <a:p>
            <a:pPr algn="just" rtl="1">
              <a:buFont typeface="Arial" panose="020B0604020202020204" pitchFamily="34" charset="0"/>
              <a:buChar char="•"/>
            </a:pPr>
            <a:r>
              <a:rPr lang="fa-IR" sz="1800" b="0" i="0" u="none" strike="noStrike" dirty="0">
                <a:effectLst/>
                <a:latin typeface="iransans"/>
              </a:rPr>
              <a:t>ریسک در بازار مالی به اشتراک گذاشته می شود</a:t>
            </a:r>
          </a:p>
          <a:p>
            <a:pPr algn="just" rtl="1">
              <a:buFont typeface="Arial" panose="020B0604020202020204" pitchFamily="34" charset="0"/>
              <a:buChar char="•"/>
            </a:pPr>
            <a:r>
              <a:rPr lang="fa-IR" sz="1800" b="0" i="0" u="none" strike="noStrike" dirty="0">
                <a:effectLst/>
                <a:latin typeface="iransans"/>
              </a:rPr>
              <a:t>دسترسی آسان</a:t>
            </a:r>
          </a:p>
          <a:p>
            <a:pPr algn="just" rtl="1">
              <a:buFont typeface="Arial" panose="020B0604020202020204" pitchFamily="34" charset="0"/>
              <a:buChar char="•"/>
            </a:pPr>
            <a:r>
              <a:rPr lang="fa-IR" sz="1800" b="0" i="0" u="none" strike="noStrike" dirty="0">
                <a:effectLst/>
                <a:latin typeface="iransans"/>
              </a:rPr>
              <a:t>کاهش در هزینه های معامله و تدارک اطلاعات</a:t>
            </a:r>
          </a:p>
          <a:p>
            <a:pPr algn="just" rtl="1">
              <a:buFont typeface="Arial" panose="020B0604020202020204" pitchFamily="34" charset="0"/>
              <a:buChar char="•"/>
            </a:pPr>
            <a:r>
              <a:rPr lang="fa-IR" sz="1800" b="0" i="0" u="none" strike="noStrike" dirty="0">
                <a:effectLst/>
                <a:latin typeface="iransans"/>
              </a:rPr>
              <a:t>تشکیل سرمایه</a:t>
            </a:r>
          </a:p>
          <a:p>
            <a:pPr algn="just" rtl="1"/>
            <a:endParaRPr lang="fa-IR" sz="1800" b="0" i="0" u="none" strike="noStrike" dirty="0">
              <a:effectLst/>
              <a:latin typeface="iransans"/>
            </a:endParaRPr>
          </a:p>
        </p:txBody>
      </p:sp>
    </p:spTree>
    <p:extLst>
      <p:ext uri="{BB962C8B-B14F-4D97-AF65-F5344CB8AC3E}">
        <p14:creationId xmlns:p14="http://schemas.microsoft.com/office/powerpoint/2010/main" val="83310893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B0C73-D11B-9E6F-D5BD-533C9863C5DC}"/>
              </a:ext>
            </a:extLst>
          </p:cNvPr>
          <p:cNvSpPr>
            <a:spLocks noGrp="1"/>
          </p:cNvSpPr>
          <p:nvPr>
            <p:ph type="ctrTitle"/>
          </p:nvPr>
        </p:nvSpPr>
        <p:spPr>
          <a:xfrm>
            <a:off x="1522476" y="496136"/>
            <a:ext cx="9144000" cy="1069848"/>
          </a:xfrm>
        </p:spPr>
        <p:txBody>
          <a:bodyPr/>
          <a:lstStyle/>
          <a:p>
            <a:r>
              <a:rPr lang="fa-IR" dirty="0"/>
              <a:t>تعیین قیمت</a:t>
            </a:r>
            <a:endParaRPr lang="en-US" dirty="0"/>
          </a:p>
        </p:txBody>
      </p:sp>
      <p:sp>
        <p:nvSpPr>
          <p:cNvPr id="3" name="Subtitle 2">
            <a:extLst>
              <a:ext uri="{FF2B5EF4-FFF2-40B4-BE49-F238E27FC236}">
                <a16:creationId xmlns:a16="http://schemas.microsoft.com/office/drawing/2014/main" id="{65F2C793-37E4-6077-B1F0-F06FBAFA3DA5}"/>
              </a:ext>
            </a:extLst>
          </p:cNvPr>
          <p:cNvSpPr>
            <a:spLocks noGrp="1"/>
          </p:cNvSpPr>
          <p:nvPr>
            <p:ph type="subTitle" idx="1"/>
          </p:nvPr>
        </p:nvSpPr>
        <p:spPr>
          <a:xfrm>
            <a:off x="1415845" y="1857117"/>
            <a:ext cx="9517626" cy="758952"/>
          </a:xfrm>
        </p:spPr>
        <p:txBody>
          <a:bodyPr/>
          <a:lstStyle/>
          <a:p>
            <a:r>
              <a:rPr lang="fa-IR" b="1" i="0" u="none" strike="noStrike" dirty="0">
                <a:effectLst/>
                <a:latin typeface="iransans"/>
                <a:cs typeface="B Nazanin" panose="00000400000000000000" pitchFamily="2" charset="-78"/>
              </a:rPr>
              <a:t>بازار مالی</a:t>
            </a:r>
            <a:r>
              <a:rPr lang="fa-IR" b="0" i="0" dirty="0">
                <a:effectLst/>
                <a:latin typeface="iransans"/>
                <a:cs typeface="B Nazanin" panose="00000400000000000000" pitchFamily="2" charset="-78"/>
              </a:rPr>
              <a:t> عملکرد کشف قیمت ابزارهای مختلف مالی را که بین خریداران و فروشندگان در بازار مالی معامله می شوند، را برعهده دارد. به همین منظور، بازار مالی بخشی را فراهم می کند که با استفاده از آن قیمت های موجود در دارایی های مالی که به تازگی صادر شده </a:t>
            </a:r>
            <a:r>
              <a:rPr lang="fa-IR" b="0" i="0" dirty="0" err="1">
                <a:effectLst/>
                <a:latin typeface="iransans"/>
                <a:cs typeface="B Nazanin" panose="00000400000000000000" pitchFamily="2" charset="-78"/>
              </a:rPr>
              <a:t>اند</a:t>
            </a:r>
            <a:r>
              <a:rPr lang="fa-IR" b="0" i="0" dirty="0">
                <a:effectLst/>
                <a:latin typeface="iransans"/>
                <a:cs typeface="B Nazanin" panose="00000400000000000000" pitchFamily="2" charset="-78"/>
              </a:rPr>
              <a:t>، تعیین می شوند.</a:t>
            </a:r>
            <a:endParaRPr lang="en-US" dirty="0">
              <a:cs typeface="B Nazanin" panose="00000400000000000000" pitchFamily="2" charset="-78"/>
            </a:endParaRPr>
          </a:p>
        </p:txBody>
      </p:sp>
    </p:spTree>
    <p:extLst>
      <p:ext uri="{BB962C8B-B14F-4D97-AF65-F5344CB8AC3E}">
        <p14:creationId xmlns:p14="http://schemas.microsoft.com/office/powerpoint/2010/main" val="400330805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B0C73-D11B-9E6F-D5BD-533C9863C5DC}"/>
              </a:ext>
            </a:extLst>
          </p:cNvPr>
          <p:cNvSpPr>
            <a:spLocks noGrp="1"/>
          </p:cNvSpPr>
          <p:nvPr>
            <p:ph type="ctrTitle"/>
          </p:nvPr>
        </p:nvSpPr>
        <p:spPr>
          <a:xfrm>
            <a:off x="1522476" y="496136"/>
            <a:ext cx="9144000" cy="1069848"/>
          </a:xfrm>
        </p:spPr>
        <p:txBody>
          <a:bodyPr/>
          <a:lstStyle/>
          <a:p>
            <a:r>
              <a:rPr lang="fa-IR" dirty="0"/>
              <a:t>بسیج بودجه</a:t>
            </a:r>
            <a:endParaRPr lang="en-US" dirty="0"/>
          </a:p>
        </p:txBody>
      </p:sp>
      <p:sp>
        <p:nvSpPr>
          <p:cNvPr id="3" name="Subtitle 2">
            <a:extLst>
              <a:ext uri="{FF2B5EF4-FFF2-40B4-BE49-F238E27FC236}">
                <a16:creationId xmlns:a16="http://schemas.microsoft.com/office/drawing/2014/main" id="{65F2C793-37E4-6077-B1F0-F06FBAFA3DA5}"/>
              </a:ext>
            </a:extLst>
          </p:cNvPr>
          <p:cNvSpPr>
            <a:spLocks noGrp="1"/>
          </p:cNvSpPr>
          <p:nvPr>
            <p:ph type="subTitle" idx="1"/>
          </p:nvPr>
        </p:nvSpPr>
        <p:spPr>
          <a:xfrm>
            <a:off x="853882" y="1928991"/>
            <a:ext cx="10481188" cy="3000018"/>
          </a:xfrm>
        </p:spPr>
        <p:txBody>
          <a:bodyPr/>
          <a:lstStyle/>
          <a:p>
            <a:r>
              <a:rPr lang="fa-IR" i="0" dirty="0">
                <a:effectLst/>
                <a:latin typeface="iransans"/>
                <a:cs typeface="B Nazanin" panose="00000400000000000000" pitchFamily="2" charset="-78"/>
              </a:rPr>
              <a:t>علاوه بر تعیین قیمت، بازده وجوه سرمایه گذاری شده توسط سرمایه گذار و شرکت </a:t>
            </a:r>
            <a:r>
              <a:rPr lang="fa-IR" i="0" dirty="0" err="1">
                <a:effectLst/>
                <a:latin typeface="iransans"/>
                <a:cs typeface="B Nazanin" panose="00000400000000000000" pitchFamily="2" charset="-78"/>
              </a:rPr>
              <a:t>کنندگان</a:t>
            </a:r>
            <a:r>
              <a:rPr lang="fa-IR" i="0" dirty="0">
                <a:effectLst/>
                <a:latin typeface="iransans"/>
                <a:cs typeface="B Nazanin" panose="00000400000000000000" pitchFamily="2" charset="-78"/>
              </a:rPr>
              <a:t> در </a:t>
            </a:r>
            <a:r>
              <a:rPr lang="fa-IR" i="0" u="none" strike="noStrike" dirty="0">
                <a:effectLst/>
                <a:latin typeface="iransans"/>
                <a:cs typeface="B Nazanin" panose="00000400000000000000" pitchFamily="2" charset="-78"/>
              </a:rPr>
              <a:t>بازار مالی</a:t>
            </a:r>
            <a:r>
              <a:rPr lang="fa-IR" i="0" dirty="0">
                <a:effectLst/>
                <a:latin typeface="iransans"/>
                <a:cs typeface="B Nazanin" panose="00000400000000000000" pitchFamily="2" charset="-78"/>
              </a:rPr>
              <a:t> تعیین می شود. و انگیزه افرادی که به دنبال سرمایه گذاری هستند، به نرخ بازده مورد نیاز سرمایه گذاران وابسته است. به  همین دلیل، فقط در بازار مالی چگونگی استفاده از وجوه در دسترس وام دهندگان یا سرمایه گذاران در بین افراد نیازمند وجوه تخصیص می یابد. بنابراین، بازار مالی به بسیج بودجه سرمایه گذاران کمک می کند.</a:t>
            </a:r>
            <a:endParaRPr lang="en-US" dirty="0">
              <a:cs typeface="B Nazanin" panose="00000400000000000000" pitchFamily="2" charset="-78"/>
            </a:endParaRPr>
          </a:p>
        </p:txBody>
      </p:sp>
    </p:spTree>
    <p:extLst>
      <p:ext uri="{BB962C8B-B14F-4D97-AF65-F5344CB8AC3E}">
        <p14:creationId xmlns:p14="http://schemas.microsoft.com/office/powerpoint/2010/main" val="235215566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B0C73-D11B-9E6F-D5BD-533C9863C5DC}"/>
              </a:ext>
            </a:extLst>
          </p:cNvPr>
          <p:cNvSpPr>
            <a:spLocks noGrp="1"/>
          </p:cNvSpPr>
          <p:nvPr>
            <p:ph type="ctrTitle"/>
          </p:nvPr>
        </p:nvSpPr>
        <p:spPr>
          <a:xfrm>
            <a:off x="1522476" y="496136"/>
            <a:ext cx="9144000" cy="1069848"/>
          </a:xfrm>
        </p:spPr>
        <p:txBody>
          <a:bodyPr/>
          <a:lstStyle/>
          <a:p>
            <a:r>
              <a:rPr lang="fa-IR" dirty="0"/>
              <a:t>نقدینگی</a:t>
            </a:r>
            <a:endParaRPr lang="en-US" dirty="0"/>
          </a:p>
        </p:txBody>
      </p:sp>
      <p:sp>
        <p:nvSpPr>
          <p:cNvPr id="3" name="Subtitle 2">
            <a:extLst>
              <a:ext uri="{FF2B5EF4-FFF2-40B4-BE49-F238E27FC236}">
                <a16:creationId xmlns:a16="http://schemas.microsoft.com/office/drawing/2014/main" id="{65F2C793-37E4-6077-B1F0-F06FBAFA3DA5}"/>
              </a:ext>
            </a:extLst>
          </p:cNvPr>
          <p:cNvSpPr>
            <a:spLocks noGrp="1"/>
          </p:cNvSpPr>
          <p:nvPr>
            <p:ph type="subTitle" idx="1"/>
          </p:nvPr>
        </p:nvSpPr>
        <p:spPr>
          <a:xfrm>
            <a:off x="412955" y="2035277"/>
            <a:ext cx="11198942" cy="2635046"/>
          </a:xfrm>
        </p:spPr>
        <p:txBody>
          <a:bodyPr/>
          <a:lstStyle/>
          <a:p>
            <a:r>
              <a:rPr lang="fa-IR" i="0" dirty="0">
                <a:effectLst/>
                <a:latin typeface="iransans"/>
                <a:cs typeface="B Nazanin" panose="00000400000000000000" pitchFamily="2" charset="-78"/>
              </a:rPr>
              <a:t>عملکرد نقدینگی </a:t>
            </a:r>
            <a:r>
              <a:rPr lang="fa-IR" i="0" u="none" strike="noStrike" dirty="0">
                <a:effectLst/>
                <a:latin typeface="iransans"/>
                <a:cs typeface="B Nazanin" panose="00000400000000000000" pitchFamily="2" charset="-78"/>
              </a:rPr>
              <a:t>بازار مالی</a:t>
            </a:r>
            <a:r>
              <a:rPr lang="fa-IR" i="0" dirty="0">
                <a:effectLst/>
                <a:latin typeface="iransans"/>
                <a:cs typeface="B Nazanin" panose="00000400000000000000" pitchFamily="2" charset="-78"/>
              </a:rPr>
              <a:t> فرصتی را برای سرمایه گذاران فراهم می کند تا ابزارهای مالی خود را با ارزش منصفانه غالب در بازار هر زمان که مایل هستند، در بازار به فروش برسانند. البته، در صورت عدم وجود نقدینگی در بازار مالی، سرمایه گذار مجبور است اوراق بهادار مالی یا ابزار مالی را نزد خود نگه دارد تا شرایط موجود در بازار برای فروش آن دارایی ها مناسب گردد. بنابراین، در بازار مالی سرمایه گذاران می توانند اوراق بهادار خود را به راحتی به فروش برسانند و اینگونه به پول نقد برسند.</a:t>
            </a:r>
            <a:endParaRPr lang="en-US" dirty="0">
              <a:cs typeface="B Nazanin" panose="00000400000000000000" pitchFamily="2" charset="-78"/>
            </a:endParaRPr>
          </a:p>
        </p:txBody>
      </p:sp>
    </p:spTree>
    <p:extLst>
      <p:ext uri="{BB962C8B-B14F-4D97-AF65-F5344CB8AC3E}">
        <p14:creationId xmlns:p14="http://schemas.microsoft.com/office/powerpoint/2010/main" val="3845019742"/>
      </p:ext>
    </p:extLst>
  </p:cSld>
  <p:clrMapOvr>
    <a:masterClrMapping/>
  </p:clrMapOvr>
  <p:transition spd="slow">
    <p:push dir="u"/>
  </p:transition>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3.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124</TotalTime>
  <Words>1909</Words>
  <Application>Microsoft Office PowerPoint</Application>
  <PresentationFormat>Widescreen</PresentationFormat>
  <Paragraphs>80</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Courier New</vt:lpstr>
      <vt:lpstr>iransans</vt:lpstr>
      <vt:lpstr>iransans</vt:lpstr>
      <vt:lpstr>Open Sans</vt:lpstr>
      <vt:lpstr>Segoe UI Light</vt:lpstr>
      <vt:lpstr>Tw Cen MT</vt:lpstr>
      <vt:lpstr>Office Theme</vt:lpstr>
      <vt:lpstr>بازار‌های مالی و سرمایه</vt:lpstr>
      <vt:lpstr>فهرست مطالب</vt:lpstr>
      <vt:lpstr>تعریف بازار مالی</vt:lpstr>
      <vt:lpstr>تعریف بازار مالی</vt:lpstr>
      <vt:lpstr>مثالی از بازار مالی</vt:lpstr>
      <vt:lpstr>عملکردهای بازار مالی</vt:lpstr>
      <vt:lpstr>تعیین قیمت</vt:lpstr>
      <vt:lpstr>بسیج بودجه</vt:lpstr>
      <vt:lpstr>نقدینگی</vt:lpstr>
      <vt:lpstr>ریسک در بازار مالی به اشتراک گذاشته می‌شود</vt:lpstr>
      <vt:lpstr>دسترسی آسان</vt:lpstr>
      <vt:lpstr>کاهش در هزینه های معامله و تدارک اطلاعات</vt:lpstr>
      <vt:lpstr>تشکیل سرمایه</vt:lpstr>
      <vt:lpstr>ریسک‌های بازار مالی</vt:lpstr>
      <vt:lpstr>PowerPoint Presentation</vt:lpstr>
      <vt:lpstr>سه مورد از ریسک‌های اصلی بازار مالی</vt:lpstr>
      <vt:lpstr>تعریف بازار سرمایه</vt:lpstr>
      <vt:lpstr>تعریف بازار سرمایه</vt:lpstr>
      <vt:lpstr>عملکرد بازار سرمایه</vt:lpstr>
      <vt:lpstr>مقایسه بازار سرمایه و بازار پول</vt:lpstr>
      <vt:lpstr>Rfrence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بازار‌های مالی و سرمایه</dc:title>
  <dc:creator>Mehrab Atighi</dc:creator>
  <cp:lastModifiedBy>Mehrab Atighi</cp:lastModifiedBy>
  <cp:revision>3</cp:revision>
  <dcterms:created xsi:type="dcterms:W3CDTF">2022-11-28T11:19:24Z</dcterms:created>
  <dcterms:modified xsi:type="dcterms:W3CDTF">2022-12-08T05:20:23Z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