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303" r:id="rId6"/>
    <p:sldId id="304" r:id="rId7"/>
    <p:sldId id="305" r:id="rId8"/>
    <p:sldId id="306" r:id="rId9"/>
    <p:sldId id="307" r:id="rId10"/>
    <p:sldId id="308" r:id="rId11"/>
    <p:sldId id="309" r:id="rId12"/>
    <p:sldId id="310" r:id="rId13"/>
    <p:sldId id="311" r:id="rId14"/>
    <p:sldId id="312" r:id="rId15"/>
    <p:sldId id="313" r:id="rId16"/>
    <p:sldId id="314" r:id="rId17"/>
    <p:sldId id="315" r:id="rId18"/>
    <p:sldId id="316" r:id="rId19"/>
    <p:sldId id="302"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4" d="100"/>
          <a:sy n="74" d="100"/>
        </p:scale>
        <p:origin x="1742" y="67"/>
      </p:cViewPr>
      <p:guideLst>
        <p:guide orient="horz" pos="2160"/>
        <p:guide pos="2880"/>
      </p:guideLst>
    </p:cSldViewPr>
  </p:slideViewPr>
  <p:notesTextViewPr>
    <p:cViewPr>
      <p:scale>
        <a:sx n="100" d="100"/>
        <a:sy n="100" d="100"/>
      </p:scale>
      <p:origin x="0" y="0"/>
    </p:cViewPr>
  </p:notesTextViewPr>
  <p:notesViewPr>
    <p:cSldViewPr>
      <p:cViewPr varScale="1">
        <p:scale>
          <a:sx n="58" d="100"/>
          <a:sy n="58" d="100"/>
        </p:scale>
        <p:origin x="2965"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3DAE18-FF53-43C8-B129-B2254E0CD3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84C594C-BB62-4D1A-AA15-460CAB0268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AB0719-0C0B-4FCD-8C42-A758D216E1BD}" type="datetimeFigureOut">
              <a:rPr lang="en-US" smtClean="0"/>
              <a:t>12/23/2023</a:t>
            </a:fld>
            <a:endParaRPr lang="en-US" dirty="0"/>
          </a:p>
        </p:txBody>
      </p:sp>
      <p:sp>
        <p:nvSpPr>
          <p:cNvPr id="4" name="Footer Placeholder 3">
            <a:extLst>
              <a:ext uri="{FF2B5EF4-FFF2-40B4-BE49-F238E27FC236}">
                <a16:creationId xmlns:a16="http://schemas.microsoft.com/office/drawing/2014/main" id="{377CD9E3-2F3C-4226-A22C-6BC586ACB3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https://data-elites.blog.ir/</a:t>
            </a:r>
            <a:endParaRPr lang="en-US" dirty="0"/>
          </a:p>
        </p:txBody>
      </p:sp>
      <p:sp>
        <p:nvSpPr>
          <p:cNvPr id="5" name="Slide Number Placeholder 4">
            <a:extLst>
              <a:ext uri="{FF2B5EF4-FFF2-40B4-BE49-F238E27FC236}">
                <a16:creationId xmlns:a16="http://schemas.microsoft.com/office/drawing/2014/main" id="{257FA062-CF80-4049-B333-6A99FEE14BB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C2621-7037-4E35-B549-8255C904F675}" type="slidenum">
              <a:rPr lang="en-US" smtClean="0"/>
              <a:t>‹#›</a:t>
            </a:fld>
            <a:endParaRPr lang="en-US" dirty="0"/>
          </a:p>
        </p:txBody>
      </p:sp>
    </p:spTree>
    <p:extLst>
      <p:ext uri="{BB962C8B-B14F-4D97-AF65-F5344CB8AC3E}">
        <p14:creationId xmlns:p14="http://schemas.microsoft.com/office/powerpoint/2010/main" val="366488715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lstStyle>
          <a:p>
            <a:fld id="{925A17EF-115B-4BB9-BF42-426DFD9E898A}" type="datetimeFigureOut">
              <a:rPr lang="en-US" smtClean="0"/>
              <a:pPr/>
              <a:t>12/23/2023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lstStyle>
          <a:p>
            <a:r>
              <a:rPr lang="en-US"/>
              <a:t>https://data-elites.blog.ir/</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lstStyle>
          <a:p>
            <a:fld id="{7C4E7652-46AF-4259-BAE2-54978EA077CD}" type="slidenum">
              <a:rPr lang="en-US" smtClean="0"/>
              <a:pPr/>
              <a:t>‹#›</a:t>
            </a:fld>
            <a:endParaRPr lang="en-US" dirty="0"/>
          </a:p>
        </p:txBody>
      </p:sp>
    </p:spTree>
  </p:cSld>
  <p:clrMap bg1="lt1" tx1="dk1" bg2="lt2" tx2="dk2" accent1="accent1" accent2="accent2" accent3="accent3" accent4="accent4" accent5="accent5" accent6="accent6" hlink="hlink" folHlink="folHlink"/>
  <p:hf hdr="0" dt="0"/>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4E7652-46AF-4259-BAE2-54978EA077CD}" type="slidenum">
              <a:rPr lang="en-US" smtClean="0"/>
              <a:pPr/>
              <a:t>1</a:t>
            </a:fld>
            <a:endParaRPr lang="en-US" dirty="0"/>
          </a:p>
        </p:txBody>
      </p:sp>
      <p:sp>
        <p:nvSpPr>
          <p:cNvPr id="5" name="Footer Placeholder 4">
            <a:extLst>
              <a:ext uri="{FF2B5EF4-FFF2-40B4-BE49-F238E27FC236}">
                <a16:creationId xmlns:a16="http://schemas.microsoft.com/office/drawing/2014/main" id="{8F0861A9-9518-4159-83E7-FEB9CE8A5177}"/>
              </a:ext>
            </a:extLst>
          </p:cNvPr>
          <p:cNvSpPr>
            <a:spLocks noGrp="1"/>
          </p:cNvSpPr>
          <p:nvPr>
            <p:ph type="ftr" sz="quarter" idx="4"/>
          </p:nvPr>
        </p:nvSpPr>
        <p:spPr/>
        <p:txBody>
          <a:bodyPr/>
          <a:lstStyle/>
          <a:p>
            <a:r>
              <a:rPr lang="en-US"/>
              <a:t>https://data-elites.blog.ir/</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770D99E-2869-438B-B483-1F6CCD5437EE}"/>
              </a:ext>
            </a:extLst>
          </p:cNvPr>
          <p:cNvGrpSpPr/>
          <p:nvPr userDrawn="1"/>
        </p:nvGrpSpPr>
        <p:grpSpPr>
          <a:xfrm>
            <a:off x="-1" y="-10825"/>
            <a:ext cx="9144002" cy="6515395"/>
            <a:chOff x="-1" y="-10825"/>
            <a:chExt cx="9144002" cy="6515395"/>
          </a:xfrm>
        </p:grpSpPr>
        <p:pic>
          <p:nvPicPr>
            <p:cNvPr id="11" name="Graphic 10">
              <a:extLst>
                <a:ext uri="{FF2B5EF4-FFF2-40B4-BE49-F238E27FC236}">
                  <a16:creationId xmlns:a16="http://schemas.microsoft.com/office/drawing/2014/main" id="{F66236F9-EA1F-4D2A-84DE-EC04F9972C4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57200" y="-10825"/>
              <a:ext cx="3429000" cy="3181546"/>
            </a:xfrm>
            <a:prstGeom prst="rect">
              <a:avLst/>
            </a:prstGeom>
          </p:spPr>
        </p:pic>
        <p:pic>
          <p:nvPicPr>
            <p:cNvPr id="12" name="Graphic 11">
              <a:extLst>
                <a:ext uri="{FF2B5EF4-FFF2-40B4-BE49-F238E27FC236}">
                  <a16:creationId xmlns:a16="http://schemas.microsoft.com/office/drawing/2014/main" id="{32A12C4E-53AE-4900-9783-F6190544083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295401" y="-10825"/>
              <a:ext cx="7848600" cy="3522243"/>
            </a:xfrm>
            <a:prstGeom prst="rect">
              <a:avLst/>
            </a:prstGeom>
          </p:spPr>
        </p:pic>
        <p:pic>
          <p:nvPicPr>
            <p:cNvPr id="13" name="Graphic 12">
              <a:extLst>
                <a:ext uri="{FF2B5EF4-FFF2-40B4-BE49-F238E27FC236}">
                  <a16:creationId xmlns:a16="http://schemas.microsoft.com/office/drawing/2014/main" id="{A14E049B-6FD4-487E-927B-506983629A35}"/>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831825" y="2232482"/>
              <a:ext cx="1282976" cy="1108588"/>
            </a:xfrm>
            <a:prstGeom prst="rect">
              <a:avLst/>
            </a:prstGeom>
          </p:spPr>
        </p:pic>
        <p:pic>
          <p:nvPicPr>
            <p:cNvPr id="14" name="Graphic 13">
              <a:extLst>
                <a:ext uri="{FF2B5EF4-FFF2-40B4-BE49-F238E27FC236}">
                  <a16:creationId xmlns:a16="http://schemas.microsoft.com/office/drawing/2014/main" id="{EF27E3F5-0D4D-492C-8A3E-50BC30CEFD28}"/>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1" y="2962082"/>
              <a:ext cx="2757625" cy="3542488"/>
            </a:xfrm>
            <a:prstGeom prst="rect">
              <a:avLst/>
            </a:prstGeom>
          </p:spPr>
        </p:pic>
        <p:pic>
          <p:nvPicPr>
            <p:cNvPr id="15" name="Graphic 14">
              <a:extLst>
                <a:ext uri="{FF2B5EF4-FFF2-40B4-BE49-F238E27FC236}">
                  <a16:creationId xmlns:a16="http://schemas.microsoft.com/office/drawing/2014/main" id="{36D4FF91-8818-4598-AC9F-B8C2FA867C0F}"/>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2" y="2313169"/>
              <a:ext cx="2259131" cy="2895506"/>
            </a:xfrm>
            <a:prstGeom prst="rect">
              <a:avLst/>
            </a:prstGeom>
          </p:spPr>
        </p:pic>
      </p:grpSp>
      <p:sp>
        <p:nvSpPr>
          <p:cNvPr id="8" name="Title 7"/>
          <p:cNvSpPr>
            <a:spLocks noGrp="1"/>
          </p:cNvSpPr>
          <p:nvPr>
            <p:ph type="ctrTitle"/>
          </p:nvPr>
        </p:nvSpPr>
        <p:spPr>
          <a:xfrm>
            <a:off x="3276600" y="1213332"/>
            <a:ext cx="5326856" cy="1425577"/>
          </a:xfrm>
        </p:spPr>
        <p:txBody>
          <a:bodyPr anchor="b"/>
          <a:lstStyle>
            <a:lvl1pPr algn="r">
              <a:defRPr sz="4500" b="1">
                <a:solidFill>
                  <a:schemeClr val="bg2"/>
                </a:solidFill>
              </a:defRPr>
            </a:lvl1pPr>
          </a:lstStyle>
          <a:p>
            <a:r>
              <a:rPr lang="en-US"/>
              <a:t>Click to edit Master title style</a:t>
            </a:r>
            <a:endParaRPr lang="en-US" dirty="0"/>
          </a:p>
        </p:txBody>
      </p:sp>
      <p:sp>
        <p:nvSpPr>
          <p:cNvPr id="9" name="Subtitle 8"/>
          <p:cNvSpPr>
            <a:spLocks noGrp="1"/>
          </p:cNvSpPr>
          <p:nvPr>
            <p:ph type="subTitle" idx="1"/>
          </p:nvPr>
        </p:nvSpPr>
        <p:spPr>
          <a:xfrm>
            <a:off x="4724400" y="3849666"/>
            <a:ext cx="3879056" cy="1234575"/>
          </a:xfrm>
          <a:noFill/>
        </p:spPr>
        <p:txBody>
          <a:bodyPr/>
          <a:lstStyle>
            <a:lvl1pPr marL="0" marR="36576" indent="0" algn="l">
              <a:spcBef>
                <a:spcPts val="0"/>
              </a:spcBef>
              <a:buNone/>
              <a:defRPr>
                <a:ln>
                  <a:noFill/>
                </a:ln>
                <a:solidFill>
                  <a:schemeClr val="bg2">
                    <a:lumMod val="75000"/>
                    <a:lumOff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Date Placeholder 27"/>
          <p:cNvSpPr>
            <a:spLocks noGrp="1"/>
          </p:cNvSpPr>
          <p:nvPr>
            <p:ph type="dt" sz="half" idx="10"/>
          </p:nvPr>
        </p:nvSpPr>
        <p:spPr>
          <a:xfrm>
            <a:off x="2812256" y="6322007"/>
            <a:ext cx="5791200" cy="365125"/>
          </a:xfrm>
          <a:prstGeom prst="rect">
            <a:avLst/>
          </a:prstGeom>
        </p:spPr>
        <p:txBody>
          <a:bodyPr tIns="0" bIns="0" anchor="t"/>
          <a:lstStyle>
            <a:lvl1pPr algn="r">
              <a:defRPr sz="1000"/>
            </a:lvl1pPr>
          </a:lstStyle>
          <a:p>
            <a:pPr algn="r"/>
            <a:endParaRPr lang="en-US" sz="1000" dirty="0"/>
          </a:p>
        </p:txBody>
      </p:sp>
      <p:sp>
        <p:nvSpPr>
          <p:cNvPr id="17" name="Footer Placeholder 16"/>
          <p:cNvSpPr>
            <a:spLocks noGrp="1"/>
          </p:cNvSpPr>
          <p:nvPr>
            <p:ph type="ftr" sz="quarter" idx="11"/>
          </p:nvPr>
        </p:nvSpPr>
        <p:spPr>
          <a:xfrm>
            <a:off x="2812256" y="5960055"/>
            <a:ext cx="5791200" cy="365125"/>
          </a:xfrm>
        </p:spPr>
        <p:txBody>
          <a:bodyPr tIns="0" bIns="0" anchor="b"/>
          <a:lstStyle>
            <a:lvl1pPr algn="r">
              <a:defRPr sz="1100"/>
            </a:lvl1pPr>
          </a:lstStyle>
          <a:p>
            <a:pPr algn="r"/>
            <a:r>
              <a:rPr lang="en-US" sz="1100"/>
              <a:t>https://data-elites.blog.ir/</a:t>
            </a:r>
            <a:endParaRPr lang="en-US" sz="11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65395"/>
            <a:ext cx="4876800" cy="799306"/>
          </a:xfrm>
        </p:spPr>
        <p:txBody>
          <a:bodyPr/>
          <a:lstStyle/>
          <a:p>
            <a:r>
              <a:rPr lang="en-US"/>
              <a:t>Click to edit Master title style</a:t>
            </a:r>
            <a:endParaRPr lang="en-US" dirty="0"/>
          </a:p>
        </p:txBody>
      </p:sp>
      <p:sp>
        <p:nvSpPr>
          <p:cNvPr id="3" name="Content Placeholder 2"/>
          <p:cNvSpPr>
            <a:spLocks noGrp="1"/>
          </p:cNvSpPr>
          <p:nvPr>
            <p:ph idx="1"/>
          </p:nvPr>
        </p:nvSpPr>
        <p:spPr>
          <a:xfrm>
            <a:off x="457200" y="16002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a:xfrm>
            <a:off x="5715000" y="173195"/>
            <a:ext cx="2468880" cy="300831"/>
          </a:xfrm>
        </p:spPr>
        <p:txBody>
          <a:bodyPr/>
          <a:lstStyle>
            <a:lvl1pPr>
              <a:defRPr/>
            </a:lvl1pPr>
          </a:lstStyle>
          <a:p>
            <a:r>
              <a:rPr lang="en-US"/>
              <a:t>https://data-elites.blog.ir/</a:t>
            </a:r>
            <a:endParaRPr lang="en-US" dirty="0"/>
          </a:p>
        </p:txBody>
      </p:sp>
      <p:sp>
        <p:nvSpPr>
          <p:cNvPr id="6" name="Slide Number Placeholder 5"/>
          <p:cNvSpPr>
            <a:spLocks noGrp="1"/>
          </p:cNvSpPr>
          <p:nvPr>
            <p:ph type="sldNum" sz="quarter" idx="12"/>
          </p:nvPr>
        </p:nvSpPr>
        <p:spPr/>
        <p:txBody>
          <a:bodyPr/>
          <a:lstStyle/>
          <a:p>
            <a:fld id="{FEA1243F-3000-4347-94A4-FBDEAD3122C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ABB0C64-AD16-4270-8323-3B986F4CAD10}"/>
              </a:ext>
            </a:extLst>
          </p:cNvPr>
          <p:cNvGrpSpPr/>
          <p:nvPr userDrawn="1"/>
        </p:nvGrpSpPr>
        <p:grpSpPr>
          <a:xfrm>
            <a:off x="5105399" y="3142"/>
            <a:ext cx="4038601" cy="1101851"/>
            <a:chOff x="5334000" y="-37306"/>
            <a:chExt cx="3281716" cy="895350"/>
          </a:xfrm>
        </p:grpSpPr>
        <p:pic>
          <p:nvPicPr>
            <p:cNvPr id="12" name="Graphic 11">
              <a:extLst>
                <a:ext uri="{FF2B5EF4-FFF2-40B4-BE49-F238E27FC236}">
                  <a16:creationId xmlns:a16="http://schemas.microsoft.com/office/drawing/2014/main" id="{323EE1CF-2D6B-4E08-B98D-D9F9B919680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48301" y="-37306"/>
              <a:ext cx="3167415" cy="609600"/>
            </a:xfrm>
            <a:prstGeom prst="rect">
              <a:avLst/>
            </a:prstGeom>
          </p:spPr>
        </p:pic>
        <p:pic>
          <p:nvPicPr>
            <p:cNvPr id="13" name="Graphic 12">
              <a:extLst>
                <a:ext uri="{FF2B5EF4-FFF2-40B4-BE49-F238E27FC236}">
                  <a16:creationId xmlns:a16="http://schemas.microsoft.com/office/drawing/2014/main" id="{2AA44434-8959-4391-901A-0B056114A2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34000" y="-37306"/>
              <a:ext cx="819150" cy="895350"/>
            </a:xfrm>
            <a:prstGeom prst="rect">
              <a:avLst/>
            </a:prstGeom>
          </p:spPr>
        </p:pic>
      </p:grpSp>
      <p:sp>
        <p:nvSpPr>
          <p:cNvPr id="2" name="Title 1">
            <a:extLst>
              <a:ext uri="{FF2B5EF4-FFF2-40B4-BE49-F238E27FC236}">
                <a16:creationId xmlns:a16="http://schemas.microsoft.com/office/drawing/2014/main" id="{33133CFB-98CB-4408-8818-24F931AC137B}"/>
              </a:ext>
            </a:extLst>
          </p:cNvPr>
          <p:cNvSpPr>
            <a:spLocks noGrp="1"/>
          </p:cNvSpPr>
          <p:nvPr>
            <p:ph type="title"/>
          </p:nvPr>
        </p:nvSpPr>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A6EE7E31-13F0-404F-BFFF-EE236EB5D4B4}"/>
              </a:ext>
            </a:extLst>
          </p:cNvPr>
          <p:cNvSpPr>
            <a:spLocks noGrp="1"/>
          </p:cNvSpPr>
          <p:nvPr>
            <p:ph type="ftr" sz="quarter" idx="10"/>
          </p:nvPr>
        </p:nvSpPr>
        <p:spPr/>
        <p:txBody>
          <a:bodyPr/>
          <a:lstStyle/>
          <a:p>
            <a:r>
              <a:rPr lang="en-US"/>
              <a:t>https://data-elites.blog.ir/</a:t>
            </a:r>
            <a:endParaRPr lang="en-US" dirty="0"/>
          </a:p>
        </p:txBody>
      </p:sp>
      <p:sp>
        <p:nvSpPr>
          <p:cNvPr id="4" name="Slide Number Placeholder 3">
            <a:extLst>
              <a:ext uri="{FF2B5EF4-FFF2-40B4-BE49-F238E27FC236}">
                <a16:creationId xmlns:a16="http://schemas.microsoft.com/office/drawing/2014/main" id="{04FC6F67-BAE4-413D-8066-1E361D58912A}"/>
              </a:ext>
            </a:extLst>
          </p:cNvPr>
          <p:cNvSpPr>
            <a:spLocks noGrp="1"/>
          </p:cNvSpPr>
          <p:nvPr>
            <p:ph type="sldNum" sz="quarter" idx="11"/>
          </p:nvPr>
        </p:nvSpPr>
        <p:spPr/>
        <p:txBody>
          <a:bodyPr/>
          <a:lstStyle/>
          <a:p>
            <a:fld id="{49598980-D22C-4904-9F8F-3DB09B2ECD84}" type="slidenum">
              <a:rPr lang="en-US" smtClean="0"/>
              <a:pPr/>
              <a:t>‹#›</a:t>
            </a:fld>
            <a:endParaRPr lang="en-US" dirty="0"/>
          </a:p>
        </p:txBody>
      </p:sp>
      <p:sp>
        <p:nvSpPr>
          <p:cNvPr id="14" name="Content Placeholder 2">
            <a:extLst>
              <a:ext uri="{FF2B5EF4-FFF2-40B4-BE49-F238E27FC236}">
                <a16:creationId xmlns:a16="http://schemas.microsoft.com/office/drawing/2014/main" id="{DF566D8F-E696-41DE-BA1C-A8D0C7F03EDA}"/>
              </a:ext>
            </a:extLst>
          </p:cNvPr>
          <p:cNvSpPr>
            <a:spLocks noGrp="1"/>
          </p:cNvSpPr>
          <p:nvPr>
            <p:ph idx="1"/>
          </p:nvPr>
        </p:nvSpPr>
        <p:spPr>
          <a:xfrm>
            <a:off x="457200" y="1425655"/>
            <a:ext cx="7726680" cy="571500"/>
          </a:xfrm>
        </p:spPr>
        <p:txBody>
          <a:bodyPr>
            <a:normAutofit/>
          </a:bodyPr>
          <a:lstStyle>
            <a:lvl1pPr marL="64008" indent="0">
              <a:buFont typeface="Arial" panose="020B0604020202020204" pitchFamily="34" charset="0"/>
              <a:buNone/>
              <a:defRPr sz="2000"/>
            </a:lvl1pPr>
            <a:lvl2pPr marL="537210" indent="0">
              <a:buNone/>
              <a:defRPr/>
            </a:lvl2pPr>
            <a:lvl3pPr marL="877824" indent="0">
              <a:buNone/>
              <a:defRPr/>
            </a:lvl3pPr>
            <a:lvl4pPr marL="1161288" indent="0">
              <a:buNone/>
              <a:defRPr/>
            </a:lvl4pPr>
            <a:lvl5pPr marL="1389888" indent="0">
              <a:buNone/>
              <a:defRPr/>
            </a:lvl5pPr>
          </a:lstStyle>
          <a:p>
            <a:pPr lvl="0"/>
            <a:r>
              <a:rPr lang="en-US"/>
              <a:t>Click to edit Master text styles</a:t>
            </a:r>
          </a:p>
        </p:txBody>
      </p:sp>
    </p:spTree>
    <p:extLst>
      <p:ext uri="{BB962C8B-B14F-4D97-AF65-F5344CB8AC3E}">
        <p14:creationId xmlns:p14="http://schemas.microsoft.com/office/powerpoint/2010/main" val="271878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endParaRPr lang="en-US" dirty="0"/>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791200" y="173195"/>
            <a:ext cx="2355056" cy="301752"/>
          </a:xfrm>
        </p:spPr>
        <p:txBody>
          <a:bodyPr/>
          <a:lstStyle/>
          <a:p>
            <a:r>
              <a:rPr lang="en-US"/>
              <a:t>https://data-elites.blog.ir/</a:t>
            </a:r>
            <a:endParaRPr lang="en-US" dirty="0"/>
          </a:p>
        </p:txBody>
      </p:sp>
      <p:sp>
        <p:nvSpPr>
          <p:cNvPr id="9" name="Slide Number Placeholder 6">
            <a:extLst>
              <a:ext uri="{FF2B5EF4-FFF2-40B4-BE49-F238E27FC236}">
                <a16:creationId xmlns:a16="http://schemas.microsoft.com/office/drawing/2014/main" id="{B32CA5EA-865E-4EF0-89BB-61FD6EFE265C}"/>
              </a:ext>
            </a:extLst>
          </p:cNvPr>
          <p:cNvSpPr>
            <a:spLocks noGrp="1"/>
          </p:cNvSpPr>
          <p:nvPr>
            <p:ph type="sldNum" sz="quarter" idx="12"/>
          </p:nvPr>
        </p:nvSpPr>
        <p:spPr>
          <a:xfrm>
            <a:off x="8180070" y="173195"/>
            <a:ext cx="502920" cy="301752"/>
          </a:xfrm>
        </p:spPr>
        <p:txBody>
          <a:bodyPr/>
          <a:lstStyle/>
          <a:p>
            <a:fld id="{FEA1243F-3000-4347-94A4-FBDEAD3122C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295400"/>
            <a:ext cx="914400" cy="5015864"/>
          </a:xfrm>
        </p:spPr>
        <p:txBody>
          <a:bodyPr vert="vert270" anchor="b"/>
          <a:lstStyle>
            <a:lvl1pPr marL="0" marR="18288" algn="r">
              <a:spcBef>
                <a:spcPts val="0"/>
              </a:spcBef>
              <a:buNone/>
              <a:defRPr sz="29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135856" y="1295400"/>
            <a:ext cx="2438400" cy="5015864"/>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51250" y="1295400"/>
            <a:ext cx="5276088" cy="5013960"/>
          </a:xfrm>
        </p:spPr>
        <p:txBody>
          <a:bodyPr>
            <a:normAutofit/>
          </a:bodyPr>
          <a:lstStyle>
            <a:lvl1pPr>
              <a:spcBef>
                <a:spcPts val="0"/>
              </a:spcBef>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5867400" y="173195"/>
            <a:ext cx="2324196" cy="301752"/>
          </a:xfrm>
        </p:spPr>
        <p:txBody>
          <a:bodyPr/>
          <a:lstStyle>
            <a:lvl1pPr>
              <a:defRPr sz="1200"/>
            </a:lvl1pPr>
          </a:lstStyle>
          <a:p>
            <a:r>
              <a:rPr lang="en-US"/>
              <a:t>https://data-elites.blog.ir/</a:t>
            </a:r>
            <a:endParaRPr lang="en-US" dirty="0"/>
          </a:p>
        </p:txBody>
      </p:sp>
      <p:sp>
        <p:nvSpPr>
          <p:cNvPr id="9" name="Slide Number Placeholder 6">
            <a:extLst>
              <a:ext uri="{FF2B5EF4-FFF2-40B4-BE49-F238E27FC236}">
                <a16:creationId xmlns:a16="http://schemas.microsoft.com/office/drawing/2014/main" id="{BD5BE3E6-AFB3-460C-834B-D73EE2A7C06F}"/>
              </a:ext>
            </a:extLst>
          </p:cNvPr>
          <p:cNvSpPr>
            <a:spLocks noGrp="1"/>
          </p:cNvSpPr>
          <p:nvPr>
            <p:ph type="sldNum" sz="quarter" idx="12"/>
          </p:nvPr>
        </p:nvSpPr>
        <p:spPr>
          <a:xfrm>
            <a:off x="8191596" y="173195"/>
            <a:ext cx="502920" cy="301752"/>
          </a:xfrm>
        </p:spPr>
        <p:txBody>
          <a:bodyPr/>
          <a:lstStyle>
            <a:lvl1pPr>
              <a:defRPr sz="1200"/>
            </a:lvl1pPr>
          </a:lstStyle>
          <a:p>
            <a:fld id="{FEA1243F-3000-4347-94A4-FBDEAD3122CB}"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6.png"/><Relationship Id="rId5" Type="http://schemas.openxmlformats.org/officeDocument/2006/relationships/slideLayout" Target="../slideLayouts/slideLayout5.xml"/><Relationship Id="rId10"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423E8A4-D2B7-46D2-92C3-AE6BC0B9BD06}"/>
              </a:ext>
            </a:extLst>
          </p:cNvPr>
          <p:cNvGrpSpPr/>
          <p:nvPr userDrawn="1"/>
        </p:nvGrpSpPr>
        <p:grpSpPr>
          <a:xfrm>
            <a:off x="5105399" y="3142"/>
            <a:ext cx="4038601" cy="1101851"/>
            <a:chOff x="5334000" y="-37306"/>
            <a:chExt cx="3281716" cy="895350"/>
          </a:xfrm>
        </p:grpSpPr>
        <p:pic>
          <p:nvPicPr>
            <p:cNvPr id="18" name="Graphic 17">
              <a:extLst>
                <a:ext uri="{FF2B5EF4-FFF2-40B4-BE49-F238E27FC236}">
                  <a16:creationId xmlns:a16="http://schemas.microsoft.com/office/drawing/2014/main" id="{9309AE25-B267-4B83-A0CB-35016E70EE69}"/>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5448301" y="-37306"/>
              <a:ext cx="3167415" cy="609600"/>
            </a:xfrm>
            <a:prstGeom prst="rect">
              <a:avLst/>
            </a:prstGeom>
          </p:spPr>
        </p:pic>
        <p:pic>
          <p:nvPicPr>
            <p:cNvPr id="19" name="Graphic 18">
              <a:extLst>
                <a:ext uri="{FF2B5EF4-FFF2-40B4-BE49-F238E27FC236}">
                  <a16:creationId xmlns:a16="http://schemas.microsoft.com/office/drawing/2014/main" id="{61BEEC28-F63A-4526-A6C3-33CFC7679C23}"/>
                </a:ext>
              </a:extLst>
            </p:cNvPr>
            <p:cNvPicPr>
              <a:picLocks noChangeAspect="1"/>
            </p:cNvPicPr>
            <p:nvPr userDrawn="1"/>
          </p:nvPicPr>
          <p:blipFill>
            <a:blip r:embed="rId9">
              <a:extLst>
                <a:ext uri="{96DAC541-7B7A-43D3-8B79-37D633B846F1}">
                  <asvg:svgBlip xmlns:asvg="http://schemas.microsoft.com/office/drawing/2016/SVG/main" r:embed="rId10"/>
                </a:ext>
              </a:extLst>
            </a:blip>
            <a:stretch>
              <a:fillRect/>
            </a:stretch>
          </p:blipFill>
          <p:spPr>
            <a:xfrm>
              <a:off x="5334000" y="-37306"/>
              <a:ext cx="819150" cy="895350"/>
            </a:xfrm>
            <a:prstGeom prst="rect">
              <a:avLst/>
            </a:prstGeom>
          </p:spPr>
        </p:pic>
      </p:grpSp>
      <p:sp>
        <p:nvSpPr>
          <p:cNvPr id="22" name="Title Placeholder 21"/>
          <p:cNvSpPr>
            <a:spLocks noGrp="1"/>
          </p:cNvSpPr>
          <p:nvPr>
            <p:ph type="title"/>
          </p:nvPr>
        </p:nvSpPr>
        <p:spPr>
          <a:xfrm>
            <a:off x="466725" y="381198"/>
            <a:ext cx="4638674" cy="675926"/>
          </a:xfrm>
          <a:prstGeom prst="rect">
            <a:avLst/>
          </a:prstGeom>
        </p:spPr>
        <p:txBody>
          <a:bodyPr vert="horz" lIns="0" rIns="0" anchor="ctr">
            <a:noAutofit/>
          </a:bodyPr>
          <a:lstStyle/>
          <a:p>
            <a:endParaRPr lang="en-US" dirty="0"/>
          </a:p>
        </p:txBody>
      </p:sp>
      <p:sp>
        <p:nvSpPr>
          <p:cNvPr id="13" name="Text Placeholder 12"/>
          <p:cNvSpPr>
            <a:spLocks noGrp="1"/>
          </p:cNvSpPr>
          <p:nvPr>
            <p:ph type="body" idx="1"/>
          </p:nvPr>
        </p:nvSpPr>
        <p:spPr>
          <a:xfrm>
            <a:off x="457200" y="1566839"/>
            <a:ext cx="8229600" cy="4572000"/>
          </a:xfrm>
          <a:prstGeom prst="rect">
            <a:avLst/>
          </a:prstGeom>
        </p:spPr>
        <p:txBody>
          <a:bodyPr vert="horz"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3"/>
          </p:nvPr>
        </p:nvSpPr>
        <p:spPr>
          <a:xfrm>
            <a:off x="5867400" y="174116"/>
            <a:ext cx="2212182" cy="300831"/>
          </a:xfrm>
          <a:prstGeom prst="rect">
            <a:avLst/>
          </a:prstGeom>
        </p:spPr>
        <p:txBody>
          <a:bodyPr vert="horz" anchor="b"/>
          <a:lstStyle>
            <a:lvl1pPr algn="r">
              <a:defRPr sz="1200">
                <a:solidFill>
                  <a:schemeClr val="bg2"/>
                </a:solidFill>
              </a:defRPr>
            </a:lvl1pPr>
          </a:lstStyle>
          <a:p>
            <a:r>
              <a:rPr lang="en-US"/>
              <a:t>https://data-elites.blog.ir/</a:t>
            </a:r>
            <a:endParaRPr lang="en-US" dirty="0"/>
          </a:p>
        </p:txBody>
      </p:sp>
      <p:sp>
        <p:nvSpPr>
          <p:cNvPr id="23" name="Slide Number Placeholder 22"/>
          <p:cNvSpPr>
            <a:spLocks noGrp="1"/>
          </p:cNvSpPr>
          <p:nvPr>
            <p:ph type="sldNum" sz="quarter" idx="4"/>
          </p:nvPr>
        </p:nvSpPr>
        <p:spPr>
          <a:xfrm>
            <a:off x="8183880" y="173195"/>
            <a:ext cx="502920" cy="301752"/>
          </a:xfrm>
          <a:prstGeom prst="rect">
            <a:avLst/>
          </a:prstGeom>
        </p:spPr>
        <p:txBody>
          <a:bodyPr vert="horz" anchor="b"/>
          <a:lstStyle>
            <a:lvl1pPr algn="ctr">
              <a:defRPr sz="1200" b="1">
                <a:solidFill>
                  <a:schemeClr val="bg2"/>
                </a:solidFill>
              </a:defRPr>
            </a:lvl1pPr>
          </a:lstStyle>
          <a:p>
            <a:fld id="{49598980-D22C-4904-9F8F-3DB09B2ECD84}" type="slidenum">
              <a:rPr lang="en-US" smtClean="0"/>
              <a:pPr/>
              <a:t>‹#›</a:t>
            </a:fld>
            <a:endParaRPr lang="en-US" dirty="0"/>
          </a:p>
        </p:txBody>
      </p:sp>
      <p:pic>
        <p:nvPicPr>
          <p:cNvPr id="21" name="Graphic 20">
            <a:extLst>
              <a:ext uri="{FF2B5EF4-FFF2-40B4-BE49-F238E27FC236}">
                <a16:creationId xmlns:a16="http://schemas.microsoft.com/office/drawing/2014/main" id="{41E45D2D-0469-4652-A090-C4D13F3C1502}"/>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0" y="5307178"/>
            <a:ext cx="1219200" cy="1550822"/>
          </a:xfrm>
          <a:prstGeom prst="rect">
            <a:avLst/>
          </a:prstGeom>
        </p:spPr>
      </p:pic>
      <p:pic>
        <p:nvPicPr>
          <p:cNvPr id="27" name="Graphic 26">
            <a:extLst>
              <a:ext uri="{FF2B5EF4-FFF2-40B4-BE49-F238E27FC236}">
                <a16:creationId xmlns:a16="http://schemas.microsoft.com/office/drawing/2014/main" id="{16C04FF8-AE2F-4C75-8657-A2201B951971}"/>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6459" y="4545317"/>
            <a:ext cx="1248460" cy="1570328"/>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7" r:id="rId3"/>
    <p:sldLayoutId id="2147483652" r:id="rId4"/>
    <p:sldLayoutId id="2147483656" r:id="rId5"/>
  </p:sldLayoutIdLst>
  <p:hf hdr="0" dt="0"/>
  <p:txStyles>
    <p:titleStyle>
      <a:lvl1pPr marL="182880" algn="l" rtl="0" eaLnBrk="1" latinLnBrk="0" hangingPunct="1">
        <a:spcBef>
          <a:spcPct val="0"/>
        </a:spcBef>
        <a:buNone/>
        <a:defRPr sz="4000" b="1" kern="1200">
          <a:ln w="6350">
            <a:noFill/>
          </a:ln>
          <a:solidFill>
            <a:schemeClr val="accent1"/>
          </a:solidFill>
          <a:effectLst/>
          <a:latin typeface="+mj-lt"/>
          <a:ea typeface="+mj-ea"/>
          <a:cs typeface="+mj-cs"/>
        </a:defRPr>
      </a:lvl1pPr>
    </p:titleStyle>
    <p:bodyStyle>
      <a:lvl1pPr marL="448056" indent="-384048" algn="l" rtl="0" eaLnBrk="1" latinLnBrk="0" hangingPunct="1">
        <a:spcBef>
          <a:spcPct val="20000"/>
        </a:spcBef>
        <a:spcAft>
          <a:spcPts val="1000"/>
        </a:spcAft>
        <a:buClr>
          <a:schemeClr val="accent1"/>
        </a:buClr>
        <a:buSzPct val="80000"/>
        <a:buFont typeface="Arial" panose="020B0604020202020204" pitchFamily="34" charset="0"/>
        <a:buChar char="•"/>
        <a:defRPr sz="2800" kern="1200">
          <a:solidFill>
            <a:schemeClr val="bg2"/>
          </a:solidFill>
          <a:latin typeface="+mn-lt"/>
          <a:ea typeface="+mn-ea"/>
          <a:cs typeface="+mn-cs"/>
        </a:defRPr>
      </a:lvl1pPr>
      <a:lvl2pPr marL="822960" indent="-285750" algn="l" rtl="0" eaLnBrk="1" latinLnBrk="0" hangingPunct="1">
        <a:spcBef>
          <a:spcPct val="20000"/>
        </a:spcBef>
        <a:spcAft>
          <a:spcPts val="1000"/>
        </a:spcAft>
        <a:buClr>
          <a:schemeClr val="accent1"/>
        </a:buClr>
        <a:buSzPct val="95000"/>
        <a:buFont typeface="Arial" panose="020B0604020202020204" pitchFamily="34" charset="0"/>
        <a:buChar char="•"/>
        <a:defRPr sz="2400" kern="1200">
          <a:solidFill>
            <a:schemeClr val="bg2"/>
          </a:solidFill>
          <a:latin typeface="+mn-lt"/>
          <a:ea typeface="+mn-ea"/>
          <a:cs typeface="+mn-cs"/>
        </a:defRPr>
      </a:lvl2pPr>
      <a:lvl3pPr marL="1106424" indent="-228600" algn="l" rtl="0" eaLnBrk="1" latinLnBrk="0" hangingPunct="1">
        <a:spcBef>
          <a:spcPct val="20000"/>
        </a:spcBef>
        <a:spcAft>
          <a:spcPts val="1000"/>
        </a:spcAft>
        <a:buClr>
          <a:schemeClr val="accent1"/>
        </a:buClr>
        <a:buFont typeface="Arial" panose="020B0604020202020204" pitchFamily="34" charset="0"/>
        <a:buChar char="•"/>
        <a:defRPr sz="2000" kern="1200">
          <a:solidFill>
            <a:schemeClr val="bg2"/>
          </a:solidFill>
          <a:latin typeface="+mn-lt"/>
          <a:ea typeface="+mn-ea"/>
          <a:cs typeface="+mn-cs"/>
        </a:defRPr>
      </a:lvl3pPr>
      <a:lvl4pPr marL="13716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4pPr>
      <a:lvl5pPr marL="1600200" indent="-210312" algn="l" rtl="0" eaLnBrk="1" latinLnBrk="0" hangingPunct="1">
        <a:spcBef>
          <a:spcPct val="20000"/>
        </a:spcBef>
        <a:spcAft>
          <a:spcPts val="1000"/>
        </a:spcAft>
        <a:buClr>
          <a:schemeClr val="accent1"/>
        </a:buClr>
        <a:buFont typeface="Arial" panose="020B0604020202020204" pitchFamily="34" charset="0"/>
        <a:buChar char="•"/>
        <a:defRPr sz="1800" kern="1200">
          <a:solidFill>
            <a:schemeClr val="bg2"/>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sz="16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3276600" y="1295400"/>
            <a:ext cx="5326856" cy="1425577"/>
          </a:xfrm>
        </p:spPr>
        <p:txBody>
          <a:bodyPr/>
          <a:lstStyle/>
          <a:p>
            <a:pPr algn="ctr"/>
            <a:r>
              <a:rPr lang="fa-IR" b="0" dirty="0">
                <a:latin typeface="Titr"/>
                <a:cs typeface="B Nazanin" panose="00000400000000000000" pitchFamily="2" charset="-78"/>
              </a:rPr>
              <a:t>آیین‌نامه 43 و 44 بیمه‌مرکزی</a:t>
            </a:r>
            <a:endParaRPr lang="en-US" b="0" dirty="0">
              <a:latin typeface="Titr"/>
              <a:cs typeface="B Nazanin" panose="00000400000000000000" pitchFamily="2" charset="-78"/>
            </a:endParaRPr>
          </a:p>
        </p:txBody>
      </p:sp>
      <p:sp>
        <p:nvSpPr>
          <p:cNvPr id="3" name="Rectangle 2"/>
          <p:cNvSpPr>
            <a:spLocks noGrp="1"/>
          </p:cNvSpPr>
          <p:nvPr>
            <p:ph type="subTitle" idx="1"/>
          </p:nvPr>
        </p:nvSpPr>
        <p:spPr>
          <a:xfrm>
            <a:off x="4000500" y="5628832"/>
            <a:ext cx="3879056" cy="1234575"/>
          </a:xfrm>
        </p:spPr>
        <p:txBody>
          <a:bodyPr>
            <a:normAutofit/>
          </a:bodyPr>
          <a:lstStyle/>
          <a:p>
            <a:pPr algn="ctr" rtl="1"/>
            <a:r>
              <a:rPr lang="fa-IR" dirty="0">
                <a:cs typeface="B Nazanin" panose="00000400000000000000" pitchFamily="2" charset="-78"/>
              </a:rPr>
              <a:t>محراب عتیقی</a:t>
            </a:r>
          </a:p>
          <a:p>
            <a:pPr algn="ctr" rtl="1"/>
            <a:r>
              <a:rPr lang="fa-IR" dirty="0">
                <a:cs typeface="B Nazanin" panose="00000400000000000000" pitchFamily="2" charset="-78"/>
              </a:rPr>
              <a:t>استاد حیدری</a:t>
            </a:r>
            <a:endParaRPr lang="en-US" dirty="0">
              <a:cs typeface="B Nazanin" panose="00000400000000000000" pitchFamily="2" charset="-78"/>
            </a:endParaRPr>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p:txBody>
          <a:bodyPr/>
          <a:lstStyle/>
          <a:p>
            <a:r>
              <a:rPr lang="fa-IR" dirty="0">
                <a:cs typeface="B Titr" panose="00000700000000000000" pitchFamily="2" charset="-78"/>
              </a:rPr>
              <a:t>فصل سوم مقررات مختلف</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a:xfrm>
            <a:off x="457200" y="1600200"/>
            <a:ext cx="8229600" cy="4724400"/>
          </a:xfrm>
        </p:spPr>
        <p:txBody>
          <a:bodyPr>
            <a:normAutofit/>
          </a:bodyPr>
          <a:lstStyle/>
          <a:p>
            <a:pPr marL="64008" indent="0" algn="r" rtl="1">
              <a:buNone/>
            </a:pPr>
            <a:r>
              <a:rPr lang="fa-IR" sz="1800" b="0" i="0" dirty="0">
                <a:solidFill>
                  <a:srgbClr val="000000"/>
                </a:solidFill>
                <a:effectLst/>
                <a:latin typeface="Mitra"/>
                <a:cs typeface="B Titr" panose="00000700000000000000" pitchFamily="2" charset="-78"/>
              </a:rPr>
              <a:t>ماده </a:t>
            </a:r>
            <a:r>
              <a:rPr lang="fa-IR" sz="1800" dirty="0">
                <a:solidFill>
                  <a:srgbClr val="000000"/>
                </a:solidFill>
                <a:latin typeface="Tahoma" panose="020B0604030504040204" pitchFamily="34" charset="0"/>
                <a:cs typeface="B Titr" panose="00000700000000000000" pitchFamily="2" charset="-78"/>
              </a:rPr>
              <a:t>15: </a:t>
            </a:r>
            <a:r>
              <a:rPr lang="fa-IR" sz="1800" b="0" i="0" dirty="0">
                <a:solidFill>
                  <a:srgbClr val="000000"/>
                </a:solidFill>
                <a:effectLst/>
                <a:latin typeface="Mitra"/>
                <a:cs typeface="B Titr" panose="00000700000000000000" pitchFamily="2" charset="-78"/>
              </a:rPr>
              <a:t>مهلت پرداخت خسارت :</a:t>
            </a:r>
            <a:br>
              <a:rPr lang="fa-IR" sz="1800" b="0" i="0" dirty="0">
                <a:solidFill>
                  <a:srgbClr val="000000"/>
                </a:solidFill>
                <a:effectLst/>
                <a:latin typeface="Mitra"/>
              </a:rPr>
            </a:br>
            <a:r>
              <a:rPr lang="fa-IR" sz="1800" b="0" i="0" dirty="0">
                <a:solidFill>
                  <a:srgbClr val="000000"/>
                </a:solidFill>
                <a:effectLst/>
                <a:latin typeface="Mitra"/>
                <a:cs typeface="B Nazanin" panose="00000400000000000000" pitchFamily="2" charset="-78"/>
              </a:rPr>
              <a:t>بيمه گر موظف است حداكثر ظرف يكماه پس از تاريخ دريافت كليه اسناد و مداركي كه بتواند بوسيله آنها ميزان خسارت وارده و حدود تعهد خود را تشخيص دهد خسارات را پرداخت نمايد.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Titr" panose="00000700000000000000" pitchFamily="2" charset="-78"/>
              </a:rPr>
              <a:t>ماده 16: کتبي بودن اظهارات :</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هرگونه پيشنهاد و اظهار بيمه گذار و بيمه گر در رابطه با اين بيمه نامه بايستي كتباً به آخرين نشاني اعلام شده ارسال گردد.</a:t>
            </a:r>
            <a:r>
              <a:rPr lang="fa-IR" sz="1000" dirty="0">
                <a:cs typeface="B Nazanin" panose="00000400000000000000" pitchFamily="2" charset="-78"/>
              </a:rPr>
              <a:t> </a:t>
            </a:r>
            <a:endParaRPr lang="fa-IR" sz="1800" dirty="0">
              <a:solidFill>
                <a:srgbClr val="000000"/>
              </a:solidFill>
              <a:latin typeface="Mitra"/>
              <a:cs typeface="B Nazanin" panose="00000400000000000000" pitchFamily="2" charset="-78"/>
            </a:endParaRP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a:xfrm>
            <a:off x="8183880" y="173195"/>
            <a:ext cx="579120" cy="301752"/>
          </a:xfrm>
        </p:spPr>
        <p:txBody>
          <a:bodyPr/>
          <a:lstStyle/>
          <a:p>
            <a:fld id="{FEA1243F-3000-4347-94A4-FBDEAD3122CB}" type="slidenum">
              <a:rPr lang="en-US" smtClean="0"/>
              <a:pPr/>
              <a:t>10</a:t>
            </a:fld>
            <a:r>
              <a:rPr lang="en-US" dirty="0"/>
              <a:t>/16</a:t>
            </a:r>
          </a:p>
        </p:txBody>
      </p:sp>
    </p:spTree>
    <p:extLst>
      <p:ext uri="{BB962C8B-B14F-4D97-AF65-F5344CB8AC3E}">
        <p14:creationId xmlns:p14="http://schemas.microsoft.com/office/powerpoint/2010/main" val="1071501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p:txBody>
          <a:bodyPr/>
          <a:lstStyle/>
          <a:p>
            <a:pPr algn="ctr"/>
            <a:r>
              <a:rPr lang="fa-IR" dirty="0">
                <a:cs typeface="B Titr" panose="00000700000000000000" pitchFamily="2" charset="-78"/>
              </a:rPr>
              <a:t>اصلاحات</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a:xfrm>
            <a:off x="457200" y="1600200"/>
            <a:ext cx="8229600" cy="4724400"/>
          </a:xfrm>
        </p:spPr>
        <p:txBody>
          <a:bodyPr>
            <a:normAutofit/>
          </a:bodyPr>
          <a:lstStyle/>
          <a:p>
            <a:pPr marL="64008" indent="0" algn="r" rtl="1">
              <a:buNone/>
            </a:pPr>
            <a:r>
              <a:rPr lang="fa-IR" sz="1800" dirty="0">
                <a:solidFill>
                  <a:srgbClr val="000000"/>
                </a:solidFill>
                <a:latin typeface="Mitra"/>
                <a:cs typeface="B Nazanin" panose="00000400000000000000" pitchFamily="2" charset="-78"/>
              </a:rPr>
              <a:t>در آیین‌نامه‌ی 43/1 که مکمل آیین‌نامه‌ی 43 می‌باشد، شوراي عالي بيمه در اجراي بند 1ماده 10قانون تأسيس بيمه مركزي ايران و بيمه‌گري در جلسه مورخ 84/12/15تصويب نمود آئين‌نامه شماره 43 به شرح زير اصلاح شود.</a:t>
            </a:r>
          </a:p>
          <a:p>
            <a:pPr marL="64008" indent="0" algn="r" rtl="1">
              <a:buNone/>
            </a:pPr>
            <a:r>
              <a:rPr lang="fa-IR" sz="1800" dirty="0">
                <a:solidFill>
                  <a:srgbClr val="000000"/>
                </a:solidFill>
                <a:latin typeface="Mitra"/>
                <a:cs typeface="B Nazanin" panose="00000400000000000000" pitchFamily="2" charset="-78"/>
              </a:rPr>
              <a:t>در پایین نیز فقط و فقط نام مواردی که اصلاحات در آن صورت گرفته را آورده‌ام و برای توضیحات بیشتر می‌توانید به اینجا مراجعه بکنید.</a:t>
            </a:r>
          </a:p>
          <a:p>
            <a:pPr marL="406908" indent="-342900" algn="r" rtl="1">
              <a:buAutoNum type="arabicParenR"/>
            </a:pPr>
            <a:r>
              <a:rPr lang="fa-IR" sz="1800" dirty="0">
                <a:solidFill>
                  <a:srgbClr val="000000"/>
                </a:solidFill>
                <a:latin typeface="Mitra"/>
                <a:cs typeface="B Nazanin" panose="00000400000000000000" pitchFamily="2" charset="-78"/>
              </a:rPr>
              <a:t>نام آئين‌نامه به «شرايط عمومي بيمه گروهي مازاد درمان» تغيير يابد.</a:t>
            </a:r>
          </a:p>
          <a:p>
            <a:pPr marL="292608" indent="-228600" algn="r" rtl="1">
              <a:buAutoNum type="arabicParenR"/>
            </a:pPr>
            <a:r>
              <a:rPr lang="fa-IR" sz="1800" dirty="0">
                <a:solidFill>
                  <a:srgbClr val="000000"/>
                </a:solidFill>
                <a:latin typeface="Mitra"/>
                <a:cs typeface="B Nazanin" panose="00000400000000000000" pitchFamily="2" charset="-78"/>
              </a:rPr>
              <a:t>تعریف بیمه‌گر تغییر یافته است.</a:t>
            </a:r>
          </a:p>
          <a:p>
            <a:pPr marL="292608" indent="-228600" algn="r" rtl="1">
              <a:buAutoNum type="arabicParenR"/>
            </a:pPr>
            <a:r>
              <a:rPr lang="fa-IR" sz="1800" dirty="0">
                <a:solidFill>
                  <a:srgbClr val="000000"/>
                </a:solidFill>
                <a:latin typeface="Mitra"/>
                <a:cs typeface="B Nazanin" panose="00000400000000000000" pitchFamily="2" charset="-78"/>
              </a:rPr>
              <a:t>موضوع بیمه تغییر یافته‌است.</a:t>
            </a:r>
          </a:p>
          <a:p>
            <a:pPr marL="292608" indent="-228600" algn="r" rtl="1">
              <a:buAutoNum type="arabicParenR"/>
            </a:pPr>
            <a:r>
              <a:rPr lang="fa-IR" sz="1800" dirty="0">
                <a:solidFill>
                  <a:srgbClr val="000000"/>
                </a:solidFill>
                <a:latin typeface="Mitra"/>
                <a:cs typeface="B Nazanin" panose="00000400000000000000" pitchFamily="2" charset="-78"/>
              </a:rPr>
              <a:t>تغییراتی در ماده‌ی 6 مربوط به هزینه‌ها ...</a:t>
            </a:r>
          </a:p>
          <a:p>
            <a:pPr marL="292608" indent="-228600" algn="r" rtl="1">
              <a:buAutoNum type="arabicParenR"/>
            </a:pPr>
            <a:r>
              <a:rPr lang="fa-IR" sz="1800" dirty="0">
                <a:solidFill>
                  <a:srgbClr val="000000"/>
                </a:solidFill>
                <a:latin typeface="Mitra"/>
                <a:cs typeface="B Nazanin" panose="00000400000000000000" pitchFamily="2" charset="-78"/>
              </a:rPr>
              <a:t>ماده 12 و 13</a:t>
            </a:r>
          </a:p>
          <a:p>
            <a:pPr marL="292608" indent="-228600" algn="r" rtl="1">
              <a:buAutoNum type="arabicParenR"/>
            </a:pPr>
            <a:r>
              <a:rPr lang="fa-IR" sz="1800" dirty="0">
                <a:solidFill>
                  <a:srgbClr val="000000"/>
                </a:solidFill>
                <a:latin typeface="Mitra"/>
                <a:cs typeface="B Nazanin" panose="00000400000000000000" pitchFamily="2" charset="-78"/>
              </a:rPr>
              <a:t>بند دوم ماده‌ی 14</a:t>
            </a:r>
            <a:br>
              <a:rPr lang="fa-IR" sz="1000" dirty="0">
                <a:cs typeface="B Nazanin" panose="00000400000000000000" pitchFamily="2" charset="-78"/>
              </a:rPr>
            </a:br>
            <a:br>
              <a:rPr lang="fa-IR" sz="1200" dirty="0">
                <a:cs typeface="B Nazanin" panose="00000400000000000000" pitchFamily="2" charset="-78"/>
              </a:rPr>
            </a:br>
            <a:endParaRPr lang="fa-IR" sz="1800" dirty="0">
              <a:solidFill>
                <a:srgbClr val="000000"/>
              </a:solidFill>
              <a:latin typeface="Mitra"/>
              <a:cs typeface="B Nazanin" panose="00000400000000000000" pitchFamily="2" charset="-78"/>
            </a:endParaRP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a:xfrm>
            <a:off x="8183880" y="173195"/>
            <a:ext cx="655320" cy="301752"/>
          </a:xfrm>
        </p:spPr>
        <p:txBody>
          <a:bodyPr/>
          <a:lstStyle/>
          <a:p>
            <a:fld id="{FEA1243F-3000-4347-94A4-FBDEAD3122CB}" type="slidenum">
              <a:rPr lang="en-US" smtClean="0"/>
              <a:pPr/>
              <a:t>11</a:t>
            </a:fld>
            <a:r>
              <a:rPr lang="en-US" dirty="0"/>
              <a:t>/16</a:t>
            </a:r>
          </a:p>
        </p:txBody>
      </p:sp>
    </p:spTree>
    <p:extLst>
      <p:ext uri="{BB962C8B-B14F-4D97-AF65-F5344CB8AC3E}">
        <p14:creationId xmlns:p14="http://schemas.microsoft.com/office/powerpoint/2010/main" val="669002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a:xfrm>
            <a:off x="457200" y="365395"/>
            <a:ext cx="5257800" cy="799306"/>
          </a:xfrm>
        </p:spPr>
        <p:txBody>
          <a:bodyPr/>
          <a:lstStyle/>
          <a:p>
            <a:pPr marL="1161288" lvl="3" algn="r" rtl="1"/>
            <a:r>
              <a:rPr lang="fa-IR" sz="2400" b="1" kern="1200" dirty="0">
                <a:ln w="6350">
                  <a:noFill/>
                </a:ln>
                <a:solidFill>
                  <a:schemeClr val="accent1"/>
                </a:solidFill>
                <a:latin typeface="+mj-lt"/>
                <a:ea typeface="+mj-ea"/>
                <a:cs typeface="B Titr" panose="00000700000000000000" pitchFamily="2" charset="-78"/>
              </a:rPr>
              <a:t>تعرفه بيمه نامه گروهي درمان تكميلي</a:t>
            </a: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a:xfrm>
            <a:off x="457200" y="1600200"/>
            <a:ext cx="8229600" cy="4724400"/>
          </a:xfrm>
        </p:spPr>
        <p:txBody>
          <a:bodyPr>
            <a:normAutofit/>
          </a:bodyPr>
          <a:lstStyle/>
          <a:p>
            <a:pPr marL="64008" indent="0" algn="r" rtl="1">
              <a:buNone/>
            </a:pPr>
            <a:r>
              <a:rPr lang="fa-IR" sz="1800" b="0" i="0" dirty="0">
                <a:solidFill>
                  <a:srgbClr val="000000"/>
                </a:solidFill>
                <a:effectLst/>
                <a:latin typeface="Mitra"/>
                <a:cs typeface="B Nazanin" panose="00000400000000000000" pitchFamily="2" charset="-78"/>
              </a:rPr>
              <a:t>شورايعالي بيمه در اجراي بند 4ماده 17 قانون تاسيس بيمه مركزي ايران و بيمه گري آئين نامه زير را كه مشتمل بر 7 ماده است در جلسه 1381/06/19 تصویب نمود كه از تاريخ 1381/07/01 جایگزین آئين نامه شماره 21/2و مكمل هاي بعد آن مي گردد.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ماده موسسات بيمه مكلفند بيمه نامه گروهي درمان تكميلي موضوع آئين نامه شماره 43را براساس مقررات و نرخ‌هاي تعيين شده در اين آئين نامه صادر نمايند .</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ماده 2: شرايط، ميزان تعهدات و حداقل حق بيمه جهت جبران هزينه هاي بستري و جراحي در بيمارستان و مراكز جراحي</a:t>
            </a:r>
            <a:r>
              <a:rPr lang="fa-IR" sz="1800" dirty="0">
                <a:solidFill>
                  <a:srgbClr val="000000"/>
                </a:solidFill>
                <a:latin typeface="Mitra"/>
                <a:cs typeface="B Nazanin" panose="00000400000000000000" pitchFamily="2" charset="-78"/>
              </a:rPr>
              <a:t> م</a:t>
            </a:r>
            <a:r>
              <a:rPr lang="fa-IR" sz="1800" b="0" i="0" dirty="0">
                <a:solidFill>
                  <a:srgbClr val="000000"/>
                </a:solidFill>
                <a:effectLst/>
                <a:latin typeface="Mitra"/>
                <a:cs typeface="B Nazanin" panose="00000400000000000000" pitchFamily="2" charset="-78"/>
              </a:rPr>
              <a:t>حدود ( </a:t>
            </a:r>
            <a:r>
              <a:rPr lang="en-US" sz="1800" b="0" i="0" dirty="0">
                <a:solidFill>
                  <a:srgbClr val="000000"/>
                </a:solidFill>
                <a:effectLst/>
                <a:latin typeface="Tahoma" panose="020B0604030504040204" pitchFamily="34" charset="0"/>
                <a:cs typeface="B Nazanin" panose="00000400000000000000" pitchFamily="2" charset="-78"/>
              </a:rPr>
              <a:t>Day Care</a:t>
            </a:r>
            <a:r>
              <a:rPr lang="fa-IR" sz="1800" b="0" i="0" dirty="0">
                <a:solidFill>
                  <a:srgbClr val="000000"/>
                </a:solidFill>
                <a:effectLst/>
                <a:latin typeface="Tahoma" panose="020B0604030504040204" pitchFamily="34" charset="0"/>
                <a:cs typeface="B Nazanin" panose="00000400000000000000" pitchFamily="2" charset="-78"/>
              </a:rPr>
              <a:t> </a:t>
            </a:r>
            <a:r>
              <a:rPr lang="fa-IR" sz="1800" b="0" i="0" dirty="0">
                <a:solidFill>
                  <a:srgbClr val="000000"/>
                </a:solidFill>
                <a:effectLst/>
                <a:latin typeface="Mitra"/>
                <a:cs typeface="B Nazanin" panose="00000400000000000000" pitchFamily="2" charset="-78"/>
              </a:rPr>
              <a:t>با بيشتر از 6ساعت بستري ) و نيز آنژيوگرافي قلب و انوع سنگ شكن براي گروه‌هائي كه تحت پوشش بيمه‌هاي درماني سازمان بيمه درمان همگاني، سازمان تامين اجتماعي و.... مي باشند بشرح زير تعيين مي گردد:</a:t>
            </a:r>
            <a:r>
              <a:rPr lang="fa-IR" sz="1200" dirty="0">
                <a:cs typeface="B Nazanin" panose="00000400000000000000" pitchFamily="2" charset="-78"/>
              </a:rPr>
              <a:t> </a:t>
            </a:r>
            <a:br>
              <a:rPr lang="fa-IR" sz="1200" dirty="0">
                <a:cs typeface="B Nazanin" panose="00000400000000000000" pitchFamily="2" charset="-78"/>
              </a:rPr>
            </a:br>
            <a:endParaRPr lang="fa-IR" sz="1800" dirty="0">
              <a:solidFill>
                <a:srgbClr val="000000"/>
              </a:solidFill>
              <a:latin typeface="Mitra"/>
              <a:cs typeface="B Nazanin" panose="00000400000000000000" pitchFamily="2" charset="-78"/>
            </a:endParaRP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a:xfrm>
            <a:off x="8153400" y="173195"/>
            <a:ext cx="609600" cy="301752"/>
          </a:xfrm>
        </p:spPr>
        <p:txBody>
          <a:bodyPr/>
          <a:lstStyle/>
          <a:p>
            <a:fld id="{FEA1243F-3000-4347-94A4-FBDEAD3122CB}" type="slidenum">
              <a:rPr lang="en-US" smtClean="0"/>
              <a:pPr/>
              <a:t>12</a:t>
            </a:fld>
            <a:r>
              <a:rPr lang="en-US" dirty="0"/>
              <a:t>/16</a:t>
            </a:r>
          </a:p>
        </p:txBody>
      </p:sp>
      <p:pic>
        <p:nvPicPr>
          <p:cNvPr id="7" name="Picture 6">
            <a:extLst>
              <a:ext uri="{FF2B5EF4-FFF2-40B4-BE49-F238E27FC236}">
                <a16:creationId xmlns:a16="http://schemas.microsoft.com/office/drawing/2014/main" id="{162DFD1E-8614-E6CA-77EA-CE4464FB4A37}"/>
              </a:ext>
            </a:extLst>
          </p:cNvPr>
          <p:cNvPicPr>
            <a:picLocks noChangeAspect="1"/>
          </p:cNvPicPr>
          <p:nvPr/>
        </p:nvPicPr>
        <p:blipFill>
          <a:blip r:embed="rId2"/>
          <a:stretch>
            <a:fillRect/>
          </a:stretch>
        </p:blipFill>
        <p:spPr>
          <a:xfrm>
            <a:off x="2886472" y="4114800"/>
            <a:ext cx="4046571" cy="1996613"/>
          </a:xfrm>
          <a:prstGeom prst="rect">
            <a:avLst/>
          </a:prstGeom>
        </p:spPr>
      </p:pic>
    </p:spTree>
    <p:extLst>
      <p:ext uri="{BB962C8B-B14F-4D97-AF65-F5344CB8AC3E}">
        <p14:creationId xmlns:p14="http://schemas.microsoft.com/office/powerpoint/2010/main" val="720915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a:xfrm>
            <a:off x="457200" y="365395"/>
            <a:ext cx="5257800" cy="799306"/>
          </a:xfrm>
        </p:spPr>
        <p:txBody>
          <a:bodyPr/>
          <a:lstStyle/>
          <a:p>
            <a:pPr marL="1161288" lvl="3" algn="r" rtl="1"/>
            <a:r>
              <a:rPr lang="fa-IR" sz="2400" b="1" kern="1200" dirty="0">
                <a:ln w="6350">
                  <a:noFill/>
                </a:ln>
                <a:solidFill>
                  <a:schemeClr val="accent1"/>
                </a:solidFill>
                <a:latin typeface="+mj-lt"/>
                <a:ea typeface="+mj-ea"/>
                <a:cs typeface="B Titr" panose="00000700000000000000" pitchFamily="2" charset="-78"/>
              </a:rPr>
              <a:t>پوشش‌های اضافی</a:t>
            </a: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a:xfrm>
            <a:off x="457200" y="1600200"/>
            <a:ext cx="8229600" cy="4724400"/>
          </a:xfrm>
        </p:spPr>
        <p:txBody>
          <a:bodyPr>
            <a:normAutofit fontScale="85000" lnSpcReduction="20000"/>
          </a:bodyPr>
          <a:lstStyle/>
          <a:p>
            <a:pPr marL="64008" indent="0" algn="r" rtl="1">
              <a:buNone/>
            </a:pPr>
            <a:r>
              <a:rPr lang="fa-IR" sz="1800" b="0" i="0" dirty="0">
                <a:solidFill>
                  <a:srgbClr val="000000"/>
                </a:solidFill>
                <a:effectLst/>
                <a:latin typeface="Mitra"/>
                <a:cs typeface="B Titr" panose="00000700000000000000" pitchFamily="2" charset="-78"/>
              </a:rPr>
              <a:t>ماده 3: پوششهاي اضافي</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1) هزينه هاي زايمان اعم از طبيعي و سزارين تا ميزان 30 درصد سقف تعهد ساليانه و حداكثر تا مبلغ 5ميليون ريال</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با نرخ حق بيمه ماهانه حداقل 1در هزار مبلغ تعهد شده در اين مورد قابل بيمه شدن مي باشد.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مدت انتظار جهت استفاده از پوشش اين بند 6ماه ميباشد كه صرفاً براي گروههاي كمتر از 7000نفر اعمال مي گردد.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2) افزايش سقف تعهد، براي اعمال جراحي مغز و اعصاب ( به استثناء ديسك ستون فقرات ) ، قلب، پيوند كليه و مغز</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استخوان حداكثر تا دو برابر مبلغ تعهد پذيرفته شده ، با حق بيمه اضافي به ميزان 20درصد حق بيمه پايه مجاز مي باشد.</a:t>
            </a:r>
          </a:p>
          <a:p>
            <a:pPr marL="64008" indent="0" algn="r" rtl="1">
              <a:buNone/>
            </a:pPr>
            <a:r>
              <a:rPr lang="fa-IR" sz="1800" b="0" i="0" dirty="0">
                <a:solidFill>
                  <a:srgbClr val="000000"/>
                </a:solidFill>
                <a:effectLst/>
                <a:latin typeface="Mitra"/>
                <a:cs typeface="B Nazanin" panose="00000400000000000000" pitchFamily="2" charset="-78"/>
              </a:rPr>
              <a:t>3</a:t>
            </a:r>
            <a:r>
              <a:rPr lang="fa-IR" sz="1800" dirty="0">
                <a:solidFill>
                  <a:srgbClr val="000000"/>
                </a:solidFill>
                <a:latin typeface="Mitra"/>
                <a:cs typeface="B Nazanin" panose="00000400000000000000" pitchFamily="2" charset="-78"/>
              </a:rPr>
              <a:t>) </a:t>
            </a:r>
            <a:r>
              <a:rPr lang="fa-IR" sz="1800" b="0" i="0" dirty="0">
                <a:solidFill>
                  <a:srgbClr val="000000"/>
                </a:solidFill>
                <a:effectLst/>
                <a:latin typeface="Mitra"/>
                <a:cs typeface="B Nazanin" panose="00000400000000000000" pitchFamily="2" charset="-78"/>
              </a:rPr>
              <a:t>هزينه هاي پاراكلينيكي به ترتيب زير قابل پوشش مي باشد: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جبران هزينه هاي سونوگرافي ، ماموگرافي، راديوتراپي ، انواع اسكن، انواع سيتي اسكن ، انواع اندوسكوپي، ام</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آرآي ، اكوكارديوگرافي با سقف حداكثر 10درصد تعهد پايه ساليانه براي هربيمه شده با نرخ حق بيمه اي معادل 1/6در</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هزار مبلغ تعهد شده در اين مورد براي هر نفر قابل بيمه شدن مي باشد.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جبران هزينه هاي مربوط به تست ورزش ، نوارعضله، نوار عصب ، نوار مغز ، آنژيوگرافي چشم ( علاوه بر موارد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فوق ) با سقف تعهد 5درصد تعهد پايه با حق بيمه 0/6در هزاردر ماه قابل بيمه شدن مي باشد.</a:t>
            </a:r>
            <a:br>
              <a:rPr lang="fa-IR" sz="1200" dirty="0">
                <a:cs typeface="B Nazanin" panose="00000400000000000000" pitchFamily="2" charset="-78"/>
              </a:rPr>
            </a:br>
            <a:r>
              <a:rPr lang="fa-IR" sz="1800" dirty="0">
                <a:solidFill>
                  <a:srgbClr val="000000"/>
                </a:solidFill>
                <a:latin typeface="Mitra"/>
                <a:cs typeface="B Nazanin" panose="00000400000000000000" pitchFamily="2" charset="-78"/>
              </a:rPr>
              <a:t>4) </a:t>
            </a:r>
            <a:r>
              <a:rPr lang="fa-IR" sz="1800" b="0" i="0" dirty="0">
                <a:solidFill>
                  <a:srgbClr val="000000"/>
                </a:solidFill>
                <a:effectLst/>
                <a:latin typeface="Mitra"/>
                <a:cs typeface="B Nazanin" panose="00000400000000000000" pitchFamily="2" charset="-78"/>
              </a:rPr>
              <a:t>جبران هزينه هاي مربوط به رفع عيوب انكساري چشم تا ميزان حداكثر 3ميليون ريال ( يك ميليون و پانصد هزار</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ريال براي هر چشم ) با نرخ حق بيمه ماهانه اي معادل 2/0در هزار تعهد پذيرفته شده قابل بيمه شدن مي باشد.</a:t>
            </a:r>
          </a:p>
          <a:p>
            <a:pPr marL="64008" indent="0" algn="r" rtl="1">
              <a:buNone/>
            </a:pPr>
            <a:r>
              <a:rPr lang="fa-IR" sz="1800" b="0" i="0" dirty="0">
                <a:solidFill>
                  <a:srgbClr val="000000"/>
                </a:solidFill>
                <a:effectLst/>
                <a:latin typeface="Mitra"/>
                <a:cs typeface="B Nazanin" panose="00000400000000000000" pitchFamily="2" charset="-78"/>
              </a:rPr>
              <a:t>5) هزينه جراحيهاي مجاز سرپائي مانند شكستگي ها، گچ گيري، ختنه ، بخيه ، كرايوتراپي، اكسيزيون ليپوم ، تخليه</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كيست و ليزر درماني تا سقف 5درصد تعهدات پايه براي هر بيمه شده با نرخ حق بيمه اي معادل 0/8در هزار مبلغ تعهد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شده قابل تامين مي باشد.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فهرست اعمال غير مجاز سرپائي ( در مطب ) پيوست مي باشد.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6) هزينه تهيه اعضاي طبيعي بدن ( صرفاً براي گروههاي بالاي 10هزار نفر ) حداكثر به ميزان تعهد پايه ساليانه با نرخ</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حق بيمه اي معادل 0/05در هزار مبلغ تعهد شده در اين مورد براي هر نفر قابل بيمه شدن مي باشد.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7) ارائه پوشش بيمه اي جهت خطرات طبيعي ( به استثناء زلزله ) با حق بيمه اضافي به ميزان 5درصد حق بيمه</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پوششهاي اخذ شده مجاز است .</a:t>
            </a:r>
            <a:br>
              <a:rPr lang="fa-IR" sz="1800" b="0" i="0" dirty="0">
                <a:solidFill>
                  <a:srgbClr val="000000"/>
                </a:solidFill>
                <a:effectLst/>
                <a:latin typeface="Mitra"/>
                <a:cs typeface="B Nazanin" panose="00000400000000000000" pitchFamily="2" charset="-78"/>
              </a:rPr>
            </a:br>
            <a:r>
              <a:rPr lang="fa-IR" sz="1800" dirty="0">
                <a:solidFill>
                  <a:srgbClr val="000000"/>
                </a:solidFill>
                <a:latin typeface="Mitra"/>
                <a:cs typeface="B Nazanin" panose="00000400000000000000" pitchFamily="2" charset="-78"/>
              </a:rPr>
              <a:t>8) </a:t>
            </a:r>
            <a:r>
              <a:rPr lang="fa-IR" sz="1800" b="0" i="0" dirty="0">
                <a:solidFill>
                  <a:srgbClr val="000000"/>
                </a:solidFill>
                <a:effectLst/>
                <a:latin typeface="Mitra"/>
                <a:cs typeface="B Nazanin" panose="00000400000000000000" pitchFamily="2" charset="-78"/>
              </a:rPr>
              <a:t>هزينه هائي كه در اجراي ماده 3پرداخت مي گردد مازاد بر سقف تعهدات ساليانه مي باشد</a:t>
            </a:r>
            <a:r>
              <a:rPr lang="fa-IR" sz="1200" b="0" i="0" dirty="0">
                <a:solidFill>
                  <a:srgbClr val="000000"/>
                </a:solidFill>
                <a:effectLst/>
                <a:latin typeface="Mitra"/>
                <a:cs typeface="B Nazanin" panose="00000400000000000000" pitchFamily="2" charset="-78"/>
              </a:rPr>
              <a:t>.</a:t>
            </a:r>
            <a:endParaRPr lang="fa-IR" sz="1800" dirty="0">
              <a:solidFill>
                <a:srgbClr val="000000"/>
              </a:solidFill>
              <a:latin typeface="Mitra"/>
              <a:cs typeface="B Nazanin" panose="00000400000000000000" pitchFamily="2" charset="-78"/>
            </a:endParaRP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a:xfrm>
            <a:off x="8183880" y="173195"/>
            <a:ext cx="579120" cy="301752"/>
          </a:xfrm>
        </p:spPr>
        <p:txBody>
          <a:bodyPr/>
          <a:lstStyle/>
          <a:p>
            <a:fld id="{FEA1243F-3000-4347-94A4-FBDEAD3122CB}" type="slidenum">
              <a:rPr lang="en-US" smtClean="0"/>
              <a:pPr/>
              <a:t>13</a:t>
            </a:fld>
            <a:r>
              <a:rPr lang="en-US" dirty="0"/>
              <a:t>/16</a:t>
            </a:r>
          </a:p>
        </p:txBody>
      </p:sp>
    </p:spTree>
    <p:extLst>
      <p:ext uri="{BB962C8B-B14F-4D97-AF65-F5344CB8AC3E}">
        <p14:creationId xmlns:p14="http://schemas.microsoft.com/office/powerpoint/2010/main" val="47426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a:xfrm>
            <a:off x="457200" y="365395"/>
            <a:ext cx="5257800" cy="799306"/>
          </a:xfrm>
        </p:spPr>
        <p:txBody>
          <a:bodyPr/>
          <a:lstStyle/>
          <a:p>
            <a:pPr marL="1161288" lvl="3" algn="r" rtl="1"/>
            <a:r>
              <a:rPr lang="fa-IR" sz="2400" b="1" kern="1200" dirty="0">
                <a:ln w="6350">
                  <a:noFill/>
                </a:ln>
                <a:solidFill>
                  <a:schemeClr val="accent1"/>
                </a:solidFill>
                <a:latin typeface="+mj-lt"/>
                <a:ea typeface="+mj-ea"/>
                <a:cs typeface="B Titr" panose="00000700000000000000" pitchFamily="2" charset="-78"/>
              </a:rPr>
              <a:t>فرانشیز - تحفیفات</a:t>
            </a: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a:xfrm>
            <a:off x="457200" y="1600200"/>
            <a:ext cx="8229600" cy="4724400"/>
          </a:xfrm>
        </p:spPr>
        <p:txBody>
          <a:bodyPr>
            <a:normAutofit fontScale="85000" lnSpcReduction="10000"/>
          </a:bodyPr>
          <a:lstStyle/>
          <a:p>
            <a:pPr marL="64008" indent="0" algn="r" rtl="1">
              <a:buNone/>
            </a:pPr>
            <a:r>
              <a:rPr lang="fa-IR" sz="1800" b="0" i="0" dirty="0">
                <a:solidFill>
                  <a:srgbClr val="000000"/>
                </a:solidFill>
                <a:effectLst/>
                <a:latin typeface="Mitra"/>
                <a:cs typeface="B Titr" panose="00000700000000000000" pitchFamily="2" charset="-78"/>
              </a:rPr>
              <a:t>ماده 4: فرانشيز:</a:t>
            </a:r>
          </a:p>
          <a:p>
            <a:pPr marL="406908" indent="-342900" algn="r" rtl="1">
              <a:buAutoNum type="arabicParenR"/>
            </a:pPr>
            <a:r>
              <a:rPr lang="fa-IR" sz="1800" b="0" i="0" dirty="0">
                <a:solidFill>
                  <a:srgbClr val="000000"/>
                </a:solidFill>
                <a:effectLst/>
                <a:latin typeface="Mitra"/>
                <a:cs typeface="B Nazanin" panose="00000400000000000000" pitchFamily="2" charset="-78"/>
              </a:rPr>
              <a:t>حداقل فرانشيز در كليه موارد بابت سهم بيمه گر اول معادل 30درصد هزينه هاي درمان مورد تعهد است در مواردي كه بيمه شده از مزاياي پوشش بيمه اي بيمه گر اول استفاده نمايد مشروط بر اينكه تعهدات بيمه‌گر اول از حداقل مذكور كمتر نباشد فرانشيزي كسر نخواهد شد.</a:t>
            </a:r>
            <a:br>
              <a:rPr lang="fa-IR" sz="1800" b="0" i="0" dirty="0">
                <a:solidFill>
                  <a:srgbClr val="000000"/>
                </a:solidFill>
                <a:effectLst/>
                <a:latin typeface="Mitra"/>
                <a:cs typeface="B Nazanin" panose="00000400000000000000" pitchFamily="2" charset="-78"/>
              </a:rPr>
            </a:br>
            <a:r>
              <a:rPr lang="fa-IR" sz="1800" dirty="0">
                <a:solidFill>
                  <a:srgbClr val="000000"/>
                </a:solidFill>
                <a:latin typeface="Mitra"/>
                <a:cs typeface="B Nazanin" panose="00000400000000000000" pitchFamily="2" charset="-78"/>
              </a:rPr>
              <a:t>2) </a:t>
            </a:r>
            <a:r>
              <a:rPr lang="fa-IR" sz="1800" b="0" i="0" dirty="0">
                <a:solidFill>
                  <a:srgbClr val="000000"/>
                </a:solidFill>
                <a:effectLst/>
                <a:latin typeface="Mitra"/>
                <a:cs typeface="B Nazanin" panose="00000400000000000000" pitchFamily="2" charset="-78"/>
              </a:rPr>
              <a:t>علاوه بر فرانشيز موضوع بند فوق براي گروههاي كمتر از 1000نفر 10درصد فرانشيز اضافي از هزينه هاي مورد تعهد بيمه گر كسر خواهد شد.</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Titr" panose="00000700000000000000" pitchFamily="2" charset="-78"/>
              </a:rPr>
              <a:t>ماده 5: تخفيفات :</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1) شركت‌هاي بيمه مي توانند با توجه به تعداد بيمه شدگان تخفيف هاي زير را در حق بيمه منظور نمايند</a:t>
            </a:r>
            <a:r>
              <a:rPr lang="fa-IR" sz="1200" b="0" i="0" dirty="0">
                <a:solidFill>
                  <a:srgbClr val="000000"/>
                </a:solidFill>
                <a:effectLst/>
                <a:latin typeface="Mitra"/>
                <a:cs typeface="B Nazanin" panose="00000400000000000000" pitchFamily="2" charset="-78"/>
              </a:rPr>
              <a:t>.</a:t>
            </a:r>
          </a:p>
          <a:p>
            <a:pPr marL="292608" indent="-228600" algn="r" rtl="1">
              <a:buAutoNum type="arabicParenR"/>
            </a:pPr>
            <a:endParaRPr lang="fa-IR" sz="1200" dirty="0">
              <a:solidFill>
                <a:srgbClr val="000000"/>
              </a:solidFill>
              <a:latin typeface="Mitra"/>
              <a:cs typeface="B Nazanin" panose="00000400000000000000" pitchFamily="2" charset="-78"/>
            </a:endParaRPr>
          </a:p>
          <a:p>
            <a:pPr marL="292608" indent="-228600" algn="r" rtl="1">
              <a:buAutoNum type="arabicParenR"/>
            </a:pPr>
            <a:endParaRPr lang="fa-IR" sz="1200" dirty="0">
              <a:solidFill>
                <a:srgbClr val="000000"/>
              </a:solidFill>
              <a:latin typeface="Mitra"/>
              <a:cs typeface="B Nazanin" panose="00000400000000000000" pitchFamily="2" charset="-78"/>
            </a:endParaRPr>
          </a:p>
          <a:p>
            <a:pPr marL="292608" indent="-228600" algn="r" rtl="1">
              <a:buAutoNum type="arabicParenR"/>
            </a:pPr>
            <a:endParaRPr lang="fa-IR" sz="1200" dirty="0">
              <a:solidFill>
                <a:srgbClr val="000000"/>
              </a:solidFill>
              <a:latin typeface="Mitra"/>
              <a:cs typeface="B Nazanin" panose="00000400000000000000" pitchFamily="2" charset="-78"/>
            </a:endParaRPr>
          </a:p>
          <a:p>
            <a:pPr marL="292608" indent="-228600" algn="r" rtl="1">
              <a:buAutoNum type="arabicParenR"/>
            </a:pPr>
            <a:endParaRPr lang="fa-IR" sz="1200" dirty="0">
              <a:solidFill>
                <a:srgbClr val="000000"/>
              </a:solidFill>
              <a:latin typeface="Mitra"/>
              <a:cs typeface="B Nazanin" panose="00000400000000000000" pitchFamily="2" charset="-78"/>
            </a:endParaRPr>
          </a:p>
          <a:p>
            <a:pPr marL="292608" indent="-228600" algn="r" rtl="1">
              <a:buAutoNum type="arabicParenR"/>
            </a:pPr>
            <a:endParaRPr lang="fa-IR" sz="1200" dirty="0">
              <a:solidFill>
                <a:srgbClr val="000000"/>
              </a:solidFill>
              <a:latin typeface="Mitra"/>
              <a:cs typeface="B Nazanin" panose="00000400000000000000" pitchFamily="2" charset="-78"/>
            </a:endParaRPr>
          </a:p>
          <a:p>
            <a:pPr marL="64008" indent="0" algn="r" rtl="1">
              <a:buNone/>
            </a:pPr>
            <a:endParaRPr lang="fa-IR" sz="1800" dirty="0">
              <a:solidFill>
                <a:srgbClr val="000000"/>
              </a:solidFill>
              <a:latin typeface="Mitra"/>
              <a:cs typeface="B Nazanin" panose="00000400000000000000" pitchFamily="2" charset="-78"/>
            </a:endParaRPr>
          </a:p>
          <a:p>
            <a:pPr marL="64008" indent="0" algn="r" rtl="1">
              <a:buNone/>
            </a:pPr>
            <a:r>
              <a:rPr lang="fa-IR" sz="1800" dirty="0">
                <a:solidFill>
                  <a:srgbClr val="000000"/>
                </a:solidFill>
                <a:latin typeface="Mitra"/>
                <a:cs typeface="B Nazanin" panose="00000400000000000000" pitchFamily="2" charset="-78"/>
              </a:rPr>
              <a:t>2) در صورتيكه حداكثر تعهد ساليانه موضوع مواد 2و يا بند  3 الی 5 عنوان سقف تعهد براي خانواده در نظر</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گرفته شود شركت بيمه مي تواند 10درصد تخفيف در حق بيمه پوشش محدود شده منظور نمايد.</a:t>
            </a:r>
            <a:br>
              <a:rPr lang="fa-IR" sz="1000" dirty="0"/>
            </a:br>
            <a:br>
              <a:rPr lang="fa-IR" sz="1200" dirty="0">
                <a:cs typeface="B Nazanin" panose="00000400000000000000" pitchFamily="2" charset="-78"/>
              </a:rPr>
            </a:br>
            <a:endParaRPr lang="fa-IR" sz="1800" dirty="0">
              <a:solidFill>
                <a:srgbClr val="000000"/>
              </a:solidFill>
              <a:latin typeface="Mitra"/>
              <a:cs typeface="B Nazanin" panose="00000400000000000000" pitchFamily="2" charset="-78"/>
            </a:endParaRP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a:xfrm>
            <a:off x="8077200" y="173195"/>
            <a:ext cx="609600" cy="301752"/>
          </a:xfrm>
        </p:spPr>
        <p:txBody>
          <a:bodyPr/>
          <a:lstStyle/>
          <a:p>
            <a:fld id="{FEA1243F-3000-4347-94A4-FBDEAD3122CB}" type="slidenum">
              <a:rPr lang="en-US" smtClean="0"/>
              <a:pPr/>
              <a:t>14</a:t>
            </a:fld>
            <a:r>
              <a:rPr lang="en-US" dirty="0"/>
              <a:t>/16</a:t>
            </a:r>
          </a:p>
        </p:txBody>
      </p:sp>
      <p:pic>
        <p:nvPicPr>
          <p:cNvPr id="7" name="Picture 6">
            <a:extLst>
              <a:ext uri="{FF2B5EF4-FFF2-40B4-BE49-F238E27FC236}">
                <a16:creationId xmlns:a16="http://schemas.microsoft.com/office/drawing/2014/main" id="{60D4034A-B232-DA4D-4E2E-6A82BA595F47}"/>
              </a:ext>
            </a:extLst>
          </p:cNvPr>
          <p:cNvPicPr>
            <a:picLocks noChangeAspect="1"/>
          </p:cNvPicPr>
          <p:nvPr/>
        </p:nvPicPr>
        <p:blipFill>
          <a:blip r:embed="rId2"/>
          <a:stretch>
            <a:fillRect/>
          </a:stretch>
        </p:blipFill>
        <p:spPr>
          <a:xfrm>
            <a:off x="2762093" y="3619358"/>
            <a:ext cx="3619814" cy="1638442"/>
          </a:xfrm>
          <a:prstGeom prst="rect">
            <a:avLst/>
          </a:prstGeom>
        </p:spPr>
      </p:pic>
    </p:spTree>
    <p:extLst>
      <p:ext uri="{BB962C8B-B14F-4D97-AF65-F5344CB8AC3E}">
        <p14:creationId xmlns:p14="http://schemas.microsoft.com/office/powerpoint/2010/main" val="1821040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a:xfrm>
            <a:off x="-838200" y="365394"/>
            <a:ext cx="6629400" cy="1158605"/>
          </a:xfrm>
        </p:spPr>
        <p:txBody>
          <a:bodyPr/>
          <a:lstStyle/>
          <a:p>
            <a:pPr marL="1161288" lvl="3" algn="l" rtl="0"/>
            <a:r>
              <a:rPr lang="fa-IR" b="1" kern="1200" dirty="0">
                <a:ln w="6350">
                  <a:noFill/>
                </a:ln>
                <a:solidFill>
                  <a:schemeClr val="accent1"/>
                </a:solidFill>
                <a:latin typeface="+mj-lt"/>
                <a:ea typeface="+mj-ea"/>
                <a:cs typeface="B Titr" panose="00000700000000000000" pitchFamily="2" charset="-78"/>
              </a:rPr>
              <a:t>حق بیمه‌ اضافی و حداقل نرخ پوششهاي اضافي آئين‌نامه شماره 44</a:t>
            </a: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a:xfrm>
            <a:off x="457200" y="1600200"/>
            <a:ext cx="8229600" cy="4724400"/>
          </a:xfrm>
        </p:spPr>
        <p:txBody>
          <a:bodyPr>
            <a:normAutofit fontScale="92500" lnSpcReduction="10000"/>
          </a:bodyPr>
          <a:lstStyle/>
          <a:p>
            <a:pPr marL="64008" indent="0" algn="r" rtl="1">
              <a:buNone/>
            </a:pPr>
            <a:r>
              <a:rPr lang="fa-IR" sz="1800" dirty="0">
                <a:solidFill>
                  <a:srgbClr val="000000"/>
                </a:solidFill>
                <a:latin typeface="Mitra"/>
                <a:cs typeface="B Titr" panose="00000700000000000000" pitchFamily="2" charset="-78"/>
              </a:rPr>
              <a:t>ماده 6 : حق بيمه اضافي </a:t>
            </a:r>
          </a:p>
          <a:p>
            <a:pPr marL="781812" lvl="1" indent="-342900" algn="r" rtl="1">
              <a:buFont typeface="+mj-lt"/>
              <a:buAutoNum type="arabicParenR"/>
            </a:pPr>
            <a:r>
              <a:rPr lang="fa-IR" sz="1800" dirty="0">
                <a:solidFill>
                  <a:srgbClr val="000000"/>
                </a:solidFill>
                <a:latin typeface="Mitra"/>
                <a:cs typeface="B Nazanin" panose="00000400000000000000" pitchFamily="2" charset="-78"/>
              </a:rPr>
              <a:t>حداقل اضافه نرخ براي افراد بالاي 60سال تمام در گروههاي كمتر از 1000نفر به شرح زير است</a:t>
            </a:r>
          </a:p>
          <a:p>
            <a:pPr marL="1065276" lvl="2" indent="-342900" algn="r" rtl="1">
              <a:buFont typeface="+mj-lt"/>
              <a:buAutoNum type="arabicParenR"/>
            </a:pPr>
            <a:r>
              <a:rPr lang="fa-IR" sz="1800" dirty="0">
                <a:solidFill>
                  <a:srgbClr val="000000"/>
                </a:solidFill>
                <a:latin typeface="Mitra"/>
                <a:cs typeface="B Nazanin" panose="00000400000000000000" pitchFamily="2" charset="-78"/>
              </a:rPr>
              <a:t>براي افرادي كه بين 60الي 70سال سن دارند با 50درصد حق بيمه اضافي.</a:t>
            </a:r>
          </a:p>
          <a:p>
            <a:pPr marL="1065276" lvl="2" indent="-342900" algn="r" rtl="1">
              <a:buFont typeface="+mj-lt"/>
              <a:buAutoNum type="arabicParenR"/>
            </a:pPr>
            <a:r>
              <a:rPr lang="fa-IR" sz="1800" dirty="0">
                <a:solidFill>
                  <a:srgbClr val="000000"/>
                </a:solidFill>
                <a:latin typeface="Mitra"/>
                <a:cs typeface="B Nazanin" panose="00000400000000000000" pitchFamily="2" charset="-78"/>
              </a:rPr>
              <a:t>براي افرادي كه بيش از 70سال سن دارند با 100درصد حق بيمه اضافي.</a:t>
            </a:r>
          </a:p>
          <a:p>
            <a:pPr marL="781812" lvl="1" indent="-342900" algn="r" rtl="1">
              <a:buFont typeface="+mj-lt"/>
              <a:buAutoNum type="arabicParenR"/>
            </a:pPr>
            <a:r>
              <a:rPr lang="fa-IR" sz="1800" dirty="0">
                <a:solidFill>
                  <a:srgbClr val="000000"/>
                </a:solidFill>
                <a:latin typeface="Mitra"/>
                <a:cs typeface="B Nazanin" panose="00000400000000000000" pitchFamily="2" charset="-78"/>
              </a:rPr>
              <a:t>ارائه پوشش درمان به صندوقها و سازمانهاي بازنشستگي و امثال آن با دريافت حداقل 30درصد حق بيمه اضافي مجاز مي باشد.</a:t>
            </a:r>
          </a:p>
          <a:p>
            <a:pPr marL="406908" indent="-342900" algn="r" rtl="1">
              <a:buAutoNum type="arabicParenR"/>
            </a:pPr>
            <a:r>
              <a:rPr lang="fa-IR" sz="1800" dirty="0">
                <a:solidFill>
                  <a:srgbClr val="000000"/>
                </a:solidFill>
                <a:latin typeface="Mitra"/>
                <a:cs typeface="B Titr" panose="00000700000000000000" pitchFamily="2" charset="-78"/>
              </a:rPr>
              <a:t>حداقل نرخ پوششهاي اضافي آئيننامه شماره :44</a:t>
            </a:r>
          </a:p>
          <a:p>
            <a:pPr marL="64008" indent="0" algn="r" rtl="1">
              <a:buNone/>
            </a:pPr>
            <a:r>
              <a:rPr lang="fa-IR" sz="1800" dirty="0">
                <a:solidFill>
                  <a:srgbClr val="000000"/>
                </a:solidFill>
                <a:latin typeface="Mitra"/>
                <a:cs typeface="B Nazanin" panose="00000400000000000000" pitchFamily="2" charset="-78"/>
              </a:rPr>
              <a:t>1ـ نرخ هزينه زايمان موضوع ماده 3 معادل 1/15در هزار</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2ـ نرخ هزينه پاراكلينيكي موضوع ماده 3، معادل 1/85در هزار مبلغ مورد تعهد</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3ـ نرخ هزينه پاراكلينيكي موضوع ماده 3 معادل 0/7 در هزار مبلغ مورد تعهد</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4ـ نرخ هزينه‌هاي مربوط به رفع عيوب انكساري چشم موضوع ماده 3 معادل 0/23در هزار مبلغ مورد تعهد</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5ـ نرخ هزينههاي جراحيهاي مجاز سرپايي موضوع ماده 5 معادل 0/92در هزار مبلغ مورد تعهد </a:t>
            </a:r>
            <a:br>
              <a:rPr lang="fa-IR" sz="800" dirty="0">
                <a:cs typeface="B Nazanin" panose="00000400000000000000" pitchFamily="2" charset="-78"/>
              </a:rPr>
            </a:br>
            <a:endParaRPr lang="fa-IR" sz="1000" dirty="0">
              <a:cs typeface="B Nazanin" panose="00000400000000000000" pitchFamily="2" charset="-78"/>
            </a:endParaRPr>
          </a:p>
          <a:p>
            <a:pPr marL="438912" lvl="1" indent="0" algn="r" rtl="1">
              <a:buNone/>
            </a:pPr>
            <a:br>
              <a:rPr lang="fa-IR" sz="800" dirty="0">
                <a:cs typeface="B Nazanin" panose="00000400000000000000" pitchFamily="2" charset="-78"/>
              </a:rPr>
            </a:br>
            <a:br>
              <a:rPr lang="fa-IR" sz="800" dirty="0">
                <a:cs typeface="B Nazanin" panose="00000400000000000000" pitchFamily="2" charset="-78"/>
              </a:rPr>
            </a:br>
            <a:endParaRPr lang="fa-IR" sz="800" dirty="0">
              <a:cs typeface="B Nazanin" panose="00000400000000000000" pitchFamily="2" charset="-78"/>
            </a:endParaRP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a:xfrm>
            <a:off x="8183880" y="173195"/>
            <a:ext cx="655320" cy="301752"/>
          </a:xfrm>
        </p:spPr>
        <p:txBody>
          <a:bodyPr/>
          <a:lstStyle/>
          <a:p>
            <a:fld id="{FEA1243F-3000-4347-94A4-FBDEAD3122CB}" type="slidenum">
              <a:rPr lang="en-US" smtClean="0"/>
              <a:pPr/>
              <a:t>15</a:t>
            </a:fld>
            <a:r>
              <a:rPr lang="en-US" dirty="0"/>
              <a:t>/16</a:t>
            </a:r>
          </a:p>
        </p:txBody>
      </p:sp>
    </p:spTree>
    <p:extLst>
      <p:ext uri="{BB962C8B-B14F-4D97-AF65-F5344CB8AC3E}">
        <p14:creationId xmlns:p14="http://schemas.microsoft.com/office/powerpoint/2010/main" val="2840898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DFFE-F9AA-4D6F-AAFE-1AC3D554D845}"/>
              </a:ext>
            </a:extLst>
          </p:cNvPr>
          <p:cNvSpPr>
            <a:spLocks noGrp="1"/>
          </p:cNvSpPr>
          <p:nvPr>
            <p:ph type="title"/>
          </p:nvPr>
        </p:nvSpPr>
        <p:spPr/>
        <p:txBody>
          <a:bodyPr/>
          <a:lstStyle/>
          <a:p>
            <a:r>
              <a:rPr lang="en-US" dirty="0"/>
              <a:t>End</a:t>
            </a:r>
          </a:p>
        </p:txBody>
      </p:sp>
      <p:sp>
        <p:nvSpPr>
          <p:cNvPr id="3" name="Content Placeholder 2">
            <a:extLst>
              <a:ext uri="{FF2B5EF4-FFF2-40B4-BE49-F238E27FC236}">
                <a16:creationId xmlns:a16="http://schemas.microsoft.com/office/drawing/2014/main" id="{7AFA6A5E-CD7B-4AB2-965F-74B1E8F1B369}"/>
              </a:ext>
            </a:extLst>
          </p:cNvPr>
          <p:cNvSpPr>
            <a:spLocks noGrp="1"/>
          </p:cNvSpPr>
          <p:nvPr>
            <p:ph idx="1"/>
          </p:nvPr>
        </p:nvSpPr>
        <p:spPr/>
        <p:txBody>
          <a:bodyPr anchor="ctr"/>
          <a:lstStyle/>
          <a:p>
            <a:pPr marL="64008" indent="0" algn="ctr">
              <a:buNone/>
            </a:pP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Thanks For </a:t>
            </a:r>
            <a:r>
              <a:rPr lang="en-US" b="1" dirty="0" err="1">
                <a:ln w="13462">
                  <a:solidFill>
                    <a:schemeClr val="bg1"/>
                  </a:solidFill>
                  <a:prstDash val="solid"/>
                </a:ln>
                <a:solidFill>
                  <a:schemeClr val="tx1">
                    <a:lumMod val="85000"/>
                    <a:lumOff val="15000"/>
                  </a:schemeClr>
                </a:solidFill>
                <a:effectLst>
                  <a:outerShdw dist="38100" dir="2700000" algn="bl" rotWithShape="0">
                    <a:schemeClr val="accent5"/>
                  </a:outerShdw>
                </a:effectLst>
              </a:rPr>
              <a:t>Youre</a:t>
            </a:r>
            <a:r>
              <a:rPr 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Attention </a:t>
            </a:r>
          </a:p>
        </p:txBody>
      </p:sp>
      <p:sp>
        <p:nvSpPr>
          <p:cNvPr id="5" name="Slide Number Placeholder 4">
            <a:extLst>
              <a:ext uri="{FF2B5EF4-FFF2-40B4-BE49-F238E27FC236}">
                <a16:creationId xmlns:a16="http://schemas.microsoft.com/office/drawing/2014/main" id="{49DF2DDC-3D1C-46D1-AE37-D3DE9C5E96C8}"/>
              </a:ext>
            </a:extLst>
          </p:cNvPr>
          <p:cNvSpPr>
            <a:spLocks noGrp="1"/>
          </p:cNvSpPr>
          <p:nvPr>
            <p:ph type="sldNum" sz="quarter" idx="12"/>
          </p:nvPr>
        </p:nvSpPr>
        <p:spPr>
          <a:xfrm>
            <a:off x="8183880" y="173195"/>
            <a:ext cx="579120" cy="300831"/>
          </a:xfrm>
        </p:spPr>
        <p:txBody>
          <a:bodyPr/>
          <a:lstStyle/>
          <a:p>
            <a:fld id="{FEA1243F-3000-4347-94A4-FBDEAD3122CB}" type="slidenum">
              <a:rPr lang="en-US" smtClean="0"/>
              <a:pPr/>
              <a:t>16</a:t>
            </a:fld>
            <a:r>
              <a:rPr lang="en-US" dirty="0"/>
              <a:t>/16</a:t>
            </a:r>
          </a:p>
        </p:txBody>
      </p:sp>
    </p:spTree>
    <p:extLst>
      <p:ext uri="{BB962C8B-B14F-4D97-AF65-F5344CB8AC3E}">
        <p14:creationId xmlns:p14="http://schemas.microsoft.com/office/powerpoint/2010/main" val="3090150540"/>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7F6CD-2E92-EFB7-7C46-79278FE8D2D6}"/>
              </a:ext>
            </a:extLst>
          </p:cNvPr>
          <p:cNvSpPr>
            <a:spLocks noGrp="1"/>
          </p:cNvSpPr>
          <p:nvPr>
            <p:ph type="title"/>
          </p:nvPr>
        </p:nvSpPr>
        <p:spPr/>
        <p:txBody>
          <a:bodyPr/>
          <a:lstStyle/>
          <a:p>
            <a:r>
              <a:rPr lang="fa-IR" dirty="0">
                <a:cs typeface="B Titr" panose="00000700000000000000" pitchFamily="2" charset="-78"/>
              </a:rPr>
              <a:t>فهرست مطالب</a:t>
            </a:r>
            <a:endParaRPr lang="en-US" dirty="0">
              <a:cs typeface="B Titr" panose="00000700000000000000" pitchFamily="2" charset="-78"/>
            </a:endParaRPr>
          </a:p>
        </p:txBody>
      </p:sp>
      <p:sp>
        <p:nvSpPr>
          <p:cNvPr id="4" name="Slide Number Placeholder 3">
            <a:extLst>
              <a:ext uri="{FF2B5EF4-FFF2-40B4-BE49-F238E27FC236}">
                <a16:creationId xmlns:a16="http://schemas.microsoft.com/office/drawing/2014/main" id="{E7BB68B4-6889-3861-C300-38498454F598}"/>
              </a:ext>
            </a:extLst>
          </p:cNvPr>
          <p:cNvSpPr>
            <a:spLocks noGrp="1"/>
          </p:cNvSpPr>
          <p:nvPr>
            <p:ph type="sldNum" sz="quarter" idx="11"/>
          </p:nvPr>
        </p:nvSpPr>
        <p:spPr/>
        <p:txBody>
          <a:bodyPr/>
          <a:lstStyle/>
          <a:p>
            <a:fld id="{49598980-D22C-4904-9F8F-3DB09B2ECD84}" type="slidenum">
              <a:rPr lang="en-US" smtClean="0"/>
              <a:pPr/>
              <a:t>2</a:t>
            </a:fld>
            <a:r>
              <a:rPr lang="en-US" dirty="0"/>
              <a:t>/16</a:t>
            </a:r>
          </a:p>
        </p:txBody>
      </p:sp>
      <p:sp>
        <p:nvSpPr>
          <p:cNvPr id="5" name="Content Placeholder 4">
            <a:extLst>
              <a:ext uri="{FF2B5EF4-FFF2-40B4-BE49-F238E27FC236}">
                <a16:creationId xmlns:a16="http://schemas.microsoft.com/office/drawing/2014/main" id="{DD7F1CD9-58B6-BA00-2125-3F6C5EDD13C1}"/>
              </a:ext>
            </a:extLst>
          </p:cNvPr>
          <p:cNvSpPr>
            <a:spLocks noGrp="1"/>
          </p:cNvSpPr>
          <p:nvPr>
            <p:ph idx="1"/>
          </p:nvPr>
        </p:nvSpPr>
        <p:spPr>
          <a:xfrm>
            <a:off x="457200" y="1425654"/>
            <a:ext cx="8382000" cy="5203746"/>
          </a:xfrm>
        </p:spPr>
        <p:txBody>
          <a:bodyPr>
            <a:normAutofit fontScale="92500"/>
          </a:bodyPr>
          <a:lstStyle/>
          <a:p>
            <a:pPr marL="1618488" lvl="3" indent="-457200" algn="r" rtl="1">
              <a:buFont typeface="+mj-lt"/>
              <a:buAutoNum type="arabicParenR"/>
            </a:pPr>
            <a:r>
              <a:rPr lang="fa-IR" sz="1000" b="1" dirty="0">
                <a:cs typeface="B Nazanin" panose="00000400000000000000"/>
              </a:rPr>
              <a:t>فصل اول – کلیات</a:t>
            </a:r>
          </a:p>
          <a:p>
            <a:pPr marL="1847088" lvl="4" indent="-457200" algn="r" rtl="1">
              <a:buFont typeface="+mj-lt"/>
              <a:buAutoNum type="arabicParenR"/>
            </a:pPr>
            <a:r>
              <a:rPr lang="fa-IR" sz="1000" b="1" dirty="0">
                <a:cs typeface="B Nazanin" panose="00000400000000000000"/>
              </a:rPr>
              <a:t>ماده 1 – اساس قرارداد</a:t>
            </a:r>
          </a:p>
          <a:p>
            <a:pPr marL="1847088" lvl="4" indent="-457200" algn="r" rtl="1">
              <a:buFont typeface="+mj-lt"/>
              <a:buAutoNum type="arabicParenR"/>
            </a:pPr>
            <a:r>
              <a:rPr lang="fa-IR" sz="1000" b="1" dirty="0">
                <a:cs typeface="B Nazanin" panose="00000400000000000000"/>
              </a:rPr>
              <a:t>ماده‌2 – تعاریف</a:t>
            </a:r>
          </a:p>
          <a:p>
            <a:pPr marL="1618488" lvl="3" indent="-457200" algn="r" rtl="1">
              <a:buFont typeface="+mj-lt"/>
              <a:buAutoNum type="arabicParenR"/>
            </a:pPr>
            <a:r>
              <a:rPr lang="fa-IR" sz="1000" b="1" dirty="0">
                <a:cs typeface="B Nazanin" panose="00000400000000000000"/>
              </a:rPr>
              <a:t>فصل دوم – شرایط</a:t>
            </a:r>
          </a:p>
          <a:p>
            <a:pPr marL="1847088" lvl="4" indent="-457200" algn="r" rtl="1">
              <a:buFont typeface="+mj-lt"/>
              <a:buAutoNum type="arabicParenR"/>
            </a:pPr>
            <a:r>
              <a:rPr lang="fa-IR" sz="1000" b="1" dirty="0">
                <a:cs typeface="B Nazanin" panose="00000400000000000000"/>
              </a:rPr>
              <a:t>ماده 3 – اصل حسن نیت</a:t>
            </a:r>
          </a:p>
          <a:p>
            <a:pPr marL="1847088" lvl="4" indent="-457200" algn="r" rtl="1">
              <a:buFont typeface="+mj-lt"/>
              <a:buAutoNum type="arabicParenR"/>
            </a:pPr>
            <a:r>
              <a:rPr lang="fa-IR" sz="1000" b="1" i="0" dirty="0">
                <a:solidFill>
                  <a:srgbClr val="000000"/>
                </a:solidFill>
                <a:effectLst/>
                <a:latin typeface="Mitra"/>
                <a:cs typeface="B Nazanin" panose="00000400000000000000"/>
              </a:rPr>
              <a:t>ماده -4هزينه هاي بيمارستاني و جراحي قابل پرداخت </a:t>
            </a:r>
          </a:p>
          <a:p>
            <a:pPr marL="1847088" lvl="4" indent="-457200" algn="r" rtl="1">
              <a:buFont typeface="+mj-lt"/>
              <a:buAutoNum type="arabicParenR"/>
            </a:pPr>
            <a:r>
              <a:rPr lang="fa-IR" sz="1000" b="1" i="0" dirty="0">
                <a:solidFill>
                  <a:srgbClr val="000000"/>
                </a:solidFill>
                <a:effectLst/>
                <a:latin typeface="Mitra"/>
                <a:cs typeface="B Nazanin" panose="00000400000000000000"/>
              </a:rPr>
              <a:t>ماده </a:t>
            </a:r>
            <a:r>
              <a:rPr lang="fa-IR" sz="1000" b="1" dirty="0">
                <a:solidFill>
                  <a:srgbClr val="000000"/>
                </a:solidFill>
                <a:latin typeface="Mitra"/>
                <a:cs typeface="B Nazanin" panose="00000400000000000000"/>
              </a:rPr>
              <a:t> 5 - </a:t>
            </a:r>
            <a:r>
              <a:rPr lang="fa-IR" sz="1000" b="1" i="0" dirty="0">
                <a:solidFill>
                  <a:srgbClr val="000000"/>
                </a:solidFill>
                <a:effectLst/>
                <a:latin typeface="Mitra"/>
                <a:cs typeface="B Nazanin" panose="00000400000000000000"/>
              </a:rPr>
              <a:t>پرداخت حق بيمه </a:t>
            </a:r>
          </a:p>
          <a:p>
            <a:pPr marL="1847088" lvl="4" indent="-457200" algn="r" rtl="1">
              <a:buFont typeface="+mj-lt"/>
              <a:buAutoNum type="arabicParenR"/>
            </a:pPr>
            <a:r>
              <a:rPr lang="fa-IR" sz="1000" b="1" i="0" dirty="0">
                <a:solidFill>
                  <a:srgbClr val="000000"/>
                </a:solidFill>
                <a:effectLst/>
                <a:latin typeface="Mitra"/>
                <a:cs typeface="B Nazanin" panose="00000400000000000000"/>
              </a:rPr>
              <a:t>ماده </a:t>
            </a:r>
            <a:r>
              <a:rPr lang="fa-IR" sz="1000" b="1" dirty="0">
                <a:solidFill>
                  <a:srgbClr val="000000"/>
                </a:solidFill>
                <a:latin typeface="Mitra"/>
                <a:cs typeface="B Nazanin" panose="00000400000000000000"/>
              </a:rPr>
              <a:t>6 -</a:t>
            </a:r>
            <a:r>
              <a:rPr lang="fa-IR" sz="1000" b="1" i="0" dirty="0">
                <a:solidFill>
                  <a:srgbClr val="000000"/>
                </a:solidFill>
                <a:effectLst/>
                <a:latin typeface="Mitra"/>
                <a:cs typeface="B Nazanin" panose="00000400000000000000"/>
              </a:rPr>
              <a:t>استثنائات </a:t>
            </a:r>
            <a:endParaRPr lang="fa-IR" sz="1000" b="1" dirty="0">
              <a:cs typeface="B Nazanin" panose="00000400000000000000"/>
            </a:endParaRPr>
          </a:p>
          <a:p>
            <a:pPr marL="1618488" lvl="3" indent="-457200" algn="r" rtl="1">
              <a:buFont typeface="+mj-lt"/>
              <a:buAutoNum type="arabicParenR"/>
            </a:pPr>
            <a:r>
              <a:rPr lang="fa-IR" sz="1000" b="1" i="0" dirty="0">
                <a:solidFill>
                  <a:srgbClr val="000000"/>
                </a:solidFill>
                <a:effectLst/>
                <a:latin typeface="Mitra"/>
                <a:cs typeface="B Nazanin" panose="00000400000000000000"/>
              </a:rPr>
              <a:t>فصل سوم </a:t>
            </a:r>
            <a:r>
              <a:rPr lang="fa-IR" sz="1000" b="1" i="0" dirty="0">
                <a:solidFill>
                  <a:srgbClr val="000000"/>
                </a:solidFill>
                <a:effectLst/>
                <a:latin typeface="Tahoma" panose="020B0604030504040204" pitchFamily="34" charset="0"/>
                <a:cs typeface="B Nazanin" panose="00000400000000000000"/>
              </a:rPr>
              <a:t>– </a:t>
            </a:r>
            <a:r>
              <a:rPr lang="fa-IR" sz="1000" b="1" i="0" dirty="0">
                <a:solidFill>
                  <a:srgbClr val="000000"/>
                </a:solidFill>
                <a:effectLst/>
                <a:latin typeface="Mitra"/>
                <a:cs typeface="B Nazanin" panose="00000400000000000000"/>
              </a:rPr>
              <a:t>مقررات مختلف</a:t>
            </a:r>
            <a:r>
              <a:rPr lang="fa-IR" sz="1000" b="1" dirty="0">
                <a:cs typeface="B Nazanin" panose="00000400000000000000"/>
              </a:rPr>
              <a:t> </a:t>
            </a:r>
          </a:p>
          <a:p>
            <a:pPr marL="1847088" lvl="4" indent="-457200" algn="r" rtl="1">
              <a:buFont typeface="+mj-lt"/>
              <a:buAutoNum type="arabicParenR"/>
            </a:pPr>
            <a:r>
              <a:rPr lang="fa-IR" sz="1000" b="1" dirty="0">
                <a:cs typeface="B Nazanin" panose="00000400000000000000"/>
              </a:rPr>
              <a:t>ماده 7 تا 16</a:t>
            </a:r>
          </a:p>
          <a:p>
            <a:pPr marL="1618488" lvl="3" indent="-457200" algn="r" rtl="1">
              <a:buFont typeface="+mj-lt"/>
              <a:buAutoNum type="arabicParenR"/>
            </a:pPr>
            <a:r>
              <a:rPr lang="fa-IR" sz="1000" b="1" dirty="0">
                <a:cs typeface="B Nazanin" panose="00000400000000000000"/>
              </a:rPr>
              <a:t>اصلاحات</a:t>
            </a:r>
          </a:p>
          <a:p>
            <a:pPr marL="1618488" lvl="3" indent="-457200" algn="r" rtl="1">
              <a:buFont typeface="+mj-lt"/>
              <a:buAutoNum type="arabicParenR"/>
            </a:pPr>
            <a:r>
              <a:rPr lang="fa-IR" sz="1000" b="1" i="0" dirty="0">
                <a:solidFill>
                  <a:srgbClr val="000000"/>
                </a:solidFill>
                <a:effectLst/>
                <a:latin typeface="Mitra"/>
                <a:cs typeface="B Nazanin" panose="00000400000000000000"/>
              </a:rPr>
              <a:t>تعرفه بيمه نامه گروهي درمان تكميلي</a:t>
            </a:r>
            <a:r>
              <a:rPr lang="fa-IR" sz="1000" b="1" dirty="0">
                <a:cs typeface="B Nazanin" panose="00000400000000000000"/>
              </a:rPr>
              <a:t> </a:t>
            </a:r>
          </a:p>
          <a:p>
            <a:pPr marL="1847088" lvl="4" indent="-457200" algn="r" rtl="1">
              <a:buFont typeface="+mj-lt"/>
              <a:buAutoNum type="arabicParenR"/>
            </a:pPr>
            <a:r>
              <a:rPr lang="fa-IR" sz="1000" b="1" dirty="0">
                <a:cs typeface="B Nazanin" panose="00000400000000000000"/>
              </a:rPr>
              <a:t>حداقل نرخ‌ها و سقف‌های بیمه‌ای</a:t>
            </a:r>
          </a:p>
          <a:p>
            <a:pPr marL="1847088" lvl="4" indent="-457200" algn="r" rtl="1">
              <a:buFont typeface="+mj-lt"/>
              <a:buAutoNum type="arabicParenR"/>
            </a:pPr>
            <a:r>
              <a:rPr lang="fa-IR" sz="1000" b="1" dirty="0">
                <a:cs typeface="B Nazanin" panose="00000400000000000000"/>
              </a:rPr>
              <a:t>پوشش‌های اضافی</a:t>
            </a:r>
          </a:p>
          <a:p>
            <a:pPr marL="1847088" lvl="4" indent="-457200" algn="r" rtl="1">
              <a:buFont typeface="+mj-lt"/>
              <a:buAutoNum type="arabicParenR"/>
            </a:pPr>
            <a:r>
              <a:rPr lang="fa-IR" sz="1000" b="1" dirty="0">
                <a:cs typeface="B Nazanin" panose="00000400000000000000"/>
              </a:rPr>
              <a:t>فرانشیز</a:t>
            </a:r>
          </a:p>
          <a:p>
            <a:pPr marL="1847088" lvl="4" indent="-457200" algn="r" rtl="1">
              <a:buFont typeface="+mj-lt"/>
              <a:buAutoNum type="arabicParenR"/>
            </a:pPr>
            <a:r>
              <a:rPr lang="fa-IR" sz="1000" b="1" dirty="0">
                <a:cs typeface="B Nazanin" panose="00000400000000000000"/>
              </a:rPr>
              <a:t>تخفیفات</a:t>
            </a:r>
          </a:p>
          <a:p>
            <a:pPr marL="1847088" lvl="4" indent="-457200" algn="r" rtl="1">
              <a:buFont typeface="+mj-lt"/>
              <a:buAutoNum type="arabicParenR"/>
            </a:pPr>
            <a:r>
              <a:rPr lang="fa-IR" sz="1000" b="1" dirty="0">
                <a:cs typeface="B Nazanin" panose="00000400000000000000"/>
              </a:rPr>
              <a:t>حق بیمه‌ی اضافی</a:t>
            </a:r>
          </a:p>
          <a:p>
            <a:pPr marL="1847088" lvl="4" indent="-457200" algn="r" rtl="1">
              <a:buFont typeface="+mj-lt"/>
              <a:buAutoNum type="arabicParenR"/>
            </a:pPr>
            <a:r>
              <a:rPr lang="fa-IR" sz="1000" b="1" dirty="0">
                <a:cs typeface="B Nazanin" panose="00000400000000000000"/>
              </a:rPr>
              <a:t>حداقل نرخ پوشش‌های اضافی</a:t>
            </a:r>
            <a:endParaRPr lang="fa-IR" sz="1100" b="1" dirty="0">
              <a:cs typeface="B Nazanin" panose="00000400000000000000"/>
            </a:endParaRPr>
          </a:p>
        </p:txBody>
      </p:sp>
    </p:spTree>
    <p:extLst>
      <p:ext uri="{BB962C8B-B14F-4D97-AF65-F5344CB8AC3E}">
        <p14:creationId xmlns:p14="http://schemas.microsoft.com/office/powerpoint/2010/main" val="13712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p:txBody>
          <a:bodyPr/>
          <a:lstStyle/>
          <a:p>
            <a:r>
              <a:rPr lang="fa-IR" dirty="0">
                <a:cs typeface="B Titr" panose="00000700000000000000" pitchFamily="2" charset="-78"/>
              </a:rPr>
              <a:t>فصل اول کلیات </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p:txBody>
          <a:bodyPr/>
          <a:lstStyle/>
          <a:p>
            <a:pPr marL="64008" indent="0" algn="r" rtl="1">
              <a:buNone/>
            </a:pPr>
            <a:r>
              <a:rPr lang="fa-IR" sz="1600" b="1" dirty="0">
                <a:solidFill>
                  <a:srgbClr val="000000"/>
                </a:solidFill>
                <a:latin typeface="Titr"/>
                <a:cs typeface="B Titr" panose="00000700000000000000" pitchFamily="2" charset="-78"/>
              </a:rPr>
              <a:t>ماده1 : اساس قرارداد</a:t>
            </a:r>
          </a:p>
          <a:p>
            <a:pPr marL="64008" indent="0" algn="r" rtl="1">
              <a:buNone/>
            </a:pPr>
            <a:r>
              <a:rPr lang="fa-IR" sz="1800" b="0" i="0" dirty="0">
                <a:solidFill>
                  <a:srgbClr val="000000"/>
                </a:solidFill>
                <a:effectLst/>
                <a:latin typeface="Lo"/>
                <a:cs typeface="B Nazanin" panose="00000400000000000000"/>
              </a:rPr>
              <a:t>اين بيمه‌نامه براساس قانون بيمه، پيشنهاد كتبي بيمه گذار(كه جز لاينفك بيمه نامه مي باشد) تنظيم گرديده و مورد توافق طرفين مي باشد.</a:t>
            </a:r>
            <a:br>
              <a:rPr lang="fa-IR" sz="1800" b="0" i="0" dirty="0">
                <a:solidFill>
                  <a:srgbClr val="000000"/>
                </a:solidFill>
                <a:effectLst/>
                <a:latin typeface="Lo"/>
                <a:cs typeface="B Nazanin" panose="00000400000000000000"/>
              </a:rPr>
            </a:br>
            <a:r>
              <a:rPr lang="fa-IR" sz="1800" b="0" i="0" dirty="0">
                <a:solidFill>
                  <a:srgbClr val="000000"/>
                </a:solidFill>
                <a:effectLst/>
                <a:latin typeface="Lo"/>
                <a:cs typeface="B Nazanin" panose="00000400000000000000"/>
              </a:rPr>
              <a:t>آن قسمت از پيشنهاد كتبي بيمه‌گذار كه مورد قبول بيم</a:t>
            </a:r>
            <a:r>
              <a:rPr lang="fa-IR" sz="1800" dirty="0">
                <a:solidFill>
                  <a:srgbClr val="000000"/>
                </a:solidFill>
                <a:latin typeface="Lo"/>
                <a:cs typeface="B Nazanin" panose="00000400000000000000"/>
              </a:rPr>
              <a:t>ه‌</a:t>
            </a:r>
            <a:r>
              <a:rPr lang="fa-IR" sz="1800" b="0" i="0" dirty="0">
                <a:solidFill>
                  <a:srgbClr val="000000"/>
                </a:solidFill>
                <a:effectLst/>
                <a:latin typeface="Lo"/>
                <a:cs typeface="B Nazanin" panose="00000400000000000000"/>
              </a:rPr>
              <a:t>گر واقع نگرديده و همزمان يا قبل از صدور بيمه نامه كتباً به بيمه‌گذار اعلام شده است جز تعهدات بيمه‌گر محسوب نمي گردد.</a:t>
            </a:r>
            <a:br>
              <a:rPr lang="fa-IR" dirty="0">
                <a:latin typeface="Lo"/>
                <a:cs typeface="B Nazanin" panose="00000400000000000000"/>
              </a:rPr>
            </a:br>
            <a:endParaRPr lang="en-US" dirty="0">
              <a:latin typeface="Lo"/>
              <a:cs typeface="B Nazanin" panose="00000400000000000000"/>
            </a:endParaRP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p:txBody>
          <a:bodyPr/>
          <a:lstStyle/>
          <a:p>
            <a:fld id="{FEA1243F-3000-4347-94A4-FBDEAD3122CB}" type="slidenum">
              <a:rPr lang="en-US" smtClean="0"/>
              <a:pPr/>
              <a:t>3</a:t>
            </a:fld>
            <a:r>
              <a:rPr lang="en-US" dirty="0"/>
              <a:t>/16</a:t>
            </a:r>
          </a:p>
        </p:txBody>
      </p:sp>
    </p:spTree>
    <p:extLst>
      <p:ext uri="{BB962C8B-B14F-4D97-AF65-F5344CB8AC3E}">
        <p14:creationId xmlns:p14="http://schemas.microsoft.com/office/powerpoint/2010/main" val="3851972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p:txBody>
          <a:bodyPr/>
          <a:lstStyle/>
          <a:p>
            <a:r>
              <a:rPr lang="fa-IR" dirty="0">
                <a:cs typeface="B Titr" panose="00000700000000000000" pitchFamily="2" charset="-78"/>
              </a:rPr>
              <a:t>فصل اول کلیات </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p:txBody>
          <a:bodyPr>
            <a:normAutofit fontScale="92500" lnSpcReduction="10000"/>
          </a:bodyPr>
          <a:lstStyle/>
          <a:p>
            <a:pPr marL="64008" indent="0" algn="r" rtl="1">
              <a:buNone/>
            </a:pPr>
            <a:r>
              <a:rPr lang="fa-IR" sz="1700" b="1" dirty="0">
                <a:solidFill>
                  <a:srgbClr val="000000"/>
                </a:solidFill>
                <a:latin typeface="Titr"/>
                <a:cs typeface="B Titr" panose="00000700000000000000" pitchFamily="2" charset="-78"/>
              </a:rPr>
              <a:t>ماده2 : تعاریف</a:t>
            </a:r>
          </a:p>
          <a:p>
            <a:pPr marL="64008" indent="0" algn="r" rtl="1">
              <a:buNone/>
            </a:pPr>
            <a:r>
              <a:rPr lang="fa-IR" sz="1700" b="1" i="0" dirty="0">
                <a:solidFill>
                  <a:srgbClr val="000000"/>
                </a:solidFill>
                <a:effectLst/>
                <a:latin typeface="Titr"/>
                <a:cs typeface="B Titr" panose="00000700000000000000" pitchFamily="2" charset="-78"/>
              </a:rPr>
              <a:t>بيمه گر:</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شركت بيمه اي است كه مشخصات آن در اين بيمه نامه قيد گرديده و جبران هزينه‌هاي بيمارستاني و جراحي ناشي از بيماري و حوادث تحت پوشش را طبق شرايط مقرر در اين بيمه نامه بعهده مي‌گيرد</a:t>
            </a:r>
            <a:r>
              <a:rPr lang="fa-IR" dirty="0">
                <a:cs typeface="B Nazanin" panose="00000400000000000000" pitchFamily="2" charset="-78"/>
              </a:rPr>
              <a:t> .</a:t>
            </a:r>
          </a:p>
          <a:p>
            <a:pPr marL="64008" indent="0" algn="r" rtl="1">
              <a:buNone/>
            </a:pPr>
            <a:r>
              <a:rPr lang="fa-IR" sz="1700" b="1" i="0" dirty="0">
                <a:solidFill>
                  <a:srgbClr val="000000"/>
                </a:solidFill>
                <a:effectLst/>
                <a:latin typeface="Titr"/>
                <a:cs typeface="B Titr" panose="00000700000000000000" pitchFamily="2" charset="-78"/>
              </a:rPr>
              <a:t>بيمه گذار :</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بيمه گذار شخص حقوقي است كه مشخصات وي در اين بيمه نامه ذكر گرديده و متعهد پرداخت حق بيمه مي‌باشد.</a:t>
            </a:r>
            <a:endParaRPr lang="en-US" sz="1800" b="0" i="0" dirty="0">
              <a:solidFill>
                <a:srgbClr val="000000"/>
              </a:solidFill>
              <a:effectLst/>
              <a:latin typeface="Mitra"/>
              <a:cs typeface="B Nazanin" panose="00000400000000000000" pitchFamily="2" charset="-78"/>
            </a:endParaRPr>
          </a:p>
          <a:p>
            <a:pPr marL="64008" indent="0" algn="r" rtl="1">
              <a:buNone/>
            </a:pPr>
            <a:r>
              <a:rPr lang="fa-IR" sz="1700" b="1" dirty="0">
                <a:solidFill>
                  <a:srgbClr val="000000"/>
                </a:solidFill>
                <a:latin typeface="Titr"/>
                <a:cs typeface="B Titr" panose="00000700000000000000" pitchFamily="2" charset="-78"/>
              </a:rPr>
              <a:t>بيمه شدگان :</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كاركنان رسمي ، قراردادي، پيماني، و... بيمه گذار میباشند كه حداقل يكسال نزد بيمه‌گذار سابقه كار داشته و به اتفاق</a:t>
            </a:r>
            <a:r>
              <a:rPr lang="en-US" sz="1800" dirty="0">
                <a:solidFill>
                  <a:srgbClr val="000000"/>
                </a:solidFill>
                <a:latin typeface="Mitra"/>
                <a:cs typeface="B Nazanin" panose="00000400000000000000" pitchFamily="2" charset="-78"/>
              </a:rPr>
              <a:t> </a:t>
            </a:r>
            <a:r>
              <a:rPr lang="fa-IR" sz="1800" dirty="0">
                <a:solidFill>
                  <a:srgbClr val="000000"/>
                </a:solidFill>
                <a:latin typeface="Mitra"/>
                <a:cs typeface="B Nazanin" panose="00000400000000000000" pitchFamily="2" charset="-78"/>
              </a:rPr>
              <a:t>كليه اعضاء خانواده خود از طرف بيمه گذار بعنوان بيمه شده معرفي گرديده‌اند و حداقل 70 درصد آنان مي‌بايد تحت</a:t>
            </a:r>
            <a:r>
              <a:rPr lang="en-US" sz="1800" dirty="0">
                <a:solidFill>
                  <a:srgbClr val="000000"/>
                </a:solidFill>
                <a:latin typeface="Mitra"/>
                <a:cs typeface="B Nazanin" panose="00000400000000000000" pitchFamily="2" charset="-78"/>
              </a:rPr>
              <a:t> </a:t>
            </a:r>
            <a:r>
              <a:rPr lang="fa-IR" sz="1800" dirty="0">
                <a:solidFill>
                  <a:srgbClr val="000000"/>
                </a:solidFill>
                <a:latin typeface="Mitra"/>
                <a:cs typeface="B Nazanin" panose="00000400000000000000" pitchFamily="2" charset="-78"/>
              </a:rPr>
              <a:t>پوشش بيمه قرارگيرند</a:t>
            </a:r>
            <a:r>
              <a:rPr lang="en-US" sz="1800" dirty="0">
                <a:solidFill>
                  <a:srgbClr val="000000"/>
                </a:solidFill>
                <a:latin typeface="Mitra"/>
                <a:cs typeface="B Nazanin" panose="00000400000000000000" pitchFamily="2" charset="-78"/>
              </a:rPr>
              <a:t>.</a:t>
            </a:r>
            <a:br>
              <a:rPr lang="fa-IR" dirty="0"/>
            </a:br>
            <a:r>
              <a:rPr lang="fa-IR" sz="1800" b="0" i="0" dirty="0">
                <a:solidFill>
                  <a:srgbClr val="000000"/>
                </a:solidFill>
                <a:effectLst/>
                <a:latin typeface="Mitra"/>
                <a:cs typeface="B Nazanin" panose="00000400000000000000" pitchFamily="2" charset="-78"/>
              </a:rPr>
              <a:t>منظور از اعضاء خانواده ، همسر ، فرزندان و افراد تحت تكفل بيمه شدگان مي باشد .</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ارائه پوشش بيمه درمان به ساير گروه‌ها مشروط به آنكه با هدفي غير از اخذ پوشش بيمه اي موضوع اين بيمه‌اي موضوع اين بيمه نامه متشكل شده و حداقل 70 درصد آنان جزء بيمه شدگان قرار گيرند با تائيد بيمه مركزي ايران امكان‌پذير خواهد بود.</a:t>
            </a:r>
            <a:br>
              <a:rPr lang="fa-IR" dirty="0"/>
            </a:br>
            <a:endParaRPr lang="fa-IR" dirty="0">
              <a:latin typeface="Lo"/>
              <a:cs typeface="B Nazanin" panose="00000400000000000000" pitchFamily="2" charset="-78"/>
            </a:endParaRP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p:txBody>
          <a:bodyPr/>
          <a:lstStyle/>
          <a:p>
            <a:fld id="{FEA1243F-3000-4347-94A4-FBDEAD3122CB}" type="slidenum">
              <a:rPr lang="en-US" smtClean="0"/>
              <a:pPr/>
              <a:t>4</a:t>
            </a:fld>
            <a:r>
              <a:rPr lang="en-US" dirty="0"/>
              <a:t>/16</a:t>
            </a:r>
          </a:p>
        </p:txBody>
      </p:sp>
    </p:spTree>
    <p:extLst>
      <p:ext uri="{BB962C8B-B14F-4D97-AF65-F5344CB8AC3E}">
        <p14:creationId xmlns:p14="http://schemas.microsoft.com/office/powerpoint/2010/main" val="38001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p:txBody>
          <a:bodyPr/>
          <a:lstStyle/>
          <a:p>
            <a:r>
              <a:rPr lang="fa-IR" dirty="0">
                <a:cs typeface="B Titr" panose="00000700000000000000" pitchFamily="2" charset="-78"/>
              </a:rPr>
              <a:t>فصل اول کلیات </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p:txBody>
          <a:bodyPr>
            <a:normAutofit/>
          </a:bodyPr>
          <a:lstStyle/>
          <a:p>
            <a:pPr marL="64008" indent="0" algn="r" rtl="1">
              <a:buNone/>
            </a:pPr>
            <a:r>
              <a:rPr lang="fa-IR" sz="1600" b="1" dirty="0">
                <a:solidFill>
                  <a:srgbClr val="000000"/>
                </a:solidFill>
                <a:latin typeface="Titr"/>
                <a:cs typeface="B Titr" panose="00000700000000000000" pitchFamily="2" charset="-78"/>
              </a:rPr>
              <a:t>ماده2 : تعاریف</a:t>
            </a:r>
          </a:p>
          <a:p>
            <a:pPr marL="64008" indent="0" algn="r" rtl="1">
              <a:buNone/>
            </a:pPr>
            <a:r>
              <a:rPr lang="fa-IR" sz="1900" b="1" i="0" dirty="0">
                <a:solidFill>
                  <a:srgbClr val="000000"/>
                </a:solidFill>
                <a:effectLst/>
                <a:latin typeface="Mitra"/>
                <a:cs typeface="B Titr" panose="00000700000000000000" pitchFamily="2" charset="-78"/>
              </a:rPr>
              <a:t>موضوع بيمه :</a:t>
            </a:r>
            <a:r>
              <a:rPr lang="fa-IR" sz="1800" dirty="0">
                <a:solidFill>
                  <a:srgbClr val="000000"/>
                </a:solidFill>
                <a:latin typeface="Mitra"/>
                <a:cs typeface="B Nazanin" panose="00000400000000000000" pitchFamily="2" charset="-78"/>
              </a:rPr>
              <a:t> </a:t>
            </a:r>
            <a:r>
              <a:rPr lang="fa-IR" sz="1800" b="0" i="0" dirty="0">
                <a:solidFill>
                  <a:srgbClr val="000000"/>
                </a:solidFill>
                <a:effectLst/>
                <a:latin typeface="Mitra"/>
                <a:cs typeface="B Nazanin" panose="00000400000000000000" pitchFamily="2" charset="-78"/>
              </a:rPr>
              <a:t>موضوع بيمه پرداخت هزينه‌هاي بيمارستاني و جراحي ناشي از بيماري و حوادث احتمالي طبق شرايط مقرر در اين بيمه نامه مي‌باشد.</a:t>
            </a:r>
            <a:br>
              <a:rPr lang="fa-IR" sz="1800" b="0" i="0" dirty="0">
                <a:solidFill>
                  <a:srgbClr val="000000"/>
                </a:solidFill>
                <a:effectLst/>
                <a:latin typeface="Mitra"/>
                <a:cs typeface="B Nazanin" panose="00000400000000000000" pitchFamily="2" charset="-78"/>
              </a:rPr>
            </a:br>
            <a:r>
              <a:rPr lang="fa-IR" sz="1900" b="1" i="0" dirty="0">
                <a:solidFill>
                  <a:srgbClr val="000000"/>
                </a:solidFill>
                <a:effectLst/>
                <a:latin typeface="Mitra"/>
                <a:cs typeface="B Titr" panose="00000700000000000000" pitchFamily="2" charset="-78"/>
              </a:rPr>
              <a:t>حادثه : </a:t>
            </a:r>
            <a:r>
              <a:rPr lang="fa-IR" sz="1800" b="0" i="0" dirty="0">
                <a:solidFill>
                  <a:srgbClr val="000000"/>
                </a:solidFill>
                <a:effectLst/>
                <a:latin typeface="Mitra"/>
                <a:cs typeface="B Nazanin" panose="00000400000000000000" pitchFamily="2" charset="-78"/>
              </a:rPr>
              <a:t>حادثه عبارت است از هر واقعه ناگهاني ناشي از يك عامل خارجي كه بدون قصد و اراده بيمه شده روي</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داده و موجب وارد آمدن صدمه جسمي به بيمه‌گر شده گردد.</a:t>
            </a:r>
            <a:br>
              <a:rPr lang="fa-IR" sz="1800" b="0" i="0" dirty="0">
                <a:solidFill>
                  <a:srgbClr val="000000"/>
                </a:solidFill>
                <a:effectLst/>
                <a:latin typeface="Mitra"/>
                <a:cs typeface="B Nazanin" panose="00000400000000000000" pitchFamily="2" charset="-78"/>
              </a:rPr>
            </a:br>
            <a:r>
              <a:rPr lang="fa-IR" sz="1900" b="1" i="0" dirty="0">
                <a:solidFill>
                  <a:srgbClr val="000000"/>
                </a:solidFill>
                <a:effectLst/>
                <a:latin typeface="Mitra"/>
                <a:cs typeface="B Titr" panose="00000700000000000000" pitchFamily="2" charset="-78"/>
              </a:rPr>
              <a:t>بيماري : </a:t>
            </a:r>
            <a:r>
              <a:rPr lang="fa-IR" sz="1800" b="0" i="0" dirty="0">
                <a:solidFill>
                  <a:srgbClr val="000000"/>
                </a:solidFill>
                <a:effectLst/>
                <a:latin typeface="Mitra"/>
                <a:cs typeface="B Nazanin" panose="00000400000000000000" pitchFamily="2" charset="-78"/>
              </a:rPr>
              <a:t>بيماري عبارتست از هرگونه عارضه جسمي و اختلال در اعمال طبيعي و جهاز مختلف بدن طبق</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تشخيص پزشك .</a:t>
            </a:r>
            <a:br>
              <a:rPr lang="fa-IR" sz="1800" b="0" i="0" dirty="0">
                <a:solidFill>
                  <a:srgbClr val="000000"/>
                </a:solidFill>
                <a:effectLst/>
                <a:latin typeface="Mitra"/>
                <a:cs typeface="B Nazanin" panose="00000400000000000000" pitchFamily="2" charset="-78"/>
              </a:rPr>
            </a:br>
            <a:r>
              <a:rPr lang="fa-IR" sz="1900" b="1" i="0" dirty="0">
                <a:solidFill>
                  <a:srgbClr val="000000"/>
                </a:solidFill>
                <a:effectLst/>
                <a:latin typeface="Mitra"/>
                <a:cs typeface="B Titr" panose="00000700000000000000" pitchFamily="2" charset="-78"/>
              </a:rPr>
              <a:t>حق بيمه : </a:t>
            </a:r>
            <a:r>
              <a:rPr lang="fa-IR" sz="1800" b="0" i="0" dirty="0">
                <a:solidFill>
                  <a:srgbClr val="000000"/>
                </a:solidFill>
                <a:effectLst/>
                <a:latin typeface="Mitra"/>
                <a:cs typeface="B Nazanin" panose="00000400000000000000" pitchFamily="2" charset="-78"/>
              </a:rPr>
              <a:t>حق بيمه وجهي است كه بايستي بيمه گذار در مقابل تعهدات بيمه گر بپردازد و انجام تعهدات بيمه‌گر</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موكول به پرداخت حق بيمه به نحوي كه در شرايط خصوصي بيمه نامه توافق شده مي باشد.</a:t>
            </a:r>
            <a:br>
              <a:rPr lang="fa-IR" sz="1800" b="0" i="0" dirty="0">
                <a:solidFill>
                  <a:srgbClr val="000000"/>
                </a:solidFill>
                <a:effectLst/>
                <a:latin typeface="Mitra"/>
                <a:cs typeface="B Nazanin" panose="00000400000000000000" pitchFamily="2" charset="-78"/>
              </a:rPr>
            </a:br>
            <a:r>
              <a:rPr lang="fa-IR" sz="1900" b="1" i="0" dirty="0">
                <a:solidFill>
                  <a:srgbClr val="000000"/>
                </a:solidFill>
                <a:effectLst/>
                <a:latin typeface="Mitra"/>
                <a:cs typeface="B Titr" panose="00000700000000000000" pitchFamily="2" charset="-78"/>
              </a:rPr>
              <a:t>دوره انتظار: </a:t>
            </a:r>
            <a:r>
              <a:rPr lang="fa-IR" sz="1800" b="0" i="0" dirty="0">
                <a:solidFill>
                  <a:srgbClr val="000000"/>
                </a:solidFill>
                <a:effectLst/>
                <a:latin typeface="Mitra"/>
                <a:cs typeface="B Nazanin" panose="00000400000000000000" pitchFamily="2" charset="-78"/>
              </a:rPr>
              <a:t>دوره انتظار مدتي است كه در طول آن بيمه‌گر تعهدي به جبران خسارت ندارد.</a:t>
            </a:r>
          </a:p>
          <a:p>
            <a:pPr marL="64008" indent="0" algn="r" rtl="1">
              <a:buNone/>
            </a:pPr>
            <a:r>
              <a:rPr lang="fa-IR" sz="1900" b="1" i="0" dirty="0">
                <a:solidFill>
                  <a:srgbClr val="000000"/>
                </a:solidFill>
                <a:effectLst/>
                <a:latin typeface="Mitra"/>
                <a:cs typeface="B Titr" panose="00000700000000000000" pitchFamily="2" charset="-78"/>
              </a:rPr>
              <a:t>فرانشيز: </a:t>
            </a:r>
            <a:r>
              <a:rPr lang="fa-IR" sz="1800" b="0" i="0" dirty="0">
                <a:solidFill>
                  <a:srgbClr val="000000"/>
                </a:solidFill>
                <a:effectLst/>
                <a:latin typeface="Mitra"/>
                <a:cs typeface="B Nazanin" panose="00000400000000000000" pitchFamily="2" charset="-78"/>
              </a:rPr>
              <a:t>درصد معيني از هزينه هاي مورد تعهد است كه تامين آن بعهده بيمه شده يا بيمه گذار است و ميزان آن در شرايط خصوصي بيمه نامه تعيين مي‌شود.</a:t>
            </a:r>
            <a:br>
              <a:rPr lang="fa-IR" dirty="0"/>
            </a:br>
            <a:r>
              <a:rPr lang="fa-IR" sz="1900" b="1" dirty="0">
                <a:solidFill>
                  <a:srgbClr val="000000"/>
                </a:solidFill>
                <a:latin typeface="Mitra"/>
                <a:cs typeface="B Titr" panose="00000700000000000000" pitchFamily="2" charset="-78"/>
              </a:rPr>
              <a:t>مدت : </a:t>
            </a:r>
            <a:r>
              <a:rPr lang="fa-IR" sz="1800" dirty="0">
                <a:solidFill>
                  <a:srgbClr val="000000"/>
                </a:solidFill>
                <a:latin typeface="Mitra"/>
                <a:cs typeface="B Nazanin" panose="00000400000000000000" pitchFamily="2" charset="-78"/>
              </a:rPr>
              <a:t>مدت اين بيمه نامه يكسال تمام شمسي است . تاريخ شروع و انقضاء آن با توافق طرفين در شرايط خصوصي بيمه‌نامه تعيين مي‌شود.</a:t>
            </a:r>
            <a:endParaRPr lang="fa-IR" dirty="0">
              <a:latin typeface="Lo"/>
              <a:cs typeface="B Nazanin" panose="00000400000000000000" pitchFamily="2" charset="-78"/>
            </a:endParaRP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p:txBody>
          <a:bodyPr/>
          <a:lstStyle/>
          <a:p>
            <a:fld id="{FEA1243F-3000-4347-94A4-FBDEAD3122CB}" type="slidenum">
              <a:rPr lang="en-US" smtClean="0"/>
              <a:pPr/>
              <a:t>5</a:t>
            </a:fld>
            <a:r>
              <a:rPr lang="en-US" dirty="0"/>
              <a:t>/16</a:t>
            </a:r>
          </a:p>
        </p:txBody>
      </p:sp>
    </p:spTree>
    <p:extLst>
      <p:ext uri="{BB962C8B-B14F-4D97-AF65-F5344CB8AC3E}">
        <p14:creationId xmlns:p14="http://schemas.microsoft.com/office/powerpoint/2010/main" val="2606336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p:txBody>
          <a:bodyPr/>
          <a:lstStyle/>
          <a:p>
            <a:r>
              <a:rPr lang="fa-IR" dirty="0">
                <a:cs typeface="B Titr" panose="00000700000000000000" pitchFamily="2" charset="-78"/>
              </a:rPr>
              <a:t>فصل دوم شرایط</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p:txBody>
          <a:bodyPr>
            <a:normAutofit/>
          </a:bodyPr>
          <a:lstStyle/>
          <a:p>
            <a:pPr marL="64008" indent="0" algn="r" rtl="1">
              <a:buNone/>
            </a:pPr>
            <a:r>
              <a:rPr lang="fa-IR" sz="1600" b="1" dirty="0">
                <a:solidFill>
                  <a:srgbClr val="000000"/>
                </a:solidFill>
                <a:latin typeface="Titr"/>
                <a:cs typeface="B Nazanin" panose="00000400000000000000" pitchFamily="2" charset="-78"/>
              </a:rPr>
              <a:t>ماده3 : اصل حسن نیت</a:t>
            </a:r>
          </a:p>
          <a:p>
            <a:pPr marL="64008" indent="0" algn="r" rtl="1">
              <a:buNone/>
            </a:pPr>
            <a:r>
              <a:rPr lang="fa-IR" sz="1800" b="0" i="0" dirty="0">
                <a:solidFill>
                  <a:srgbClr val="000000"/>
                </a:solidFill>
                <a:effectLst/>
                <a:latin typeface="Mitra"/>
                <a:cs typeface="B Nazanin" panose="00000400000000000000" pitchFamily="2" charset="-78"/>
              </a:rPr>
              <a:t>بيمه گذار و بيمه شده مكلفند با رعايت دقت و صداقت در پاسخ به پرسش‌هاي بيمه‌گر كليه اطلاعات خود را در اختيار بيمه‌گر قرار دهند .</a:t>
            </a:r>
            <a:br>
              <a:rPr lang="fa-IR" sz="1400" dirty="0">
                <a:cs typeface="B Nazanin" panose="00000400000000000000" pitchFamily="2" charset="-78"/>
              </a:rPr>
            </a:br>
            <a:r>
              <a:rPr lang="fa-IR" sz="1800" b="0" i="0" dirty="0">
                <a:solidFill>
                  <a:srgbClr val="000000"/>
                </a:solidFill>
                <a:effectLst/>
                <a:latin typeface="Mitra"/>
                <a:cs typeface="B Nazanin" panose="00000400000000000000" pitchFamily="2" charset="-78"/>
              </a:rPr>
              <a:t>اگر بيمه گذار در پاسخ به پرسش‌هاي بيمه‌گر عمداً از اظهار مطلبي خودداري نمايد و يا عمداً برخلاف واقع اظهار بنمايد، بيمه نامه باطل و بلااثر خواهد بود ولو اينكه مطلبي كه كتمان شده يا برخلاف واقع اظهار شده ، هيچگونه تاثيري در وقوع بيماري يا حادثه نداشته باشد. در اين صورت نه فقط وجوه پرداختي بيمه گذار مسترد نخواهد شد، بلكه بيمه‌گر مي‌تواند مانده حق بيمه را نيز مطالبه نمايد</a:t>
            </a:r>
            <a:r>
              <a:rPr lang="fa-IR" sz="1400" b="0" i="0" dirty="0">
                <a:solidFill>
                  <a:srgbClr val="000000"/>
                </a:solidFill>
                <a:effectLst/>
                <a:latin typeface="Mitra"/>
                <a:cs typeface="B Nazanin" panose="00000400000000000000" pitchFamily="2" charset="-78"/>
              </a:rPr>
              <a:t>.</a:t>
            </a:r>
          </a:p>
          <a:p>
            <a:pPr marL="64008" indent="0" algn="r" rtl="1">
              <a:buNone/>
            </a:pPr>
            <a:r>
              <a:rPr lang="fa-IR" sz="1800" b="1" dirty="0">
                <a:solidFill>
                  <a:srgbClr val="000000"/>
                </a:solidFill>
                <a:latin typeface="Mitra"/>
                <a:cs typeface="B Titr" panose="00000700000000000000" pitchFamily="2" charset="-78"/>
              </a:rPr>
              <a:t>تبصره:  </a:t>
            </a:r>
            <a:r>
              <a:rPr lang="fa-IR" sz="1800" dirty="0">
                <a:solidFill>
                  <a:srgbClr val="000000"/>
                </a:solidFill>
                <a:latin typeface="Mitra"/>
                <a:cs typeface="B Nazanin" panose="00000400000000000000" pitchFamily="2" charset="-78"/>
              </a:rPr>
              <a:t>چنانچه معلوم شود هريك از بيمه شدگان در پاسخ به پرسش بيمه‌گر عمداً از اظهار مطلبي خودداري نموده و يا اظهارات خلاف واقع نموده است نام وي و افراد خانواده او از ليست بيمه شدگان حذف گرديده و متعهد استرداد خساراتي خواهد بود كه از ابتداي قرارداد دريافت نموده است.</a:t>
            </a:r>
            <a:br>
              <a:rPr lang="fa-IR" sz="1050" dirty="0"/>
            </a:br>
            <a:br>
              <a:rPr lang="fa-IR" sz="1400" dirty="0">
                <a:cs typeface="B Nazanin" panose="00000400000000000000" pitchFamily="2" charset="-78"/>
              </a:rPr>
            </a:br>
            <a:endParaRPr lang="fa-IR" dirty="0">
              <a:latin typeface="Lo"/>
              <a:cs typeface="B Nazanin" panose="00000400000000000000" pitchFamily="2" charset="-78"/>
            </a:endParaRP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a:xfrm>
            <a:off x="8183880" y="173195"/>
            <a:ext cx="655320" cy="301752"/>
          </a:xfrm>
        </p:spPr>
        <p:txBody>
          <a:bodyPr/>
          <a:lstStyle/>
          <a:p>
            <a:fld id="{FEA1243F-3000-4347-94A4-FBDEAD3122CB}" type="slidenum">
              <a:rPr lang="en-US" smtClean="0"/>
              <a:pPr/>
              <a:t>6</a:t>
            </a:fld>
            <a:r>
              <a:rPr lang="en-US" dirty="0"/>
              <a:t>/16</a:t>
            </a:r>
          </a:p>
        </p:txBody>
      </p:sp>
    </p:spTree>
    <p:extLst>
      <p:ext uri="{BB962C8B-B14F-4D97-AF65-F5344CB8AC3E}">
        <p14:creationId xmlns:p14="http://schemas.microsoft.com/office/powerpoint/2010/main" val="3491321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p:txBody>
          <a:bodyPr/>
          <a:lstStyle/>
          <a:p>
            <a:r>
              <a:rPr lang="fa-IR" dirty="0">
                <a:cs typeface="B Titr" panose="00000700000000000000" pitchFamily="2" charset="-78"/>
              </a:rPr>
              <a:t>فصل دوم شرایط</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a:xfrm>
            <a:off x="457200" y="1600200"/>
            <a:ext cx="8229600" cy="4724400"/>
          </a:xfrm>
        </p:spPr>
        <p:txBody>
          <a:bodyPr>
            <a:normAutofit fontScale="55000" lnSpcReduction="20000"/>
          </a:bodyPr>
          <a:lstStyle/>
          <a:p>
            <a:pPr marL="64008" indent="0" algn="r" rtl="1">
              <a:buNone/>
            </a:pPr>
            <a:r>
              <a:rPr lang="fa-IR" sz="1800" b="1" dirty="0">
                <a:solidFill>
                  <a:srgbClr val="000000"/>
                </a:solidFill>
                <a:latin typeface="Mitra"/>
                <a:cs typeface="B Titr" panose="00000700000000000000" pitchFamily="2" charset="-78"/>
              </a:rPr>
              <a:t>ماده 4 - هزينه هاي بيمارستاني و جراحي قابل پرداخت :</a:t>
            </a:r>
            <a:br>
              <a:rPr lang="fa-IR" sz="1800" b="1"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1) هزينه هاي بيمارستاني ، درماني و جراحي طي دوران بستري در بيمارستان يا مراكز جراحي محدود .</a:t>
            </a:r>
            <a:br>
              <a:rPr lang="fa-IR" sz="1800" b="0" i="0" dirty="0">
                <a:solidFill>
                  <a:srgbClr val="000000"/>
                </a:solidFill>
                <a:effectLst/>
                <a:latin typeface="Mitra"/>
                <a:cs typeface="B Nazanin" panose="00000400000000000000" pitchFamily="2" charset="-78"/>
              </a:rPr>
            </a:br>
            <a:r>
              <a:rPr lang="fa-IR" sz="1800" dirty="0">
                <a:solidFill>
                  <a:srgbClr val="000000"/>
                </a:solidFill>
                <a:latin typeface="Mitra"/>
                <a:cs typeface="B Nazanin" panose="00000400000000000000" pitchFamily="2" charset="-78"/>
              </a:rPr>
              <a:t>2) </a:t>
            </a:r>
            <a:r>
              <a:rPr lang="fa-IR" sz="1800" b="0" i="0" dirty="0">
                <a:solidFill>
                  <a:srgbClr val="000000"/>
                </a:solidFill>
                <a:effectLst/>
                <a:latin typeface="Mitra"/>
                <a:cs typeface="B Nazanin" panose="00000400000000000000" pitchFamily="2" charset="-78"/>
              </a:rPr>
              <a:t>هزينه هاي مربوط به ساير پوششها ي اضافي توافق شده در قرارداد يا شرايط خصوصي .</a:t>
            </a:r>
            <a:br>
              <a:rPr lang="fa-IR" sz="1800" b="0" i="0" dirty="0">
                <a:solidFill>
                  <a:srgbClr val="000000"/>
                </a:solidFill>
                <a:effectLst/>
                <a:latin typeface="Mitra"/>
                <a:cs typeface="B Nazanin" panose="00000400000000000000" pitchFamily="2" charset="-78"/>
              </a:rPr>
            </a:br>
            <a:r>
              <a:rPr lang="fa-IR" sz="1800" dirty="0">
                <a:solidFill>
                  <a:srgbClr val="000000"/>
                </a:solidFill>
                <a:latin typeface="Mitra"/>
                <a:cs typeface="B Nazanin" panose="00000400000000000000" pitchFamily="2" charset="-78"/>
              </a:rPr>
              <a:t>3) </a:t>
            </a:r>
            <a:r>
              <a:rPr lang="fa-IR" sz="1800" b="0" i="0" dirty="0">
                <a:solidFill>
                  <a:srgbClr val="000000"/>
                </a:solidFill>
                <a:effectLst/>
                <a:latin typeface="Mitra"/>
                <a:cs typeface="B Nazanin" panose="00000400000000000000" pitchFamily="2" charset="-78"/>
              </a:rPr>
              <a:t>هزينه آمبولانس و ساير فوريتهاي پزشكي درصورتيكه نهايتاً منجر به بستري شدن بيمه شده دربيمارستان گردد .</a:t>
            </a:r>
            <a:br>
              <a:rPr lang="fa-IR" sz="1800" b="0" i="0" dirty="0">
                <a:solidFill>
                  <a:srgbClr val="000000"/>
                </a:solidFill>
                <a:effectLst/>
                <a:latin typeface="Mitra"/>
                <a:cs typeface="B Nazanin" panose="00000400000000000000" pitchFamily="2" charset="-78"/>
              </a:rPr>
            </a:br>
            <a:r>
              <a:rPr lang="fa-IR" sz="1800" b="1" dirty="0">
                <a:solidFill>
                  <a:srgbClr val="000000"/>
                </a:solidFill>
                <a:latin typeface="Mitra"/>
                <a:cs typeface="B Titr" panose="00000700000000000000" pitchFamily="2" charset="-78"/>
              </a:rPr>
              <a:t>ماده 5 - پرداخت حق بيمه :</a:t>
            </a:r>
            <a:br>
              <a:rPr lang="fa-IR" sz="1800" b="1" dirty="0">
                <a:solidFill>
                  <a:srgbClr val="000000"/>
                </a:solidFill>
                <a:latin typeface="Mitra"/>
                <a:cs typeface="B Titr" panose="00000700000000000000" pitchFamily="2" charset="-78"/>
              </a:rPr>
            </a:br>
            <a:r>
              <a:rPr lang="fa-IR" sz="1800" b="0" i="0" dirty="0">
                <a:solidFill>
                  <a:srgbClr val="000000"/>
                </a:solidFill>
                <a:effectLst/>
                <a:latin typeface="Mitra"/>
                <a:cs typeface="B Nazanin" panose="00000400000000000000" pitchFamily="2" charset="-78"/>
              </a:rPr>
              <a:t>1) بيمه گذار موظف است حق بيمه تعيين شده در شرايط خصوصي بيمه نامه را در ابتداي هرماه پرداخت و قبض</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رسيدي كه به مهر وامضاء بيمه گر رسيده باشد دريافت نمايد و يا وجه حق بيمه را به حساب معرفي شده از طرف بيمه‌گر واريز و رسيد آنرا براي بيمه گر ارسال نمايد.</a:t>
            </a:r>
          </a:p>
          <a:p>
            <a:pPr marL="64008" indent="0" algn="r" rtl="1">
              <a:buNone/>
            </a:pPr>
            <a:r>
              <a:rPr lang="fa-IR" sz="1800" b="1" dirty="0">
                <a:solidFill>
                  <a:srgbClr val="000000"/>
                </a:solidFill>
                <a:latin typeface="Mitra"/>
                <a:cs typeface="B Titr" panose="00000700000000000000" pitchFamily="2" charset="-78"/>
              </a:rPr>
              <a:t>ماده 6 - </a:t>
            </a:r>
            <a:r>
              <a:rPr lang="fa-IR" sz="1800" b="1" i="0" dirty="0">
                <a:solidFill>
                  <a:srgbClr val="000000"/>
                </a:solidFill>
                <a:effectLst/>
                <a:latin typeface="Mitra"/>
                <a:cs typeface="B Titr" panose="00000700000000000000" pitchFamily="2" charset="-78"/>
              </a:rPr>
              <a:t>استثنائات</a:t>
            </a:r>
            <a:r>
              <a:rPr lang="fa-IR" b="1" dirty="0">
                <a:cs typeface="B Titr" panose="00000700000000000000" pitchFamily="2" charset="-78"/>
              </a:rPr>
              <a:t> :</a:t>
            </a:r>
          </a:p>
          <a:p>
            <a:pPr marL="64008" indent="0" algn="r" rtl="1">
              <a:buNone/>
            </a:pPr>
            <a:r>
              <a:rPr lang="fa-IR" sz="1800" dirty="0">
                <a:solidFill>
                  <a:srgbClr val="000000"/>
                </a:solidFill>
                <a:latin typeface="Mitra"/>
                <a:cs typeface="B Nazanin" panose="00000400000000000000" pitchFamily="2" charset="-78"/>
              </a:rPr>
              <a:t>هزينه بيمارستاني و جراحي در موارد زير از شمول تعهد بيمه گر خارج مي باشد: </a:t>
            </a:r>
          </a:p>
          <a:p>
            <a:pPr marL="64008" indent="0" algn="r" rtl="1">
              <a:buNone/>
            </a:pPr>
            <a:r>
              <a:rPr lang="fa-IR" sz="1800" dirty="0">
                <a:solidFill>
                  <a:srgbClr val="000000"/>
                </a:solidFill>
                <a:latin typeface="Mitra"/>
                <a:cs typeface="B Nazanin" panose="00000400000000000000" pitchFamily="2" charset="-78"/>
              </a:rPr>
              <a:t>1) اعمال جراحي كه به منظور زيبائي انجام ميگيرد، مگر اينكه ناشي از وقوع حوادث بيمه شده در طي مدت بيمه باشد.</a:t>
            </a:r>
          </a:p>
          <a:p>
            <a:pPr marL="64008" indent="0" algn="r" rtl="1">
              <a:buNone/>
            </a:pPr>
            <a:r>
              <a:rPr lang="fa-IR" sz="1800" dirty="0">
                <a:solidFill>
                  <a:srgbClr val="000000"/>
                </a:solidFill>
                <a:latin typeface="Mitra"/>
                <a:cs typeface="B Nazanin" panose="00000400000000000000" pitchFamily="2" charset="-78"/>
              </a:rPr>
              <a:t>2) عيوب مادرزادي كه قبل از انعقاد قرارداد بيمه مشخص بوده و بيمه گذار از آن مطلع شده باشد.</a:t>
            </a:r>
          </a:p>
          <a:p>
            <a:pPr marL="64008" indent="0" algn="r" rtl="1">
              <a:buNone/>
            </a:pPr>
            <a:r>
              <a:rPr lang="fa-IR" sz="1800" dirty="0">
                <a:solidFill>
                  <a:srgbClr val="000000"/>
                </a:solidFill>
                <a:latin typeface="Mitra"/>
                <a:cs typeface="B Nazanin" panose="00000400000000000000" pitchFamily="2" charset="-78"/>
              </a:rPr>
              <a:t>3) سقط جنين مگر در موارد ضروري با تشخيص پزشك </a:t>
            </a:r>
          </a:p>
          <a:p>
            <a:pPr marL="64008" indent="0" algn="r" rtl="1">
              <a:buNone/>
            </a:pPr>
            <a:r>
              <a:rPr lang="fa-IR" sz="1800" dirty="0">
                <a:solidFill>
                  <a:srgbClr val="000000"/>
                </a:solidFill>
                <a:latin typeface="Mitra"/>
                <a:cs typeface="B Nazanin" panose="00000400000000000000" pitchFamily="2" charset="-78"/>
              </a:rPr>
              <a:t>4) ترک اعتیاد</a:t>
            </a:r>
          </a:p>
          <a:p>
            <a:pPr marL="64008" indent="0" algn="r" rtl="1">
              <a:buNone/>
            </a:pPr>
            <a:r>
              <a:rPr lang="fa-IR" sz="1800" dirty="0">
                <a:solidFill>
                  <a:srgbClr val="000000"/>
                </a:solidFill>
                <a:latin typeface="Mitra"/>
                <a:cs typeface="B Nazanin" panose="00000400000000000000" pitchFamily="2" charset="-78"/>
              </a:rPr>
              <a:t>5) خودكشي ، قتل و جنايت </a:t>
            </a:r>
          </a:p>
          <a:p>
            <a:pPr marL="64008" indent="0" algn="r" rtl="1">
              <a:buNone/>
            </a:pPr>
            <a:r>
              <a:rPr lang="fa-IR" sz="1800" dirty="0">
                <a:solidFill>
                  <a:srgbClr val="000000"/>
                </a:solidFill>
                <a:latin typeface="Mitra"/>
                <a:cs typeface="B Nazanin" panose="00000400000000000000" pitchFamily="2" charset="-78"/>
              </a:rPr>
              <a:t>6) حوادث طبيعي مانند سيل، زلزله و آتشفشان مگر اينكه در شرايط خصوصي به نحو ديگري توافق شده باشد.</a:t>
            </a:r>
          </a:p>
          <a:p>
            <a:pPr marL="64008" indent="0" algn="r" rtl="1">
              <a:buNone/>
            </a:pPr>
            <a:r>
              <a:rPr lang="fa-IR" sz="1800" dirty="0">
                <a:solidFill>
                  <a:srgbClr val="000000"/>
                </a:solidFill>
                <a:latin typeface="Mitra"/>
                <a:cs typeface="B Nazanin" panose="00000400000000000000" pitchFamily="2" charset="-78"/>
              </a:rPr>
              <a:t>7) جنگ ، شورش ، اغتشاش ،بلوا،اعتصاب، قيام، آشوب ، كودتا و اقدامات احتياطي مقامات نظامي و انتظامي.</a:t>
            </a:r>
          </a:p>
          <a:p>
            <a:pPr marL="64008" indent="0" algn="r" rtl="1">
              <a:buNone/>
            </a:pPr>
            <a:r>
              <a:rPr lang="fa-IR" sz="1800" dirty="0">
                <a:solidFill>
                  <a:srgbClr val="000000"/>
                </a:solidFill>
                <a:latin typeface="Mitra"/>
                <a:cs typeface="B Nazanin" panose="00000400000000000000" pitchFamily="2" charset="-78"/>
              </a:rPr>
              <a:t>8) فعل و انفعالات هسته اي </a:t>
            </a:r>
          </a:p>
          <a:p>
            <a:pPr marL="64008" indent="0" algn="r" rtl="1">
              <a:buNone/>
            </a:pPr>
            <a:r>
              <a:rPr lang="fa-IR" sz="1800" dirty="0">
                <a:solidFill>
                  <a:srgbClr val="000000"/>
                </a:solidFill>
                <a:latin typeface="Mitra"/>
                <a:cs typeface="B Nazanin" panose="00000400000000000000" pitchFamily="2" charset="-78"/>
              </a:rPr>
              <a:t>9) اتاق خصوصي و همراه مگر در موارد ضروري به تشخيص پزشك معالج </a:t>
            </a:r>
          </a:p>
          <a:p>
            <a:pPr marL="64008" indent="0" algn="r" rtl="1">
              <a:buNone/>
            </a:pPr>
            <a:r>
              <a:rPr lang="fa-IR" sz="1800" dirty="0">
                <a:solidFill>
                  <a:srgbClr val="000000"/>
                </a:solidFill>
                <a:latin typeface="Mitra"/>
                <a:cs typeface="B Nazanin" panose="00000400000000000000" pitchFamily="2" charset="-78"/>
              </a:rPr>
              <a:t>10) زايمان براي فرزند چهارم و بيشتر </a:t>
            </a:r>
          </a:p>
          <a:p>
            <a:pPr marL="64008" indent="0" algn="r" rtl="1">
              <a:buNone/>
            </a:pPr>
            <a:r>
              <a:rPr lang="fa-IR" sz="1800" dirty="0">
                <a:solidFill>
                  <a:srgbClr val="000000"/>
                </a:solidFill>
                <a:latin typeface="Mitra"/>
                <a:cs typeface="B Nazanin" panose="00000400000000000000" pitchFamily="2" charset="-78"/>
              </a:rPr>
              <a:t> و ...</a:t>
            </a: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p:txBody>
          <a:bodyPr/>
          <a:lstStyle/>
          <a:p>
            <a:fld id="{FEA1243F-3000-4347-94A4-FBDEAD3122CB}" type="slidenum">
              <a:rPr lang="en-US" smtClean="0"/>
              <a:pPr/>
              <a:t>7</a:t>
            </a:fld>
            <a:r>
              <a:rPr lang="en-US" dirty="0"/>
              <a:t>/16</a:t>
            </a:r>
          </a:p>
        </p:txBody>
      </p:sp>
    </p:spTree>
    <p:extLst>
      <p:ext uri="{BB962C8B-B14F-4D97-AF65-F5344CB8AC3E}">
        <p14:creationId xmlns:p14="http://schemas.microsoft.com/office/powerpoint/2010/main" val="283456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p:txBody>
          <a:bodyPr/>
          <a:lstStyle/>
          <a:p>
            <a:r>
              <a:rPr lang="fa-IR" dirty="0">
                <a:cs typeface="B Titr" panose="00000700000000000000" pitchFamily="2" charset="-78"/>
              </a:rPr>
              <a:t>فصل سوم مقررات مختلف</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a:xfrm>
            <a:off x="228600" y="1600200"/>
            <a:ext cx="8458200" cy="4724400"/>
          </a:xfrm>
        </p:spPr>
        <p:txBody>
          <a:bodyPr>
            <a:normAutofit fontScale="85000" lnSpcReduction="10000"/>
          </a:bodyPr>
          <a:lstStyle/>
          <a:p>
            <a:pPr marL="64008" indent="0" algn="r" rtl="1">
              <a:buNone/>
            </a:pPr>
            <a:r>
              <a:rPr lang="fa-IR" sz="1800" b="1" i="0" dirty="0">
                <a:solidFill>
                  <a:srgbClr val="000000"/>
                </a:solidFill>
                <a:effectLst/>
                <a:latin typeface="Mitra"/>
                <a:cs typeface="B Titr" panose="00000700000000000000" pitchFamily="2" charset="-78"/>
              </a:rPr>
              <a:t>ماده 7 : </a:t>
            </a:r>
            <a:r>
              <a:rPr lang="fa-IR" sz="1800" b="0" i="0" dirty="0">
                <a:solidFill>
                  <a:srgbClr val="000000"/>
                </a:solidFill>
                <a:effectLst/>
                <a:latin typeface="Mitra"/>
                <a:cs typeface="B Nazanin" panose="00000400000000000000" pitchFamily="2" charset="-78"/>
              </a:rPr>
              <a:t>بيمه شده در انتخاب هريك از بيمارستان‌هاي داخل كشور آزاد است و پس از پرداخت هزينه مربوطه مي‌بايستي صورتحساب بيمارستان را بانضمام نظريه پزشك يا پزشكان معالج در خصوص علت بيماري و شرح معالجات انجام شده دريافت و به بيمه‌گر تسليم نمايد. </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در مواردي كه بيمه شده با معرفي نامه بيمه‌گر از مراكز درماني طرف قرارداد استفاده كند صورتحساب بيمارستان اساس محاسبه هزينه‌هاي مورد تعهد خواهد بود در غير اينصورت هزينه‌هاي مربوط براساس قراردادهاي منعقده بيمه گر با بيمارستان‌هاي همتراز صورت خواهد گرفت .</a:t>
            </a:r>
            <a:br>
              <a:rPr lang="fa-IR" sz="1800" b="0" i="0" dirty="0">
                <a:solidFill>
                  <a:srgbClr val="000000"/>
                </a:solidFill>
                <a:effectLst/>
                <a:latin typeface="Mitra"/>
                <a:cs typeface="B Nazanin" panose="00000400000000000000" pitchFamily="2" charset="-78"/>
              </a:rPr>
            </a:br>
            <a:r>
              <a:rPr lang="fa-IR" sz="1800" b="1" i="0" dirty="0">
                <a:solidFill>
                  <a:srgbClr val="000000"/>
                </a:solidFill>
                <a:effectLst/>
                <a:latin typeface="Mitra"/>
                <a:cs typeface="B Titr" panose="00000700000000000000" pitchFamily="2" charset="-78"/>
              </a:rPr>
              <a:t>ماده 8 : </a:t>
            </a:r>
            <a:r>
              <a:rPr lang="fa-IR" sz="1800" b="0" i="0" dirty="0">
                <a:solidFill>
                  <a:srgbClr val="000000"/>
                </a:solidFill>
                <a:effectLst/>
                <a:latin typeface="Mitra"/>
                <a:cs typeface="B Nazanin" panose="00000400000000000000" pitchFamily="2" charset="-78"/>
              </a:rPr>
              <a:t>بيمه گذار موظف است حداكثر ظرف مدت 3روز از زمان بستري شدن هريك از بيمه شدگان در بيمارستان، مراتب را به بيمه‌گر اعلام نمايد.</a:t>
            </a:r>
            <a:br>
              <a:rPr lang="fa-IR" sz="1200" dirty="0">
                <a:cs typeface="B Nazanin" panose="00000400000000000000" pitchFamily="2" charset="-78"/>
              </a:rPr>
            </a:br>
            <a:r>
              <a:rPr lang="fa-IR" sz="1800" b="1" i="0" dirty="0">
                <a:solidFill>
                  <a:srgbClr val="000000"/>
                </a:solidFill>
                <a:effectLst/>
                <a:latin typeface="Mitra"/>
                <a:cs typeface="B Titr" panose="00000700000000000000" pitchFamily="2" charset="-78"/>
              </a:rPr>
              <a:t>ماده 9 : </a:t>
            </a:r>
            <a:r>
              <a:rPr lang="fa-IR" sz="1800" b="0" i="0" dirty="0">
                <a:solidFill>
                  <a:srgbClr val="000000"/>
                </a:solidFill>
                <a:effectLst/>
                <a:latin typeface="Mitra"/>
                <a:cs typeface="B Nazanin" panose="00000400000000000000" pitchFamily="2" charset="-78"/>
              </a:rPr>
              <a:t>حداكثر سن بيمه شده براي گروه‌هاي كمتر از 1000نفر، 60 سال مي‌باشد و از آن به بعد بيمه‌گر مي‌تواند با دريافت حق بيمه اضافي پوشش بيمه درماني را ادامه دهد. مشمولين سازمان‌ها و صندوقهاي بازنشستگي تابع اين حكم نبوده و پوشش درمان آنان با پرداخت حق بيمه اضافي امكان پذير خواهد بود. درصورتي كه سن بيمه شده در شروع قرارداد كمتر از60سال باشد پوشش بيمه اي تا پايان مدت قرارداد ادامه خواهد يافت .</a:t>
            </a:r>
          </a:p>
          <a:p>
            <a:pPr marL="64008" indent="0" algn="r" rtl="1">
              <a:buNone/>
            </a:pPr>
            <a:r>
              <a:rPr lang="fa-IR" sz="1800" b="1" dirty="0">
                <a:solidFill>
                  <a:srgbClr val="000000"/>
                </a:solidFill>
                <a:latin typeface="Mitra"/>
                <a:cs typeface="B Titr" panose="00000700000000000000" pitchFamily="2" charset="-78"/>
              </a:rPr>
              <a:t>ماده 10: </a:t>
            </a:r>
            <a:r>
              <a:rPr lang="fa-IR" sz="1800" dirty="0">
                <a:solidFill>
                  <a:srgbClr val="000000"/>
                </a:solidFill>
                <a:latin typeface="Mitra"/>
                <a:cs typeface="B Nazanin" panose="00000400000000000000" pitchFamily="2" charset="-78"/>
              </a:rPr>
              <a:t>درصورتي كه بيمه شده در طول مدت بيمه فوت نمايد پوشش بيمه‌اي ساير اعضاء خانواده بيمه شده متوفي</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مشروط به پرداخت حق بيمه ، ادامه خواهد داشت .</a:t>
            </a:r>
            <a:br>
              <a:rPr lang="fa-IR" sz="1800" dirty="0">
                <a:solidFill>
                  <a:srgbClr val="000000"/>
                </a:solidFill>
                <a:latin typeface="Mitra"/>
                <a:cs typeface="B Nazanin" panose="00000400000000000000" pitchFamily="2" charset="-78"/>
              </a:rPr>
            </a:br>
            <a:r>
              <a:rPr lang="fa-IR" sz="1800" b="1" dirty="0">
                <a:solidFill>
                  <a:srgbClr val="000000"/>
                </a:solidFill>
                <a:latin typeface="Mitra"/>
                <a:cs typeface="B Titr" panose="00000700000000000000" pitchFamily="2" charset="-78"/>
              </a:rPr>
              <a:t>ماده 11: </a:t>
            </a:r>
            <a:r>
              <a:rPr lang="fa-IR" sz="1800" dirty="0">
                <a:solidFill>
                  <a:srgbClr val="000000"/>
                </a:solidFill>
                <a:latin typeface="Mitra"/>
                <a:cs typeface="B Nazanin" panose="00000400000000000000" pitchFamily="2" charset="-78"/>
              </a:rPr>
              <a:t>هرگاه ثابت شود كه بيمه شده عمداً بوسيله اظهارات كاذب و يا ارائه مدارك نادرست اقدام به دريافت وجوهي</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براي خود و يا بيمه شدگان وابسته به خود نموده است دراين حالت نام بيمه شده و بيمه شدگان وابسته به وي از ليست</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قرارداد بيمه خارج شده و بيمه‌گـر محق به دريافت وجوهي است كه تحت هر عنـوان بابت هزينه هـاي درمانـي به بيمه</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شده و يا بيمه شدگان وابسته به وي پرداخت نموده است .</a:t>
            </a:r>
            <a:br>
              <a:rPr lang="fa-IR" sz="1800" dirty="0">
                <a:solidFill>
                  <a:srgbClr val="000000"/>
                </a:solidFill>
                <a:latin typeface="Mitra"/>
                <a:cs typeface="B Nazanin" panose="00000400000000000000" pitchFamily="2" charset="-78"/>
              </a:rPr>
            </a:br>
            <a:r>
              <a:rPr lang="fa-IR" sz="1800" b="1" dirty="0">
                <a:solidFill>
                  <a:srgbClr val="000000"/>
                </a:solidFill>
                <a:latin typeface="Mitra"/>
                <a:cs typeface="B Titr" panose="00000700000000000000" pitchFamily="2" charset="-78"/>
              </a:rPr>
              <a:t>ماده 12: </a:t>
            </a:r>
            <a:r>
              <a:rPr lang="fa-IR" sz="1800" dirty="0">
                <a:solidFill>
                  <a:srgbClr val="000000"/>
                </a:solidFill>
                <a:latin typeface="Mitra"/>
                <a:cs typeface="B Nazanin" panose="00000400000000000000" pitchFamily="2" charset="-78"/>
              </a:rPr>
              <a:t>هزينه هاي بيمارستاني بيمه شدگاني كه بعلت عدم امكان معالجه در داخل كشور با تائيد بيمه‌گر به خارج اعزام</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مي‌گردند درصورت تائيد صورتحسابهاي مربوط توسط سفارت ايران ، براساس ضوابط اين بيمه نامه پرداخت خواهد شد.</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تبصره – نرخ ارز در محاسبه ميزان خسارت معادل نرخ ارز اعلام شده از سوي بانك مركزي جمهوري اسلامي ايران خواهد</a:t>
            </a:r>
            <a:br>
              <a:rPr lang="fa-IR" sz="1800" dirty="0">
                <a:solidFill>
                  <a:srgbClr val="000000"/>
                </a:solidFill>
                <a:latin typeface="Mitra"/>
                <a:cs typeface="B Nazanin" panose="00000400000000000000" pitchFamily="2" charset="-78"/>
              </a:rPr>
            </a:br>
            <a:r>
              <a:rPr lang="fa-IR" sz="1800" dirty="0">
                <a:solidFill>
                  <a:srgbClr val="000000"/>
                </a:solidFill>
                <a:latin typeface="Mitra"/>
                <a:cs typeface="B Nazanin" panose="00000400000000000000" pitchFamily="2" charset="-78"/>
              </a:rPr>
              <a:t>بود .</a:t>
            </a: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a:xfrm>
            <a:off x="8183880" y="173195"/>
            <a:ext cx="655320" cy="301752"/>
          </a:xfrm>
        </p:spPr>
        <p:txBody>
          <a:bodyPr/>
          <a:lstStyle/>
          <a:p>
            <a:fld id="{FEA1243F-3000-4347-94A4-FBDEAD3122CB}" type="slidenum">
              <a:rPr lang="en-US" smtClean="0"/>
              <a:pPr/>
              <a:t>8</a:t>
            </a:fld>
            <a:r>
              <a:rPr lang="en-US" dirty="0"/>
              <a:t>/16</a:t>
            </a:r>
          </a:p>
        </p:txBody>
      </p:sp>
    </p:spTree>
    <p:extLst>
      <p:ext uri="{BB962C8B-B14F-4D97-AF65-F5344CB8AC3E}">
        <p14:creationId xmlns:p14="http://schemas.microsoft.com/office/powerpoint/2010/main" val="1086641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ECF7-7063-1AC3-A80D-2F0EDD9FF5A0}"/>
              </a:ext>
            </a:extLst>
          </p:cNvPr>
          <p:cNvSpPr>
            <a:spLocks noGrp="1"/>
          </p:cNvSpPr>
          <p:nvPr>
            <p:ph type="title"/>
          </p:nvPr>
        </p:nvSpPr>
        <p:spPr/>
        <p:txBody>
          <a:bodyPr/>
          <a:lstStyle/>
          <a:p>
            <a:r>
              <a:rPr lang="fa-IR" dirty="0">
                <a:cs typeface="B Titr" panose="00000700000000000000" pitchFamily="2" charset="-78"/>
              </a:rPr>
              <a:t>فصل سوم مقررات مختلف</a:t>
            </a:r>
            <a:endParaRPr lang="en-US" dirty="0">
              <a:cs typeface="B Titr" panose="00000700000000000000" pitchFamily="2" charset="-78"/>
            </a:endParaRPr>
          </a:p>
        </p:txBody>
      </p:sp>
      <p:sp>
        <p:nvSpPr>
          <p:cNvPr id="3" name="Content Placeholder 2">
            <a:extLst>
              <a:ext uri="{FF2B5EF4-FFF2-40B4-BE49-F238E27FC236}">
                <a16:creationId xmlns:a16="http://schemas.microsoft.com/office/drawing/2014/main" id="{9532B285-632C-9C27-3E3E-B713FE86B17B}"/>
              </a:ext>
            </a:extLst>
          </p:cNvPr>
          <p:cNvSpPr>
            <a:spLocks noGrp="1"/>
          </p:cNvSpPr>
          <p:nvPr>
            <p:ph idx="1"/>
          </p:nvPr>
        </p:nvSpPr>
        <p:spPr>
          <a:xfrm>
            <a:off x="457200" y="1600200"/>
            <a:ext cx="8229600" cy="4724400"/>
          </a:xfrm>
        </p:spPr>
        <p:txBody>
          <a:bodyPr>
            <a:normAutofit fontScale="77500" lnSpcReduction="20000"/>
          </a:bodyPr>
          <a:lstStyle/>
          <a:p>
            <a:pPr marL="64008" indent="0" algn="r" rtl="1">
              <a:buNone/>
            </a:pPr>
            <a:r>
              <a:rPr lang="fa-IR" sz="1800" b="1" i="0" dirty="0">
                <a:solidFill>
                  <a:srgbClr val="000000"/>
                </a:solidFill>
                <a:effectLst/>
                <a:latin typeface="Mitra"/>
                <a:cs typeface="B Titr" panose="00000700000000000000" pitchFamily="2" charset="-78"/>
              </a:rPr>
              <a:t>ماده 13: موارد فسخ بيمه نامه :</a:t>
            </a:r>
          </a:p>
          <a:p>
            <a:pPr marL="64008" indent="0" algn="r" rtl="1">
              <a:buNone/>
            </a:pPr>
            <a:r>
              <a:rPr lang="fa-IR" sz="1800" b="1" i="0" dirty="0">
                <a:solidFill>
                  <a:srgbClr val="000000"/>
                </a:solidFill>
                <a:effectLst/>
                <a:latin typeface="Mitra"/>
                <a:cs typeface="B Nazanin" panose="00000400000000000000" pitchFamily="2" charset="-78"/>
              </a:rPr>
              <a:t>موارد فسخ از طرف بيمه گر:</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بيمه‌گر در موارد زير مي‌تواند بيمه نامه را فسخ نمايد. در اين صورت برگشت حق بيمه بصورت روز شمار محاسبه خواهد شد.</a:t>
            </a:r>
            <a:br>
              <a:rPr lang="fa-IR" sz="1800" b="0" i="0" dirty="0">
                <a:solidFill>
                  <a:srgbClr val="000000"/>
                </a:solidFill>
                <a:effectLst/>
                <a:latin typeface="Mitra"/>
                <a:cs typeface="B Nazanin" panose="00000400000000000000" pitchFamily="2" charset="-78"/>
              </a:rPr>
            </a:br>
            <a:r>
              <a:rPr lang="fa-IR" sz="1800" dirty="0">
                <a:solidFill>
                  <a:srgbClr val="000000"/>
                </a:solidFill>
                <a:latin typeface="Mitra"/>
                <a:cs typeface="B Nazanin" panose="00000400000000000000" pitchFamily="2" charset="-78"/>
              </a:rPr>
              <a:t>1) </a:t>
            </a:r>
            <a:r>
              <a:rPr lang="fa-IR" sz="1800" b="0" i="0" dirty="0">
                <a:solidFill>
                  <a:srgbClr val="000000"/>
                </a:solidFill>
                <a:effectLst/>
                <a:latin typeface="Mitra"/>
                <a:cs typeface="B Nazanin" panose="00000400000000000000" pitchFamily="2" charset="-78"/>
              </a:rPr>
              <a:t>عدم پرداخت تمام يا قسمتي از حق بيمه و يا اقساط آن در موعد يا مواعد معين .</a:t>
            </a:r>
            <a:br>
              <a:rPr lang="fa-IR" sz="1800" b="0" i="0" dirty="0">
                <a:solidFill>
                  <a:srgbClr val="000000"/>
                </a:solidFill>
                <a:effectLst/>
                <a:latin typeface="Mitra"/>
                <a:cs typeface="B Nazanin" panose="00000400000000000000" pitchFamily="2" charset="-78"/>
              </a:rPr>
            </a:br>
            <a:r>
              <a:rPr lang="fa-IR" sz="1800" dirty="0">
                <a:solidFill>
                  <a:srgbClr val="000000"/>
                </a:solidFill>
                <a:latin typeface="Mitra"/>
                <a:cs typeface="B Nazanin" panose="00000400000000000000" pitchFamily="2" charset="-78"/>
              </a:rPr>
              <a:t>2) </a:t>
            </a:r>
            <a:r>
              <a:rPr lang="fa-IR" sz="1800" b="0" i="0" dirty="0">
                <a:solidFill>
                  <a:srgbClr val="000000"/>
                </a:solidFill>
                <a:effectLst/>
                <a:latin typeface="Mitra"/>
                <a:cs typeface="B Nazanin" panose="00000400000000000000" pitchFamily="2" charset="-78"/>
              </a:rPr>
              <a:t>هرگاه بيمه گذار سهواً و يا بدون سوء نيت مطالبي را اظهار نمايد و يا از اظهار مطالبي خودداري كند به‌نحوي كه در نظر بيمه‌گر موضوع خطر را تغيير داده و يا از اهميت آن بكاهد .</a:t>
            </a:r>
            <a:br>
              <a:rPr lang="fa-IR" sz="1800" b="0" i="0" dirty="0">
                <a:solidFill>
                  <a:srgbClr val="000000"/>
                </a:solidFill>
                <a:effectLst/>
                <a:latin typeface="Mitra"/>
                <a:cs typeface="B Nazanin" panose="00000400000000000000" pitchFamily="2" charset="-78"/>
              </a:rPr>
            </a:br>
            <a:r>
              <a:rPr lang="fa-IR" sz="1800" dirty="0">
                <a:solidFill>
                  <a:srgbClr val="000000"/>
                </a:solidFill>
                <a:latin typeface="Tahoma" panose="020B0604030504040204" pitchFamily="34" charset="0"/>
                <a:cs typeface="B Nazanin" panose="00000400000000000000" pitchFamily="2" charset="-78"/>
              </a:rPr>
              <a:t>3) د</a:t>
            </a:r>
            <a:r>
              <a:rPr lang="fa-IR" sz="1800" b="0" i="0" dirty="0">
                <a:solidFill>
                  <a:srgbClr val="000000"/>
                </a:solidFill>
                <a:effectLst/>
                <a:latin typeface="Mitra"/>
                <a:cs typeface="B Nazanin" panose="00000400000000000000" pitchFamily="2" charset="-78"/>
              </a:rPr>
              <a:t>رصورت تشديد خطر موضوع بيمه نامه .</a:t>
            </a:r>
          </a:p>
          <a:p>
            <a:pPr marL="64008" indent="0" algn="r" rtl="1">
              <a:buNone/>
            </a:pPr>
            <a:br>
              <a:rPr lang="fa-IR" sz="1800" b="0" i="0" dirty="0">
                <a:solidFill>
                  <a:srgbClr val="000000"/>
                </a:solidFill>
                <a:effectLst/>
                <a:latin typeface="Mitra"/>
                <a:cs typeface="B Nazanin" panose="00000400000000000000" pitchFamily="2" charset="-78"/>
              </a:rPr>
            </a:br>
            <a:r>
              <a:rPr lang="fa-IR" sz="1800" b="1" i="0" dirty="0">
                <a:solidFill>
                  <a:srgbClr val="000000"/>
                </a:solidFill>
                <a:effectLst/>
                <a:latin typeface="Mitra"/>
                <a:cs typeface="B Nazanin" panose="00000400000000000000" pitchFamily="2" charset="-78"/>
              </a:rPr>
              <a:t>موارد فسخ از طرف بيمه گذار:</a:t>
            </a:r>
            <a:br>
              <a:rPr lang="fa-IR" sz="1200" dirty="0">
                <a:cs typeface="B Nazanin" panose="00000400000000000000" pitchFamily="2" charset="-78"/>
              </a:rPr>
            </a:br>
            <a:r>
              <a:rPr lang="fa-IR" sz="1800" b="0" i="0" dirty="0">
                <a:solidFill>
                  <a:srgbClr val="000000"/>
                </a:solidFill>
                <a:effectLst/>
                <a:latin typeface="Mitra"/>
                <a:cs typeface="B Nazanin" panose="00000400000000000000" pitchFamily="2" charset="-78"/>
              </a:rPr>
              <a:t>بيمه گذار ميتواند در هرزمان بيمه نامه را فسخ نمايد، در اين صورت بيمه‌گر حق بيمه تا زمان فسخ را براساس تعرفه كوتاه</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مدت محاسبه مي نمايد معهذا در صورتيكه ضريب خسارت قرارداد (با احتساب حق بيمه كوتاه مدت ) تا زمان فسخ بيشتر</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از 70 درصد باشد بيمه گذار موظف است ما به التفاوت درصد مذكور تا ميزان خسارت واقع شده را به بيمه‌گر پرداخت نمايد .</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درمواردي كه فسخ بيمه نامه توسط بيمه گذار مستند به يكي از دلايل زير باشد حق بيمه تا زمان فسخ بطور روز شمار محاسبه خواهد شد.</a:t>
            </a:r>
            <a:br>
              <a:rPr lang="fa-IR" sz="1800" b="0" i="0" dirty="0">
                <a:solidFill>
                  <a:srgbClr val="000000"/>
                </a:solidFill>
                <a:effectLst/>
                <a:latin typeface="Mitra"/>
                <a:cs typeface="B Nazanin" panose="00000400000000000000" pitchFamily="2" charset="-78"/>
              </a:rPr>
            </a:br>
            <a:r>
              <a:rPr lang="fa-IR" sz="1800" dirty="0">
                <a:solidFill>
                  <a:srgbClr val="000000"/>
                </a:solidFill>
                <a:latin typeface="Tahoma" panose="020B0604030504040204" pitchFamily="34" charset="0"/>
                <a:cs typeface="B Nazanin" panose="00000400000000000000" pitchFamily="2" charset="-78"/>
              </a:rPr>
              <a:t>1) </a:t>
            </a:r>
            <a:r>
              <a:rPr lang="fa-IR" sz="1800" b="0" i="0" dirty="0">
                <a:solidFill>
                  <a:srgbClr val="000000"/>
                </a:solidFill>
                <a:effectLst/>
                <a:latin typeface="Mitra"/>
                <a:cs typeface="B Nazanin" panose="00000400000000000000" pitchFamily="2" charset="-78"/>
              </a:rPr>
              <a:t>انتقال پرتفوي بيمه گر.</a:t>
            </a:r>
            <a:br>
              <a:rPr lang="fa-IR" sz="1800" b="0" i="0" dirty="0">
                <a:solidFill>
                  <a:srgbClr val="000000"/>
                </a:solidFill>
                <a:effectLst/>
                <a:latin typeface="Mitra"/>
                <a:cs typeface="B Nazanin" panose="00000400000000000000" pitchFamily="2" charset="-78"/>
              </a:rPr>
            </a:br>
            <a:r>
              <a:rPr lang="fa-IR" sz="1800" dirty="0">
                <a:solidFill>
                  <a:srgbClr val="000000"/>
                </a:solidFill>
                <a:latin typeface="Mitra"/>
                <a:cs typeface="B Nazanin" panose="00000400000000000000" pitchFamily="2" charset="-78"/>
              </a:rPr>
              <a:t>2) </a:t>
            </a:r>
            <a:r>
              <a:rPr lang="fa-IR" sz="1800" b="0" i="0" dirty="0">
                <a:solidFill>
                  <a:srgbClr val="000000"/>
                </a:solidFill>
                <a:effectLst/>
                <a:latin typeface="Mitra"/>
                <a:cs typeface="B Nazanin" panose="00000400000000000000" pitchFamily="2" charset="-78"/>
              </a:rPr>
              <a:t>درصورتيكه گروه بيمه شده بعلت توقف در كار و يا مشكلات پيش بيني نشده ديگر تركيب گروهي خود را از دست بدهد.</a:t>
            </a:r>
          </a:p>
          <a:p>
            <a:pPr marL="64008" indent="0" algn="r" rtl="1">
              <a:buNone/>
            </a:pPr>
            <a:br>
              <a:rPr lang="fa-IR" sz="1800" b="0" i="0" dirty="0">
                <a:solidFill>
                  <a:srgbClr val="000000"/>
                </a:solidFill>
                <a:effectLst/>
                <a:latin typeface="Mitra"/>
                <a:cs typeface="B Nazanin" panose="00000400000000000000" pitchFamily="2" charset="-78"/>
              </a:rPr>
            </a:br>
            <a:r>
              <a:rPr lang="fa-IR" sz="1800" b="1" i="0" dirty="0">
                <a:solidFill>
                  <a:srgbClr val="000000"/>
                </a:solidFill>
                <a:effectLst/>
                <a:latin typeface="Mitra"/>
                <a:cs typeface="B Titr" panose="00000700000000000000" pitchFamily="2" charset="-78"/>
              </a:rPr>
              <a:t>ماده 14: نحوه فسخ:</a:t>
            </a:r>
            <a:br>
              <a:rPr lang="fa-IR" sz="1800" b="0" i="0" dirty="0">
                <a:solidFill>
                  <a:srgbClr val="000000"/>
                </a:solidFill>
                <a:effectLst/>
                <a:latin typeface="Mitra"/>
                <a:cs typeface="B Nazanin" panose="00000400000000000000" pitchFamily="2" charset="-78"/>
              </a:rPr>
            </a:br>
            <a:r>
              <a:rPr lang="fa-IR" sz="1800" dirty="0">
                <a:solidFill>
                  <a:srgbClr val="000000"/>
                </a:solidFill>
                <a:latin typeface="Tahoma" panose="020B0604030504040204" pitchFamily="34" charset="0"/>
                <a:cs typeface="B Nazanin" panose="00000400000000000000" pitchFamily="2" charset="-78"/>
              </a:rPr>
              <a:t>1) </a:t>
            </a:r>
            <a:r>
              <a:rPr lang="fa-IR" sz="1800" b="0" i="0" dirty="0">
                <a:solidFill>
                  <a:srgbClr val="000000"/>
                </a:solidFill>
                <a:effectLst/>
                <a:latin typeface="Mitra"/>
                <a:cs typeface="B Nazanin" panose="00000400000000000000" pitchFamily="2" charset="-78"/>
              </a:rPr>
              <a:t>درصورتيكه بيمه‌گر بخواهد بيمه نامه را فسخ نمايد، موظف است موضوع را بوسيله نامه يا تلفنگرام و ساير وسائل</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مقتضي به بيمه گذار اطلاع دهد در اين صورت بيمه نامه يك ماه پس از اعلام مراتب به بيمه گذار، فسخ شده تلقي مي‌گردد.</a:t>
            </a:r>
            <a:br>
              <a:rPr lang="fa-IR" sz="1800" b="0" i="0" dirty="0">
                <a:solidFill>
                  <a:srgbClr val="000000"/>
                </a:solidFill>
                <a:effectLst/>
                <a:latin typeface="Mitra"/>
                <a:cs typeface="B Nazanin" panose="00000400000000000000" pitchFamily="2" charset="-78"/>
              </a:rPr>
            </a:br>
            <a:r>
              <a:rPr lang="fa-IR" sz="1800" dirty="0">
                <a:solidFill>
                  <a:srgbClr val="000000"/>
                </a:solidFill>
                <a:latin typeface="Mitra"/>
                <a:cs typeface="B Nazanin" panose="00000400000000000000" pitchFamily="2" charset="-78"/>
              </a:rPr>
              <a:t>2) </a:t>
            </a:r>
            <a:r>
              <a:rPr lang="fa-IR" sz="1800" b="0" i="0" dirty="0">
                <a:solidFill>
                  <a:srgbClr val="000000"/>
                </a:solidFill>
                <a:effectLst/>
                <a:latin typeface="Mitra"/>
                <a:cs typeface="B Nazanin" panose="00000400000000000000" pitchFamily="2" charset="-78"/>
              </a:rPr>
              <a:t>بيمه گذار مي تواند با تسليم درخواست كتبي به بيمه گر تقاضاي فسخ بيمه نامه را بنمايد در اين صورت از تاريخ</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تسليم درخواست مزبور به بيمه گر بيمه نامه فسخ شده محسوب مي شود چنانچه در درخواست بيمه گذار تاريخ مشخصي</a:t>
            </a:r>
            <a:br>
              <a:rPr lang="fa-IR" sz="1800" b="0" i="0" dirty="0">
                <a:solidFill>
                  <a:srgbClr val="000000"/>
                </a:solidFill>
                <a:effectLst/>
                <a:latin typeface="Mitra"/>
                <a:cs typeface="B Nazanin" panose="00000400000000000000" pitchFamily="2" charset="-78"/>
              </a:rPr>
            </a:br>
            <a:r>
              <a:rPr lang="fa-IR" sz="1800" b="0" i="0" dirty="0">
                <a:solidFill>
                  <a:srgbClr val="000000"/>
                </a:solidFill>
                <a:effectLst/>
                <a:latin typeface="Mitra"/>
                <a:cs typeface="B Nazanin" panose="00000400000000000000" pitchFamily="2" charset="-78"/>
              </a:rPr>
              <a:t>براي فسخ تعيين شده باشد، اثر فسخ از تاريخ اخير خواهد بود</a:t>
            </a:r>
            <a:r>
              <a:rPr lang="fa-IR" sz="1200" b="0" i="0" dirty="0">
                <a:solidFill>
                  <a:srgbClr val="000000"/>
                </a:solidFill>
                <a:effectLst/>
                <a:latin typeface="Mitra"/>
                <a:cs typeface="B Nazanin" panose="00000400000000000000" pitchFamily="2" charset="-78"/>
              </a:rPr>
              <a:t>.</a:t>
            </a:r>
            <a:br>
              <a:rPr lang="fa-IR" sz="1200" dirty="0">
                <a:cs typeface="B Nazanin" panose="00000400000000000000" pitchFamily="2" charset="-78"/>
              </a:rPr>
            </a:br>
            <a:endParaRPr lang="fa-IR" sz="1800" dirty="0">
              <a:solidFill>
                <a:srgbClr val="000000"/>
              </a:solidFill>
              <a:latin typeface="Mitra"/>
              <a:cs typeface="B Nazanin" panose="00000400000000000000" pitchFamily="2" charset="-78"/>
            </a:endParaRPr>
          </a:p>
        </p:txBody>
      </p:sp>
      <p:sp>
        <p:nvSpPr>
          <p:cNvPr id="5" name="Slide Number Placeholder 4">
            <a:extLst>
              <a:ext uri="{FF2B5EF4-FFF2-40B4-BE49-F238E27FC236}">
                <a16:creationId xmlns:a16="http://schemas.microsoft.com/office/drawing/2014/main" id="{2A5B7C1E-3E7F-12F7-E596-0BE31F670A5A}"/>
              </a:ext>
            </a:extLst>
          </p:cNvPr>
          <p:cNvSpPr>
            <a:spLocks noGrp="1"/>
          </p:cNvSpPr>
          <p:nvPr>
            <p:ph type="sldNum" sz="quarter" idx="12"/>
          </p:nvPr>
        </p:nvSpPr>
        <p:spPr>
          <a:xfrm>
            <a:off x="8183880" y="173195"/>
            <a:ext cx="579120" cy="301752"/>
          </a:xfrm>
        </p:spPr>
        <p:txBody>
          <a:bodyPr/>
          <a:lstStyle/>
          <a:p>
            <a:fld id="{FEA1243F-3000-4347-94A4-FBDEAD3122CB}" type="slidenum">
              <a:rPr lang="en-US" smtClean="0"/>
              <a:pPr/>
              <a:t>9</a:t>
            </a:fld>
            <a:r>
              <a:rPr lang="en-US" dirty="0"/>
              <a:t>/16</a:t>
            </a:r>
          </a:p>
        </p:txBody>
      </p:sp>
    </p:spTree>
    <p:extLst>
      <p:ext uri="{BB962C8B-B14F-4D97-AF65-F5344CB8AC3E}">
        <p14:creationId xmlns:p14="http://schemas.microsoft.com/office/powerpoint/2010/main" val="4116625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Custom 48">
      <a:dk1>
        <a:sysClr val="windowText" lastClr="000000"/>
      </a:dk1>
      <a:lt1>
        <a:sysClr val="window" lastClr="FFFFFF"/>
      </a:lt1>
      <a:dk2>
        <a:srgbClr val="262626"/>
      </a:dk2>
      <a:lt2>
        <a:srgbClr val="F2F2F2"/>
      </a:lt2>
      <a:accent1>
        <a:srgbClr val="C94C25"/>
      </a:accent1>
      <a:accent2>
        <a:srgbClr val="EA8640"/>
      </a:accent2>
      <a:accent3>
        <a:srgbClr val="99D9E7"/>
      </a:accent3>
      <a:accent4>
        <a:srgbClr val="FAB17B"/>
      </a:accent4>
      <a:accent5>
        <a:srgbClr val="21B8B3"/>
      </a:accent5>
      <a:accent6>
        <a:srgbClr val="F3786E"/>
      </a:accent6>
      <a:hlink>
        <a:srgbClr val="646567"/>
      </a:hlink>
      <a:folHlink>
        <a:srgbClr val="646567"/>
      </a:folHlink>
    </a:clrScheme>
    <a:fontScheme name="Custom 27">
      <a:majorFont>
        <a:latin typeface="Segoe UI"/>
        <a:ea typeface=""/>
        <a:cs typeface=""/>
      </a:majorFont>
      <a:minorFont>
        <a:latin typeface="Arial"/>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110000" t="250000" r="110000" b="40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110000" t="250000" r="110000" b="40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70000"/>
                <a:satMod val="130000"/>
              </a:schemeClr>
              <a:schemeClr val="phClr">
                <a:tint val="70000"/>
                <a:satMod val="130000"/>
              </a:schemeClr>
            </a:duotone>
          </a:blip>
          <a:tile tx="0" ty="0" sx="90000" sy="90000" flip="none" algn="t"/>
        </a:blipFill>
      </a:bgFillStyleLst>
    </a:fmtScheme>
  </a:themeElements>
  <a:objectDefaults/>
  <a:extraClrSchemeLst/>
  <a:extLst>
    <a:ext uri="{05A4C25C-085E-4340-85A3-A5531E510DB2}">
      <thm15:themeFamily xmlns:thm15="http://schemas.microsoft.com/office/thememl/2012/main" name="TF10167107_Project status report_RVA_v3.potx" id="{4F81F982-6C51-4092-B8D8-4B9E627EB026}" vid="{408BF7D7-5259-4FB8-AB61-68B3FB5EAB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3DC31EBE-A492-4CE5-9650-1E2C8FDDD7CE}">
  <ds:schemaRefs>
    <ds:schemaRef ds:uri="http://schemas.microsoft.com/sharepoint/v3/contenttype/forms"/>
  </ds:schemaRefs>
</ds:datastoreItem>
</file>

<file path=customXml/itemProps2.xml><?xml version="1.0" encoding="utf-8"?>
<ds:datastoreItem xmlns:ds="http://schemas.openxmlformats.org/officeDocument/2006/customXml" ds:itemID="{B1AD0D4C-03C4-489C-932A-66E2D74FA6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B47EFB-BDBB-4CE5-A848-1507BE3B7989}">
  <ds:schemaRefs>
    <ds:schemaRef ds:uri="http://schemas.microsoft.com/office/2006/documentManagement/types"/>
    <ds:schemaRef ds:uri="http://schemas.openxmlformats.org/package/2006/metadata/core-properties"/>
    <ds:schemaRef ds:uri="http://purl.org/dc/dcmitype/"/>
    <ds:schemaRef ds:uri="http://purl.org/dc/elements/1.1/"/>
    <ds:schemaRef ds:uri="16c05727-aa75-4e4a-9b5f-8a80a1165891"/>
    <ds:schemaRef ds:uri="http://purl.org/dc/terms/"/>
    <ds:schemaRef ds:uri="71af3243-3dd4-4a8d-8c0d-dd76da1f02a5"/>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Project status report</Template>
  <TotalTime>9161</TotalTime>
  <Words>2930</Words>
  <Application>Microsoft Office PowerPoint</Application>
  <PresentationFormat>On-screen Show (4:3)</PresentationFormat>
  <Paragraphs>116</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Lo</vt:lpstr>
      <vt:lpstr>Mitra</vt:lpstr>
      <vt:lpstr>Segoe UI</vt:lpstr>
      <vt:lpstr>Tahoma</vt:lpstr>
      <vt:lpstr>Titr</vt:lpstr>
      <vt:lpstr>Wingdings 2</vt:lpstr>
      <vt:lpstr>Verve</vt:lpstr>
      <vt:lpstr>آیین‌نامه 43 و 44 بیمه‌مرکزی</vt:lpstr>
      <vt:lpstr>فهرست مطالب</vt:lpstr>
      <vt:lpstr>فصل اول کلیات </vt:lpstr>
      <vt:lpstr>فصل اول کلیات </vt:lpstr>
      <vt:lpstr>فصل اول کلیات </vt:lpstr>
      <vt:lpstr>فصل دوم شرایط</vt:lpstr>
      <vt:lpstr>فصل دوم شرایط</vt:lpstr>
      <vt:lpstr>فصل سوم مقررات مختلف</vt:lpstr>
      <vt:lpstr>فصل سوم مقررات مختلف</vt:lpstr>
      <vt:lpstr>فصل سوم مقررات مختلف</vt:lpstr>
      <vt:lpstr>اصلاحات</vt:lpstr>
      <vt:lpstr>تعرفه بيمه نامه گروهي درمان تكميلي</vt:lpstr>
      <vt:lpstr>پوشش‌های اضافی</vt:lpstr>
      <vt:lpstr>فرانشیز - تحفیفات</vt:lpstr>
      <vt:lpstr>حق بیمه‌ اضافی و حداقل نرخ پوششهاي اضافي آئين‌نامه شماره 44</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آمار و احتمال مقدماتی</dc:title>
  <dc:creator>Mehrab Atighi</dc:creator>
  <cp:lastModifiedBy>Mehrab Atighi</cp:lastModifiedBy>
  <cp:revision>24</cp:revision>
  <dcterms:created xsi:type="dcterms:W3CDTF">2021-05-22T19:22:28Z</dcterms:created>
  <dcterms:modified xsi:type="dcterms:W3CDTF">2023-12-23T16:43:07Z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