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diagrams/data3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56" r:id="rId5"/>
    <p:sldId id="258" r:id="rId6"/>
    <p:sldId id="263" r:id="rId7"/>
    <p:sldId id="266" r:id="rId8"/>
    <p:sldId id="267" r:id="rId9"/>
    <p:sldId id="269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87" d="100"/>
          <a:sy n="87" d="100"/>
        </p:scale>
        <p:origin x="128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image" Target="../media/image24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4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3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F1C723-03E7-4F60-A0F2-661655E80CC4}" type="doc">
      <dgm:prSet loTypeId="urn:microsoft.com/office/officeart/2008/layout/LinedList" loCatId="list" qsTypeId="urn:microsoft.com/office/officeart/2005/8/quickstyle/simple1#12" qsCatId="simple" csTypeId="urn:microsoft.com/office/officeart/2005/8/colors/accent1_2#4" csCatId="accent1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0D68B20-1BE4-422E-A7EC-B2A5F8823595}">
          <dgm:prSet custT="1"/>
          <dgm:spPr/>
          <dgm:t>
            <a:bodyPr/>
            <a:lstStyle/>
            <a:p>
              <a:pPr rtl="1"/>
              <a:r>
                <a:rPr lang="fa-IR" sz="2000" b="1" dirty="0">
                  <a:solidFill>
                    <a:schemeClr val="accent1"/>
                  </a:solidFill>
                  <a:cs typeface="B Nazanin" panose="00000400000000000000" pitchFamily="2" charset="-78"/>
                </a:rPr>
                <a:t>یک مدل </a:t>
              </a:r>
              <a:r>
                <a:rPr lang="fa-IR" sz="2000" b="1" dirty="0" err="1">
                  <a:solidFill>
                    <a:schemeClr val="accent1"/>
                  </a:solidFill>
                  <a:cs typeface="B Nazanin" panose="00000400000000000000" pitchFamily="2" charset="-78"/>
                </a:rPr>
                <a:t>رگرسیونی</a:t>
              </a:r>
              <a:r>
                <a:rPr lang="fa-IR" sz="2000" b="1" dirty="0">
                  <a:solidFill>
                    <a:schemeClr val="accent1"/>
                  </a:solidFill>
                  <a:cs typeface="B Nazanin" panose="00000400000000000000" pitchFamily="2" charset="-78"/>
                </a:rPr>
                <a:t> با </a:t>
              </a:r>
              <a:r>
                <a:rPr lang="en-US" sz="2000" b="1" dirty="0">
                  <a:solidFill>
                    <a:schemeClr val="accent1"/>
                  </a:solidFill>
                  <a:cs typeface="B Nazanin" panose="00000400000000000000" pitchFamily="2" charset="-78"/>
                </a:rPr>
                <a:t>p</a:t>
              </a:r>
              <a:r>
                <a:rPr lang="fa-IR" sz="2000" b="1" dirty="0">
                  <a:solidFill>
                    <a:schemeClr val="accent1"/>
                  </a:solidFill>
                  <a:cs typeface="B Nazanin" panose="00000400000000000000" pitchFamily="2" charset="-78"/>
                </a:rPr>
                <a:t> متغیر  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2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</m:ctrlPr>
                    </m:sSubPr>
                    <m:e>
                      <m:r>
                        <a:rPr lang="en-US" sz="2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𝒙</m:t>
                      </m:r>
                    </m:e>
                    <m:sub>
                      <m:r>
                        <a:rPr lang="en-US" sz="2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𝒊</m:t>
                      </m:r>
                    </m:sub>
                  </m:sSub>
                  <m:r>
                    <a:rPr lang="en-US" sz="2000" b="1" i="1" smtClean="0">
                      <a:solidFill>
                        <a:schemeClr val="accent1"/>
                      </a:solidFill>
                      <a:latin typeface="Cambria Math" panose="02040503050406030204" pitchFamily="18" charset="0"/>
                      <a:cs typeface="B Nazanin" panose="00000400000000000000" pitchFamily="2" charset="-78"/>
                    </a:rPr>
                    <m:t>(</m:t>
                  </m:r>
                  <m:sSub>
                    <m:sSubPr>
                      <m:ctrlPr>
                        <a:rPr lang="en-US" sz="2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</m:ctrlPr>
                    </m:sSubPr>
                    <m:e>
                      <m:r>
                        <a:rPr lang="en-US" sz="2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𝒙</m:t>
                      </m:r>
                    </m:e>
                    <m:sub>
                      <m:r>
                        <a:rPr lang="en-US" sz="2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𝒊</m:t>
                      </m:r>
                      <m:r>
                        <a:rPr lang="en-US" sz="2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𝟏</m:t>
                      </m:r>
                    </m:sub>
                  </m:sSub>
                  <m:r>
                    <a:rPr lang="en-US" sz="2000" b="1" i="1" smtClean="0">
                      <a:solidFill>
                        <a:schemeClr val="accent1"/>
                      </a:solidFill>
                      <a:latin typeface="Cambria Math" panose="02040503050406030204" pitchFamily="18" charset="0"/>
                      <a:cs typeface="B Nazanin" panose="00000400000000000000" pitchFamily="2" charset="-78"/>
                    </a:rPr>
                    <m:t>,…,</m:t>
                  </m:r>
                  <m:sSub>
                    <m:sSubPr>
                      <m:ctrlPr>
                        <a:rPr lang="en-US" sz="2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</m:ctrlPr>
                    </m:sSubPr>
                    <m:e>
                      <m:r>
                        <a:rPr lang="en-US" sz="2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𝒙</m:t>
                      </m:r>
                    </m:e>
                    <m:sub>
                      <m:r>
                        <a:rPr lang="en-US" sz="2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𝒊𝒑</m:t>
                      </m:r>
                    </m:sub>
                  </m:sSub>
                  <m:r>
                    <a:rPr lang="en-US" sz="2000" b="1" i="1" smtClean="0">
                      <a:solidFill>
                        <a:schemeClr val="accent1"/>
                      </a:solidFill>
                      <a:latin typeface="Cambria Math" panose="02040503050406030204" pitchFamily="18" charset="0"/>
                      <a:cs typeface="B Nazanin" panose="00000400000000000000" pitchFamily="2" charset="-78"/>
                    </a:rPr>
                    <m:t>)</m:t>
                  </m:r>
                </m:oMath>
              </a14:m>
              <a:r>
                <a:rPr lang="fa-IR" sz="2000" b="1" dirty="0">
                  <a:solidFill>
                    <a:schemeClr val="accent1"/>
                  </a:solidFill>
                  <a:cs typeface="B Nazanin" panose="00000400000000000000" pitchFamily="2" charset="-78"/>
                </a:rPr>
                <a:t>  و خطای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2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B Nazanin" panose="00000400000000000000" pitchFamily="2" charset="-78"/>
                        </a:rPr>
                      </m:ctrlPr>
                    </m:sSubPr>
                    <m:e>
                      <m:r>
                        <a:rPr lang="fa-IR" sz="2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B Nazanin" panose="00000400000000000000" pitchFamily="2" charset="-78"/>
                        </a:rPr>
                        <m:t>𝜺</m:t>
                      </m:r>
                    </m:e>
                    <m:sub>
                      <m:r>
                        <a:rPr lang="en-US" sz="2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B Nazanin" panose="00000400000000000000" pitchFamily="2" charset="-78"/>
                        </a:rPr>
                        <m:t>𝒊</m:t>
                      </m:r>
                    </m:sub>
                  </m:sSub>
                </m:oMath>
              </a14:m>
              <a:r>
                <a:rPr lang="fa-IR" sz="2000" b="1" dirty="0">
                  <a:solidFill>
                    <a:schemeClr val="accent1"/>
                  </a:solidFill>
                  <a:cs typeface="B Nazanin" panose="00000400000000000000" pitchFamily="2" charset="-78"/>
                </a:rPr>
                <a:t> به صورت زیر است :</a:t>
              </a:r>
              <a:endParaRPr lang="en-US" sz="2000" b="1" dirty="0">
                <a:solidFill>
                  <a:schemeClr val="accent1"/>
                </a:solidFill>
                <a:cs typeface="B Nazanin" panose="00000400000000000000" pitchFamily="2" charset="-78"/>
              </a:endParaRPr>
            </a:p>
            <a:p>
              <a:pPr rtl="1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𝒚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𝒊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sz="2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𝒇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B Nazanin" panose="00000400000000000000" pitchFamily="2" charset="-78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B Nazanin" panose="00000400000000000000" pitchFamily="2" charset="-78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B Nazanin" panose="00000400000000000000" pitchFamily="2" charset="-78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sz="2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+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𝜺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𝒊</m:t>
                        </m:r>
                      </m:sub>
                    </m:sSub>
                  </m:oMath>
                </m:oMathPara>
              </a14:m>
              <a:endParaRPr lang="fa-IR" sz="2000" b="1" dirty="0">
                <a:solidFill>
                  <a:schemeClr val="accent1"/>
                </a:solidFill>
                <a:cs typeface="B Nazanin" panose="00000400000000000000" pitchFamily="2" charset="-78"/>
              </a:endParaRPr>
            </a:p>
            <a:p>
              <a:pPr rtl="1"/>
              <a:endParaRPr lang="en-US" sz="2000" b="1" dirty="0">
                <a:solidFill>
                  <a:schemeClr val="accent1"/>
                </a:solidFill>
                <a:cs typeface="B Nazanin" panose="00000400000000000000" pitchFamily="2" charset="-78"/>
              </a:endParaRPr>
            </a:p>
          </dgm:t>
        </dgm:pt>
      </mc:Choice>
      <mc:Fallback xmlns="">
        <dgm:pt modelId="{00D68B20-1BE4-422E-A7EC-B2A5F8823595}">
          <dgm:prSet custT="1"/>
          <dgm:spPr/>
          <dgm:t>
            <a:bodyPr/>
            <a:lstStyle/>
            <a:p>
              <a:pPr rtl="1"/>
              <a:r>
                <a:rPr lang="fa-IR" sz="2000" b="1" dirty="0">
                  <a:solidFill>
                    <a:schemeClr val="accent1"/>
                  </a:solidFill>
                  <a:cs typeface="B Nazanin" panose="00000400000000000000" pitchFamily="2" charset="-78"/>
                </a:rPr>
                <a:t>یک مدل </a:t>
              </a:r>
              <a:r>
                <a:rPr lang="fa-IR" sz="2000" b="1" dirty="0" err="1">
                  <a:solidFill>
                    <a:schemeClr val="accent1"/>
                  </a:solidFill>
                  <a:cs typeface="B Nazanin" panose="00000400000000000000" pitchFamily="2" charset="-78"/>
                </a:rPr>
                <a:t>رگرسیونی</a:t>
              </a:r>
              <a:r>
                <a:rPr lang="fa-IR" sz="2000" b="1" dirty="0">
                  <a:solidFill>
                    <a:schemeClr val="accent1"/>
                  </a:solidFill>
                  <a:cs typeface="B Nazanin" panose="00000400000000000000" pitchFamily="2" charset="-78"/>
                </a:rPr>
                <a:t> با </a:t>
              </a:r>
              <a:r>
                <a:rPr lang="en-US" sz="2000" b="1" dirty="0">
                  <a:solidFill>
                    <a:schemeClr val="accent1"/>
                  </a:solidFill>
                  <a:cs typeface="B Nazanin" panose="00000400000000000000" pitchFamily="2" charset="-78"/>
                </a:rPr>
                <a:t>p</a:t>
              </a:r>
              <a:r>
                <a:rPr lang="fa-IR" sz="2000" b="1" dirty="0">
                  <a:solidFill>
                    <a:schemeClr val="accent1"/>
                  </a:solidFill>
                  <a:cs typeface="B Nazanin" panose="00000400000000000000" pitchFamily="2" charset="-78"/>
                </a:rPr>
                <a:t> متغیر   </a:t>
              </a:r>
              <a:r>
                <a:rPr lang="en-US" sz="2000" b="1" i="0">
                  <a:solidFill>
                    <a:schemeClr val="accent1"/>
                  </a:solidFill>
                  <a:latin typeface="Cambria Math" panose="02040503050406030204" pitchFamily="18" charset="0"/>
                  <a:cs typeface="B Nazanin" panose="00000400000000000000" pitchFamily="2" charset="-78"/>
                </a:rPr>
                <a:t>𝒙_𝒊 (𝒙_𝒊𝟏,…,𝒙_𝒊𝒑)</a:t>
              </a:r>
              <a:r>
                <a:rPr lang="fa-IR" sz="2000" b="1" dirty="0">
                  <a:solidFill>
                    <a:schemeClr val="accent1"/>
                  </a:solidFill>
                  <a:cs typeface="B Nazanin" panose="00000400000000000000" pitchFamily="2" charset="-78"/>
                </a:rPr>
                <a:t>  و خطای </a:t>
              </a:r>
              <a:r>
                <a:rPr lang="fa-IR" sz="2000" b="1" i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B Nazanin" panose="00000400000000000000" pitchFamily="2" charset="-78"/>
                </a:rPr>
                <a:t>𝜺</a:t>
              </a:r>
              <a:r>
                <a:rPr lang="en-US" sz="2000" b="1" i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B Nazanin" panose="00000400000000000000" pitchFamily="2" charset="-78"/>
                </a:rPr>
                <a:t>_𝒊</a:t>
              </a:r>
              <a:r>
                <a:rPr lang="fa-IR" sz="2000" b="1" dirty="0">
                  <a:solidFill>
                    <a:schemeClr val="accent1"/>
                  </a:solidFill>
                  <a:cs typeface="B Nazanin" panose="00000400000000000000" pitchFamily="2" charset="-78"/>
                </a:rPr>
                <a:t> به صورت زیر است :</a:t>
              </a:r>
              <a:endParaRPr lang="en-US" sz="2000" b="1" dirty="0">
                <a:solidFill>
                  <a:schemeClr val="accent1"/>
                </a:solidFill>
                <a:cs typeface="B Nazanin" panose="00000400000000000000" pitchFamily="2" charset="-78"/>
              </a:endParaRPr>
            </a:p>
            <a:p>
              <a:pPr rtl="1"/>
              <a:r>
                <a:rPr lang="en-US" sz="2000" b="1" i="0">
                  <a:solidFill>
                    <a:schemeClr val="accent1"/>
                  </a:solidFill>
                  <a:latin typeface="Cambria Math" panose="02040503050406030204" pitchFamily="18" charset="0"/>
                  <a:cs typeface="B Nazanin" panose="00000400000000000000" pitchFamily="2" charset="-78"/>
                </a:rPr>
                <a:t>𝒚_𝒊=𝒇(𝒙_𝒊 )+𝜺_𝒊</a:t>
              </a:r>
              <a:endParaRPr lang="fa-IR" sz="2000" b="1" dirty="0">
                <a:solidFill>
                  <a:schemeClr val="accent1"/>
                </a:solidFill>
                <a:cs typeface="B Nazanin" panose="00000400000000000000" pitchFamily="2" charset="-78"/>
              </a:endParaRPr>
            </a:p>
            <a:p>
              <a:pPr rtl="1"/>
              <a:endParaRPr lang="en-US" sz="2000" b="1" dirty="0">
                <a:solidFill>
                  <a:schemeClr val="accent1"/>
                </a:solidFill>
                <a:cs typeface="B Nazanin" panose="00000400000000000000" pitchFamily="2" charset="-78"/>
              </a:endParaRPr>
            </a:p>
          </dgm:t>
        </dgm:pt>
      </mc:Fallback>
    </mc:AlternateContent>
    <dgm:pt modelId="{AAE210A4-EF93-4699-B6E7-910473CA52F2}" type="parTrans" cxnId="{3E71CC4B-ACCC-4FC3-AD79-AC0748BA0AC1}">
      <dgm:prSet/>
      <dgm:spPr/>
      <dgm:t>
        <a:bodyPr/>
        <a:lstStyle/>
        <a:p>
          <a:endParaRPr lang="en-US" sz="1800">
            <a:solidFill>
              <a:schemeClr val="accent1"/>
            </a:solidFill>
          </a:endParaRPr>
        </a:p>
      </dgm:t>
    </dgm:pt>
    <dgm:pt modelId="{251AC55D-5006-4B4B-B073-A2F28AFAB911}" type="sibTrans" cxnId="{3E71CC4B-ACCC-4FC3-AD79-AC0748BA0AC1}">
      <dgm:prSet/>
      <dgm:spPr/>
      <dgm:t>
        <a:bodyPr/>
        <a:lstStyle/>
        <a:p>
          <a:endParaRPr lang="en-US" sz="1800">
            <a:solidFill>
              <a:schemeClr val="accent1"/>
            </a:solidFill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D56C152E-CAA0-4270-BDF5-6807A287ADF3}">
          <dgm:prSet custT="1"/>
          <dgm:spPr/>
          <dgm:t>
            <a:bodyPr/>
            <a:lstStyle/>
            <a:p>
              <a:pPr algn="r" rtl="1"/>
              <a:r>
                <a:rPr lang="fa-IR" sz="1800" dirty="0">
                  <a:solidFill>
                    <a:schemeClr val="accent1"/>
                  </a:solidFill>
                  <a:ea typeface="+mn-ea"/>
                  <a:cs typeface="B Nazanin" panose="00000400000000000000" pitchFamily="2" charset="-78"/>
                </a:rPr>
                <a:t>که </a:t>
              </a:r>
              <a:r>
                <a:rPr lang="en-US" sz="1800" dirty="0">
                  <a:solidFill>
                    <a:schemeClr val="accent1"/>
                  </a:solidFill>
                  <a:ea typeface="+mn-ea"/>
                  <a:cs typeface="B Nazanin" panose="00000400000000000000" pitchFamily="2" charset="-78"/>
                </a:rPr>
                <a:t>f</a:t>
              </a:r>
              <a:r>
                <a:rPr lang="fa-IR" sz="1800" dirty="0">
                  <a:solidFill>
                    <a:schemeClr val="accent1"/>
                  </a:solidFill>
                  <a:ea typeface="+mn-ea"/>
                  <a:cs typeface="B Nazanin" panose="00000400000000000000" pitchFamily="2" charset="-78"/>
                </a:rPr>
                <a:t> در آن یک تابع ثابت از </a:t>
              </a:r>
              <a:r>
                <a:rPr lang="fa-IR" sz="1800" dirty="0" err="1">
                  <a:solidFill>
                    <a:schemeClr val="accent1"/>
                  </a:solidFill>
                  <a:ea typeface="+mn-ea"/>
                  <a:cs typeface="B Nazanin" panose="00000400000000000000" pitchFamily="2" charset="-78"/>
                </a:rPr>
                <a:t>متغیر‌های</a:t>
              </a:r>
              <a:r>
                <a:rPr lang="en-US" sz="1800" dirty="0">
                  <a:solidFill>
                    <a:schemeClr val="accent1"/>
                  </a:solidFill>
                  <a:ea typeface="+mn-ea"/>
                  <a:cs typeface="B Nazanin" panose="00000400000000000000" pitchFamily="2" charset="-78"/>
                </a:rPr>
                <a:t> </a:t>
              </a:r>
              <a:r>
                <a:rPr lang="fa-IR" sz="1800" dirty="0">
                  <a:solidFill>
                    <a:schemeClr val="accent1"/>
                  </a:solidFill>
                  <a:ea typeface="+mn-ea"/>
                  <a:cs typeface="B Nazanin" panose="00000400000000000000" pitchFamily="2" charset="-78"/>
                </a:rPr>
                <a:t> </a:t>
              </a:r>
              <a:r>
                <a:rPr lang="en-US" sz="1800" dirty="0">
                  <a:solidFill>
                    <a:schemeClr val="accent1"/>
                  </a:solidFill>
                  <a:ea typeface="+mn-ea"/>
                  <a:cs typeface="B Nazanin" panose="00000400000000000000" pitchFamily="2" charset="-78"/>
                </a:rPr>
                <a:t>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1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</m:ctrlPr>
                    </m:sSubPr>
                    <m:e>
                      <m:r>
                        <a:rPr lang="en-US" sz="1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𝒙</m:t>
                      </m:r>
                    </m:e>
                    <m:sub>
                      <m:r>
                        <a:rPr lang="en-US" sz="1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𝟏</m:t>
                      </m:r>
                    </m:sub>
                  </m:sSub>
                  <m:r>
                    <a:rPr lang="en-US" sz="1800" b="1" i="1" smtClean="0">
                      <a:solidFill>
                        <a:schemeClr val="accent1"/>
                      </a:solidFill>
                      <a:latin typeface="Cambria Math" panose="02040503050406030204" pitchFamily="18" charset="0"/>
                      <a:cs typeface="B Nazanin" panose="00000400000000000000" pitchFamily="2" charset="-78"/>
                    </a:rPr>
                    <m:t>,…,</m:t>
                  </m:r>
                  <m:sSub>
                    <m:sSubPr>
                      <m:ctrlPr>
                        <a:rPr lang="en-US" sz="1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</m:ctrlPr>
                    </m:sSubPr>
                    <m:e>
                      <m:r>
                        <a:rPr lang="en-US" sz="1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𝒙</m:t>
                      </m:r>
                    </m:e>
                    <m:sub>
                      <m:r>
                        <a:rPr lang="en-US" sz="1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𝒑</m:t>
                      </m:r>
                    </m:sub>
                  </m:sSub>
                </m:oMath>
              </a14:m>
              <a:r>
                <a:rPr lang="fa-IR" sz="1800" dirty="0">
                  <a:solidFill>
                    <a:schemeClr val="accent1"/>
                  </a:solidFill>
                  <a:ea typeface="+mn-ea"/>
                  <a:cs typeface="B Nazanin" panose="00000400000000000000" pitchFamily="2" charset="-78"/>
                </a:rPr>
                <a:t> است و اطلاعات </a:t>
              </a:r>
              <a:r>
                <a:rPr lang="fa-IR" sz="1800" dirty="0" err="1">
                  <a:solidFill>
                    <a:schemeClr val="accent1"/>
                  </a:solidFill>
                  <a:ea typeface="+mn-ea"/>
                  <a:cs typeface="B Nazanin" panose="00000400000000000000" pitchFamily="2" charset="-78"/>
                </a:rPr>
                <a:t>سیستماتیکی</a:t>
              </a:r>
              <a:r>
                <a:rPr lang="fa-IR" sz="1800" dirty="0">
                  <a:solidFill>
                    <a:schemeClr val="accent1"/>
                  </a:solidFill>
                  <a:ea typeface="+mn-ea"/>
                  <a:cs typeface="B Nazanin" panose="00000400000000000000" pitchFamily="2" charset="-78"/>
                </a:rPr>
                <a:t> که </a:t>
              </a:r>
              <a:r>
                <a:rPr lang="en-US" sz="1800" dirty="0">
                  <a:solidFill>
                    <a:schemeClr val="accent1"/>
                  </a:solidFill>
                  <a:ea typeface="+mn-ea"/>
                  <a:cs typeface="B Nazanin" panose="00000400000000000000" pitchFamily="2" charset="-78"/>
                </a:rPr>
                <a:t>p</a:t>
              </a:r>
              <a:r>
                <a:rPr lang="fa-IR" sz="1800" dirty="0">
                  <a:solidFill>
                    <a:schemeClr val="accent1"/>
                  </a:solidFill>
                  <a:ea typeface="+mn-ea"/>
                  <a:cs typeface="B Nazanin" panose="00000400000000000000" pitchFamily="2" charset="-78"/>
                </a:rPr>
                <a:t> تا </a:t>
              </a:r>
              <a:r>
                <a:rPr lang="en-US" sz="1800" dirty="0">
                  <a:solidFill>
                    <a:schemeClr val="accent1"/>
                  </a:solidFill>
                  <a:ea typeface="+mn-ea"/>
                  <a:cs typeface="B Nazanin" panose="00000400000000000000" pitchFamily="2" charset="-78"/>
                </a:rPr>
                <a:t>x</a:t>
              </a:r>
              <a:r>
                <a:rPr lang="fa-IR" sz="1800" dirty="0">
                  <a:solidFill>
                    <a:schemeClr val="accent1"/>
                  </a:solidFill>
                  <a:ea typeface="+mn-ea"/>
                  <a:cs typeface="B Nazanin" panose="00000400000000000000" pitchFamily="2" charset="-78"/>
                </a:rPr>
                <a:t>، درمورد </a:t>
              </a:r>
              <a:r>
                <a:rPr lang="en-US" sz="1800" dirty="0">
                  <a:solidFill>
                    <a:schemeClr val="accent1"/>
                  </a:solidFill>
                  <a:ea typeface="+mn-ea"/>
                  <a:cs typeface="B Nazanin" panose="00000400000000000000" pitchFamily="2" charset="-78"/>
                </a:rPr>
                <a:t>y</a:t>
              </a:r>
              <a:r>
                <a:rPr lang="fa-IR" sz="1800" dirty="0">
                  <a:solidFill>
                    <a:schemeClr val="accent1"/>
                  </a:solidFill>
                  <a:ea typeface="+mn-ea"/>
                  <a:cs typeface="B Nazanin" panose="00000400000000000000" pitchFamily="2" charset="-78"/>
                </a:rPr>
                <a:t> به ما </a:t>
              </a:r>
              <a:r>
                <a:rPr lang="fa-IR" sz="1800" dirty="0" err="1">
                  <a:solidFill>
                    <a:schemeClr val="accent1"/>
                  </a:solidFill>
                  <a:ea typeface="+mn-ea"/>
                  <a:cs typeface="B Nazanin" panose="00000400000000000000" pitchFamily="2" charset="-78"/>
                </a:rPr>
                <a:t>می‌دهد</a:t>
              </a:r>
              <a:r>
                <a:rPr lang="fa-IR" sz="1800" dirty="0">
                  <a:solidFill>
                    <a:schemeClr val="accent1"/>
                  </a:solidFill>
                  <a:ea typeface="+mn-ea"/>
                  <a:cs typeface="B Nazanin" panose="00000400000000000000" pitchFamily="2" charset="-78"/>
                </a:rPr>
                <a:t> را مشخص </a:t>
              </a:r>
              <a:r>
                <a:rPr lang="fa-IR" sz="1800" dirty="0" err="1">
                  <a:solidFill>
                    <a:schemeClr val="accent1"/>
                  </a:solidFill>
                  <a:ea typeface="+mn-ea"/>
                  <a:cs typeface="B Nazanin" panose="00000400000000000000" pitchFamily="2" charset="-78"/>
                </a:rPr>
                <a:t>می‌کند</a:t>
              </a:r>
              <a:r>
                <a:rPr lang="fa-IR" sz="1800" dirty="0">
                  <a:solidFill>
                    <a:schemeClr val="accent1"/>
                  </a:solidFill>
                  <a:ea typeface="+mn-ea"/>
                  <a:cs typeface="B Nazanin" panose="00000400000000000000" pitchFamily="2" charset="-78"/>
                </a:rPr>
                <a:t>. </a:t>
              </a:r>
              <a:endParaRPr lang="en-US" sz="1800" dirty="0">
                <a:solidFill>
                  <a:schemeClr val="accent1"/>
                </a:solidFill>
                <a:cs typeface="B Nazanin" panose="00000400000000000000" pitchFamily="2" charset="-78"/>
              </a:endParaRPr>
            </a:p>
          </dgm:t>
        </dgm:pt>
      </mc:Choice>
      <mc:Fallback xmlns="">
        <dgm:pt modelId="{D56C152E-CAA0-4270-BDF5-6807A287ADF3}">
          <dgm:prSet custT="1"/>
          <dgm:spPr/>
          <dgm:t>
            <a:bodyPr/>
            <a:lstStyle/>
            <a:p>
              <a:pPr algn="r" rtl="1"/>
              <a:r>
                <a:rPr lang="fa-IR" sz="1800" dirty="0">
                  <a:solidFill>
                    <a:schemeClr val="accent1"/>
                  </a:solidFill>
                  <a:ea typeface="+mn-ea"/>
                  <a:cs typeface="B Nazanin" panose="00000400000000000000" pitchFamily="2" charset="-78"/>
                </a:rPr>
                <a:t>که </a:t>
              </a:r>
              <a:r>
                <a:rPr lang="en-US" sz="1800" dirty="0">
                  <a:solidFill>
                    <a:schemeClr val="accent1"/>
                  </a:solidFill>
                  <a:ea typeface="+mn-ea"/>
                  <a:cs typeface="B Nazanin" panose="00000400000000000000" pitchFamily="2" charset="-78"/>
                </a:rPr>
                <a:t>f</a:t>
              </a:r>
              <a:r>
                <a:rPr lang="fa-IR" sz="1800" dirty="0">
                  <a:solidFill>
                    <a:schemeClr val="accent1"/>
                  </a:solidFill>
                  <a:ea typeface="+mn-ea"/>
                  <a:cs typeface="B Nazanin" panose="00000400000000000000" pitchFamily="2" charset="-78"/>
                </a:rPr>
                <a:t> در آن یک تابع ثابت از </a:t>
              </a:r>
              <a:r>
                <a:rPr lang="fa-IR" sz="1800" dirty="0" err="1">
                  <a:solidFill>
                    <a:schemeClr val="accent1"/>
                  </a:solidFill>
                  <a:ea typeface="+mn-ea"/>
                  <a:cs typeface="B Nazanin" panose="00000400000000000000" pitchFamily="2" charset="-78"/>
                </a:rPr>
                <a:t>متغیر‌های</a:t>
              </a:r>
              <a:r>
                <a:rPr lang="en-US" sz="1800" dirty="0">
                  <a:solidFill>
                    <a:schemeClr val="accent1"/>
                  </a:solidFill>
                  <a:ea typeface="+mn-ea"/>
                  <a:cs typeface="B Nazanin" panose="00000400000000000000" pitchFamily="2" charset="-78"/>
                </a:rPr>
                <a:t> </a:t>
              </a:r>
              <a:r>
                <a:rPr lang="fa-IR" sz="1800" dirty="0">
                  <a:solidFill>
                    <a:schemeClr val="accent1"/>
                  </a:solidFill>
                  <a:ea typeface="+mn-ea"/>
                  <a:cs typeface="B Nazanin" panose="00000400000000000000" pitchFamily="2" charset="-78"/>
                </a:rPr>
                <a:t> </a:t>
              </a:r>
              <a:r>
                <a:rPr lang="en-US" sz="1800" dirty="0">
                  <a:solidFill>
                    <a:schemeClr val="accent1"/>
                  </a:solidFill>
                  <a:ea typeface="+mn-ea"/>
                  <a:cs typeface="B Nazanin" panose="00000400000000000000" pitchFamily="2" charset="-78"/>
                </a:rPr>
                <a:t> </a:t>
              </a:r>
              <a:r>
                <a:rPr lang="en-US" sz="1800" b="1" i="0">
                  <a:solidFill>
                    <a:schemeClr val="accent1"/>
                  </a:solidFill>
                  <a:latin typeface="Cambria Math" panose="02040503050406030204" pitchFamily="18" charset="0"/>
                  <a:cs typeface="B Nazanin" panose="00000400000000000000" pitchFamily="2" charset="-78"/>
                </a:rPr>
                <a:t>𝒙_𝟏,…,𝒙_𝒑</a:t>
              </a:r>
              <a:r>
                <a:rPr lang="fa-IR" sz="1800" dirty="0">
                  <a:solidFill>
                    <a:schemeClr val="accent1"/>
                  </a:solidFill>
                  <a:ea typeface="+mn-ea"/>
                  <a:cs typeface="B Nazanin" panose="00000400000000000000" pitchFamily="2" charset="-78"/>
                </a:rPr>
                <a:t> است و اطلاعات </a:t>
              </a:r>
              <a:r>
                <a:rPr lang="fa-IR" sz="1800" dirty="0" err="1">
                  <a:solidFill>
                    <a:schemeClr val="accent1"/>
                  </a:solidFill>
                  <a:ea typeface="+mn-ea"/>
                  <a:cs typeface="B Nazanin" panose="00000400000000000000" pitchFamily="2" charset="-78"/>
                </a:rPr>
                <a:t>سیستماتیکی</a:t>
              </a:r>
              <a:r>
                <a:rPr lang="fa-IR" sz="1800" dirty="0">
                  <a:solidFill>
                    <a:schemeClr val="accent1"/>
                  </a:solidFill>
                  <a:ea typeface="+mn-ea"/>
                  <a:cs typeface="B Nazanin" panose="00000400000000000000" pitchFamily="2" charset="-78"/>
                </a:rPr>
                <a:t> که </a:t>
              </a:r>
              <a:r>
                <a:rPr lang="en-US" sz="1800" dirty="0">
                  <a:solidFill>
                    <a:schemeClr val="accent1"/>
                  </a:solidFill>
                  <a:ea typeface="+mn-ea"/>
                  <a:cs typeface="B Nazanin" panose="00000400000000000000" pitchFamily="2" charset="-78"/>
                </a:rPr>
                <a:t>p</a:t>
              </a:r>
              <a:r>
                <a:rPr lang="fa-IR" sz="1800" dirty="0">
                  <a:solidFill>
                    <a:schemeClr val="accent1"/>
                  </a:solidFill>
                  <a:ea typeface="+mn-ea"/>
                  <a:cs typeface="B Nazanin" panose="00000400000000000000" pitchFamily="2" charset="-78"/>
                </a:rPr>
                <a:t> تا </a:t>
              </a:r>
              <a:r>
                <a:rPr lang="en-US" sz="1800" dirty="0">
                  <a:solidFill>
                    <a:schemeClr val="accent1"/>
                  </a:solidFill>
                  <a:ea typeface="+mn-ea"/>
                  <a:cs typeface="B Nazanin" panose="00000400000000000000" pitchFamily="2" charset="-78"/>
                </a:rPr>
                <a:t>x</a:t>
              </a:r>
              <a:r>
                <a:rPr lang="fa-IR" sz="1800" dirty="0">
                  <a:solidFill>
                    <a:schemeClr val="accent1"/>
                  </a:solidFill>
                  <a:ea typeface="+mn-ea"/>
                  <a:cs typeface="B Nazanin" panose="00000400000000000000" pitchFamily="2" charset="-78"/>
                </a:rPr>
                <a:t>، درمورد </a:t>
              </a:r>
              <a:r>
                <a:rPr lang="en-US" sz="1800" dirty="0">
                  <a:solidFill>
                    <a:schemeClr val="accent1"/>
                  </a:solidFill>
                  <a:ea typeface="+mn-ea"/>
                  <a:cs typeface="B Nazanin" panose="00000400000000000000" pitchFamily="2" charset="-78"/>
                </a:rPr>
                <a:t>y</a:t>
              </a:r>
              <a:r>
                <a:rPr lang="fa-IR" sz="1800" dirty="0">
                  <a:solidFill>
                    <a:schemeClr val="accent1"/>
                  </a:solidFill>
                  <a:ea typeface="+mn-ea"/>
                  <a:cs typeface="B Nazanin" panose="00000400000000000000" pitchFamily="2" charset="-78"/>
                </a:rPr>
                <a:t> به ما </a:t>
              </a:r>
              <a:r>
                <a:rPr lang="fa-IR" sz="1800" dirty="0" err="1">
                  <a:solidFill>
                    <a:schemeClr val="accent1"/>
                  </a:solidFill>
                  <a:ea typeface="+mn-ea"/>
                  <a:cs typeface="B Nazanin" panose="00000400000000000000" pitchFamily="2" charset="-78"/>
                </a:rPr>
                <a:t>می‌دهد</a:t>
              </a:r>
              <a:r>
                <a:rPr lang="fa-IR" sz="1800" dirty="0">
                  <a:solidFill>
                    <a:schemeClr val="accent1"/>
                  </a:solidFill>
                  <a:ea typeface="+mn-ea"/>
                  <a:cs typeface="B Nazanin" panose="00000400000000000000" pitchFamily="2" charset="-78"/>
                </a:rPr>
                <a:t> را مشخص </a:t>
              </a:r>
              <a:r>
                <a:rPr lang="fa-IR" sz="1800" dirty="0" err="1">
                  <a:solidFill>
                    <a:schemeClr val="accent1"/>
                  </a:solidFill>
                  <a:ea typeface="+mn-ea"/>
                  <a:cs typeface="B Nazanin" panose="00000400000000000000" pitchFamily="2" charset="-78"/>
                </a:rPr>
                <a:t>می‌کند</a:t>
              </a:r>
              <a:r>
                <a:rPr lang="fa-IR" sz="1800" dirty="0">
                  <a:solidFill>
                    <a:schemeClr val="accent1"/>
                  </a:solidFill>
                  <a:ea typeface="+mn-ea"/>
                  <a:cs typeface="B Nazanin" panose="00000400000000000000" pitchFamily="2" charset="-78"/>
                </a:rPr>
                <a:t>. </a:t>
              </a:r>
              <a:endParaRPr lang="en-US" sz="1800" dirty="0">
                <a:solidFill>
                  <a:schemeClr val="accent1"/>
                </a:solidFill>
                <a:cs typeface="B Nazanin" panose="00000400000000000000" pitchFamily="2" charset="-78"/>
              </a:endParaRPr>
            </a:p>
          </dgm:t>
        </dgm:pt>
      </mc:Fallback>
    </mc:AlternateContent>
    <dgm:pt modelId="{A5DCC63B-07A4-49F4-B949-37DF3230824F}" type="parTrans" cxnId="{A04DFF64-7CE3-4486-96E6-0E524C2519AA}">
      <dgm:prSet/>
      <dgm:spPr/>
      <dgm:t>
        <a:bodyPr/>
        <a:lstStyle/>
        <a:p>
          <a:endParaRPr lang="en-US" sz="1800">
            <a:solidFill>
              <a:schemeClr val="accent1"/>
            </a:solidFill>
          </a:endParaRPr>
        </a:p>
      </dgm:t>
    </dgm:pt>
    <dgm:pt modelId="{9B5A9BD6-DF5C-4A38-BB9A-4C73867D6B77}" type="sibTrans" cxnId="{A04DFF64-7CE3-4486-96E6-0E524C2519AA}">
      <dgm:prSet/>
      <dgm:spPr/>
      <dgm:t>
        <a:bodyPr/>
        <a:lstStyle/>
        <a:p>
          <a:endParaRPr lang="en-US" sz="1800">
            <a:solidFill>
              <a:schemeClr val="accent1"/>
            </a:solidFill>
          </a:endParaRPr>
        </a:p>
      </dgm:t>
    </dgm:pt>
    <dgm:pt modelId="{9F8FF3B4-ACD1-4A5F-AB32-BC02EDB2A159}">
      <dgm:prSet custT="1"/>
      <dgm:spPr/>
      <dgm:t>
        <a:bodyPr/>
        <a:lstStyle/>
        <a:p>
          <a:pPr rtl="1"/>
          <a:r>
            <a:rPr lang="fa-IR" sz="2400" b="1" dirty="0">
              <a:solidFill>
                <a:schemeClr val="accent1"/>
              </a:solidFill>
              <a:ea typeface="+mn-ea"/>
              <a:cs typeface="+mn-cs"/>
            </a:rPr>
            <a:t>چرا تابع </a:t>
          </a:r>
          <a:r>
            <a:rPr lang="en-US" sz="2400" b="1" dirty="0">
              <a:solidFill>
                <a:schemeClr val="accent1"/>
              </a:solidFill>
              <a:ea typeface="+mn-ea"/>
              <a:cs typeface="+mn-cs"/>
            </a:rPr>
            <a:t>f</a:t>
          </a:r>
          <a:r>
            <a:rPr lang="fa-IR" sz="2400" b="1" dirty="0">
              <a:solidFill>
                <a:schemeClr val="accent1"/>
              </a:solidFill>
              <a:ea typeface="+mn-ea"/>
              <a:cs typeface="+mn-cs"/>
            </a:rPr>
            <a:t> را برآورد بکنیم؟</a:t>
          </a:r>
          <a:endParaRPr lang="en-US" sz="2400" b="1" dirty="0">
            <a:solidFill>
              <a:schemeClr val="accent1"/>
            </a:solidFill>
          </a:endParaRPr>
        </a:p>
      </dgm:t>
    </dgm:pt>
    <dgm:pt modelId="{4108113A-083D-4E38-87B9-3A10B18EC974}" type="parTrans" cxnId="{9713EC1D-ADFB-4E41-BB5C-4DA09D160930}">
      <dgm:prSet/>
      <dgm:spPr/>
      <dgm:t>
        <a:bodyPr/>
        <a:lstStyle/>
        <a:p>
          <a:endParaRPr lang="en-US" sz="1800">
            <a:solidFill>
              <a:schemeClr val="accent1"/>
            </a:solidFill>
          </a:endParaRPr>
        </a:p>
      </dgm:t>
    </dgm:pt>
    <dgm:pt modelId="{1F3F0154-9A57-46FF-94F5-CBDECFC1A958}" type="sibTrans" cxnId="{9713EC1D-ADFB-4E41-BB5C-4DA09D160930}">
      <dgm:prSet/>
      <dgm:spPr/>
      <dgm:t>
        <a:bodyPr/>
        <a:lstStyle/>
        <a:p>
          <a:endParaRPr lang="en-US" sz="1800">
            <a:solidFill>
              <a:schemeClr val="accent1"/>
            </a:solidFill>
          </a:endParaRPr>
        </a:p>
      </dgm:t>
    </dgm:pt>
    <dgm:pt modelId="{0590D9A4-2753-459B-BD04-5ADA77A874E4}">
      <dgm:prSet custT="1"/>
      <dgm:spPr/>
      <dgm:t>
        <a:bodyPr/>
        <a:lstStyle/>
        <a:p>
          <a:pPr algn="r" rtl="1"/>
          <a:r>
            <a:rPr lang="fa-IR" sz="1800" dirty="0">
              <a:solidFill>
                <a:schemeClr val="accent1"/>
              </a:solidFill>
              <a:ea typeface="+mn-ea"/>
              <a:cs typeface="+mn-cs"/>
            </a:rPr>
            <a:t>1) برای انجام </a:t>
          </a:r>
          <a:r>
            <a:rPr lang="fa-IR" sz="1800" dirty="0" err="1">
              <a:solidFill>
                <a:schemeClr val="accent1"/>
              </a:solidFill>
              <a:ea typeface="+mn-ea"/>
              <a:cs typeface="+mn-cs"/>
            </a:rPr>
            <a:t>پیش‌گویی</a:t>
          </a:r>
          <a:endParaRPr lang="en-US" sz="1800" dirty="0">
            <a:solidFill>
              <a:schemeClr val="accent1"/>
            </a:solidFill>
          </a:endParaRPr>
        </a:p>
      </dgm:t>
    </dgm:pt>
    <dgm:pt modelId="{E4C48E2F-8B28-438D-8C68-834E73990FFB}" type="parTrans" cxnId="{5EEE1E7C-C59C-492D-B372-C3C23F95DCF4}">
      <dgm:prSet/>
      <dgm:spPr/>
      <dgm:t>
        <a:bodyPr/>
        <a:lstStyle/>
        <a:p>
          <a:endParaRPr lang="en-US" sz="1800">
            <a:solidFill>
              <a:schemeClr val="accent1"/>
            </a:solidFill>
          </a:endParaRPr>
        </a:p>
      </dgm:t>
    </dgm:pt>
    <dgm:pt modelId="{913F7628-467F-4159-A0AE-2C55684299A0}" type="sibTrans" cxnId="{5EEE1E7C-C59C-492D-B372-C3C23F95DCF4}">
      <dgm:prSet/>
      <dgm:spPr/>
      <dgm:t>
        <a:bodyPr/>
        <a:lstStyle/>
        <a:p>
          <a:endParaRPr lang="en-US" sz="1800">
            <a:solidFill>
              <a:schemeClr val="accent1"/>
            </a:solidFill>
          </a:endParaRPr>
        </a:p>
      </dgm:t>
    </dgm:pt>
    <dgm:pt modelId="{0CA24DBA-0E39-498C-8B2A-7BAB361FFB09}">
      <dgm:prSet custT="1"/>
      <dgm:spPr/>
      <dgm:t>
        <a:bodyPr/>
        <a:lstStyle/>
        <a:p>
          <a:pPr algn="r" rtl="0"/>
          <a:r>
            <a:rPr lang="fa-IR" sz="1800" dirty="0">
              <a:solidFill>
                <a:schemeClr val="accent1"/>
              </a:solidFill>
              <a:ea typeface="+mn-ea"/>
              <a:cs typeface="+mn-cs"/>
            </a:rPr>
            <a:t>2) برای انجام استنباط</a:t>
          </a:r>
          <a:endParaRPr lang="en-US" sz="1800" dirty="0">
            <a:solidFill>
              <a:schemeClr val="accent1"/>
            </a:solidFill>
            <a:ea typeface="+mn-ea"/>
            <a:cs typeface="+mn-cs"/>
          </a:endParaRPr>
        </a:p>
      </dgm:t>
    </dgm:pt>
    <dgm:pt modelId="{58E0A023-EC18-4A01-94FB-693B06E4F66F}" type="parTrans" cxnId="{E2E9B97B-7B20-4985-9571-163027E5A58E}">
      <dgm:prSet/>
      <dgm:spPr/>
      <dgm:t>
        <a:bodyPr/>
        <a:lstStyle/>
        <a:p>
          <a:endParaRPr lang="en-US" sz="1800">
            <a:solidFill>
              <a:schemeClr val="accent1"/>
            </a:solidFill>
          </a:endParaRPr>
        </a:p>
      </dgm:t>
    </dgm:pt>
    <dgm:pt modelId="{86F1880B-3C85-4825-8C4A-7C3D8D6E8F92}" type="sibTrans" cxnId="{E2E9B97B-7B20-4985-9571-163027E5A58E}">
      <dgm:prSet/>
      <dgm:spPr/>
      <dgm:t>
        <a:bodyPr/>
        <a:lstStyle/>
        <a:p>
          <a:endParaRPr lang="en-US" sz="1800">
            <a:solidFill>
              <a:schemeClr val="accent1"/>
            </a:solidFill>
          </a:endParaRPr>
        </a:p>
      </dgm:t>
    </dgm:pt>
    <dgm:pt modelId="{63139B90-0866-4C13-8FE0-8F2DC014992A}" type="pres">
      <dgm:prSet presAssocID="{34F1C723-03E7-4F60-A0F2-661655E80CC4}" presName="vert0" presStyleCnt="0">
        <dgm:presLayoutVars>
          <dgm:dir/>
          <dgm:animOne val="branch"/>
          <dgm:animLvl val="lvl"/>
        </dgm:presLayoutVars>
      </dgm:prSet>
      <dgm:spPr/>
    </dgm:pt>
    <dgm:pt modelId="{FA44E323-A92F-480A-8827-44A2781C84B5}" type="pres">
      <dgm:prSet presAssocID="{00D68B20-1BE4-422E-A7EC-B2A5F8823595}" presName="thickLine" presStyleLbl="alignNode1" presStyleIdx="0" presStyleCnt="3"/>
      <dgm:spPr>
        <a:ln>
          <a:solidFill>
            <a:schemeClr val="accent1"/>
          </a:solidFill>
        </a:ln>
      </dgm:spPr>
    </dgm:pt>
    <dgm:pt modelId="{FB6A6E1A-BF0E-4C4B-BDBB-CAD85EC076B5}" type="pres">
      <dgm:prSet presAssocID="{00D68B20-1BE4-422E-A7EC-B2A5F8823595}" presName="horz1" presStyleCnt="0"/>
      <dgm:spPr/>
    </dgm:pt>
    <dgm:pt modelId="{19EE278C-60D7-4377-87C6-37C9E6EDC37E}" type="pres">
      <dgm:prSet presAssocID="{00D68B20-1BE4-422E-A7EC-B2A5F8823595}" presName="tx1" presStyleLbl="revTx" presStyleIdx="0" presStyleCnt="5" custScaleX="500000"/>
      <dgm:spPr/>
    </dgm:pt>
    <dgm:pt modelId="{5717E84B-06DA-435B-B33A-B5F9AA5343C9}" type="pres">
      <dgm:prSet presAssocID="{00D68B20-1BE4-422E-A7EC-B2A5F8823595}" presName="vert1" presStyleCnt="0"/>
      <dgm:spPr/>
    </dgm:pt>
    <dgm:pt modelId="{D2D5F2DB-73CA-4774-9E97-B9AEFA04F7E1}" type="pres">
      <dgm:prSet presAssocID="{D56C152E-CAA0-4270-BDF5-6807A287ADF3}" presName="thickLine" presStyleLbl="alignNode1" presStyleIdx="1" presStyleCnt="3"/>
      <dgm:spPr/>
    </dgm:pt>
    <dgm:pt modelId="{3BB4A12A-7C44-479B-9FBF-1ACFD725079F}" type="pres">
      <dgm:prSet presAssocID="{D56C152E-CAA0-4270-BDF5-6807A287ADF3}" presName="horz1" presStyleCnt="0"/>
      <dgm:spPr/>
    </dgm:pt>
    <dgm:pt modelId="{A5200E3C-AB0E-4824-9C93-F7FAB35A3379}" type="pres">
      <dgm:prSet presAssocID="{D56C152E-CAA0-4270-BDF5-6807A287ADF3}" presName="tx1" presStyleLbl="revTx" presStyleIdx="1" presStyleCnt="5" custScaleX="500000" custLinFactNeighborY="1840"/>
      <dgm:spPr/>
    </dgm:pt>
    <dgm:pt modelId="{870D3A38-80BE-4715-8EBA-6D894F79B1BA}" type="pres">
      <dgm:prSet presAssocID="{D56C152E-CAA0-4270-BDF5-6807A287ADF3}" presName="vert1" presStyleCnt="0"/>
      <dgm:spPr/>
    </dgm:pt>
    <dgm:pt modelId="{FD43BAA2-5D13-4965-8717-D7C366C60A10}" type="pres">
      <dgm:prSet presAssocID="{9F8FF3B4-ACD1-4A5F-AB32-BC02EDB2A159}" presName="thickLine" presStyleLbl="alignNode1" presStyleIdx="2" presStyleCnt="3"/>
      <dgm:spPr>
        <a:ln>
          <a:solidFill>
            <a:schemeClr val="accent1"/>
          </a:solidFill>
        </a:ln>
      </dgm:spPr>
    </dgm:pt>
    <dgm:pt modelId="{EFBECD20-39FB-495D-A757-FF89F6A6971C}" type="pres">
      <dgm:prSet presAssocID="{9F8FF3B4-ACD1-4A5F-AB32-BC02EDB2A159}" presName="horz1" presStyleCnt="0"/>
      <dgm:spPr/>
    </dgm:pt>
    <dgm:pt modelId="{3C5E81EF-8763-459D-B1F1-EB312E660FAF}" type="pres">
      <dgm:prSet presAssocID="{9F8FF3B4-ACD1-4A5F-AB32-BC02EDB2A159}" presName="tx1" presStyleLbl="revTx" presStyleIdx="2" presStyleCnt="5" custLinFactNeighborX="100000" custLinFactNeighborY="3826"/>
      <dgm:spPr/>
    </dgm:pt>
    <dgm:pt modelId="{3CDBF49D-B7F5-4BB8-8BA9-C8B206F0B449}" type="pres">
      <dgm:prSet presAssocID="{9F8FF3B4-ACD1-4A5F-AB32-BC02EDB2A159}" presName="vert1" presStyleCnt="0"/>
      <dgm:spPr/>
    </dgm:pt>
    <dgm:pt modelId="{0A2CFFAB-E9E4-43F5-8650-4CC76E00F2A5}" type="pres">
      <dgm:prSet presAssocID="{0590D9A4-2753-459B-BD04-5ADA77A874E4}" presName="vertSpace2a" presStyleCnt="0"/>
      <dgm:spPr/>
    </dgm:pt>
    <dgm:pt modelId="{67CB4233-88B6-4B46-8476-5E25EEA937A6}" type="pres">
      <dgm:prSet presAssocID="{0590D9A4-2753-459B-BD04-5ADA77A874E4}" presName="horz2" presStyleCnt="0"/>
      <dgm:spPr/>
    </dgm:pt>
    <dgm:pt modelId="{3743B84C-0AD2-4C5E-853F-07646CC11A33}" type="pres">
      <dgm:prSet presAssocID="{0590D9A4-2753-459B-BD04-5ADA77A874E4}" presName="horzSpace2" presStyleCnt="0"/>
      <dgm:spPr/>
    </dgm:pt>
    <dgm:pt modelId="{6D3900FE-34CA-4C94-8D2B-DEBC8F39CAF3}" type="pres">
      <dgm:prSet presAssocID="{0590D9A4-2753-459B-BD04-5ADA77A874E4}" presName="tx2" presStyleLbl="revTx" presStyleIdx="3" presStyleCnt="5" custScaleX="33947" custScaleY="26109" custLinFactNeighborX="39482" custLinFactNeighborY="-1174"/>
      <dgm:spPr/>
    </dgm:pt>
    <dgm:pt modelId="{052A5E6E-C85B-4F22-9400-FF21D8895612}" type="pres">
      <dgm:prSet presAssocID="{0590D9A4-2753-459B-BD04-5ADA77A874E4}" presName="vert2" presStyleCnt="0"/>
      <dgm:spPr/>
    </dgm:pt>
    <dgm:pt modelId="{809A2916-A8EF-4D3A-B72C-AB3B03C31A66}" type="pres">
      <dgm:prSet presAssocID="{0590D9A4-2753-459B-BD04-5ADA77A874E4}" presName="thinLine2b" presStyleLbl="callout" presStyleIdx="0" presStyleCnt="2" custLinFactNeighborX="-26157"/>
      <dgm:spPr/>
    </dgm:pt>
    <dgm:pt modelId="{F13C9168-3806-4D92-BCBD-34020B2D7A5A}" type="pres">
      <dgm:prSet presAssocID="{0590D9A4-2753-459B-BD04-5ADA77A874E4}" presName="vertSpace2b" presStyleCnt="0"/>
      <dgm:spPr/>
    </dgm:pt>
    <dgm:pt modelId="{7DFC2739-568F-4622-ABFA-DEAE161F6C72}" type="pres">
      <dgm:prSet presAssocID="{0CA24DBA-0E39-498C-8B2A-7BAB361FFB09}" presName="horz2" presStyleCnt="0"/>
      <dgm:spPr/>
    </dgm:pt>
    <dgm:pt modelId="{55093617-6442-42F8-BD01-AD7C54E3DB2E}" type="pres">
      <dgm:prSet presAssocID="{0CA24DBA-0E39-498C-8B2A-7BAB361FFB09}" presName="horzSpace2" presStyleCnt="0"/>
      <dgm:spPr/>
    </dgm:pt>
    <dgm:pt modelId="{FF34FC54-DA40-45AB-9A3D-1673D37ABDC8}" type="pres">
      <dgm:prSet presAssocID="{0CA24DBA-0E39-498C-8B2A-7BAB361FFB09}" presName="tx2" presStyleLbl="revTx" presStyleIdx="4" presStyleCnt="5" custScaleX="37768" custScaleY="22657" custLinFactNeighborX="35804" custLinFactNeighborY="1713"/>
      <dgm:spPr/>
    </dgm:pt>
    <dgm:pt modelId="{819443BB-DD03-463F-A429-E12B5BDEAFB6}" type="pres">
      <dgm:prSet presAssocID="{0CA24DBA-0E39-498C-8B2A-7BAB361FFB09}" presName="vert2" presStyleCnt="0"/>
      <dgm:spPr/>
    </dgm:pt>
    <dgm:pt modelId="{FCCD104E-ECDC-4A12-AB2C-71F5537408EB}" type="pres">
      <dgm:prSet presAssocID="{0CA24DBA-0E39-498C-8B2A-7BAB361FFB09}" presName="thinLine2b" presStyleLbl="callout" presStyleIdx="1" presStyleCnt="2" custLinFactNeighborX="-30801"/>
      <dgm:spPr/>
    </dgm:pt>
    <dgm:pt modelId="{DE57A1F4-680C-4FE2-9595-D7AE76734457}" type="pres">
      <dgm:prSet presAssocID="{0CA24DBA-0E39-498C-8B2A-7BAB361FFB09}" presName="vertSpace2b" presStyleCnt="0"/>
      <dgm:spPr/>
    </dgm:pt>
  </dgm:ptLst>
  <dgm:cxnLst>
    <dgm:cxn modelId="{9713EC1D-ADFB-4E41-BB5C-4DA09D160930}" srcId="{34F1C723-03E7-4F60-A0F2-661655E80CC4}" destId="{9F8FF3B4-ACD1-4A5F-AB32-BC02EDB2A159}" srcOrd="2" destOrd="0" parTransId="{4108113A-083D-4E38-87B9-3A10B18EC974}" sibTransId="{1F3F0154-9A57-46FF-94F5-CBDECFC1A958}"/>
    <dgm:cxn modelId="{A04DFF64-7CE3-4486-96E6-0E524C2519AA}" srcId="{34F1C723-03E7-4F60-A0F2-661655E80CC4}" destId="{D56C152E-CAA0-4270-BDF5-6807A287ADF3}" srcOrd="1" destOrd="0" parTransId="{A5DCC63B-07A4-49F4-B949-37DF3230824F}" sibTransId="{9B5A9BD6-DF5C-4A38-BB9A-4C73867D6B77}"/>
    <dgm:cxn modelId="{790C2848-5B59-4B70-AAE8-22E79B238F11}" type="presOf" srcId="{34F1C723-03E7-4F60-A0F2-661655E80CC4}" destId="{63139B90-0866-4C13-8FE0-8F2DC014992A}" srcOrd="0" destOrd="0" presId="urn:microsoft.com/office/officeart/2008/layout/LinedList"/>
    <dgm:cxn modelId="{D33B7E4A-BF14-482A-B0BA-A47F174701F3}" type="presOf" srcId="{9F8FF3B4-ACD1-4A5F-AB32-BC02EDB2A159}" destId="{3C5E81EF-8763-459D-B1F1-EB312E660FAF}" srcOrd="0" destOrd="0" presId="urn:microsoft.com/office/officeart/2008/layout/LinedList"/>
    <dgm:cxn modelId="{3E71CC4B-ACCC-4FC3-AD79-AC0748BA0AC1}" srcId="{34F1C723-03E7-4F60-A0F2-661655E80CC4}" destId="{00D68B20-1BE4-422E-A7EC-B2A5F8823595}" srcOrd="0" destOrd="0" parTransId="{AAE210A4-EF93-4699-B6E7-910473CA52F2}" sibTransId="{251AC55D-5006-4B4B-B073-A2F28AFAB911}"/>
    <dgm:cxn modelId="{E2E9B97B-7B20-4985-9571-163027E5A58E}" srcId="{9F8FF3B4-ACD1-4A5F-AB32-BC02EDB2A159}" destId="{0CA24DBA-0E39-498C-8B2A-7BAB361FFB09}" srcOrd="1" destOrd="0" parTransId="{58E0A023-EC18-4A01-94FB-693B06E4F66F}" sibTransId="{86F1880B-3C85-4825-8C4A-7C3D8D6E8F92}"/>
    <dgm:cxn modelId="{5EEE1E7C-C59C-492D-B372-C3C23F95DCF4}" srcId="{9F8FF3B4-ACD1-4A5F-AB32-BC02EDB2A159}" destId="{0590D9A4-2753-459B-BD04-5ADA77A874E4}" srcOrd="0" destOrd="0" parTransId="{E4C48E2F-8B28-438D-8C68-834E73990FFB}" sibTransId="{913F7628-467F-4159-A0AE-2C55684299A0}"/>
    <dgm:cxn modelId="{783E3487-6613-494A-8A9C-D8151807AC54}" type="presOf" srcId="{0590D9A4-2753-459B-BD04-5ADA77A874E4}" destId="{6D3900FE-34CA-4C94-8D2B-DEBC8F39CAF3}" srcOrd="0" destOrd="0" presId="urn:microsoft.com/office/officeart/2008/layout/LinedList"/>
    <dgm:cxn modelId="{454C35DE-934E-43F9-B809-8CDAAF071A0A}" type="presOf" srcId="{00D68B20-1BE4-422E-A7EC-B2A5F8823595}" destId="{19EE278C-60D7-4377-87C6-37C9E6EDC37E}" srcOrd="0" destOrd="0" presId="urn:microsoft.com/office/officeart/2008/layout/LinedList"/>
    <dgm:cxn modelId="{0FA7C1EC-08BD-40F8-914D-F5B8BC2857E8}" type="presOf" srcId="{0CA24DBA-0E39-498C-8B2A-7BAB361FFB09}" destId="{FF34FC54-DA40-45AB-9A3D-1673D37ABDC8}" srcOrd="0" destOrd="0" presId="urn:microsoft.com/office/officeart/2008/layout/LinedList"/>
    <dgm:cxn modelId="{4526ECF9-F88A-4639-9253-06C29D9B94B2}" type="presOf" srcId="{D56C152E-CAA0-4270-BDF5-6807A287ADF3}" destId="{A5200E3C-AB0E-4824-9C93-F7FAB35A3379}" srcOrd="0" destOrd="0" presId="urn:microsoft.com/office/officeart/2008/layout/LinedList"/>
    <dgm:cxn modelId="{A4A8F56D-8086-460C-8766-78AC2A0CED23}" type="presParOf" srcId="{63139B90-0866-4C13-8FE0-8F2DC014992A}" destId="{FA44E323-A92F-480A-8827-44A2781C84B5}" srcOrd="0" destOrd="0" presId="urn:microsoft.com/office/officeart/2008/layout/LinedList"/>
    <dgm:cxn modelId="{E0EA3547-F59A-492A-A214-06020937985A}" type="presParOf" srcId="{63139B90-0866-4C13-8FE0-8F2DC014992A}" destId="{FB6A6E1A-BF0E-4C4B-BDBB-CAD85EC076B5}" srcOrd="1" destOrd="0" presId="urn:microsoft.com/office/officeart/2008/layout/LinedList"/>
    <dgm:cxn modelId="{FBE6CB8E-5563-4E91-B9FF-F39AE7AA9D4F}" type="presParOf" srcId="{FB6A6E1A-BF0E-4C4B-BDBB-CAD85EC076B5}" destId="{19EE278C-60D7-4377-87C6-37C9E6EDC37E}" srcOrd="0" destOrd="0" presId="urn:microsoft.com/office/officeart/2008/layout/LinedList"/>
    <dgm:cxn modelId="{CC6228F0-BC79-4772-9C02-7C609A792825}" type="presParOf" srcId="{FB6A6E1A-BF0E-4C4B-BDBB-CAD85EC076B5}" destId="{5717E84B-06DA-435B-B33A-B5F9AA5343C9}" srcOrd="1" destOrd="0" presId="urn:microsoft.com/office/officeart/2008/layout/LinedList"/>
    <dgm:cxn modelId="{D47FE97E-CB25-4B12-9B88-4FDB8944D5B4}" type="presParOf" srcId="{63139B90-0866-4C13-8FE0-8F2DC014992A}" destId="{D2D5F2DB-73CA-4774-9E97-B9AEFA04F7E1}" srcOrd="2" destOrd="0" presId="urn:microsoft.com/office/officeart/2008/layout/LinedList"/>
    <dgm:cxn modelId="{5FF61325-4F2F-44D5-8AE8-057868E6390E}" type="presParOf" srcId="{63139B90-0866-4C13-8FE0-8F2DC014992A}" destId="{3BB4A12A-7C44-479B-9FBF-1ACFD725079F}" srcOrd="3" destOrd="0" presId="urn:microsoft.com/office/officeart/2008/layout/LinedList"/>
    <dgm:cxn modelId="{D9DE022F-86B3-4D64-A454-62A1039B1600}" type="presParOf" srcId="{3BB4A12A-7C44-479B-9FBF-1ACFD725079F}" destId="{A5200E3C-AB0E-4824-9C93-F7FAB35A3379}" srcOrd="0" destOrd="0" presId="urn:microsoft.com/office/officeart/2008/layout/LinedList"/>
    <dgm:cxn modelId="{632C22E0-ACE1-4B6F-8065-CBE2AC1A6D79}" type="presParOf" srcId="{3BB4A12A-7C44-479B-9FBF-1ACFD725079F}" destId="{870D3A38-80BE-4715-8EBA-6D894F79B1BA}" srcOrd="1" destOrd="0" presId="urn:microsoft.com/office/officeart/2008/layout/LinedList"/>
    <dgm:cxn modelId="{5D719A85-CC31-47A0-A3D1-9DBDE8C74A43}" type="presParOf" srcId="{63139B90-0866-4C13-8FE0-8F2DC014992A}" destId="{FD43BAA2-5D13-4965-8717-D7C366C60A10}" srcOrd="4" destOrd="0" presId="urn:microsoft.com/office/officeart/2008/layout/LinedList"/>
    <dgm:cxn modelId="{92B4B3C5-CEAD-49C2-995E-5CCF50C9AC08}" type="presParOf" srcId="{63139B90-0866-4C13-8FE0-8F2DC014992A}" destId="{EFBECD20-39FB-495D-A757-FF89F6A6971C}" srcOrd="5" destOrd="0" presId="urn:microsoft.com/office/officeart/2008/layout/LinedList"/>
    <dgm:cxn modelId="{B95EA425-49D8-4171-8699-35AC368F9C33}" type="presParOf" srcId="{EFBECD20-39FB-495D-A757-FF89F6A6971C}" destId="{3C5E81EF-8763-459D-B1F1-EB312E660FAF}" srcOrd="0" destOrd="0" presId="urn:microsoft.com/office/officeart/2008/layout/LinedList"/>
    <dgm:cxn modelId="{96F874C4-6BB0-45BB-9A4B-1B25F9AF5064}" type="presParOf" srcId="{EFBECD20-39FB-495D-A757-FF89F6A6971C}" destId="{3CDBF49D-B7F5-4BB8-8BA9-C8B206F0B449}" srcOrd="1" destOrd="0" presId="urn:microsoft.com/office/officeart/2008/layout/LinedList"/>
    <dgm:cxn modelId="{CFC90A01-EECC-4354-87A6-558ADA829262}" type="presParOf" srcId="{3CDBF49D-B7F5-4BB8-8BA9-C8B206F0B449}" destId="{0A2CFFAB-E9E4-43F5-8650-4CC76E00F2A5}" srcOrd="0" destOrd="0" presId="urn:microsoft.com/office/officeart/2008/layout/LinedList"/>
    <dgm:cxn modelId="{9ACAE01B-1BDB-4917-B69A-31249D6723FD}" type="presParOf" srcId="{3CDBF49D-B7F5-4BB8-8BA9-C8B206F0B449}" destId="{67CB4233-88B6-4B46-8476-5E25EEA937A6}" srcOrd="1" destOrd="0" presId="urn:microsoft.com/office/officeart/2008/layout/LinedList"/>
    <dgm:cxn modelId="{71EF3E66-AD8B-4427-9F7F-BDAF95CB4A4C}" type="presParOf" srcId="{67CB4233-88B6-4B46-8476-5E25EEA937A6}" destId="{3743B84C-0AD2-4C5E-853F-07646CC11A33}" srcOrd="0" destOrd="0" presId="urn:microsoft.com/office/officeart/2008/layout/LinedList"/>
    <dgm:cxn modelId="{92688EA7-7822-4187-89A4-513C9BD99B76}" type="presParOf" srcId="{67CB4233-88B6-4B46-8476-5E25EEA937A6}" destId="{6D3900FE-34CA-4C94-8D2B-DEBC8F39CAF3}" srcOrd="1" destOrd="0" presId="urn:microsoft.com/office/officeart/2008/layout/LinedList"/>
    <dgm:cxn modelId="{F9E1934A-792B-4B92-862B-C3F7DBCBA99D}" type="presParOf" srcId="{67CB4233-88B6-4B46-8476-5E25EEA937A6}" destId="{052A5E6E-C85B-4F22-9400-FF21D8895612}" srcOrd="2" destOrd="0" presId="urn:microsoft.com/office/officeart/2008/layout/LinedList"/>
    <dgm:cxn modelId="{3D1A6DCD-12CC-4CBA-A78A-7F0B88B27604}" type="presParOf" srcId="{3CDBF49D-B7F5-4BB8-8BA9-C8B206F0B449}" destId="{809A2916-A8EF-4D3A-B72C-AB3B03C31A66}" srcOrd="2" destOrd="0" presId="urn:microsoft.com/office/officeart/2008/layout/LinedList"/>
    <dgm:cxn modelId="{E271F977-702D-49AB-8806-57B35EE8A19A}" type="presParOf" srcId="{3CDBF49D-B7F5-4BB8-8BA9-C8B206F0B449}" destId="{F13C9168-3806-4D92-BCBD-34020B2D7A5A}" srcOrd="3" destOrd="0" presId="urn:microsoft.com/office/officeart/2008/layout/LinedList"/>
    <dgm:cxn modelId="{57EF0386-9B23-46FF-AACC-1D60C1AEB66E}" type="presParOf" srcId="{3CDBF49D-B7F5-4BB8-8BA9-C8B206F0B449}" destId="{7DFC2739-568F-4622-ABFA-DEAE161F6C72}" srcOrd="4" destOrd="0" presId="urn:microsoft.com/office/officeart/2008/layout/LinedList"/>
    <dgm:cxn modelId="{0370E7AE-4E2F-4835-BB09-77391AF70FCA}" type="presParOf" srcId="{7DFC2739-568F-4622-ABFA-DEAE161F6C72}" destId="{55093617-6442-42F8-BD01-AD7C54E3DB2E}" srcOrd="0" destOrd="0" presId="urn:microsoft.com/office/officeart/2008/layout/LinedList"/>
    <dgm:cxn modelId="{EE9A4F1F-2D0D-4DE4-9FE8-F174D05EBE45}" type="presParOf" srcId="{7DFC2739-568F-4622-ABFA-DEAE161F6C72}" destId="{FF34FC54-DA40-45AB-9A3D-1673D37ABDC8}" srcOrd="1" destOrd="0" presId="urn:microsoft.com/office/officeart/2008/layout/LinedList"/>
    <dgm:cxn modelId="{7730CE76-8F22-4467-BA53-3452767E0448}" type="presParOf" srcId="{7DFC2739-568F-4622-ABFA-DEAE161F6C72}" destId="{819443BB-DD03-463F-A429-E12B5BDEAFB6}" srcOrd="2" destOrd="0" presId="urn:microsoft.com/office/officeart/2008/layout/LinedList"/>
    <dgm:cxn modelId="{D0EE5C95-7F88-44FE-8FF5-FEE46AC38DAC}" type="presParOf" srcId="{3CDBF49D-B7F5-4BB8-8BA9-C8B206F0B449}" destId="{FCCD104E-ECDC-4A12-AB2C-71F5537408EB}" srcOrd="5" destOrd="0" presId="urn:microsoft.com/office/officeart/2008/layout/LinedList"/>
    <dgm:cxn modelId="{C58C1C41-8BCF-43A0-BF62-16057878B68A}" type="presParOf" srcId="{3CDBF49D-B7F5-4BB8-8BA9-C8B206F0B449}" destId="{DE57A1F4-680C-4FE2-9595-D7AE76734457}" srcOrd="6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B4D503-0B80-4460-922F-678D7B3B9A0D}" type="doc">
      <dgm:prSet loTypeId="urn:microsoft.com/office/officeart/2005/8/layout/list1#2" loCatId="list" qsTypeId="urn:microsoft.com/office/officeart/2005/8/quickstyle/simple1#9" qsCatId="simple" csTypeId="urn:microsoft.com/office/officeart/2005/8/colors/accent1_2#3" csCatId="accent1" phldr="1"/>
      <dgm:spPr/>
      <dgm:t>
        <a:bodyPr/>
        <a:lstStyle/>
        <a:p>
          <a:endParaRPr lang="en-US"/>
        </a:p>
      </dgm:t>
    </dgm:pt>
    <dgm:pt modelId="{6803AE33-8C4D-49FF-A701-3AEB5FFD114C}">
      <dgm:prSet custT="1"/>
      <dgm:spPr>
        <a:solidFill>
          <a:schemeClr val="accent2"/>
        </a:solidFill>
        <a:ln>
          <a:noFill/>
        </a:ln>
      </dgm:spPr>
      <dgm:t>
        <a:bodyPr/>
        <a:lstStyle/>
        <a:p>
          <a:pPr algn="r" rtl="0"/>
          <a:r>
            <a:rPr lang="fa-IR" sz="1800" b="1" dirty="0" err="1">
              <a:solidFill>
                <a:schemeClr val="bg2"/>
              </a:solidFill>
              <a:ea typeface="+mn-ea"/>
              <a:cs typeface="B Nazanin" panose="00000400000000000000" pitchFamily="2" charset="-78"/>
            </a:rPr>
            <a:t>روش‌های</a:t>
          </a:r>
          <a:r>
            <a:rPr lang="fa-IR" sz="1800" b="1" dirty="0">
              <a:solidFill>
                <a:schemeClr val="bg2"/>
              </a:solidFill>
              <a:ea typeface="+mn-ea"/>
              <a:cs typeface="B Nazanin" panose="00000400000000000000" pitchFamily="2" charset="-78"/>
            </a:rPr>
            <a:t> </a:t>
          </a:r>
          <a:r>
            <a:rPr lang="fa-IR" sz="1800" b="1" dirty="0" err="1">
              <a:solidFill>
                <a:schemeClr val="bg2"/>
              </a:solidFill>
              <a:ea typeface="+mn-ea"/>
              <a:cs typeface="B Nazanin" panose="00000400000000000000" pitchFamily="2" charset="-78"/>
            </a:rPr>
            <a:t>پارامتری</a:t>
          </a:r>
          <a:r>
            <a:rPr lang="fa-IR" sz="1800" b="1" dirty="0">
              <a:solidFill>
                <a:schemeClr val="bg2"/>
              </a:solidFill>
              <a:ea typeface="+mn-ea"/>
              <a:cs typeface="B Nazanin" panose="00000400000000000000" pitchFamily="2" charset="-78"/>
            </a:rPr>
            <a:t>:</a:t>
          </a:r>
          <a:endParaRPr lang="en-US" sz="1800" b="1" dirty="0">
            <a:solidFill>
              <a:schemeClr val="bg2"/>
            </a:solidFill>
            <a:cs typeface="B Nazanin" panose="00000400000000000000" pitchFamily="2" charset="-78"/>
          </a:endParaRPr>
        </a:p>
      </dgm:t>
    </dgm:pt>
    <dgm:pt modelId="{71CB2A66-749B-4C8F-9BAC-3469E95A323C}" type="parTrans" cxnId="{B3A9A309-4955-47E0-A62F-54101AE9EF22}">
      <dgm:prSet/>
      <dgm:spPr/>
      <dgm:t>
        <a:bodyPr/>
        <a:lstStyle/>
        <a:p>
          <a:endParaRPr lang="en-US"/>
        </a:p>
      </dgm:t>
    </dgm:pt>
    <dgm:pt modelId="{0BE976F9-0D26-497C-8000-721D61B1AB27}" type="sibTrans" cxnId="{B3A9A309-4955-47E0-A62F-54101AE9EF22}">
      <dgm:prSet/>
      <dgm:spPr/>
      <dgm:t>
        <a:bodyPr/>
        <a:lstStyle/>
        <a:p>
          <a:endParaRPr lang="en-US"/>
        </a:p>
      </dgm:t>
    </dgm:pt>
    <dgm:pt modelId="{D5BDCD57-3FE2-4364-8697-EF0B3F551B8B}">
      <dgm:prSet custT="1"/>
      <dgm:spPr>
        <a:solidFill>
          <a:schemeClr val="accent2"/>
        </a:solidFill>
        <a:ln>
          <a:noFill/>
        </a:ln>
      </dgm:spPr>
      <dgm:t>
        <a:bodyPr/>
        <a:lstStyle/>
        <a:p>
          <a:pPr algn="r" rtl="1"/>
          <a:r>
            <a:rPr lang="fa-IR" sz="1800" b="1" dirty="0" err="1">
              <a:solidFill>
                <a:schemeClr val="bg2"/>
              </a:solidFill>
              <a:cs typeface="B Nazanin" panose="00000400000000000000" pitchFamily="2" charset="-78"/>
            </a:rPr>
            <a:t>روش‌های</a:t>
          </a:r>
          <a:r>
            <a:rPr lang="fa-IR" sz="1800" b="1" baseline="0" dirty="0">
              <a:solidFill>
                <a:schemeClr val="bg2"/>
              </a:solidFill>
              <a:cs typeface="B Nazanin" panose="00000400000000000000" pitchFamily="2" charset="-78"/>
            </a:rPr>
            <a:t> </a:t>
          </a:r>
          <a:r>
            <a:rPr lang="fa-IR" sz="1800" b="1" baseline="0" dirty="0" err="1">
              <a:solidFill>
                <a:schemeClr val="bg2"/>
              </a:solidFill>
              <a:cs typeface="B Nazanin" panose="00000400000000000000" pitchFamily="2" charset="-78"/>
            </a:rPr>
            <a:t>ناپارامتری</a:t>
          </a:r>
          <a:r>
            <a:rPr lang="fa-IR" sz="1800" b="1" baseline="0" dirty="0">
              <a:solidFill>
                <a:schemeClr val="bg2"/>
              </a:solidFill>
              <a:cs typeface="B Nazanin" panose="00000400000000000000" pitchFamily="2" charset="-78"/>
            </a:rPr>
            <a:t>:</a:t>
          </a:r>
          <a:endParaRPr lang="en-US" sz="1800" b="1" dirty="0">
            <a:solidFill>
              <a:schemeClr val="bg2"/>
            </a:solidFill>
            <a:cs typeface="B Nazanin" panose="00000400000000000000" pitchFamily="2" charset="-78"/>
          </a:endParaRPr>
        </a:p>
      </dgm:t>
    </dgm:pt>
    <dgm:pt modelId="{A770BF92-35AC-487F-A40C-40816D8005B1}" type="parTrans" cxnId="{867B387E-F046-467F-BB26-26F02B9A33D5}">
      <dgm:prSet/>
      <dgm:spPr/>
      <dgm:t>
        <a:bodyPr/>
        <a:lstStyle/>
        <a:p>
          <a:endParaRPr lang="en-US"/>
        </a:p>
      </dgm:t>
    </dgm:pt>
    <dgm:pt modelId="{3562BF13-FCE3-4E06-B80D-E18FA8FFCB30}" type="sibTrans" cxnId="{867B387E-F046-467F-BB26-26F02B9A33D5}">
      <dgm:prSet/>
      <dgm:spPr/>
      <dgm:t>
        <a:bodyPr/>
        <a:lstStyle/>
        <a:p>
          <a:endParaRPr lang="en-US"/>
        </a:p>
      </dgm:t>
    </dgm:pt>
    <dgm:pt modelId="{82650E3F-D6E2-4296-921D-7DB7037AB094}">
      <dgm:prSet custT="1"/>
      <dgm:spPr/>
      <dgm:t>
        <a:bodyPr tIns="731520"/>
        <a:lstStyle/>
        <a:p>
          <a:pPr rtl="1">
            <a:spcBef>
              <a:spcPts val="0"/>
            </a:spcBef>
          </a:pPr>
          <a:r>
            <a:rPr lang="fa-IR" sz="1600" dirty="0">
              <a:ea typeface="+mn-ea"/>
              <a:cs typeface="B Nazanin" panose="00000400000000000000" pitchFamily="2" charset="-78"/>
            </a:rPr>
            <a:t>در این روش ما درمورد تابع </a:t>
          </a:r>
          <a:r>
            <a:rPr lang="en-US" sz="1600" dirty="0">
              <a:ea typeface="+mn-ea"/>
              <a:cs typeface="B Nazanin" panose="00000400000000000000" pitchFamily="2" charset="-78"/>
            </a:rPr>
            <a:t>f</a:t>
          </a:r>
          <a:r>
            <a:rPr lang="fa-IR" sz="1600" dirty="0">
              <a:ea typeface="+mn-ea"/>
              <a:cs typeface="B Nazanin" panose="00000400000000000000" pitchFamily="2" charset="-78"/>
            </a:rPr>
            <a:t>، هیچ فرضی را قرار </a:t>
          </a:r>
          <a:r>
            <a:rPr lang="fa-IR" sz="1600" dirty="0" err="1">
              <a:ea typeface="+mn-ea"/>
              <a:cs typeface="B Nazanin" panose="00000400000000000000" pitchFamily="2" charset="-78"/>
            </a:rPr>
            <a:t>نمی‌هیم</a:t>
          </a:r>
          <a:r>
            <a:rPr lang="fa-IR" sz="1600" dirty="0">
              <a:ea typeface="+mn-ea"/>
              <a:cs typeface="B Nazanin" panose="00000400000000000000" pitchFamily="2" charset="-78"/>
            </a:rPr>
            <a:t> یعنی فرم یا شکل خاصی قرار </a:t>
          </a:r>
          <a:r>
            <a:rPr lang="fa-IR" sz="1600" dirty="0" err="1">
              <a:ea typeface="+mn-ea"/>
              <a:cs typeface="B Nazanin" panose="00000400000000000000" pitchFamily="2" charset="-78"/>
            </a:rPr>
            <a:t>نمی‌دهیم</a:t>
          </a:r>
          <a:r>
            <a:rPr lang="fa-IR" sz="1600" dirty="0">
              <a:ea typeface="+mn-ea"/>
              <a:cs typeface="B Nazanin" panose="00000400000000000000" pitchFamily="2" charset="-78"/>
            </a:rPr>
            <a:t>. </a:t>
          </a:r>
          <a:r>
            <a:rPr lang="fa-IR" sz="1600" dirty="0" err="1">
              <a:ea typeface="+mn-ea"/>
              <a:cs typeface="B Nazanin" panose="00000400000000000000" pitchFamily="2" charset="-78"/>
            </a:rPr>
            <a:t>دراین</a:t>
          </a:r>
          <a:r>
            <a:rPr lang="fa-IR" sz="1600" dirty="0">
              <a:ea typeface="+mn-ea"/>
              <a:cs typeface="B Nazanin" panose="00000400000000000000" pitchFamily="2" charset="-78"/>
            </a:rPr>
            <a:t> صورت دنبال یک برآوردی از </a:t>
          </a:r>
          <a:r>
            <a:rPr lang="en-US" sz="1600" dirty="0">
              <a:ea typeface="+mn-ea"/>
              <a:cs typeface="B Nazanin" panose="00000400000000000000" pitchFamily="2" charset="-78"/>
            </a:rPr>
            <a:t>f</a:t>
          </a:r>
          <a:r>
            <a:rPr lang="fa-IR" sz="1600" dirty="0">
              <a:ea typeface="+mn-ea"/>
              <a:cs typeface="B Nazanin" panose="00000400000000000000" pitchFamily="2" charset="-78"/>
            </a:rPr>
            <a:t> </a:t>
          </a:r>
          <a:r>
            <a:rPr lang="fa-IR" sz="1600" dirty="0" err="1">
              <a:ea typeface="+mn-ea"/>
              <a:cs typeface="B Nazanin" panose="00000400000000000000" pitchFamily="2" charset="-78"/>
            </a:rPr>
            <a:t>می‌گردیم</a:t>
          </a:r>
          <a:r>
            <a:rPr lang="fa-IR" sz="1600" dirty="0">
              <a:ea typeface="+mn-ea"/>
              <a:cs typeface="B Nazanin" panose="00000400000000000000" pitchFamily="2" charset="-78"/>
            </a:rPr>
            <a:t> که </a:t>
          </a:r>
          <a:r>
            <a:rPr lang="fa-IR" sz="1600" dirty="0" err="1">
              <a:ea typeface="+mn-ea"/>
              <a:cs typeface="B Nazanin" panose="00000400000000000000" pitchFamily="2" charset="-78"/>
            </a:rPr>
            <a:t>تاجایی</a:t>
          </a:r>
          <a:r>
            <a:rPr lang="fa-IR" sz="1600" dirty="0">
              <a:ea typeface="+mn-ea"/>
              <a:cs typeface="B Nazanin" panose="00000400000000000000" pitchFamily="2" charset="-78"/>
            </a:rPr>
            <a:t> که ممکن است به نقاطی که ما داریم نزدیک و هموار باشند.</a:t>
          </a:r>
          <a:endParaRPr lang="en-US" sz="1600" dirty="0">
            <a:ea typeface="+mn-ea"/>
            <a:cs typeface="B Nazanin" panose="00000400000000000000" pitchFamily="2" charset="-78"/>
          </a:endParaRPr>
        </a:p>
      </dgm:t>
    </dgm:pt>
    <dgm:pt modelId="{DBD02D16-6447-4B3F-9162-19CEE4EAC286}" type="parTrans" cxnId="{349378A1-CC1D-4FEC-8461-BE0D39266705}">
      <dgm:prSet/>
      <dgm:spPr/>
      <dgm:t>
        <a:bodyPr/>
        <a:lstStyle/>
        <a:p>
          <a:endParaRPr lang="en-US"/>
        </a:p>
      </dgm:t>
    </dgm:pt>
    <dgm:pt modelId="{31C96943-601E-48F3-A1B6-1CE9BD7B88BA}" type="sibTrans" cxnId="{349378A1-CC1D-4FEC-8461-BE0D39266705}">
      <dgm:prSet/>
      <dgm:spPr/>
      <dgm:t>
        <a:bodyPr/>
        <a:lstStyle/>
        <a:p>
          <a:endParaRPr lang="en-US"/>
        </a:p>
      </dgm:t>
    </dgm:pt>
    <dgm:pt modelId="{17DD9A22-3560-4887-9CD0-4328EC1893F2}">
      <dgm:prSet custT="1"/>
      <dgm:spPr/>
      <dgm:t>
        <a:bodyPr tIns="548640"/>
        <a:lstStyle/>
        <a:p>
          <a:pPr algn="r" rtl="1"/>
          <a:r>
            <a:rPr lang="fa-IR" sz="1600" dirty="0">
              <a:cs typeface="B Nazanin" panose="00000400000000000000" pitchFamily="2" charset="-78"/>
            </a:rPr>
            <a:t>در این روش، </a:t>
          </a:r>
          <a:r>
            <a:rPr lang="fa-IR" sz="1600" dirty="0" err="1">
              <a:cs typeface="B Nazanin" panose="00000400000000000000" pitchFamily="2" charset="-78"/>
            </a:rPr>
            <a:t>مسله‌ی</a:t>
          </a:r>
          <a:r>
            <a:rPr lang="fa-IR" sz="1600" dirty="0">
              <a:cs typeface="B Nazanin" panose="00000400000000000000" pitchFamily="2" charset="-78"/>
            </a:rPr>
            <a:t> </a:t>
          </a:r>
          <a:r>
            <a:rPr lang="fa-IR" sz="1600" dirty="0" err="1">
              <a:cs typeface="B Nazanin" panose="00000400000000000000" pitchFamily="2" charset="-78"/>
            </a:rPr>
            <a:t>برآوردکردن</a:t>
          </a:r>
          <a:r>
            <a:rPr lang="fa-IR" sz="1600" dirty="0">
              <a:cs typeface="B Nazanin" panose="00000400000000000000" pitchFamily="2" charset="-78"/>
            </a:rPr>
            <a:t> </a:t>
          </a:r>
          <a:r>
            <a:rPr lang="en-US" sz="1600" dirty="0">
              <a:cs typeface="B Nazanin" panose="00000400000000000000" pitchFamily="2" charset="-78"/>
            </a:rPr>
            <a:t>f</a:t>
          </a:r>
          <a:r>
            <a:rPr lang="fa-IR" sz="1600" dirty="0">
              <a:cs typeface="B Nazanin" panose="00000400000000000000" pitchFamily="2" charset="-78"/>
            </a:rPr>
            <a:t>، که </a:t>
          </a:r>
          <a:r>
            <a:rPr lang="en-US" sz="1600" dirty="0">
              <a:cs typeface="B Nazanin" panose="00000400000000000000" pitchFamily="2" charset="-78"/>
            </a:rPr>
            <a:t>p </a:t>
          </a:r>
          <a:r>
            <a:rPr lang="fa-IR" sz="1600" dirty="0">
              <a:cs typeface="B Nazanin" panose="00000400000000000000" pitchFamily="2" charset="-78"/>
            </a:rPr>
            <a:t> بعدی نیز </a:t>
          </a:r>
          <a:r>
            <a:rPr lang="fa-IR" sz="1600" dirty="0" err="1">
              <a:cs typeface="B Nazanin" panose="00000400000000000000" pitchFamily="2" charset="-78"/>
            </a:rPr>
            <a:t>می‌باشد</a:t>
          </a:r>
          <a:r>
            <a:rPr lang="fa-IR" sz="1600" dirty="0">
              <a:cs typeface="B Nazanin" panose="00000400000000000000" pitchFamily="2" charset="-78"/>
            </a:rPr>
            <a:t> به </a:t>
          </a:r>
          <a:r>
            <a:rPr lang="fa-IR" sz="1600" dirty="0" err="1">
              <a:cs typeface="B Nazanin" panose="00000400000000000000" pitchFamily="2" charset="-78"/>
            </a:rPr>
            <a:t>برآوردکردن</a:t>
          </a:r>
          <a:r>
            <a:rPr lang="fa-IR" sz="1600" dirty="0">
              <a:cs typeface="B Nazanin" panose="00000400000000000000" pitchFamily="2" charset="-78"/>
            </a:rPr>
            <a:t> یک مجموعه از </a:t>
          </a:r>
          <a:r>
            <a:rPr lang="fa-IR" sz="1600" dirty="0" err="1">
              <a:cs typeface="B Nazanin" panose="00000400000000000000" pitchFamily="2" charset="-78"/>
            </a:rPr>
            <a:t>پارامتر‌ها</a:t>
          </a:r>
          <a:r>
            <a:rPr lang="fa-IR" sz="1600" dirty="0">
              <a:cs typeface="B Nazanin" panose="00000400000000000000" pitchFamily="2" charset="-78"/>
            </a:rPr>
            <a:t> تنزل پیدا </a:t>
          </a:r>
          <a:r>
            <a:rPr lang="fa-IR" sz="1600" dirty="0" err="1">
              <a:cs typeface="B Nazanin" panose="00000400000000000000" pitchFamily="2" charset="-78"/>
            </a:rPr>
            <a:t>می‌کند</a:t>
          </a:r>
          <a:r>
            <a:rPr lang="fa-IR" sz="1600" dirty="0">
              <a:cs typeface="B Nazanin" panose="00000400000000000000" pitchFamily="2" charset="-78"/>
            </a:rPr>
            <a:t>. یعنی بجای </a:t>
          </a:r>
          <a:r>
            <a:rPr lang="fa-IR" sz="1600" dirty="0" err="1">
              <a:cs typeface="B Nazanin" panose="00000400000000000000" pitchFamily="2" charset="-78"/>
            </a:rPr>
            <a:t>برآوردکردن</a:t>
          </a:r>
          <a:r>
            <a:rPr lang="fa-IR" sz="1600" dirty="0">
              <a:cs typeface="B Nazanin" panose="00000400000000000000" pitchFamily="2" charset="-78"/>
            </a:rPr>
            <a:t> </a:t>
          </a:r>
          <a:r>
            <a:rPr lang="en-US" sz="1600" dirty="0">
              <a:cs typeface="B Nazanin" panose="00000400000000000000" pitchFamily="2" charset="-78"/>
            </a:rPr>
            <a:t>f</a:t>
          </a:r>
          <a:r>
            <a:rPr lang="fa-IR" sz="1600" dirty="0">
              <a:cs typeface="B Nazanin" panose="00000400000000000000" pitchFamily="2" charset="-78"/>
            </a:rPr>
            <a:t> با </a:t>
          </a:r>
          <a:r>
            <a:rPr lang="en-US" sz="1600" dirty="0">
              <a:cs typeface="B Nazanin" panose="00000400000000000000" pitchFamily="2" charset="-78"/>
            </a:rPr>
            <a:t>p</a:t>
          </a:r>
          <a:r>
            <a:rPr lang="fa-IR" sz="1600" dirty="0">
              <a:cs typeface="B Nazanin" panose="00000400000000000000" pitchFamily="2" charset="-78"/>
            </a:rPr>
            <a:t> بعد، </a:t>
          </a:r>
          <a:r>
            <a:rPr lang="fa-IR" sz="1600" dirty="0" err="1">
              <a:cs typeface="B Nazanin" panose="00000400000000000000" pitchFamily="2" charset="-78"/>
            </a:rPr>
            <a:t>مسله</a:t>
          </a:r>
          <a:r>
            <a:rPr lang="fa-IR" sz="1600" dirty="0">
              <a:cs typeface="B Nazanin" panose="00000400000000000000" pitchFamily="2" charset="-78"/>
            </a:rPr>
            <a:t> را به </a:t>
          </a:r>
          <a:r>
            <a:rPr lang="fa-IR" sz="1600" dirty="0" err="1">
              <a:cs typeface="B Nazanin" panose="00000400000000000000" pitchFamily="2" charset="-78"/>
            </a:rPr>
            <a:t>برآوردکردن</a:t>
          </a:r>
          <a:r>
            <a:rPr lang="fa-IR" sz="1600" dirty="0">
              <a:cs typeface="B Nazanin" panose="00000400000000000000" pitchFamily="2" charset="-78"/>
            </a:rPr>
            <a:t> یک تعداد پارامتر کاهش </a:t>
          </a:r>
          <a:r>
            <a:rPr lang="fa-IR" sz="1600" dirty="0" err="1">
              <a:cs typeface="B Nazanin" panose="00000400000000000000" pitchFamily="2" charset="-78"/>
            </a:rPr>
            <a:t>می‌دهیم</a:t>
          </a:r>
          <a:r>
            <a:rPr lang="fa-IR" sz="1600" dirty="0">
              <a:cs typeface="B Nazanin" panose="00000400000000000000" pitchFamily="2" charset="-78"/>
            </a:rPr>
            <a:t>. </a:t>
          </a:r>
          <a:endParaRPr lang="en-US" sz="1600" dirty="0">
            <a:cs typeface="B Nazanin" panose="00000400000000000000" pitchFamily="2" charset="-78"/>
          </a:endParaRPr>
        </a:p>
      </dgm:t>
    </dgm:pt>
    <dgm:pt modelId="{68E9A712-056F-47F4-B65E-C6230D7C168B}" type="sibTrans" cxnId="{F3F11361-EABA-447A-BD1F-C1C7849D2FC0}">
      <dgm:prSet/>
      <dgm:spPr/>
      <dgm:t>
        <a:bodyPr/>
        <a:lstStyle/>
        <a:p>
          <a:endParaRPr lang="en-US"/>
        </a:p>
      </dgm:t>
    </dgm:pt>
    <dgm:pt modelId="{6CDBEF9D-8BB3-417C-B64A-90A621C2D4D1}" type="parTrans" cxnId="{F3F11361-EABA-447A-BD1F-C1C7849D2FC0}">
      <dgm:prSet/>
      <dgm:spPr/>
      <dgm:t>
        <a:bodyPr/>
        <a:lstStyle/>
        <a:p>
          <a:endParaRPr lang="en-US"/>
        </a:p>
      </dgm:t>
    </dgm:pt>
    <dgm:pt modelId="{01DD0F12-12F5-4D40-B8E1-50F8BA73202A}" type="pres">
      <dgm:prSet presAssocID="{B7B4D503-0B80-4460-922F-678D7B3B9A0D}" presName="linear" presStyleCnt="0">
        <dgm:presLayoutVars>
          <dgm:dir/>
          <dgm:animLvl val="lvl"/>
          <dgm:resizeHandles val="exact"/>
        </dgm:presLayoutVars>
      </dgm:prSet>
      <dgm:spPr/>
    </dgm:pt>
    <dgm:pt modelId="{709D80A6-72FB-4616-B5E3-B5DD741D5F23}" type="pres">
      <dgm:prSet presAssocID="{6803AE33-8C4D-49FF-A701-3AEB5FFD114C}" presName="parentLin" presStyleCnt="0"/>
      <dgm:spPr/>
    </dgm:pt>
    <dgm:pt modelId="{76495F65-323E-4916-B636-C8D6D15ABDE0}" type="pres">
      <dgm:prSet presAssocID="{6803AE33-8C4D-49FF-A701-3AEB5FFD114C}" presName="parentLeftMargin" presStyleLbl="node1" presStyleIdx="0" presStyleCnt="2"/>
      <dgm:spPr/>
    </dgm:pt>
    <dgm:pt modelId="{9D1AF6DF-8EBD-4BA9-AB1C-83666B416551}" type="pres">
      <dgm:prSet presAssocID="{6803AE33-8C4D-49FF-A701-3AEB5FFD114C}" presName="parentText" presStyleLbl="node1" presStyleIdx="0" presStyleCnt="2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71934524-F682-452D-88D9-5DEC2E6B5015}" type="pres">
      <dgm:prSet presAssocID="{6803AE33-8C4D-49FF-A701-3AEB5FFD114C}" presName="negativeSpace" presStyleCnt="0"/>
      <dgm:spPr/>
    </dgm:pt>
    <dgm:pt modelId="{64F3F243-0CC4-4CEF-93F2-5776498F90DB}" type="pres">
      <dgm:prSet presAssocID="{6803AE33-8C4D-49FF-A701-3AEB5FFD114C}" presName="childText" presStyleLbl="alignAcc1" presStyleIdx="0" presStyleCnt="2" custScaleY="107060">
        <dgm:presLayoutVars>
          <dgm:bulletEnabled val="1"/>
        </dgm:presLayoutVars>
      </dgm:prSet>
      <dgm:spPr/>
    </dgm:pt>
    <dgm:pt modelId="{45C074A4-D50D-4582-A1CA-82DFC52CD331}" type="pres">
      <dgm:prSet presAssocID="{0BE976F9-0D26-497C-8000-721D61B1AB27}" presName="spaceBetweenRectangles" presStyleCnt="0"/>
      <dgm:spPr/>
    </dgm:pt>
    <dgm:pt modelId="{E4533D0C-9DAF-48DA-84A6-520527060381}" type="pres">
      <dgm:prSet presAssocID="{D5BDCD57-3FE2-4364-8697-EF0B3F551B8B}" presName="parentLin" presStyleCnt="0"/>
      <dgm:spPr/>
    </dgm:pt>
    <dgm:pt modelId="{A4395476-9DE8-4F6F-8320-3E3F1F0BB7B7}" type="pres">
      <dgm:prSet presAssocID="{D5BDCD57-3FE2-4364-8697-EF0B3F551B8B}" presName="parentLeftMargin" presStyleLbl="node1" presStyleIdx="0" presStyleCnt="2"/>
      <dgm:spPr/>
    </dgm:pt>
    <dgm:pt modelId="{D2B8060E-5C25-48B8-8A2C-C7E31B9A4C0B}" type="pres">
      <dgm:prSet presAssocID="{D5BDCD57-3FE2-4364-8697-EF0B3F551B8B}" presName="parentText" presStyleLbl="node1" presStyleIdx="1" presStyleCnt="2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34E5DCBF-B6A4-4E52-90C6-8639E330299B}" type="pres">
      <dgm:prSet presAssocID="{D5BDCD57-3FE2-4364-8697-EF0B3F551B8B}" presName="negativeSpace" presStyleCnt="0"/>
      <dgm:spPr/>
    </dgm:pt>
    <dgm:pt modelId="{84309B57-9335-4504-ADE7-0F6F02733EE1}" type="pres">
      <dgm:prSet presAssocID="{D5BDCD57-3FE2-4364-8697-EF0B3F551B8B}" presName="childText" presStyleLbl="alignAcc1" presStyleIdx="1" presStyleCnt="2">
        <dgm:presLayoutVars>
          <dgm:bulletEnabled val="1"/>
        </dgm:presLayoutVars>
      </dgm:prSet>
      <dgm:spPr/>
    </dgm:pt>
  </dgm:ptLst>
  <dgm:cxnLst>
    <dgm:cxn modelId="{B3A9A309-4955-47E0-A62F-54101AE9EF22}" srcId="{B7B4D503-0B80-4460-922F-678D7B3B9A0D}" destId="{6803AE33-8C4D-49FF-A701-3AEB5FFD114C}" srcOrd="0" destOrd="0" parTransId="{71CB2A66-749B-4C8F-9BAC-3469E95A323C}" sibTransId="{0BE976F9-0D26-497C-8000-721D61B1AB27}"/>
    <dgm:cxn modelId="{DD525215-D2F0-4809-819A-7302E4194AD9}" type="presOf" srcId="{D5BDCD57-3FE2-4364-8697-EF0B3F551B8B}" destId="{D2B8060E-5C25-48B8-8A2C-C7E31B9A4C0B}" srcOrd="1" destOrd="0" presId="urn:microsoft.com/office/officeart/2005/8/layout/list1#2"/>
    <dgm:cxn modelId="{C4F8DD1B-633C-46F6-80C7-69AF8D087DC9}" type="presOf" srcId="{6803AE33-8C4D-49FF-A701-3AEB5FFD114C}" destId="{76495F65-323E-4916-B636-C8D6D15ABDE0}" srcOrd="0" destOrd="0" presId="urn:microsoft.com/office/officeart/2005/8/layout/list1#2"/>
    <dgm:cxn modelId="{5805AD22-362A-4090-939F-1078228FD9BE}" type="presOf" srcId="{82650E3F-D6E2-4296-921D-7DB7037AB094}" destId="{84309B57-9335-4504-ADE7-0F6F02733EE1}" srcOrd="0" destOrd="0" presId="urn:microsoft.com/office/officeart/2005/8/layout/list1#2"/>
    <dgm:cxn modelId="{78700935-61A9-4C9A-A00B-B00567B006CC}" type="presOf" srcId="{17DD9A22-3560-4887-9CD0-4328EC1893F2}" destId="{64F3F243-0CC4-4CEF-93F2-5776498F90DB}" srcOrd="0" destOrd="0" presId="urn:microsoft.com/office/officeart/2005/8/layout/list1#2"/>
    <dgm:cxn modelId="{F3F11361-EABA-447A-BD1F-C1C7849D2FC0}" srcId="{6803AE33-8C4D-49FF-A701-3AEB5FFD114C}" destId="{17DD9A22-3560-4887-9CD0-4328EC1893F2}" srcOrd="0" destOrd="0" parTransId="{6CDBEF9D-8BB3-417C-B64A-90A621C2D4D1}" sibTransId="{68E9A712-056F-47F4-B65E-C6230D7C168B}"/>
    <dgm:cxn modelId="{A75EDA4B-E70E-495D-8873-77FC84ED1E03}" type="presOf" srcId="{D5BDCD57-3FE2-4364-8697-EF0B3F551B8B}" destId="{A4395476-9DE8-4F6F-8320-3E3F1F0BB7B7}" srcOrd="0" destOrd="0" presId="urn:microsoft.com/office/officeart/2005/8/layout/list1#2"/>
    <dgm:cxn modelId="{867B387E-F046-467F-BB26-26F02B9A33D5}" srcId="{B7B4D503-0B80-4460-922F-678D7B3B9A0D}" destId="{D5BDCD57-3FE2-4364-8697-EF0B3F551B8B}" srcOrd="1" destOrd="0" parTransId="{A770BF92-35AC-487F-A40C-40816D8005B1}" sibTransId="{3562BF13-FCE3-4E06-B80D-E18FA8FFCB30}"/>
    <dgm:cxn modelId="{349378A1-CC1D-4FEC-8461-BE0D39266705}" srcId="{D5BDCD57-3FE2-4364-8697-EF0B3F551B8B}" destId="{82650E3F-D6E2-4296-921D-7DB7037AB094}" srcOrd="0" destOrd="0" parTransId="{DBD02D16-6447-4B3F-9162-19CEE4EAC286}" sibTransId="{31C96943-601E-48F3-A1B6-1CE9BD7B88BA}"/>
    <dgm:cxn modelId="{5DA867DB-4E75-42E6-8B5A-1F2B65992BA7}" type="presOf" srcId="{B7B4D503-0B80-4460-922F-678D7B3B9A0D}" destId="{01DD0F12-12F5-4D40-B8E1-50F8BA73202A}" srcOrd="0" destOrd="0" presId="urn:microsoft.com/office/officeart/2005/8/layout/list1#2"/>
    <dgm:cxn modelId="{1D7A2BE2-7B6A-4A25-9132-CFD9B8EADD57}" type="presOf" srcId="{6803AE33-8C4D-49FF-A701-3AEB5FFD114C}" destId="{9D1AF6DF-8EBD-4BA9-AB1C-83666B416551}" srcOrd="1" destOrd="0" presId="urn:microsoft.com/office/officeart/2005/8/layout/list1#2"/>
    <dgm:cxn modelId="{E8FACF29-A080-43EA-A24C-36203ACD16AF}" type="presParOf" srcId="{01DD0F12-12F5-4D40-B8E1-50F8BA73202A}" destId="{709D80A6-72FB-4616-B5E3-B5DD741D5F23}" srcOrd="0" destOrd="0" presId="urn:microsoft.com/office/officeart/2005/8/layout/list1#2"/>
    <dgm:cxn modelId="{D5AC9829-7D23-48AB-A1FA-B10BC712696F}" type="presParOf" srcId="{709D80A6-72FB-4616-B5E3-B5DD741D5F23}" destId="{76495F65-323E-4916-B636-C8D6D15ABDE0}" srcOrd="0" destOrd="0" presId="urn:microsoft.com/office/officeart/2005/8/layout/list1#2"/>
    <dgm:cxn modelId="{E4FB87D9-2239-4995-ADCD-5D035A32B7B9}" type="presParOf" srcId="{709D80A6-72FB-4616-B5E3-B5DD741D5F23}" destId="{9D1AF6DF-8EBD-4BA9-AB1C-83666B416551}" srcOrd="1" destOrd="0" presId="urn:microsoft.com/office/officeart/2005/8/layout/list1#2"/>
    <dgm:cxn modelId="{46EF3E35-3450-47F2-BD9C-B2CCC739075B}" type="presParOf" srcId="{01DD0F12-12F5-4D40-B8E1-50F8BA73202A}" destId="{71934524-F682-452D-88D9-5DEC2E6B5015}" srcOrd="1" destOrd="0" presId="urn:microsoft.com/office/officeart/2005/8/layout/list1#2"/>
    <dgm:cxn modelId="{0A4394F6-AA9F-4CF2-A224-5C15EF526B4B}" type="presParOf" srcId="{01DD0F12-12F5-4D40-B8E1-50F8BA73202A}" destId="{64F3F243-0CC4-4CEF-93F2-5776498F90DB}" srcOrd="2" destOrd="0" presId="urn:microsoft.com/office/officeart/2005/8/layout/list1#2"/>
    <dgm:cxn modelId="{ED135B40-356E-4E87-834F-E4667140293C}" type="presParOf" srcId="{01DD0F12-12F5-4D40-B8E1-50F8BA73202A}" destId="{45C074A4-D50D-4582-A1CA-82DFC52CD331}" srcOrd="3" destOrd="0" presId="urn:microsoft.com/office/officeart/2005/8/layout/list1#2"/>
    <dgm:cxn modelId="{39237F93-CADE-4527-9432-40F20720201F}" type="presParOf" srcId="{01DD0F12-12F5-4D40-B8E1-50F8BA73202A}" destId="{E4533D0C-9DAF-48DA-84A6-520527060381}" srcOrd="4" destOrd="0" presId="urn:microsoft.com/office/officeart/2005/8/layout/list1#2"/>
    <dgm:cxn modelId="{DA6071B9-2FC0-4CD8-B4DB-36F3A8F22C82}" type="presParOf" srcId="{E4533D0C-9DAF-48DA-84A6-520527060381}" destId="{A4395476-9DE8-4F6F-8320-3E3F1F0BB7B7}" srcOrd="0" destOrd="0" presId="urn:microsoft.com/office/officeart/2005/8/layout/list1#2"/>
    <dgm:cxn modelId="{3D0D1DEF-9B7D-495A-B683-B026F4CE7768}" type="presParOf" srcId="{E4533D0C-9DAF-48DA-84A6-520527060381}" destId="{D2B8060E-5C25-48B8-8A2C-C7E31B9A4C0B}" srcOrd="1" destOrd="0" presId="urn:microsoft.com/office/officeart/2005/8/layout/list1#2"/>
    <dgm:cxn modelId="{0D581D70-78B9-474C-8132-8D741CA27F73}" type="presParOf" srcId="{01DD0F12-12F5-4D40-B8E1-50F8BA73202A}" destId="{34E5DCBF-B6A4-4E52-90C6-8639E330299B}" srcOrd="5" destOrd="0" presId="urn:microsoft.com/office/officeart/2005/8/layout/list1#2"/>
    <dgm:cxn modelId="{F0BEDFB6-86B6-479B-84A7-64F458E5212E}" type="presParOf" srcId="{01DD0F12-12F5-4D40-B8E1-50F8BA73202A}" destId="{84309B57-9335-4504-ADE7-0F6F02733EE1}" srcOrd="6" destOrd="0" presId="urn:microsoft.com/office/officeart/2005/8/layout/list1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F1C723-03E7-4F60-A0F2-661655E80CC4}" type="doc">
      <dgm:prSet loTypeId="urn:microsoft.com/office/officeart/2008/layout/LinedList" loCatId="list" qsTypeId="urn:microsoft.com/office/officeart/2005/8/quickstyle/simple1#12" qsCatId="simple" csTypeId="urn:microsoft.com/office/officeart/2005/8/colors/accent1_2#4" csCatId="accent1" phldr="1"/>
      <dgm:spPr/>
      <dgm:t>
        <a:bodyPr/>
        <a:lstStyle/>
        <a:p>
          <a:endParaRPr lang="en-US"/>
        </a:p>
      </dgm:t>
    </dgm:pt>
    <dgm:pt modelId="{00D68B20-1BE4-422E-A7EC-B2A5F8823595}">
      <dgm:prSet custT="1"/>
      <dgm:spPr>
        <a:blipFill>
          <a:blip xmlns:r="http://schemas.openxmlformats.org/officeDocument/2006/relationships" r:embed="rId1"/>
          <a:stretch>
            <a:fillRect t="-4525" r="-1556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AAE210A4-EF93-4699-B6E7-910473CA52F2}" type="parTrans" cxnId="{3E71CC4B-ACCC-4FC3-AD79-AC0748BA0AC1}">
      <dgm:prSet/>
      <dgm:spPr/>
      <dgm:t>
        <a:bodyPr/>
        <a:lstStyle/>
        <a:p>
          <a:endParaRPr lang="en-US" sz="1800">
            <a:solidFill>
              <a:schemeClr val="accent1"/>
            </a:solidFill>
          </a:endParaRPr>
        </a:p>
      </dgm:t>
    </dgm:pt>
    <dgm:pt modelId="{251AC55D-5006-4B4B-B073-A2F28AFAB911}" type="sibTrans" cxnId="{3E71CC4B-ACCC-4FC3-AD79-AC0748BA0AC1}">
      <dgm:prSet/>
      <dgm:spPr/>
      <dgm:t>
        <a:bodyPr/>
        <a:lstStyle/>
        <a:p>
          <a:endParaRPr lang="en-US" sz="1800">
            <a:solidFill>
              <a:schemeClr val="accent1"/>
            </a:solidFill>
          </a:endParaRPr>
        </a:p>
      </dgm:t>
    </dgm:pt>
    <dgm:pt modelId="{D56C152E-CAA0-4270-BDF5-6807A287ADF3}">
      <dgm:prSet custT="1"/>
      <dgm:spPr>
        <a:blipFill>
          <a:blip xmlns:r="http://schemas.openxmlformats.org/officeDocument/2006/relationships" r:embed="rId2"/>
          <a:stretch>
            <a:fillRect t="-3620" r="-1259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A5DCC63B-07A4-49F4-B949-37DF3230824F}" type="parTrans" cxnId="{A04DFF64-7CE3-4486-96E6-0E524C2519AA}">
      <dgm:prSet/>
      <dgm:spPr/>
      <dgm:t>
        <a:bodyPr/>
        <a:lstStyle/>
        <a:p>
          <a:endParaRPr lang="en-US" sz="1800">
            <a:solidFill>
              <a:schemeClr val="accent1"/>
            </a:solidFill>
          </a:endParaRPr>
        </a:p>
      </dgm:t>
    </dgm:pt>
    <dgm:pt modelId="{9B5A9BD6-DF5C-4A38-BB9A-4C73867D6B77}" type="sibTrans" cxnId="{A04DFF64-7CE3-4486-96E6-0E524C2519AA}">
      <dgm:prSet/>
      <dgm:spPr/>
      <dgm:t>
        <a:bodyPr/>
        <a:lstStyle/>
        <a:p>
          <a:endParaRPr lang="en-US" sz="1800">
            <a:solidFill>
              <a:schemeClr val="accent1"/>
            </a:solidFill>
          </a:endParaRPr>
        </a:p>
      </dgm:t>
    </dgm:pt>
    <dgm:pt modelId="{9F8FF3B4-ACD1-4A5F-AB32-BC02EDB2A159}">
      <dgm:prSet custT="1"/>
      <dgm:spPr/>
      <dgm:t>
        <a:bodyPr/>
        <a:lstStyle/>
        <a:p>
          <a:pPr rtl="1"/>
          <a:r>
            <a:rPr lang="fa-IR" sz="2400" b="1" dirty="0">
              <a:solidFill>
                <a:schemeClr val="accent1"/>
              </a:solidFill>
              <a:ea typeface="+mn-ea"/>
              <a:cs typeface="+mn-cs"/>
            </a:rPr>
            <a:t>چرا تابع </a:t>
          </a:r>
          <a:r>
            <a:rPr lang="en-US" sz="2400" b="1" dirty="0">
              <a:solidFill>
                <a:schemeClr val="accent1"/>
              </a:solidFill>
              <a:ea typeface="+mn-ea"/>
              <a:cs typeface="+mn-cs"/>
            </a:rPr>
            <a:t>f</a:t>
          </a:r>
          <a:r>
            <a:rPr lang="fa-IR" sz="2400" b="1" dirty="0">
              <a:solidFill>
                <a:schemeClr val="accent1"/>
              </a:solidFill>
              <a:ea typeface="+mn-ea"/>
              <a:cs typeface="+mn-cs"/>
            </a:rPr>
            <a:t> را برآورد بکنیم؟</a:t>
          </a:r>
          <a:endParaRPr lang="en-US" sz="2400" b="1" dirty="0">
            <a:solidFill>
              <a:schemeClr val="accent1"/>
            </a:solidFill>
          </a:endParaRPr>
        </a:p>
      </dgm:t>
    </dgm:pt>
    <dgm:pt modelId="{4108113A-083D-4E38-87B9-3A10B18EC974}" type="parTrans" cxnId="{9713EC1D-ADFB-4E41-BB5C-4DA09D160930}">
      <dgm:prSet/>
      <dgm:spPr/>
      <dgm:t>
        <a:bodyPr/>
        <a:lstStyle/>
        <a:p>
          <a:endParaRPr lang="en-US" sz="1800">
            <a:solidFill>
              <a:schemeClr val="accent1"/>
            </a:solidFill>
          </a:endParaRPr>
        </a:p>
      </dgm:t>
    </dgm:pt>
    <dgm:pt modelId="{1F3F0154-9A57-46FF-94F5-CBDECFC1A958}" type="sibTrans" cxnId="{9713EC1D-ADFB-4E41-BB5C-4DA09D160930}">
      <dgm:prSet/>
      <dgm:spPr/>
      <dgm:t>
        <a:bodyPr/>
        <a:lstStyle/>
        <a:p>
          <a:endParaRPr lang="en-US" sz="1800">
            <a:solidFill>
              <a:schemeClr val="accent1"/>
            </a:solidFill>
          </a:endParaRPr>
        </a:p>
      </dgm:t>
    </dgm:pt>
    <dgm:pt modelId="{0590D9A4-2753-459B-BD04-5ADA77A874E4}">
      <dgm:prSet custT="1"/>
      <dgm:spPr/>
      <dgm:t>
        <a:bodyPr/>
        <a:lstStyle/>
        <a:p>
          <a:pPr algn="r" rtl="1"/>
          <a:r>
            <a:rPr lang="fa-IR" sz="1800" dirty="0">
              <a:solidFill>
                <a:schemeClr val="accent1"/>
              </a:solidFill>
              <a:ea typeface="+mn-ea"/>
              <a:cs typeface="+mn-cs"/>
            </a:rPr>
            <a:t>1) برای انجام </a:t>
          </a:r>
          <a:r>
            <a:rPr lang="fa-IR" sz="1800" dirty="0" err="1">
              <a:solidFill>
                <a:schemeClr val="accent1"/>
              </a:solidFill>
              <a:ea typeface="+mn-ea"/>
              <a:cs typeface="+mn-cs"/>
            </a:rPr>
            <a:t>پیش‌گویی</a:t>
          </a:r>
          <a:endParaRPr lang="en-US" sz="1800" dirty="0">
            <a:solidFill>
              <a:schemeClr val="accent1"/>
            </a:solidFill>
          </a:endParaRPr>
        </a:p>
      </dgm:t>
    </dgm:pt>
    <dgm:pt modelId="{E4C48E2F-8B28-438D-8C68-834E73990FFB}" type="parTrans" cxnId="{5EEE1E7C-C59C-492D-B372-C3C23F95DCF4}">
      <dgm:prSet/>
      <dgm:spPr/>
      <dgm:t>
        <a:bodyPr/>
        <a:lstStyle/>
        <a:p>
          <a:endParaRPr lang="en-US" sz="1800">
            <a:solidFill>
              <a:schemeClr val="accent1"/>
            </a:solidFill>
          </a:endParaRPr>
        </a:p>
      </dgm:t>
    </dgm:pt>
    <dgm:pt modelId="{913F7628-467F-4159-A0AE-2C55684299A0}" type="sibTrans" cxnId="{5EEE1E7C-C59C-492D-B372-C3C23F95DCF4}">
      <dgm:prSet/>
      <dgm:spPr/>
      <dgm:t>
        <a:bodyPr/>
        <a:lstStyle/>
        <a:p>
          <a:endParaRPr lang="en-US" sz="1800">
            <a:solidFill>
              <a:schemeClr val="accent1"/>
            </a:solidFill>
          </a:endParaRPr>
        </a:p>
      </dgm:t>
    </dgm:pt>
    <dgm:pt modelId="{0CA24DBA-0E39-498C-8B2A-7BAB361FFB09}">
      <dgm:prSet custT="1"/>
      <dgm:spPr/>
      <dgm:t>
        <a:bodyPr/>
        <a:lstStyle/>
        <a:p>
          <a:pPr algn="r" rtl="0"/>
          <a:r>
            <a:rPr lang="fa-IR" sz="1800" dirty="0">
              <a:solidFill>
                <a:schemeClr val="accent1"/>
              </a:solidFill>
              <a:ea typeface="+mn-ea"/>
              <a:cs typeface="+mn-cs"/>
            </a:rPr>
            <a:t>2) برای انجام استنباط</a:t>
          </a:r>
          <a:endParaRPr lang="en-US" sz="1800" dirty="0">
            <a:solidFill>
              <a:schemeClr val="accent1"/>
            </a:solidFill>
            <a:ea typeface="+mn-ea"/>
            <a:cs typeface="+mn-cs"/>
          </a:endParaRPr>
        </a:p>
      </dgm:t>
    </dgm:pt>
    <dgm:pt modelId="{58E0A023-EC18-4A01-94FB-693B06E4F66F}" type="parTrans" cxnId="{E2E9B97B-7B20-4985-9571-163027E5A58E}">
      <dgm:prSet/>
      <dgm:spPr/>
      <dgm:t>
        <a:bodyPr/>
        <a:lstStyle/>
        <a:p>
          <a:endParaRPr lang="en-US" sz="1800">
            <a:solidFill>
              <a:schemeClr val="accent1"/>
            </a:solidFill>
          </a:endParaRPr>
        </a:p>
      </dgm:t>
    </dgm:pt>
    <dgm:pt modelId="{86F1880B-3C85-4825-8C4A-7C3D8D6E8F92}" type="sibTrans" cxnId="{E2E9B97B-7B20-4985-9571-163027E5A58E}">
      <dgm:prSet/>
      <dgm:spPr/>
      <dgm:t>
        <a:bodyPr/>
        <a:lstStyle/>
        <a:p>
          <a:endParaRPr lang="en-US" sz="1800">
            <a:solidFill>
              <a:schemeClr val="accent1"/>
            </a:solidFill>
          </a:endParaRPr>
        </a:p>
      </dgm:t>
    </dgm:pt>
    <dgm:pt modelId="{63139B90-0866-4C13-8FE0-8F2DC014992A}" type="pres">
      <dgm:prSet presAssocID="{34F1C723-03E7-4F60-A0F2-661655E80CC4}" presName="vert0" presStyleCnt="0">
        <dgm:presLayoutVars>
          <dgm:dir/>
          <dgm:animOne val="branch"/>
          <dgm:animLvl val="lvl"/>
        </dgm:presLayoutVars>
      </dgm:prSet>
      <dgm:spPr/>
    </dgm:pt>
    <dgm:pt modelId="{FA44E323-A92F-480A-8827-44A2781C84B5}" type="pres">
      <dgm:prSet presAssocID="{00D68B20-1BE4-422E-A7EC-B2A5F8823595}" presName="thickLine" presStyleLbl="alignNode1" presStyleIdx="0" presStyleCnt="3"/>
      <dgm:spPr>
        <a:ln>
          <a:solidFill>
            <a:schemeClr val="accent1"/>
          </a:solidFill>
        </a:ln>
      </dgm:spPr>
    </dgm:pt>
    <dgm:pt modelId="{FB6A6E1A-BF0E-4C4B-BDBB-CAD85EC076B5}" type="pres">
      <dgm:prSet presAssocID="{00D68B20-1BE4-422E-A7EC-B2A5F8823595}" presName="horz1" presStyleCnt="0"/>
      <dgm:spPr/>
    </dgm:pt>
    <dgm:pt modelId="{19EE278C-60D7-4377-87C6-37C9E6EDC37E}" type="pres">
      <dgm:prSet presAssocID="{00D68B20-1BE4-422E-A7EC-B2A5F8823595}" presName="tx1" presStyleLbl="revTx" presStyleIdx="0" presStyleCnt="5" custScaleX="500000"/>
      <dgm:spPr/>
    </dgm:pt>
    <dgm:pt modelId="{5717E84B-06DA-435B-B33A-B5F9AA5343C9}" type="pres">
      <dgm:prSet presAssocID="{00D68B20-1BE4-422E-A7EC-B2A5F8823595}" presName="vert1" presStyleCnt="0"/>
      <dgm:spPr/>
    </dgm:pt>
    <dgm:pt modelId="{D2D5F2DB-73CA-4774-9E97-B9AEFA04F7E1}" type="pres">
      <dgm:prSet presAssocID="{D56C152E-CAA0-4270-BDF5-6807A287ADF3}" presName="thickLine" presStyleLbl="alignNode1" presStyleIdx="1" presStyleCnt="3"/>
      <dgm:spPr/>
    </dgm:pt>
    <dgm:pt modelId="{3BB4A12A-7C44-479B-9FBF-1ACFD725079F}" type="pres">
      <dgm:prSet presAssocID="{D56C152E-CAA0-4270-BDF5-6807A287ADF3}" presName="horz1" presStyleCnt="0"/>
      <dgm:spPr/>
    </dgm:pt>
    <dgm:pt modelId="{A5200E3C-AB0E-4824-9C93-F7FAB35A3379}" type="pres">
      <dgm:prSet presAssocID="{D56C152E-CAA0-4270-BDF5-6807A287ADF3}" presName="tx1" presStyleLbl="revTx" presStyleIdx="1" presStyleCnt="5" custScaleX="500000" custLinFactNeighborY="1840"/>
      <dgm:spPr/>
    </dgm:pt>
    <dgm:pt modelId="{870D3A38-80BE-4715-8EBA-6D894F79B1BA}" type="pres">
      <dgm:prSet presAssocID="{D56C152E-CAA0-4270-BDF5-6807A287ADF3}" presName="vert1" presStyleCnt="0"/>
      <dgm:spPr/>
    </dgm:pt>
    <dgm:pt modelId="{FD43BAA2-5D13-4965-8717-D7C366C60A10}" type="pres">
      <dgm:prSet presAssocID="{9F8FF3B4-ACD1-4A5F-AB32-BC02EDB2A159}" presName="thickLine" presStyleLbl="alignNode1" presStyleIdx="2" presStyleCnt="3"/>
      <dgm:spPr>
        <a:ln>
          <a:solidFill>
            <a:schemeClr val="accent1"/>
          </a:solidFill>
        </a:ln>
      </dgm:spPr>
    </dgm:pt>
    <dgm:pt modelId="{EFBECD20-39FB-495D-A757-FF89F6A6971C}" type="pres">
      <dgm:prSet presAssocID="{9F8FF3B4-ACD1-4A5F-AB32-BC02EDB2A159}" presName="horz1" presStyleCnt="0"/>
      <dgm:spPr/>
    </dgm:pt>
    <dgm:pt modelId="{3C5E81EF-8763-459D-B1F1-EB312E660FAF}" type="pres">
      <dgm:prSet presAssocID="{9F8FF3B4-ACD1-4A5F-AB32-BC02EDB2A159}" presName="tx1" presStyleLbl="revTx" presStyleIdx="2" presStyleCnt="5" custLinFactNeighborX="100000" custLinFactNeighborY="3826"/>
      <dgm:spPr/>
    </dgm:pt>
    <dgm:pt modelId="{3CDBF49D-B7F5-4BB8-8BA9-C8B206F0B449}" type="pres">
      <dgm:prSet presAssocID="{9F8FF3B4-ACD1-4A5F-AB32-BC02EDB2A159}" presName="vert1" presStyleCnt="0"/>
      <dgm:spPr/>
    </dgm:pt>
    <dgm:pt modelId="{0A2CFFAB-E9E4-43F5-8650-4CC76E00F2A5}" type="pres">
      <dgm:prSet presAssocID="{0590D9A4-2753-459B-BD04-5ADA77A874E4}" presName="vertSpace2a" presStyleCnt="0"/>
      <dgm:spPr/>
    </dgm:pt>
    <dgm:pt modelId="{67CB4233-88B6-4B46-8476-5E25EEA937A6}" type="pres">
      <dgm:prSet presAssocID="{0590D9A4-2753-459B-BD04-5ADA77A874E4}" presName="horz2" presStyleCnt="0"/>
      <dgm:spPr/>
    </dgm:pt>
    <dgm:pt modelId="{3743B84C-0AD2-4C5E-853F-07646CC11A33}" type="pres">
      <dgm:prSet presAssocID="{0590D9A4-2753-459B-BD04-5ADA77A874E4}" presName="horzSpace2" presStyleCnt="0"/>
      <dgm:spPr/>
    </dgm:pt>
    <dgm:pt modelId="{6D3900FE-34CA-4C94-8D2B-DEBC8F39CAF3}" type="pres">
      <dgm:prSet presAssocID="{0590D9A4-2753-459B-BD04-5ADA77A874E4}" presName="tx2" presStyleLbl="revTx" presStyleIdx="3" presStyleCnt="5" custScaleX="33947" custScaleY="26109" custLinFactNeighborX="39482" custLinFactNeighborY="-1174"/>
      <dgm:spPr/>
    </dgm:pt>
    <dgm:pt modelId="{052A5E6E-C85B-4F22-9400-FF21D8895612}" type="pres">
      <dgm:prSet presAssocID="{0590D9A4-2753-459B-BD04-5ADA77A874E4}" presName="vert2" presStyleCnt="0"/>
      <dgm:spPr/>
    </dgm:pt>
    <dgm:pt modelId="{809A2916-A8EF-4D3A-B72C-AB3B03C31A66}" type="pres">
      <dgm:prSet presAssocID="{0590D9A4-2753-459B-BD04-5ADA77A874E4}" presName="thinLine2b" presStyleLbl="callout" presStyleIdx="0" presStyleCnt="2" custLinFactNeighborX="-26157"/>
      <dgm:spPr/>
    </dgm:pt>
    <dgm:pt modelId="{F13C9168-3806-4D92-BCBD-34020B2D7A5A}" type="pres">
      <dgm:prSet presAssocID="{0590D9A4-2753-459B-BD04-5ADA77A874E4}" presName="vertSpace2b" presStyleCnt="0"/>
      <dgm:spPr/>
    </dgm:pt>
    <dgm:pt modelId="{7DFC2739-568F-4622-ABFA-DEAE161F6C72}" type="pres">
      <dgm:prSet presAssocID="{0CA24DBA-0E39-498C-8B2A-7BAB361FFB09}" presName="horz2" presStyleCnt="0"/>
      <dgm:spPr/>
    </dgm:pt>
    <dgm:pt modelId="{55093617-6442-42F8-BD01-AD7C54E3DB2E}" type="pres">
      <dgm:prSet presAssocID="{0CA24DBA-0E39-498C-8B2A-7BAB361FFB09}" presName="horzSpace2" presStyleCnt="0"/>
      <dgm:spPr/>
    </dgm:pt>
    <dgm:pt modelId="{FF34FC54-DA40-45AB-9A3D-1673D37ABDC8}" type="pres">
      <dgm:prSet presAssocID="{0CA24DBA-0E39-498C-8B2A-7BAB361FFB09}" presName="tx2" presStyleLbl="revTx" presStyleIdx="4" presStyleCnt="5" custScaleX="37768" custScaleY="22657" custLinFactNeighborX="35804" custLinFactNeighborY="1713"/>
      <dgm:spPr/>
    </dgm:pt>
    <dgm:pt modelId="{819443BB-DD03-463F-A429-E12B5BDEAFB6}" type="pres">
      <dgm:prSet presAssocID="{0CA24DBA-0E39-498C-8B2A-7BAB361FFB09}" presName="vert2" presStyleCnt="0"/>
      <dgm:spPr/>
    </dgm:pt>
    <dgm:pt modelId="{FCCD104E-ECDC-4A12-AB2C-71F5537408EB}" type="pres">
      <dgm:prSet presAssocID="{0CA24DBA-0E39-498C-8B2A-7BAB361FFB09}" presName="thinLine2b" presStyleLbl="callout" presStyleIdx="1" presStyleCnt="2" custLinFactNeighborX="-30801"/>
      <dgm:spPr/>
    </dgm:pt>
    <dgm:pt modelId="{DE57A1F4-680C-4FE2-9595-D7AE76734457}" type="pres">
      <dgm:prSet presAssocID="{0CA24DBA-0E39-498C-8B2A-7BAB361FFB09}" presName="vertSpace2b" presStyleCnt="0"/>
      <dgm:spPr/>
    </dgm:pt>
  </dgm:ptLst>
  <dgm:cxnLst>
    <dgm:cxn modelId="{9713EC1D-ADFB-4E41-BB5C-4DA09D160930}" srcId="{34F1C723-03E7-4F60-A0F2-661655E80CC4}" destId="{9F8FF3B4-ACD1-4A5F-AB32-BC02EDB2A159}" srcOrd="2" destOrd="0" parTransId="{4108113A-083D-4E38-87B9-3A10B18EC974}" sibTransId="{1F3F0154-9A57-46FF-94F5-CBDECFC1A958}"/>
    <dgm:cxn modelId="{A04DFF64-7CE3-4486-96E6-0E524C2519AA}" srcId="{34F1C723-03E7-4F60-A0F2-661655E80CC4}" destId="{D56C152E-CAA0-4270-BDF5-6807A287ADF3}" srcOrd="1" destOrd="0" parTransId="{A5DCC63B-07A4-49F4-B949-37DF3230824F}" sibTransId="{9B5A9BD6-DF5C-4A38-BB9A-4C73867D6B77}"/>
    <dgm:cxn modelId="{790C2848-5B59-4B70-AAE8-22E79B238F11}" type="presOf" srcId="{34F1C723-03E7-4F60-A0F2-661655E80CC4}" destId="{63139B90-0866-4C13-8FE0-8F2DC014992A}" srcOrd="0" destOrd="0" presId="urn:microsoft.com/office/officeart/2008/layout/LinedList"/>
    <dgm:cxn modelId="{D33B7E4A-BF14-482A-B0BA-A47F174701F3}" type="presOf" srcId="{9F8FF3B4-ACD1-4A5F-AB32-BC02EDB2A159}" destId="{3C5E81EF-8763-459D-B1F1-EB312E660FAF}" srcOrd="0" destOrd="0" presId="urn:microsoft.com/office/officeart/2008/layout/LinedList"/>
    <dgm:cxn modelId="{3E71CC4B-ACCC-4FC3-AD79-AC0748BA0AC1}" srcId="{34F1C723-03E7-4F60-A0F2-661655E80CC4}" destId="{00D68B20-1BE4-422E-A7EC-B2A5F8823595}" srcOrd="0" destOrd="0" parTransId="{AAE210A4-EF93-4699-B6E7-910473CA52F2}" sibTransId="{251AC55D-5006-4B4B-B073-A2F28AFAB911}"/>
    <dgm:cxn modelId="{E2E9B97B-7B20-4985-9571-163027E5A58E}" srcId="{9F8FF3B4-ACD1-4A5F-AB32-BC02EDB2A159}" destId="{0CA24DBA-0E39-498C-8B2A-7BAB361FFB09}" srcOrd="1" destOrd="0" parTransId="{58E0A023-EC18-4A01-94FB-693B06E4F66F}" sibTransId="{86F1880B-3C85-4825-8C4A-7C3D8D6E8F92}"/>
    <dgm:cxn modelId="{5EEE1E7C-C59C-492D-B372-C3C23F95DCF4}" srcId="{9F8FF3B4-ACD1-4A5F-AB32-BC02EDB2A159}" destId="{0590D9A4-2753-459B-BD04-5ADA77A874E4}" srcOrd="0" destOrd="0" parTransId="{E4C48E2F-8B28-438D-8C68-834E73990FFB}" sibTransId="{913F7628-467F-4159-A0AE-2C55684299A0}"/>
    <dgm:cxn modelId="{783E3487-6613-494A-8A9C-D8151807AC54}" type="presOf" srcId="{0590D9A4-2753-459B-BD04-5ADA77A874E4}" destId="{6D3900FE-34CA-4C94-8D2B-DEBC8F39CAF3}" srcOrd="0" destOrd="0" presId="urn:microsoft.com/office/officeart/2008/layout/LinedList"/>
    <dgm:cxn modelId="{454C35DE-934E-43F9-B809-8CDAAF071A0A}" type="presOf" srcId="{00D68B20-1BE4-422E-A7EC-B2A5F8823595}" destId="{19EE278C-60D7-4377-87C6-37C9E6EDC37E}" srcOrd="0" destOrd="0" presId="urn:microsoft.com/office/officeart/2008/layout/LinedList"/>
    <dgm:cxn modelId="{0FA7C1EC-08BD-40F8-914D-F5B8BC2857E8}" type="presOf" srcId="{0CA24DBA-0E39-498C-8B2A-7BAB361FFB09}" destId="{FF34FC54-DA40-45AB-9A3D-1673D37ABDC8}" srcOrd="0" destOrd="0" presId="urn:microsoft.com/office/officeart/2008/layout/LinedList"/>
    <dgm:cxn modelId="{4526ECF9-F88A-4639-9253-06C29D9B94B2}" type="presOf" srcId="{D56C152E-CAA0-4270-BDF5-6807A287ADF3}" destId="{A5200E3C-AB0E-4824-9C93-F7FAB35A3379}" srcOrd="0" destOrd="0" presId="urn:microsoft.com/office/officeart/2008/layout/LinedList"/>
    <dgm:cxn modelId="{A4A8F56D-8086-460C-8766-78AC2A0CED23}" type="presParOf" srcId="{63139B90-0866-4C13-8FE0-8F2DC014992A}" destId="{FA44E323-A92F-480A-8827-44A2781C84B5}" srcOrd="0" destOrd="0" presId="urn:microsoft.com/office/officeart/2008/layout/LinedList"/>
    <dgm:cxn modelId="{E0EA3547-F59A-492A-A214-06020937985A}" type="presParOf" srcId="{63139B90-0866-4C13-8FE0-8F2DC014992A}" destId="{FB6A6E1A-BF0E-4C4B-BDBB-CAD85EC076B5}" srcOrd="1" destOrd="0" presId="urn:microsoft.com/office/officeart/2008/layout/LinedList"/>
    <dgm:cxn modelId="{FBE6CB8E-5563-4E91-B9FF-F39AE7AA9D4F}" type="presParOf" srcId="{FB6A6E1A-BF0E-4C4B-BDBB-CAD85EC076B5}" destId="{19EE278C-60D7-4377-87C6-37C9E6EDC37E}" srcOrd="0" destOrd="0" presId="urn:microsoft.com/office/officeart/2008/layout/LinedList"/>
    <dgm:cxn modelId="{CC6228F0-BC79-4772-9C02-7C609A792825}" type="presParOf" srcId="{FB6A6E1A-BF0E-4C4B-BDBB-CAD85EC076B5}" destId="{5717E84B-06DA-435B-B33A-B5F9AA5343C9}" srcOrd="1" destOrd="0" presId="urn:microsoft.com/office/officeart/2008/layout/LinedList"/>
    <dgm:cxn modelId="{D47FE97E-CB25-4B12-9B88-4FDB8944D5B4}" type="presParOf" srcId="{63139B90-0866-4C13-8FE0-8F2DC014992A}" destId="{D2D5F2DB-73CA-4774-9E97-B9AEFA04F7E1}" srcOrd="2" destOrd="0" presId="urn:microsoft.com/office/officeart/2008/layout/LinedList"/>
    <dgm:cxn modelId="{5FF61325-4F2F-44D5-8AE8-057868E6390E}" type="presParOf" srcId="{63139B90-0866-4C13-8FE0-8F2DC014992A}" destId="{3BB4A12A-7C44-479B-9FBF-1ACFD725079F}" srcOrd="3" destOrd="0" presId="urn:microsoft.com/office/officeart/2008/layout/LinedList"/>
    <dgm:cxn modelId="{D9DE022F-86B3-4D64-A454-62A1039B1600}" type="presParOf" srcId="{3BB4A12A-7C44-479B-9FBF-1ACFD725079F}" destId="{A5200E3C-AB0E-4824-9C93-F7FAB35A3379}" srcOrd="0" destOrd="0" presId="urn:microsoft.com/office/officeart/2008/layout/LinedList"/>
    <dgm:cxn modelId="{632C22E0-ACE1-4B6F-8065-CBE2AC1A6D79}" type="presParOf" srcId="{3BB4A12A-7C44-479B-9FBF-1ACFD725079F}" destId="{870D3A38-80BE-4715-8EBA-6D894F79B1BA}" srcOrd="1" destOrd="0" presId="urn:microsoft.com/office/officeart/2008/layout/LinedList"/>
    <dgm:cxn modelId="{5D719A85-CC31-47A0-A3D1-9DBDE8C74A43}" type="presParOf" srcId="{63139B90-0866-4C13-8FE0-8F2DC014992A}" destId="{FD43BAA2-5D13-4965-8717-D7C366C60A10}" srcOrd="4" destOrd="0" presId="urn:microsoft.com/office/officeart/2008/layout/LinedList"/>
    <dgm:cxn modelId="{92B4B3C5-CEAD-49C2-995E-5CCF50C9AC08}" type="presParOf" srcId="{63139B90-0866-4C13-8FE0-8F2DC014992A}" destId="{EFBECD20-39FB-495D-A757-FF89F6A6971C}" srcOrd="5" destOrd="0" presId="urn:microsoft.com/office/officeart/2008/layout/LinedList"/>
    <dgm:cxn modelId="{B95EA425-49D8-4171-8699-35AC368F9C33}" type="presParOf" srcId="{EFBECD20-39FB-495D-A757-FF89F6A6971C}" destId="{3C5E81EF-8763-459D-B1F1-EB312E660FAF}" srcOrd="0" destOrd="0" presId="urn:microsoft.com/office/officeart/2008/layout/LinedList"/>
    <dgm:cxn modelId="{96F874C4-6BB0-45BB-9A4B-1B25F9AF5064}" type="presParOf" srcId="{EFBECD20-39FB-495D-A757-FF89F6A6971C}" destId="{3CDBF49D-B7F5-4BB8-8BA9-C8B206F0B449}" srcOrd="1" destOrd="0" presId="urn:microsoft.com/office/officeart/2008/layout/LinedList"/>
    <dgm:cxn modelId="{CFC90A01-EECC-4354-87A6-558ADA829262}" type="presParOf" srcId="{3CDBF49D-B7F5-4BB8-8BA9-C8B206F0B449}" destId="{0A2CFFAB-E9E4-43F5-8650-4CC76E00F2A5}" srcOrd="0" destOrd="0" presId="urn:microsoft.com/office/officeart/2008/layout/LinedList"/>
    <dgm:cxn modelId="{9ACAE01B-1BDB-4917-B69A-31249D6723FD}" type="presParOf" srcId="{3CDBF49D-B7F5-4BB8-8BA9-C8B206F0B449}" destId="{67CB4233-88B6-4B46-8476-5E25EEA937A6}" srcOrd="1" destOrd="0" presId="urn:microsoft.com/office/officeart/2008/layout/LinedList"/>
    <dgm:cxn modelId="{71EF3E66-AD8B-4427-9F7F-BDAF95CB4A4C}" type="presParOf" srcId="{67CB4233-88B6-4B46-8476-5E25EEA937A6}" destId="{3743B84C-0AD2-4C5E-853F-07646CC11A33}" srcOrd="0" destOrd="0" presId="urn:microsoft.com/office/officeart/2008/layout/LinedList"/>
    <dgm:cxn modelId="{92688EA7-7822-4187-89A4-513C9BD99B76}" type="presParOf" srcId="{67CB4233-88B6-4B46-8476-5E25EEA937A6}" destId="{6D3900FE-34CA-4C94-8D2B-DEBC8F39CAF3}" srcOrd="1" destOrd="0" presId="urn:microsoft.com/office/officeart/2008/layout/LinedList"/>
    <dgm:cxn modelId="{F9E1934A-792B-4B92-862B-C3F7DBCBA99D}" type="presParOf" srcId="{67CB4233-88B6-4B46-8476-5E25EEA937A6}" destId="{052A5E6E-C85B-4F22-9400-FF21D8895612}" srcOrd="2" destOrd="0" presId="urn:microsoft.com/office/officeart/2008/layout/LinedList"/>
    <dgm:cxn modelId="{3D1A6DCD-12CC-4CBA-A78A-7F0B88B27604}" type="presParOf" srcId="{3CDBF49D-B7F5-4BB8-8BA9-C8B206F0B449}" destId="{809A2916-A8EF-4D3A-B72C-AB3B03C31A66}" srcOrd="2" destOrd="0" presId="urn:microsoft.com/office/officeart/2008/layout/LinedList"/>
    <dgm:cxn modelId="{E271F977-702D-49AB-8806-57B35EE8A19A}" type="presParOf" srcId="{3CDBF49D-B7F5-4BB8-8BA9-C8B206F0B449}" destId="{F13C9168-3806-4D92-BCBD-34020B2D7A5A}" srcOrd="3" destOrd="0" presId="urn:microsoft.com/office/officeart/2008/layout/LinedList"/>
    <dgm:cxn modelId="{57EF0386-9B23-46FF-AACC-1D60C1AEB66E}" type="presParOf" srcId="{3CDBF49D-B7F5-4BB8-8BA9-C8B206F0B449}" destId="{7DFC2739-568F-4622-ABFA-DEAE161F6C72}" srcOrd="4" destOrd="0" presId="urn:microsoft.com/office/officeart/2008/layout/LinedList"/>
    <dgm:cxn modelId="{0370E7AE-4E2F-4835-BB09-77391AF70FCA}" type="presParOf" srcId="{7DFC2739-568F-4622-ABFA-DEAE161F6C72}" destId="{55093617-6442-42F8-BD01-AD7C54E3DB2E}" srcOrd="0" destOrd="0" presId="urn:microsoft.com/office/officeart/2008/layout/LinedList"/>
    <dgm:cxn modelId="{EE9A4F1F-2D0D-4DE4-9FE8-F174D05EBE45}" type="presParOf" srcId="{7DFC2739-568F-4622-ABFA-DEAE161F6C72}" destId="{FF34FC54-DA40-45AB-9A3D-1673D37ABDC8}" srcOrd="1" destOrd="0" presId="urn:microsoft.com/office/officeart/2008/layout/LinedList"/>
    <dgm:cxn modelId="{7730CE76-8F22-4467-BA53-3452767E0448}" type="presParOf" srcId="{7DFC2739-568F-4622-ABFA-DEAE161F6C72}" destId="{819443BB-DD03-463F-A429-E12B5BDEAFB6}" srcOrd="2" destOrd="0" presId="urn:microsoft.com/office/officeart/2008/layout/LinedList"/>
    <dgm:cxn modelId="{D0EE5C95-7F88-44FE-8FF5-FEE46AC38DAC}" type="presParOf" srcId="{3CDBF49D-B7F5-4BB8-8BA9-C8B206F0B449}" destId="{FCCD104E-ECDC-4A12-AB2C-71F5537408EB}" srcOrd="5" destOrd="0" presId="urn:microsoft.com/office/officeart/2008/layout/LinedList"/>
    <dgm:cxn modelId="{C58C1C41-8BCF-43A0-BF62-16057878B68A}" type="presParOf" srcId="{3CDBF49D-B7F5-4BB8-8BA9-C8B206F0B449}" destId="{DE57A1F4-680C-4FE2-9595-D7AE76734457}" srcOrd="6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4E323-A92F-480A-8827-44A2781C84B5}">
      <dsp:nvSpPr>
        <dsp:cNvPr id="0" name=""/>
        <dsp:cNvSpPr/>
      </dsp:nvSpPr>
      <dsp:spPr>
        <a:xfrm>
          <a:off x="0" y="1971"/>
          <a:ext cx="8229600" cy="0"/>
        </a:xfrm>
        <a:prstGeom prst="line">
          <a:avLst/>
        </a:prstGeom>
        <a:solidFill>
          <a:scrgbClr r="0" g="0" b="0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EE278C-60D7-4377-87C6-37C9E6EDC37E}">
      <dsp:nvSpPr>
        <dsp:cNvPr id="0" name=""/>
        <dsp:cNvSpPr/>
      </dsp:nvSpPr>
      <dsp:spPr>
        <a:xfrm>
          <a:off x="0" y="1971"/>
          <a:ext cx="8229600" cy="1344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000" b="1" kern="1200" dirty="0">
              <a:solidFill>
                <a:schemeClr val="accent1"/>
              </a:solidFill>
              <a:cs typeface="B Nazanin" panose="00000400000000000000" pitchFamily="2" charset="-78"/>
            </a:rPr>
            <a:t>یک مدل </a:t>
          </a:r>
          <a:r>
            <a:rPr lang="fa-IR" sz="2000" b="1" kern="1200" dirty="0" err="1">
              <a:solidFill>
                <a:schemeClr val="accent1"/>
              </a:solidFill>
              <a:cs typeface="B Nazanin" panose="00000400000000000000" pitchFamily="2" charset="-78"/>
            </a:rPr>
            <a:t>رگرسیونی</a:t>
          </a:r>
          <a:r>
            <a:rPr lang="fa-IR" sz="2000" b="1" kern="1200" dirty="0">
              <a:solidFill>
                <a:schemeClr val="accent1"/>
              </a:solidFill>
              <a:cs typeface="B Nazanin" panose="00000400000000000000" pitchFamily="2" charset="-78"/>
            </a:rPr>
            <a:t> با </a:t>
          </a:r>
          <a:r>
            <a:rPr lang="en-US" sz="2000" b="1" kern="1200" dirty="0">
              <a:solidFill>
                <a:schemeClr val="accent1"/>
              </a:solidFill>
              <a:cs typeface="B Nazanin" panose="00000400000000000000" pitchFamily="2" charset="-78"/>
            </a:rPr>
            <a:t>p</a:t>
          </a:r>
          <a:r>
            <a:rPr lang="fa-IR" sz="2000" b="1" kern="1200" dirty="0">
              <a:solidFill>
                <a:schemeClr val="accent1"/>
              </a:solidFill>
              <a:cs typeface="B Nazanin" panose="00000400000000000000" pitchFamily="2" charset="-78"/>
            </a:rPr>
            <a:t> متغیر  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2000" b="1" i="1" kern="1200" smtClean="0">
                      <a:solidFill>
                        <a:schemeClr val="accent1"/>
                      </a:solidFill>
                      <a:latin typeface="Cambria Math" panose="02040503050406030204" pitchFamily="18" charset="0"/>
                      <a:cs typeface="B Nazanin" panose="00000400000000000000" pitchFamily="2" charset="-78"/>
                    </a:rPr>
                  </m:ctrlPr>
                </m:sSubPr>
                <m:e>
                  <m:r>
                    <a:rPr lang="en-US" sz="2000" b="1" i="1" kern="1200" smtClean="0">
                      <a:solidFill>
                        <a:schemeClr val="accent1"/>
                      </a:solidFill>
                      <a:latin typeface="Cambria Math" panose="02040503050406030204" pitchFamily="18" charset="0"/>
                      <a:cs typeface="B Nazanin" panose="00000400000000000000" pitchFamily="2" charset="-78"/>
                    </a:rPr>
                    <m:t>𝒙</m:t>
                  </m:r>
                </m:e>
                <m:sub>
                  <m:r>
                    <a:rPr lang="en-US" sz="2000" b="1" i="1" kern="1200" smtClean="0">
                      <a:solidFill>
                        <a:schemeClr val="accent1"/>
                      </a:solidFill>
                      <a:latin typeface="Cambria Math" panose="02040503050406030204" pitchFamily="18" charset="0"/>
                      <a:cs typeface="B Nazanin" panose="00000400000000000000" pitchFamily="2" charset="-78"/>
                    </a:rPr>
                    <m:t>𝒊</m:t>
                  </m:r>
                </m:sub>
              </m:sSub>
              <m:r>
                <a:rPr lang="en-US" sz="2000" b="1" i="1" kern="1200" smtClean="0">
                  <a:solidFill>
                    <a:schemeClr val="accent1"/>
                  </a:solidFill>
                  <a:latin typeface="Cambria Math" panose="02040503050406030204" pitchFamily="18" charset="0"/>
                  <a:cs typeface="B Nazanin" panose="00000400000000000000" pitchFamily="2" charset="-78"/>
                </a:rPr>
                <m:t>(</m:t>
              </m:r>
              <m:sSub>
                <m:sSubPr>
                  <m:ctrlPr>
                    <a:rPr lang="en-US" sz="2000" b="1" i="1" kern="1200" smtClean="0">
                      <a:solidFill>
                        <a:schemeClr val="accent1"/>
                      </a:solidFill>
                      <a:latin typeface="Cambria Math" panose="02040503050406030204" pitchFamily="18" charset="0"/>
                      <a:cs typeface="B Nazanin" panose="00000400000000000000" pitchFamily="2" charset="-78"/>
                    </a:rPr>
                  </m:ctrlPr>
                </m:sSubPr>
                <m:e>
                  <m:r>
                    <a:rPr lang="en-US" sz="2000" b="1" i="1" kern="1200" smtClean="0">
                      <a:solidFill>
                        <a:schemeClr val="accent1"/>
                      </a:solidFill>
                      <a:latin typeface="Cambria Math" panose="02040503050406030204" pitchFamily="18" charset="0"/>
                      <a:cs typeface="B Nazanin" panose="00000400000000000000" pitchFamily="2" charset="-78"/>
                    </a:rPr>
                    <m:t>𝒙</m:t>
                  </m:r>
                </m:e>
                <m:sub>
                  <m:r>
                    <a:rPr lang="en-US" sz="2000" b="1" i="1" kern="1200" smtClean="0">
                      <a:solidFill>
                        <a:schemeClr val="accent1"/>
                      </a:solidFill>
                      <a:latin typeface="Cambria Math" panose="02040503050406030204" pitchFamily="18" charset="0"/>
                      <a:cs typeface="B Nazanin" panose="00000400000000000000" pitchFamily="2" charset="-78"/>
                    </a:rPr>
                    <m:t>𝒊</m:t>
                  </m:r>
                  <m:r>
                    <a:rPr lang="en-US" sz="2000" b="1" i="1" kern="1200" smtClean="0">
                      <a:solidFill>
                        <a:schemeClr val="accent1"/>
                      </a:solidFill>
                      <a:latin typeface="Cambria Math" panose="02040503050406030204" pitchFamily="18" charset="0"/>
                      <a:cs typeface="B Nazanin" panose="00000400000000000000" pitchFamily="2" charset="-78"/>
                    </a:rPr>
                    <m:t>𝟏</m:t>
                  </m:r>
                </m:sub>
              </m:sSub>
              <m:r>
                <a:rPr lang="en-US" sz="2000" b="1" i="1" kern="1200" smtClean="0">
                  <a:solidFill>
                    <a:schemeClr val="accent1"/>
                  </a:solidFill>
                  <a:latin typeface="Cambria Math" panose="02040503050406030204" pitchFamily="18" charset="0"/>
                  <a:cs typeface="B Nazanin" panose="00000400000000000000" pitchFamily="2" charset="-78"/>
                </a:rPr>
                <m:t>,…,</m:t>
              </m:r>
              <m:sSub>
                <m:sSubPr>
                  <m:ctrlPr>
                    <a:rPr lang="en-US" sz="2000" b="1" i="1" kern="1200" smtClean="0">
                      <a:solidFill>
                        <a:schemeClr val="accent1"/>
                      </a:solidFill>
                      <a:latin typeface="Cambria Math" panose="02040503050406030204" pitchFamily="18" charset="0"/>
                      <a:cs typeface="B Nazanin" panose="00000400000000000000" pitchFamily="2" charset="-78"/>
                    </a:rPr>
                  </m:ctrlPr>
                </m:sSubPr>
                <m:e>
                  <m:r>
                    <a:rPr lang="en-US" sz="2000" b="1" i="1" kern="1200" smtClean="0">
                      <a:solidFill>
                        <a:schemeClr val="accent1"/>
                      </a:solidFill>
                      <a:latin typeface="Cambria Math" panose="02040503050406030204" pitchFamily="18" charset="0"/>
                      <a:cs typeface="B Nazanin" panose="00000400000000000000" pitchFamily="2" charset="-78"/>
                    </a:rPr>
                    <m:t>𝒙</m:t>
                  </m:r>
                </m:e>
                <m:sub>
                  <m:r>
                    <a:rPr lang="en-US" sz="2000" b="1" i="1" kern="1200" smtClean="0">
                      <a:solidFill>
                        <a:schemeClr val="accent1"/>
                      </a:solidFill>
                      <a:latin typeface="Cambria Math" panose="02040503050406030204" pitchFamily="18" charset="0"/>
                      <a:cs typeface="B Nazanin" panose="00000400000000000000" pitchFamily="2" charset="-78"/>
                    </a:rPr>
                    <m:t>𝒊𝒑</m:t>
                  </m:r>
                </m:sub>
              </m:sSub>
              <m:r>
                <a:rPr lang="en-US" sz="2000" b="1" i="1" kern="1200" smtClean="0">
                  <a:solidFill>
                    <a:schemeClr val="accent1"/>
                  </a:solidFill>
                  <a:latin typeface="Cambria Math" panose="02040503050406030204" pitchFamily="18" charset="0"/>
                  <a:cs typeface="B Nazanin" panose="00000400000000000000" pitchFamily="2" charset="-78"/>
                </a:rPr>
                <m:t>)</m:t>
              </m:r>
            </m:oMath>
          </a14:m>
          <a:r>
            <a:rPr lang="fa-IR" sz="2000" b="1" kern="1200" dirty="0">
              <a:solidFill>
                <a:schemeClr val="accent1"/>
              </a:solidFill>
              <a:cs typeface="B Nazanin" panose="00000400000000000000" pitchFamily="2" charset="-78"/>
            </a:rPr>
            <a:t>  و خطای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2000" b="1" i="1" kern="1200" smtClean="0">
                      <a:solidFill>
                        <a:schemeClr val="accent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  <a:cs typeface="B Nazanin" panose="00000400000000000000" pitchFamily="2" charset="-78"/>
                    </a:rPr>
                  </m:ctrlPr>
                </m:sSubPr>
                <m:e>
                  <m:r>
                    <a:rPr lang="fa-IR" sz="2000" b="1" i="1" kern="1200" smtClean="0">
                      <a:solidFill>
                        <a:schemeClr val="accent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  <a:cs typeface="B Nazanin" panose="00000400000000000000" pitchFamily="2" charset="-78"/>
                    </a:rPr>
                    <m:t>𝜺</m:t>
                  </m:r>
                </m:e>
                <m:sub>
                  <m:r>
                    <a:rPr lang="en-US" sz="2000" b="1" i="1" kern="1200" smtClean="0">
                      <a:solidFill>
                        <a:schemeClr val="accent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  <a:cs typeface="B Nazanin" panose="00000400000000000000" pitchFamily="2" charset="-78"/>
                    </a:rPr>
                    <m:t>𝒊</m:t>
                  </m:r>
                </m:sub>
              </m:sSub>
            </m:oMath>
          </a14:m>
          <a:r>
            <a:rPr lang="fa-IR" sz="2000" b="1" kern="1200" dirty="0">
              <a:solidFill>
                <a:schemeClr val="accent1"/>
              </a:solidFill>
              <a:cs typeface="B Nazanin" panose="00000400000000000000" pitchFamily="2" charset="-78"/>
            </a:rPr>
            <a:t> به صورت زیر است :</a:t>
          </a:r>
          <a:endParaRPr lang="en-US" sz="2000" b="1" kern="1200" dirty="0">
            <a:solidFill>
              <a:schemeClr val="accent1"/>
            </a:solidFill>
            <a:cs typeface="B Nazanin" panose="00000400000000000000" pitchFamily="2" charset="-78"/>
          </a:endParaRPr>
        </a:p>
        <a:p>
          <a:pPr marL="0" lvl="0" indent="0" algn="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2000" b="1" i="1" kern="120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</m:ctrlPr>
                  </m:sSubPr>
                  <m:e>
                    <m:r>
                      <a:rPr lang="en-US" sz="2000" b="1" i="1" kern="120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𝒚</m:t>
                    </m:r>
                  </m:e>
                  <m:sub>
                    <m:r>
                      <a:rPr lang="en-US" sz="2000" b="1" i="1" kern="120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𝒊</m:t>
                    </m:r>
                  </m:sub>
                </m:sSub>
                <m:r>
                  <a:rPr lang="en-US" sz="2000" b="1" i="1" kern="1200" smtClean="0">
                    <a:solidFill>
                      <a:schemeClr val="accent1"/>
                    </a:solidFill>
                    <a:latin typeface="Cambria Math" panose="02040503050406030204" pitchFamily="18" charset="0"/>
                    <a:cs typeface="B Nazanin" panose="00000400000000000000" pitchFamily="2" charset="-78"/>
                  </a:rPr>
                  <m:t>=</m:t>
                </m:r>
                <m:r>
                  <a:rPr lang="en-US" sz="2000" b="1" i="1" kern="1200" smtClean="0">
                    <a:solidFill>
                      <a:schemeClr val="accent1"/>
                    </a:solidFill>
                    <a:latin typeface="Cambria Math" panose="02040503050406030204" pitchFamily="18" charset="0"/>
                    <a:cs typeface="B Nazanin" panose="00000400000000000000" pitchFamily="2" charset="-78"/>
                  </a:rPr>
                  <m:t>𝒇</m:t>
                </m:r>
                <m:d>
                  <m:dPr>
                    <m:ctrlPr>
                      <a:rPr lang="en-US" sz="2000" b="1" i="1" kern="120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</m:ctrlPr>
                  </m:dPr>
                  <m:e>
                    <m:sSub>
                      <m:sSubPr>
                        <m:ctrlPr>
                          <a:rPr lang="en-US" sz="2000" b="1" i="1" kern="120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bPr>
                      <m:e>
                        <m:r>
                          <a:rPr lang="en-US" sz="2000" b="1" i="1" kern="120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𝒙</m:t>
                        </m:r>
                      </m:e>
                      <m:sub>
                        <m:r>
                          <a:rPr lang="en-US" sz="2000" b="1" i="1" kern="120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𝒊</m:t>
                        </m:r>
                      </m:sub>
                    </m:sSub>
                  </m:e>
                </m:d>
                <m:r>
                  <a:rPr lang="en-US" sz="2000" b="1" i="1" kern="1200" smtClean="0">
                    <a:solidFill>
                      <a:schemeClr val="accent1"/>
                    </a:solidFill>
                    <a:latin typeface="Cambria Math" panose="02040503050406030204" pitchFamily="18" charset="0"/>
                    <a:cs typeface="B Nazanin" panose="00000400000000000000" pitchFamily="2" charset="-78"/>
                  </a:rPr>
                  <m:t>+</m:t>
                </m:r>
                <m:sSub>
                  <m:sSubPr>
                    <m:ctrlPr>
                      <a:rPr lang="en-US" sz="2000" b="1" i="1" kern="120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</m:ctrlPr>
                  </m:sSubPr>
                  <m:e>
                    <m:r>
                      <a:rPr lang="en-US" sz="2000" b="1" i="1" kern="120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𝜺</m:t>
                    </m:r>
                  </m:e>
                  <m:sub>
                    <m:r>
                      <a:rPr lang="en-US" sz="2000" b="1" i="1" kern="120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𝒊</m:t>
                    </m:r>
                  </m:sub>
                </m:sSub>
              </m:oMath>
            </m:oMathPara>
          </a14:m>
          <a:endParaRPr lang="fa-IR" sz="2000" b="1" kern="1200" dirty="0">
            <a:solidFill>
              <a:schemeClr val="accent1"/>
            </a:solidFill>
            <a:cs typeface="B Nazanin" panose="00000400000000000000" pitchFamily="2" charset="-78"/>
          </a:endParaRPr>
        </a:p>
        <a:p>
          <a:pPr marL="0" lvl="0" indent="0" algn="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kern="1200" dirty="0">
            <a:solidFill>
              <a:schemeClr val="accent1"/>
            </a:solidFill>
            <a:cs typeface="B Nazanin" panose="00000400000000000000" pitchFamily="2" charset="-78"/>
          </a:endParaRPr>
        </a:p>
      </dsp:txBody>
      <dsp:txXfrm>
        <a:off x="0" y="1971"/>
        <a:ext cx="8229600" cy="1344885"/>
      </dsp:txXfrm>
    </dsp:sp>
    <dsp:sp modelId="{D2D5F2DB-73CA-4774-9E97-B9AEFA04F7E1}">
      <dsp:nvSpPr>
        <dsp:cNvPr id="0" name=""/>
        <dsp:cNvSpPr/>
      </dsp:nvSpPr>
      <dsp:spPr>
        <a:xfrm>
          <a:off x="0" y="1346857"/>
          <a:ext cx="8229600" cy="0"/>
        </a:xfrm>
        <a:prstGeom prst="line">
          <a:avLst/>
        </a:prstGeom>
        <a:solidFill>
          <a:scrgbClr r="0" g="0" b="0"/>
        </a:solidFill>
        <a:ln w="254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200E3C-AB0E-4824-9C93-F7FAB35A3379}">
      <dsp:nvSpPr>
        <dsp:cNvPr id="0" name=""/>
        <dsp:cNvSpPr/>
      </dsp:nvSpPr>
      <dsp:spPr>
        <a:xfrm>
          <a:off x="0" y="1371603"/>
          <a:ext cx="8229600" cy="1344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kern="1200" dirty="0">
              <a:solidFill>
                <a:schemeClr val="accent1"/>
              </a:solidFill>
              <a:ea typeface="+mn-ea"/>
              <a:cs typeface="B Nazanin" panose="00000400000000000000" pitchFamily="2" charset="-78"/>
            </a:rPr>
            <a:t>که </a:t>
          </a:r>
          <a:r>
            <a:rPr lang="en-US" sz="1800" kern="1200" dirty="0">
              <a:solidFill>
                <a:schemeClr val="accent1"/>
              </a:solidFill>
              <a:ea typeface="+mn-ea"/>
              <a:cs typeface="B Nazanin" panose="00000400000000000000" pitchFamily="2" charset="-78"/>
            </a:rPr>
            <a:t>f</a:t>
          </a:r>
          <a:r>
            <a:rPr lang="fa-IR" sz="1800" kern="1200" dirty="0">
              <a:solidFill>
                <a:schemeClr val="accent1"/>
              </a:solidFill>
              <a:ea typeface="+mn-ea"/>
              <a:cs typeface="B Nazanin" panose="00000400000000000000" pitchFamily="2" charset="-78"/>
            </a:rPr>
            <a:t> در آن یک تابع ثابت از </a:t>
          </a:r>
          <a:r>
            <a:rPr lang="fa-IR" sz="1800" kern="1200" dirty="0" err="1">
              <a:solidFill>
                <a:schemeClr val="accent1"/>
              </a:solidFill>
              <a:ea typeface="+mn-ea"/>
              <a:cs typeface="B Nazanin" panose="00000400000000000000" pitchFamily="2" charset="-78"/>
            </a:rPr>
            <a:t>متغیر‌های</a:t>
          </a:r>
          <a:r>
            <a:rPr lang="en-US" sz="1800" kern="1200" dirty="0">
              <a:solidFill>
                <a:schemeClr val="accent1"/>
              </a:solidFill>
              <a:ea typeface="+mn-ea"/>
              <a:cs typeface="B Nazanin" panose="00000400000000000000" pitchFamily="2" charset="-78"/>
            </a:rPr>
            <a:t> </a:t>
          </a:r>
          <a:r>
            <a:rPr lang="fa-IR" sz="1800" kern="1200" dirty="0">
              <a:solidFill>
                <a:schemeClr val="accent1"/>
              </a:solidFill>
              <a:ea typeface="+mn-ea"/>
              <a:cs typeface="B Nazanin" panose="00000400000000000000" pitchFamily="2" charset="-78"/>
            </a:rPr>
            <a:t> </a:t>
          </a:r>
          <a:r>
            <a:rPr lang="en-US" sz="1800" kern="1200" dirty="0">
              <a:solidFill>
                <a:schemeClr val="accent1"/>
              </a:solidFill>
              <a:ea typeface="+mn-ea"/>
              <a:cs typeface="B Nazanin" panose="00000400000000000000" pitchFamily="2" charset="-78"/>
            </a:rPr>
            <a:t>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800" b="1" i="1" kern="1200" smtClean="0">
                      <a:solidFill>
                        <a:schemeClr val="accent1"/>
                      </a:solidFill>
                      <a:latin typeface="Cambria Math" panose="02040503050406030204" pitchFamily="18" charset="0"/>
                      <a:cs typeface="B Nazanin" panose="00000400000000000000" pitchFamily="2" charset="-78"/>
                    </a:rPr>
                  </m:ctrlPr>
                </m:sSubPr>
                <m:e>
                  <m:r>
                    <a:rPr lang="en-US" sz="1800" b="1" i="1" kern="1200" smtClean="0">
                      <a:solidFill>
                        <a:schemeClr val="accent1"/>
                      </a:solidFill>
                      <a:latin typeface="Cambria Math" panose="02040503050406030204" pitchFamily="18" charset="0"/>
                      <a:cs typeface="B Nazanin" panose="00000400000000000000" pitchFamily="2" charset="-78"/>
                    </a:rPr>
                    <m:t>𝒙</m:t>
                  </m:r>
                </m:e>
                <m:sub>
                  <m:r>
                    <a:rPr lang="en-US" sz="1800" b="1" i="1" kern="1200" smtClean="0">
                      <a:solidFill>
                        <a:schemeClr val="accent1"/>
                      </a:solidFill>
                      <a:latin typeface="Cambria Math" panose="02040503050406030204" pitchFamily="18" charset="0"/>
                      <a:cs typeface="B Nazanin" panose="00000400000000000000" pitchFamily="2" charset="-78"/>
                    </a:rPr>
                    <m:t>𝟏</m:t>
                  </m:r>
                </m:sub>
              </m:sSub>
              <m:r>
                <a:rPr lang="en-US" sz="1800" b="1" i="1" kern="1200" smtClean="0">
                  <a:solidFill>
                    <a:schemeClr val="accent1"/>
                  </a:solidFill>
                  <a:latin typeface="Cambria Math" panose="02040503050406030204" pitchFamily="18" charset="0"/>
                  <a:cs typeface="B Nazanin" panose="00000400000000000000" pitchFamily="2" charset="-78"/>
                </a:rPr>
                <m:t>,…,</m:t>
              </m:r>
              <m:sSub>
                <m:sSubPr>
                  <m:ctrlPr>
                    <a:rPr lang="en-US" sz="1800" b="1" i="1" kern="1200" smtClean="0">
                      <a:solidFill>
                        <a:schemeClr val="accent1"/>
                      </a:solidFill>
                      <a:latin typeface="Cambria Math" panose="02040503050406030204" pitchFamily="18" charset="0"/>
                      <a:cs typeface="B Nazanin" panose="00000400000000000000" pitchFamily="2" charset="-78"/>
                    </a:rPr>
                  </m:ctrlPr>
                </m:sSubPr>
                <m:e>
                  <m:r>
                    <a:rPr lang="en-US" sz="1800" b="1" i="1" kern="1200" smtClean="0">
                      <a:solidFill>
                        <a:schemeClr val="accent1"/>
                      </a:solidFill>
                      <a:latin typeface="Cambria Math" panose="02040503050406030204" pitchFamily="18" charset="0"/>
                      <a:cs typeface="B Nazanin" panose="00000400000000000000" pitchFamily="2" charset="-78"/>
                    </a:rPr>
                    <m:t>𝒙</m:t>
                  </m:r>
                </m:e>
                <m:sub>
                  <m:r>
                    <a:rPr lang="en-US" sz="1800" b="1" i="1" kern="1200" smtClean="0">
                      <a:solidFill>
                        <a:schemeClr val="accent1"/>
                      </a:solidFill>
                      <a:latin typeface="Cambria Math" panose="02040503050406030204" pitchFamily="18" charset="0"/>
                      <a:cs typeface="B Nazanin" panose="00000400000000000000" pitchFamily="2" charset="-78"/>
                    </a:rPr>
                    <m:t>𝒑</m:t>
                  </m:r>
                </m:sub>
              </m:sSub>
            </m:oMath>
          </a14:m>
          <a:r>
            <a:rPr lang="fa-IR" sz="1800" kern="1200" dirty="0">
              <a:solidFill>
                <a:schemeClr val="accent1"/>
              </a:solidFill>
              <a:ea typeface="+mn-ea"/>
              <a:cs typeface="B Nazanin" panose="00000400000000000000" pitchFamily="2" charset="-78"/>
            </a:rPr>
            <a:t> است و اطلاعات </a:t>
          </a:r>
          <a:r>
            <a:rPr lang="fa-IR" sz="1800" kern="1200" dirty="0" err="1">
              <a:solidFill>
                <a:schemeClr val="accent1"/>
              </a:solidFill>
              <a:ea typeface="+mn-ea"/>
              <a:cs typeface="B Nazanin" panose="00000400000000000000" pitchFamily="2" charset="-78"/>
            </a:rPr>
            <a:t>سیستماتیکی</a:t>
          </a:r>
          <a:r>
            <a:rPr lang="fa-IR" sz="1800" kern="1200" dirty="0">
              <a:solidFill>
                <a:schemeClr val="accent1"/>
              </a:solidFill>
              <a:ea typeface="+mn-ea"/>
              <a:cs typeface="B Nazanin" panose="00000400000000000000" pitchFamily="2" charset="-78"/>
            </a:rPr>
            <a:t> که </a:t>
          </a:r>
          <a:r>
            <a:rPr lang="en-US" sz="1800" kern="1200" dirty="0">
              <a:solidFill>
                <a:schemeClr val="accent1"/>
              </a:solidFill>
              <a:ea typeface="+mn-ea"/>
              <a:cs typeface="B Nazanin" panose="00000400000000000000" pitchFamily="2" charset="-78"/>
            </a:rPr>
            <a:t>p</a:t>
          </a:r>
          <a:r>
            <a:rPr lang="fa-IR" sz="1800" kern="1200" dirty="0">
              <a:solidFill>
                <a:schemeClr val="accent1"/>
              </a:solidFill>
              <a:ea typeface="+mn-ea"/>
              <a:cs typeface="B Nazanin" panose="00000400000000000000" pitchFamily="2" charset="-78"/>
            </a:rPr>
            <a:t> تا </a:t>
          </a:r>
          <a:r>
            <a:rPr lang="en-US" sz="1800" kern="1200" dirty="0">
              <a:solidFill>
                <a:schemeClr val="accent1"/>
              </a:solidFill>
              <a:ea typeface="+mn-ea"/>
              <a:cs typeface="B Nazanin" panose="00000400000000000000" pitchFamily="2" charset="-78"/>
            </a:rPr>
            <a:t>x</a:t>
          </a:r>
          <a:r>
            <a:rPr lang="fa-IR" sz="1800" kern="1200" dirty="0">
              <a:solidFill>
                <a:schemeClr val="accent1"/>
              </a:solidFill>
              <a:ea typeface="+mn-ea"/>
              <a:cs typeface="B Nazanin" panose="00000400000000000000" pitchFamily="2" charset="-78"/>
            </a:rPr>
            <a:t>، درمورد </a:t>
          </a:r>
          <a:r>
            <a:rPr lang="en-US" sz="1800" kern="1200" dirty="0">
              <a:solidFill>
                <a:schemeClr val="accent1"/>
              </a:solidFill>
              <a:ea typeface="+mn-ea"/>
              <a:cs typeface="B Nazanin" panose="00000400000000000000" pitchFamily="2" charset="-78"/>
            </a:rPr>
            <a:t>y</a:t>
          </a:r>
          <a:r>
            <a:rPr lang="fa-IR" sz="1800" kern="1200" dirty="0">
              <a:solidFill>
                <a:schemeClr val="accent1"/>
              </a:solidFill>
              <a:ea typeface="+mn-ea"/>
              <a:cs typeface="B Nazanin" panose="00000400000000000000" pitchFamily="2" charset="-78"/>
            </a:rPr>
            <a:t> به ما </a:t>
          </a:r>
          <a:r>
            <a:rPr lang="fa-IR" sz="1800" kern="1200" dirty="0" err="1">
              <a:solidFill>
                <a:schemeClr val="accent1"/>
              </a:solidFill>
              <a:ea typeface="+mn-ea"/>
              <a:cs typeface="B Nazanin" panose="00000400000000000000" pitchFamily="2" charset="-78"/>
            </a:rPr>
            <a:t>می‌دهد</a:t>
          </a:r>
          <a:r>
            <a:rPr lang="fa-IR" sz="1800" kern="1200" dirty="0">
              <a:solidFill>
                <a:schemeClr val="accent1"/>
              </a:solidFill>
              <a:ea typeface="+mn-ea"/>
              <a:cs typeface="B Nazanin" panose="00000400000000000000" pitchFamily="2" charset="-78"/>
            </a:rPr>
            <a:t> را مشخص </a:t>
          </a:r>
          <a:r>
            <a:rPr lang="fa-IR" sz="1800" kern="1200" dirty="0" err="1">
              <a:solidFill>
                <a:schemeClr val="accent1"/>
              </a:solidFill>
              <a:ea typeface="+mn-ea"/>
              <a:cs typeface="B Nazanin" panose="00000400000000000000" pitchFamily="2" charset="-78"/>
            </a:rPr>
            <a:t>می‌کند</a:t>
          </a:r>
          <a:r>
            <a:rPr lang="fa-IR" sz="1800" kern="1200" dirty="0">
              <a:solidFill>
                <a:schemeClr val="accent1"/>
              </a:solidFill>
              <a:ea typeface="+mn-ea"/>
              <a:cs typeface="B Nazanin" panose="00000400000000000000" pitchFamily="2" charset="-78"/>
            </a:rPr>
            <a:t>. </a:t>
          </a:r>
          <a:endParaRPr lang="en-US" sz="1800" kern="1200" dirty="0">
            <a:solidFill>
              <a:schemeClr val="accent1"/>
            </a:solidFill>
            <a:cs typeface="B Nazanin" panose="00000400000000000000" pitchFamily="2" charset="-78"/>
          </a:endParaRPr>
        </a:p>
      </dsp:txBody>
      <dsp:txXfrm>
        <a:off x="0" y="1371603"/>
        <a:ext cx="8229600" cy="1344885"/>
      </dsp:txXfrm>
    </dsp:sp>
    <dsp:sp modelId="{FD43BAA2-5D13-4965-8717-D7C366C60A10}">
      <dsp:nvSpPr>
        <dsp:cNvPr id="0" name=""/>
        <dsp:cNvSpPr/>
      </dsp:nvSpPr>
      <dsp:spPr>
        <a:xfrm>
          <a:off x="0" y="2691742"/>
          <a:ext cx="8229600" cy="0"/>
        </a:xfrm>
        <a:prstGeom prst="line">
          <a:avLst/>
        </a:prstGeom>
        <a:solidFill>
          <a:scrgbClr r="0" g="0" b="0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5E81EF-8763-459D-B1F1-EB312E660FAF}">
      <dsp:nvSpPr>
        <dsp:cNvPr id="0" name=""/>
        <dsp:cNvSpPr/>
      </dsp:nvSpPr>
      <dsp:spPr>
        <a:xfrm>
          <a:off x="6583680" y="2693714"/>
          <a:ext cx="1645920" cy="1344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400" b="1" kern="1200" dirty="0">
              <a:solidFill>
                <a:schemeClr val="accent1"/>
              </a:solidFill>
              <a:ea typeface="+mn-ea"/>
              <a:cs typeface="+mn-cs"/>
            </a:rPr>
            <a:t>چرا تابع </a:t>
          </a:r>
          <a:r>
            <a:rPr lang="en-US" sz="2400" b="1" kern="1200" dirty="0">
              <a:solidFill>
                <a:schemeClr val="accent1"/>
              </a:solidFill>
              <a:ea typeface="+mn-ea"/>
              <a:cs typeface="+mn-cs"/>
            </a:rPr>
            <a:t>f</a:t>
          </a:r>
          <a:r>
            <a:rPr lang="fa-IR" sz="2400" b="1" kern="1200" dirty="0">
              <a:solidFill>
                <a:schemeClr val="accent1"/>
              </a:solidFill>
              <a:ea typeface="+mn-ea"/>
              <a:cs typeface="+mn-cs"/>
            </a:rPr>
            <a:t> را برآورد بکنیم؟</a:t>
          </a:r>
          <a:endParaRPr lang="en-US" sz="2400" b="1" kern="1200" dirty="0">
            <a:solidFill>
              <a:schemeClr val="accent1"/>
            </a:solidFill>
          </a:endParaRPr>
        </a:p>
      </dsp:txBody>
      <dsp:txXfrm>
        <a:off x="6583680" y="2693714"/>
        <a:ext cx="1645920" cy="1344885"/>
      </dsp:txXfrm>
    </dsp:sp>
    <dsp:sp modelId="{6D3900FE-34CA-4C94-8D2B-DEBC8F39CAF3}">
      <dsp:nvSpPr>
        <dsp:cNvPr id="0" name=""/>
        <dsp:cNvSpPr/>
      </dsp:nvSpPr>
      <dsp:spPr>
        <a:xfrm>
          <a:off x="4319994" y="2743197"/>
          <a:ext cx="2193056" cy="351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kern="1200" dirty="0">
              <a:solidFill>
                <a:schemeClr val="accent1"/>
              </a:solidFill>
              <a:ea typeface="+mn-ea"/>
              <a:cs typeface="+mn-cs"/>
            </a:rPr>
            <a:t>1) برای انجام </a:t>
          </a:r>
          <a:r>
            <a:rPr lang="fa-IR" sz="1800" kern="1200" dirty="0" err="1">
              <a:solidFill>
                <a:schemeClr val="accent1"/>
              </a:solidFill>
              <a:ea typeface="+mn-ea"/>
              <a:cs typeface="+mn-cs"/>
            </a:rPr>
            <a:t>پیش‌گویی</a:t>
          </a:r>
          <a:endParaRPr lang="en-US" sz="1800" kern="1200" dirty="0">
            <a:solidFill>
              <a:schemeClr val="accent1"/>
            </a:solidFill>
          </a:endParaRPr>
        </a:p>
      </dsp:txBody>
      <dsp:txXfrm>
        <a:off x="4319994" y="2743197"/>
        <a:ext cx="2193056" cy="351136"/>
      </dsp:txXfrm>
    </dsp:sp>
    <dsp:sp modelId="{809A2916-A8EF-4D3A-B72C-AB3B03C31A66}">
      <dsp:nvSpPr>
        <dsp:cNvPr id="0" name=""/>
        <dsp:cNvSpPr/>
      </dsp:nvSpPr>
      <dsp:spPr>
        <a:xfrm>
          <a:off x="0" y="3110123"/>
          <a:ext cx="6583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34FC54-DA40-45AB-9A3D-1673D37ABDC8}">
      <dsp:nvSpPr>
        <dsp:cNvPr id="0" name=""/>
        <dsp:cNvSpPr/>
      </dsp:nvSpPr>
      <dsp:spPr>
        <a:xfrm>
          <a:off x="4082386" y="3200405"/>
          <a:ext cx="2439901" cy="304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kern="1200" dirty="0">
              <a:solidFill>
                <a:schemeClr val="accent1"/>
              </a:solidFill>
              <a:ea typeface="+mn-ea"/>
              <a:cs typeface="+mn-cs"/>
            </a:rPr>
            <a:t>2) برای انجام استنباط</a:t>
          </a:r>
          <a:endParaRPr lang="en-US" sz="1800" kern="1200" dirty="0">
            <a:solidFill>
              <a:schemeClr val="accent1"/>
            </a:solidFill>
            <a:ea typeface="+mn-ea"/>
            <a:cs typeface="+mn-cs"/>
          </a:endParaRPr>
        </a:p>
      </dsp:txBody>
      <dsp:txXfrm>
        <a:off x="4082386" y="3200405"/>
        <a:ext cx="2439901" cy="304710"/>
      </dsp:txXfrm>
    </dsp:sp>
    <dsp:sp modelId="{FCCD104E-ECDC-4A12-AB2C-71F5537408EB}">
      <dsp:nvSpPr>
        <dsp:cNvPr id="0" name=""/>
        <dsp:cNvSpPr/>
      </dsp:nvSpPr>
      <dsp:spPr>
        <a:xfrm>
          <a:off x="0" y="3482078"/>
          <a:ext cx="6583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F3F243-0CC4-4CEF-93F2-5776498F90DB}">
      <dsp:nvSpPr>
        <dsp:cNvPr id="0" name=""/>
        <dsp:cNvSpPr/>
      </dsp:nvSpPr>
      <dsp:spPr>
        <a:xfrm>
          <a:off x="0" y="228385"/>
          <a:ext cx="7810500" cy="159345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182" tIns="548640" rIns="606182" bIns="113792" numCol="1" spcCol="1270" anchor="t" anchorCtr="0">
          <a:noAutofit/>
        </a:bodyPr>
        <a:lstStyle/>
        <a:p>
          <a:pPr marL="171450" lvl="1" indent="-171450" algn="r" defTabSz="7112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a-IR" sz="1600" kern="1200" dirty="0">
              <a:cs typeface="B Nazanin" panose="00000400000000000000" pitchFamily="2" charset="-78"/>
            </a:rPr>
            <a:t>در این روش، </a:t>
          </a:r>
          <a:r>
            <a:rPr lang="fa-IR" sz="1600" kern="1200" dirty="0" err="1">
              <a:cs typeface="B Nazanin" panose="00000400000000000000" pitchFamily="2" charset="-78"/>
            </a:rPr>
            <a:t>مسله‌ی</a:t>
          </a:r>
          <a:r>
            <a:rPr lang="fa-IR" sz="1600" kern="1200" dirty="0">
              <a:cs typeface="B Nazanin" panose="00000400000000000000" pitchFamily="2" charset="-78"/>
            </a:rPr>
            <a:t> </a:t>
          </a:r>
          <a:r>
            <a:rPr lang="fa-IR" sz="1600" kern="1200" dirty="0" err="1">
              <a:cs typeface="B Nazanin" panose="00000400000000000000" pitchFamily="2" charset="-78"/>
            </a:rPr>
            <a:t>برآوردکردن</a:t>
          </a:r>
          <a:r>
            <a:rPr lang="fa-IR" sz="1600" kern="1200" dirty="0">
              <a:cs typeface="B Nazanin" panose="00000400000000000000" pitchFamily="2" charset="-78"/>
            </a:rPr>
            <a:t> </a:t>
          </a:r>
          <a:r>
            <a:rPr lang="en-US" sz="1600" kern="1200" dirty="0">
              <a:cs typeface="B Nazanin" panose="00000400000000000000" pitchFamily="2" charset="-78"/>
            </a:rPr>
            <a:t>f</a:t>
          </a:r>
          <a:r>
            <a:rPr lang="fa-IR" sz="1600" kern="1200" dirty="0">
              <a:cs typeface="B Nazanin" panose="00000400000000000000" pitchFamily="2" charset="-78"/>
            </a:rPr>
            <a:t>، که </a:t>
          </a:r>
          <a:r>
            <a:rPr lang="en-US" sz="1600" kern="1200" dirty="0">
              <a:cs typeface="B Nazanin" panose="00000400000000000000" pitchFamily="2" charset="-78"/>
            </a:rPr>
            <a:t>p </a:t>
          </a:r>
          <a:r>
            <a:rPr lang="fa-IR" sz="1600" kern="1200" dirty="0">
              <a:cs typeface="B Nazanin" panose="00000400000000000000" pitchFamily="2" charset="-78"/>
            </a:rPr>
            <a:t> بعدی نیز </a:t>
          </a:r>
          <a:r>
            <a:rPr lang="fa-IR" sz="1600" kern="1200" dirty="0" err="1">
              <a:cs typeface="B Nazanin" panose="00000400000000000000" pitchFamily="2" charset="-78"/>
            </a:rPr>
            <a:t>می‌باشد</a:t>
          </a:r>
          <a:r>
            <a:rPr lang="fa-IR" sz="1600" kern="1200" dirty="0">
              <a:cs typeface="B Nazanin" panose="00000400000000000000" pitchFamily="2" charset="-78"/>
            </a:rPr>
            <a:t> به </a:t>
          </a:r>
          <a:r>
            <a:rPr lang="fa-IR" sz="1600" kern="1200" dirty="0" err="1">
              <a:cs typeface="B Nazanin" panose="00000400000000000000" pitchFamily="2" charset="-78"/>
            </a:rPr>
            <a:t>برآوردکردن</a:t>
          </a:r>
          <a:r>
            <a:rPr lang="fa-IR" sz="1600" kern="1200" dirty="0">
              <a:cs typeface="B Nazanin" panose="00000400000000000000" pitchFamily="2" charset="-78"/>
            </a:rPr>
            <a:t> یک مجموعه از </a:t>
          </a:r>
          <a:r>
            <a:rPr lang="fa-IR" sz="1600" kern="1200" dirty="0" err="1">
              <a:cs typeface="B Nazanin" panose="00000400000000000000" pitchFamily="2" charset="-78"/>
            </a:rPr>
            <a:t>پارامتر‌ها</a:t>
          </a:r>
          <a:r>
            <a:rPr lang="fa-IR" sz="1600" kern="1200" dirty="0">
              <a:cs typeface="B Nazanin" panose="00000400000000000000" pitchFamily="2" charset="-78"/>
            </a:rPr>
            <a:t> تنزل پیدا </a:t>
          </a:r>
          <a:r>
            <a:rPr lang="fa-IR" sz="1600" kern="1200" dirty="0" err="1">
              <a:cs typeface="B Nazanin" panose="00000400000000000000" pitchFamily="2" charset="-78"/>
            </a:rPr>
            <a:t>می‌کند</a:t>
          </a:r>
          <a:r>
            <a:rPr lang="fa-IR" sz="1600" kern="1200" dirty="0">
              <a:cs typeface="B Nazanin" panose="00000400000000000000" pitchFamily="2" charset="-78"/>
            </a:rPr>
            <a:t>. یعنی بجای </a:t>
          </a:r>
          <a:r>
            <a:rPr lang="fa-IR" sz="1600" kern="1200" dirty="0" err="1">
              <a:cs typeface="B Nazanin" panose="00000400000000000000" pitchFamily="2" charset="-78"/>
            </a:rPr>
            <a:t>برآوردکردن</a:t>
          </a:r>
          <a:r>
            <a:rPr lang="fa-IR" sz="1600" kern="1200" dirty="0">
              <a:cs typeface="B Nazanin" panose="00000400000000000000" pitchFamily="2" charset="-78"/>
            </a:rPr>
            <a:t> </a:t>
          </a:r>
          <a:r>
            <a:rPr lang="en-US" sz="1600" kern="1200" dirty="0">
              <a:cs typeface="B Nazanin" panose="00000400000000000000" pitchFamily="2" charset="-78"/>
            </a:rPr>
            <a:t>f</a:t>
          </a:r>
          <a:r>
            <a:rPr lang="fa-IR" sz="1600" kern="1200" dirty="0">
              <a:cs typeface="B Nazanin" panose="00000400000000000000" pitchFamily="2" charset="-78"/>
            </a:rPr>
            <a:t> با </a:t>
          </a:r>
          <a:r>
            <a:rPr lang="en-US" sz="1600" kern="1200" dirty="0">
              <a:cs typeface="B Nazanin" panose="00000400000000000000" pitchFamily="2" charset="-78"/>
            </a:rPr>
            <a:t>p</a:t>
          </a:r>
          <a:r>
            <a:rPr lang="fa-IR" sz="1600" kern="1200" dirty="0">
              <a:cs typeface="B Nazanin" panose="00000400000000000000" pitchFamily="2" charset="-78"/>
            </a:rPr>
            <a:t> بعد، </a:t>
          </a:r>
          <a:r>
            <a:rPr lang="fa-IR" sz="1600" kern="1200" dirty="0" err="1">
              <a:cs typeface="B Nazanin" panose="00000400000000000000" pitchFamily="2" charset="-78"/>
            </a:rPr>
            <a:t>مسله</a:t>
          </a:r>
          <a:r>
            <a:rPr lang="fa-IR" sz="1600" kern="1200" dirty="0">
              <a:cs typeface="B Nazanin" panose="00000400000000000000" pitchFamily="2" charset="-78"/>
            </a:rPr>
            <a:t> را به </a:t>
          </a:r>
          <a:r>
            <a:rPr lang="fa-IR" sz="1600" kern="1200" dirty="0" err="1">
              <a:cs typeface="B Nazanin" panose="00000400000000000000" pitchFamily="2" charset="-78"/>
            </a:rPr>
            <a:t>برآوردکردن</a:t>
          </a:r>
          <a:r>
            <a:rPr lang="fa-IR" sz="1600" kern="1200" dirty="0">
              <a:cs typeface="B Nazanin" panose="00000400000000000000" pitchFamily="2" charset="-78"/>
            </a:rPr>
            <a:t> یک تعداد پارامتر کاهش </a:t>
          </a:r>
          <a:r>
            <a:rPr lang="fa-IR" sz="1600" kern="1200" dirty="0" err="1">
              <a:cs typeface="B Nazanin" panose="00000400000000000000" pitchFamily="2" charset="-78"/>
            </a:rPr>
            <a:t>می‌دهیم</a:t>
          </a:r>
          <a:r>
            <a:rPr lang="fa-IR" sz="1600" kern="1200" dirty="0">
              <a:cs typeface="B Nazanin" panose="00000400000000000000" pitchFamily="2" charset="-78"/>
            </a:rPr>
            <a:t>. </a:t>
          </a:r>
          <a:endParaRPr lang="en-US" sz="1600" kern="1200" dirty="0">
            <a:cs typeface="B Nazanin" panose="00000400000000000000" pitchFamily="2" charset="-78"/>
          </a:endParaRPr>
        </a:p>
      </dsp:txBody>
      <dsp:txXfrm>
        <a:off x="0" y="228385"/>
        <a:ext cx="7810500" cy="1593454"/>
      </dsp:txXfrm>
    </dsp:sp>
    <dsp:sp modelId="{9D1AF6DF-8EBD-4BA9-AB1C-83666B416551}">
      <dsp:nvSpPr>
        <dsp:cNvPr id="0" name=""/>
        <dsp:cNvSpPr/>
      </dsp:nvSpPr>
      <dsp:spPr>
        <a:xfrm>
          <a:off x="390525" y="6985"/>
          <a:ext cx="5467350" cy="442800"/>
        </a:xfrm>
        <a:prstGeom prst="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653" tIns="0" rIns="206653" bIns="0" numCol="1" spcCol="1270" anchor="ctr" anchorCtr="0">
          <a:noAutofit/>
        </a:bodyPr>
        <a:lstStyle/>
        <a:p>
          <a:pPr marL="0" lvl="0" indent="0" algn="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 err="1">
              <a:solidFill>
                <a:schemeClr val="bg2"/>
              </a:solidFill>
              <a:ea typeface="+mn-ea"/>
              <a:cs typeface="B Nazanin" panose="00000400000000000000" pitchFamily="2" charset="-78"/>
            </a:rPr>
            <a:t>روش‌های</a:t>
          </a:r>
          <a:r>
            <a:rPr lang="fa-IR" sz="1800" b="1" kern="1200" dirty="0">
              <a:solidFill>
                <a:schemeClr val="bg2"/>
              </a:solidFill>
              <a:ea typeface="+mn-ea"/>
              <a:cs typeface="B Nazanin" panose="00000400000000000000" pitchFamily="2" charset="-78"/>
            </a:rPr>
            <a:t> </a:t>
          </a:r>
          <a:r>
            <a:rPr lang="fa-IR" sz="1800" b="1" kern="1200" dirty="0" err="1">
              <a:solidFill>
                <a:schemeClr val="bg2"/>
              </a:solidFill>
              <a:ea typeface="+mn-ea"/>
              <a:cs typeface="B Nazanin" panose="00000400000000000000" pitchFamily="2" charset="-78"/>
            </a:rPr>
            <a:t>پارامتری</a:t>
          </a:r>
          <a:r>
            <a:rPr lang="fa-IR" sz="1800" b="1" kern="1200" dirty="0">
              <a:solidFill>
                <a:schemeClr val="bg2"/>
              </a:solidFill>
              <a:ea typeface="+mn-ea"/>
              <a:cs typeface="B Nazanin" panose="00000400000000000000" pitchFamily="2" charset="-78"/>
            </a:rPr>
            <a:t>:</a:t>
          </a:r>
          <a:endParaRPr lang="en-US" sz="1800" b="1" kern="1200" dirty="0">
            <a:solidFill>
              <a:schemeClr val="bg2"/>
            </a:solidFill>
            <a:cs typeface="B Nazanin" panose="00000400000000000000" pitchFamily="2" charset="-78"/>
          </a:endParaRPr>
        </a:p>
      </dsp:txBody>
      <dsp:txXfrm>
        <a:off x="390525" y="6985"/>
        <a:ext cx="5467350" cy="442800"/>
      </dsp:txXfrm>
    </dsp:sp>
    <dsp:sp modelId="{84309B57-9335-4504-ADE7-0F6F02733EE1}">
      <dsp:nvSpPr>
        <dsp:cNvPr id="0" name=""/>
        <dsp:cNvSpPr/>
      </dsp:nvSpPr>
      <dsp:spPr>
        <a:xfrm>
          <a:off x="0" y="2124239"/>
          <a:ext cx="7810500" cy="170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182" tIns="731520" rIns="606182" bIns="113792" numCol="1" spcCol="1270" anchor="t" anchorCtr="0">
          <a:noAutofit/>
        </a:bodyPr>
        <a:lstStyle/>
        <a:p>
          <a:pPr marL="171450" lvl="1" indent="-171450" algn="r" defTabSz="7112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a-IR" sz="1600" kern="1200" dirty="0">
              <a:ea typeface="+mn-ea"/>
              <a:cs typeface="B Nazanin" panose="00000400000000000000" pitchFamily="2" charset="-78"/>
            </a:rPr>
            <a:t>در این روش ما درمورد تابع </a:t>
          </a:r>
          <a:r>
            <a:rPr lang="en-US" sz="1600" kern="1200" dirty="0">
              <a:ea typeface="+mn-ea"/>
              <a:cs typeface="B Nazanin" panose="00000400000000000000" pitchFamily="2" charset="-78"/>
            </a:rPr>
            <a:t>f</a:t>
          </a:r>
          <a:r>
            <a:rPr lang="fa-IR" sz="1600" kern="1200" dirty="0">
              <a:ea typeface="+mn-ea"/>
              <a:cs typeface="B Nazanin" panose="00000400000000000000" pitchFamily="2" charset="-78"/>
            </a:rPr>
            <a:t>، هیچ فرضی را قرار </a:t>
          </a:r>
          <a:r>
            <a:rPr lang="fa-IR" sz="1600" kern="1200" dirty="0" err="1">
              <a:ea typeface="+mn-ea"/>
              <a:cs typeface="B Nazanin" panose="00000400000000000000" pitchFamily="2" charset="-78"/>
            </a:rPr>
            <a:t>نمی‌هیم</a:t>
          </a:r>
          <a:r>
            <a:rPr lang="fa-IR" sz="1600" kern="1200" dirty="0">
              <a:ea typeface="+mn-ea"/>
              <a:cs typeface="B Nazanin" panose="00000400000000000000" pitchFamily="2" charset="-78"/>
            </a:rPr>
            <a:t> یعنی فرم یا شکل خاصی قرار </a:t>
          </a:r>
          <a:r>
            <a:rPr lang="fa-IR" sz="1600" kern="1200" dirty="0" err="1">
              <a:ea typeface="+mn-ea"/>
              <a:cs typeface="B Nazanin" panose="00000400000000000000" pitchFamily="2" charset="-78"/>
            </a:rPr>
            <a:t>نمی‌دهیم</a:t>
          </a:r>
          <a:r>
            <a:rPr lang="fa-IR" sz="1600" kern="1200" dirty="0">
              <a:ea typeface="+mn-ea"/>
              <a:cs typeface="B Nazanin" panose="00000400000000000000" pitchFamily="2" charset="-78"/>
            </a:rPr>
            <a:t>. </a:t>
          </a:r>
          <a:r>
            <a:rPr lang="fa-IR" sz="1600" kern="1200" dirty="0" err="1">
              <a:ea typeface="+mn-ea"/>
              <a:cs typeface="B Nazanin" panose="00000400000000000000" pitchFamily="2" charset="-78"/>
            </a:rPr>
            <a:t>دراین</a:t>
          </a:r>
          <a:r>
            <a:rPr lang="fa-IR" sz="1600" kern="1200" dirty="0">
              <a:ea typeface="+mn-ea"/>
              <a:cs typeface="B Nazanin" panose="00000400000000000000" pitchFamily="2" charset="-78"/>
            </a:rPr>
            <a:t> صورت دنبال یک برآوردی از </a:t>
          </a:r>
          <a:r>
            <a:rPr lang="en-US" sz="1600" kern="1200" dirty="0">
              <a:ea typeface="+mn-ea"/>
              <a:cs typeface="B Nazanin" panose="00000400000000000000" pitchFamily="2" charset="-78"/>
            </a:rPr>
            <a:t>f</a:t>
          </a:r>
          <a:r>
            <a:rPr lang="fa-IR" sz="1600" kern="1200" dirty="0">
              <a:ea typeface="+mn-ea"/>
              <a:cs typeface="B Nazanin" panose="00000400000000000000" pitchFamily="2" charset="-78"/>
            </a:rPr>
            <a:t> </a:t>
          </a:r>
          <a:r>
            <a:rPr lang="fa-IR" sz="1600" kern="1200" dirty="0" err="1">
              <a:ea typeface="+mn-ea"/>
              <a:cs typeface="B Nazanin" panose="00000400000000000000" pitchFamily="2" charset="-78"/>
            </a:rPr>
            <a:t>می‌گردیم</a:t>
          </a:r>
          <a:r>
            <a:rPr lang="fa-IR" sz="1600" kern="1200" dirty="0">
              <a:ea typeface="+mn-ea"/>
              <a:cs typeface="B Nazanin" panose="00000400000000000000" pitchFamily="2" charset="-78"/>
            </a:rPr>
            <a:t> که </a:t>
          </a:r>
          <a:r>
            <a:rPr lang="fa-IR" sz="1600" kern="1200" dirty="0" err="1">
              <a:ea typeface="+mn-ea"/>
              <a:cs typeface="B Nazanin" panose="00000400000000000000" pitchFamily="2" charset="-78"/>
            </a:rPr>
            <a:t>تاجایی</a:t>
          </a:r>
          <a:r>
            <a:rPr lang="fa-IR" sz="1600" kern="1200" dirty="0">
              <a:ea typeface="+mn-ea"/>
              <a:cs typeface="B Nazanin" panose="00000400000000000000" pitchFamily="2" charset="-78"/>
            </a:rPr>
            <a:t> که ممکن است به نقاطی که ما داریم نزدیک و هموار باشند.</a:t>
          </a:r>
          <a:endParaRPr lang="en-US" sz="1600" kern="1200" dirty="0">
            <a:ea typeface="+mn-ea"/>
            <a:cs typeface="B Nazanin" panose="00000400000000000000" pitchFamily="2" charset="-78"/>
          </a:endParaRPr>
        </a:p>
      </dsp:txBody>
      <dsp:txXfrm>
        <a:off x="0" y="2124239"/>
        <a:ext cx="7810500" cy="1701000"/>
      </dsp:txXfrm>
    </dsp:sp>
    <dsp:sp modelId="{D2B8060E-5C25-48B8-8A2C-C7E31B9A4C0B}">
      <dsp:nvSpPr>
        <dsp:cNvPr id="0" name=""/>
        <dsp:cNvSpPr/>
      </dsp:nvSpPr>
      <dsp:spPr>
        <a:xfrm>
          <a:off x="390525" y="1902839"/>
          <a:ext cx="5467350" cy="442800"/>
        </a:xfrm>
        <a:prstGeom prst="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653" tIns="0" rIns="206653" bIns="0" numCol="1" spcCol="1270" anchor="ctr" anchorCtr="0">
          <a:noAutofit/>
        </a:bodyPr>
        <a:lstStyle/>
        <a:p>
          <a:pPr marL="0" lvl="0" indent="0" algn="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 err="1">
              <a:solidFill>
                <a:schemeClr val="bg2"/>
              </a:solidFill>
              <a:cs typeface="B Nazanin" panose="00000400000000000000" pitchFamily="2" charset="-78"/>
            </a:rPr>
            <a:t>روش‌های</a:t>
          </a:r>
          <a:r>
            <a:rPr lang="fa-IR" sz="1800" b="1" kern="1200" baseline="0" dirty="0">
              <a:solidFill>
                <a:schemeClr val="bg2"/>
              </a:solidFill>
              <a:cs typeface="B Nazanin" panose="00000400000000000000" pitchFamily="2" charset="-78"/>
            </a:rPr>
            <a:t> </a:t>
          </a:r>
          <a:r>
            <a:rPr lang="fa-IR" sz="1800" b="1" kern="1200" baseline="0" dirty="0" err="1">
              <a:solidFill>
                <a:schemeClr val="bg2"/>
              </a:solidFill>
              <a:cs typeface="B Nazanin" panose="00000400000000000000" pitchFamily="2" charset="-78"/>
            </a:rPr>
            <a:t>ناپارامتری</a:t>
          </a:r>
          <a:r>
            <a:rPr lang="fa-IR" sz="1800" b="1" kern="1200" baseline="0" dirty="0">
              <a:solidFill>
                <a:schemeClr val="bg2"/>
              </a:solidFill>
              <a:cs typeface="B Nazanin" panose="00000400000000000000" pitchFamily="2" charset="-78"/>
            </a:rPr>
            <a:t>:</a:t>
          </a:r>
          <a:endParaRPr lang="en-US" sz="1800" b="1" kern="1200" dirty="0">
            <a:solidFill>
              <a:schemeClr val="bg2"/>
            </a:solidFill>
            <a:cs typeface="B Nazanin" panose="00000400000000000000" pitchFamily="2" charset="-78"/>
          </a:endParaRPr>
        </a:p>
      </dsp:txBody>
      <dsp:txXfrm>
        <a:off x="390525" y="1902839"/>
        <a:ext cx="5467350" cy="442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#2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2" minVer="12.0">
  <dgm:title val="Simple 1"/>
  <dgm:desc val="Simple 1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9" minVer="12.0">
  <dgm:title val="Simple 1"/>
  <dgm:desc val="Simple 1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3DAE18-FF53-43C8-B129-B2254E0CD3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C594C-BB62-4D1A-AA15-460CAB0268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B0719-0C0B-4FCD-8C42-A758D216E1BD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CD9E3-2F3C-4226-A22C-6BC586ACB3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https://data-elites.blog.ir/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FA062-CF80-4049-B333-6A99FEE14B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C2621-7037-4E35-B549-8255C904F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88715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25A17EF-115B-4BB9-BF42-426DFD9E898A}" type="datetimeFigureOut">
              <a:rPr lang="en-US" smtClean="0"/>
              <a:pPr/>
              <a:t>1/7/2025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r>
              <a:rPr lang="en-US"/>
              <a:t>https://data-elites.blog.ir/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C4E7652-46AF-4259-BAE2-54978EA077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861A9-9518-4159-83E7-FEB9CE8A51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https://data-elites.blog.ir/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86ED8-EA39-47DE-8B95-56D0797784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https://data-elites.blog.ir/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A1416-DD93-4D16-A603-6C08502AB7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https://data-elites.blog.ir/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98652-00B3-4E89-B2E5-120C2093226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https://data-elites.blog.ir/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76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919E7-4D58-4FEE-A5BF-80B9B04B00A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https://data-elites.blog.ir/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09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770D99E-2869-438B-B483-1F6CCD5437EE}"/>
              </a:ext>
            </a:extLst>
          </p:cNvPr>
          <p:cNvGrpSpPr/>
          <p:nvPr userDrawn="1"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276600" y="1213332"/>
            <a:ext cx="5326856" cy="1425577"/>
          </a:xfrm>
        </p:spPr>
        <p:txBody>
          <a:bodyPr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724400" y="3849666"/>
            <a:ext cx="3879056" cy="1234575"/>
          </a:xfrm>
          <a:noFill/>
        </p:spPr>
        <p:txBody>
          <a:bodyPr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2812256" y="6322007"/>
            <a:ext cx="5791200" cy="365125"/>
          </a:xfrm>
          <a:prstGeom prst="rect">
            <a:avLst/>
          </a:prstGeom>
        </p:spPr>
        <p:txBody>
          <a:bodyPr tIns="0" bIns="0" anchor="t"/>
          <a:lstStyle>
            <a:lvl1pPr algn="r">
              <a:defRPr sz="1000"/>
            </a:lvl1pPr>
          </a:lstStyle>
          <a:p>
            <a:pPr algn="r"/>
            <a:endParaRPr lang="en-US" sz="10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12256" y="5960055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pPr algn="r"/>
            <a:r>
              <a:rPr lang="en-US" sz="1100"/>
              <a:t>https://data-elites.blog.ir/</a:t>
            </a:r>
            <a:endParaRPr lang="en-US" sz="11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395"/>
            <a:ext cx="4876800" cy="7993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173195"/>
            <a:ext cx="2468880" cy="3008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https://data-elites.blog.ir/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https://data-elites.blog.ir/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5655"/>
            <a:ext cx="7726680" cy="571500"/>
          </a:xfrm>
        </p:spPr>
        <p:txBody>
          <a:bodyPr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173195"/>
            <a:ext cx="2355056" cy="301752"/>
          </a:xfrm>
        </p:spPr>
        <p:txBody>
          <a:bodyPr/>
          <a:lstStyle/>
          <a:p>
            <a:r>
              <a:rPr lang="en-US"/>
              <a:t>https://data-elites.blog.ir/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0070" y="173195"/>
            <a:ext cx="502920" cy="301752"/>
          </a:xfrm>
        </p:spPr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856" y="1295400"/>
            <a:ext cx="2438400" cy="501586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0" y="1295400"/>
            <a:ext cx="5276088" cy="501396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173195"/>
            <a:ext cx="2324196" cy="301752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https://data-elites.blog.ir/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96" y="173195"/>
            <a:ext cx="502920" cy="301752"/>
          </a:xfrm>
        </p:spPr>
        <p:txBody>
          <a:bodyPr/>
          <a:lstStyle>
            <a:lvl1pPr>
              <a:defRPr sz="1200"/>
            </a:lvl1pPr>
          </a:lstStyle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423E8A4-D2B7-46D2-92C3-AE6BC0B9BD06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</p:spPr>
        <p:txBody>
          <a:bodyPr vert="horz" lIns="0" rIns="0" anchor="ctr">
            <a:noAutofit/>
          </a:bodyPr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867400" y="174116"/>
            <a:ext cx="2212182" cy="300831"/>
          </a:xfrm>
          <a:prstGeom prst="rect">
            <a:avLst/>
          </a:prstGeom>
        </p:spPr>
        <p:txBody>
          <a:bodyPr vert="horz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/>
              <a:t>https://data-elites.blog.ir/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83880" y="173195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5307178"/>
            <a:ext cx="1219200" cy="155082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6459" y="4545317"/>
            <a:ext cx="1248460" cy="157032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</p:sldLayoutIdLst>
  <p:hf hdr="0" dt="0"/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1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9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124200" y="3581400"/>
            <a:ext cx="5860256" cy="1143000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242021"/>
                </a:solidFill>
                <a:latin typeface="NnsmmsGryltfJcwggjCMBX10"/>
              </a:rPr>
              <a:t>Chapter 3</a:t>
            </a:r>
            <a:br>
              <a:rPr lang="en-US" sz="3200" dirty="0">
                <a:solidFill>
                  <a:srgbClr val="242021"/>
                </a:solidFill>
                <a:latin typeface="NnsmmsGryltfJcwggjCMBX10"/>
              </a:rPr>
            </a:br>
            <a:r>
              <a:rPr lang="en-US" sz="3200" b="1" i="0" dirty="0">
                <a:solidFill>
                  <a:srgbClr val="242021"/>
                </a:solidFill>
                <a:effectLst/>
                <a:latin typeface="NnsmmsGryltfJcwggjCMBX10"/>
              </a:rPr>
              <a:t>Linear Methods for Regression</a:t>
            </a:r>
            <a:endParaRPr lang="en-US" sz="6600" b="0" dirty="0">
              <a:cs typeface="B Nazanin" panose="00000400000000000000" pitchFamily="2" charset="-78"/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4000500" y="5628832"/>
            <a:ext cx="3879056" cy="1234575"/>
          </a:xfrm>
        </p:spPr>
        <p:txBody>
          <a:bodyPr>
            <a:normAutofit/>
          </a:bodyPr>
          <a:lstStyle/>
          <a:p>
            <a:pPr algn="ctr" rtl="1"/>
            <a:r>
              <a:rPr lang="en-US" dirty="0"/>
              <a:t>By Mehrab Atighi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C0866-955E-4A84-96DD-21818B9CC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Wise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F182CE-EB2A-4290-B5A5-6296CA5B62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2743200"/>
              </a:xfr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pPr marL="64008" indent="0" algn="r" rtl="1">
                  <a:buNone/>
                </a:pPr>
                <a:r>
                  <a:rPr lang="fa-IR" sz="1800" dirty="0">
                    <a:cs typeface="B Nazanin" panose="00000400000000000000" pitchFamily="2" charset="-78"/>
                  </a:rPr>
                  <a:t>زمانی که تعداد </a:t>
                </a:r>
                <a:r>
                  <a:rPr lang="fa-IR" sz="1800" dirty="0" err="1">
                    <a:cs typeface="B Nazanin" panose="00000400000000000000" pitchFamily="2" charset="-78"/>
                  </a:rPr>
                  <a:t>متغیر‌های</a:t>
                </a:r>
                <a:r>
                  <a:rPr lang="fa-IR" sz="1800" dirty="0">
                    <a:cs typeface="B Nazanin" panose="00000400000000000000" pitchFamily="2" charset="-78"/>
                  </a:rPr>
                  <a:t> ما بیشتر از 8 تا بود این روش بهتر جواب خواهد داد.</a:t>
                </a:r>
              </a:p>
              <a:p>
                <a:pPr marL="64008" indent="0" algn="r" rtl="1">
                  <a:buNone/>
                </a:pPr>
                <a:r>
                  <a:rPr lang="fa-IR" sz="1800" dirty="0">
                    <a:cs typeface="B Nazanin" panose="00000400000000000000" pitchFamily="2" charset="-78"/>
                  </a:rPr>
                  <a:t>روش انتخاب مدل گام به گام نیز خود شامل 3 روش مختلف </a:t>
                </a:r>
                <a:r>
                  <a:rPr lang="fa-IR" sz="1800" dirty="0" err="1">
                    <a:cs typeface="B Nazanin" panose="00000400000000000000" pitchFamily="2" charset="-78"/>
                  </a:rPr>
                  <a:t>می‌باشد</a:t>
                </a:r>
                <a:r>
                  <a:rPr lang="fa-IR" sz="1800" dirty="0">
                    <a:cs typeface="B Nazanin" panose="00000400000000000000" pitchFamily="2" charset="-78"/>
                  </a:rPr>
                  <a:t>.</a:t>
                </a:r>
              </a:p>
              <a:p>
                <a:pPr marL="406908" indent="-342900" algn="r" rtl="1">
                  <a:buFont typeface="+mj-lt"/>
                  <a:buAutoNum type="arabicPeriod"/>
                </a:pPr>
                <a:r>
                  <a:rPr lang="fa-IR" sz="1800" dirty="0">
                    <a:cs typeface="B Nazanin" panose="00000400000000000000" pitchFamily="2" charset="-78"/>
                  </a:rPr>
                  <a:t>روش گام به گام </a:t>
                </a:r>
                <a:r>
                  <a:rPr lang="fa-IR" sz="1800" dirty="0" err="1">
                    <a:cs typeface="B Nazanin" panose="00000400000000000000" pitchFamily="2" charset="-78"/>
                  </a:rPr>
                  <a:t>پیش‌رو</a:t>
                </a:r>
                <a:r>
                  <a:rPr lang="fa-IR" sz="1800" dirty="0">
                    <a:cs typeface="B Nazanin" panose="00000400000000000000" pitchFamily="2" charset="-78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𝐹𝑜𝑟𝑤𝑎𝑟𝑑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𝑠𝑡𝑒𝑝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𝑤𝑖𝑠𝑒</m:t>
                    </m:r>
                  </m:oMath>
                </a14:m>
                <a:endParaRPr lang="en-US" sz="1800" b="0" dirty="0">
                  <a:cs typeface="B Nazanin" panose="00000400000000000000" pitchFamily="2" charset="-78"/>
                </a:endParaRPr>
              </a:p>
              <a:p>
                <a:pPr marL="406908" indent="-342900" algn="r" rtl="1">
                  <a:buFont typeface="+mj-lt"/>
                  <a:buAutoNum type="arabicPeriod"/>
                </a:pPr>
                <a:r>
                  <a:rPr lang="fa-IR" sz="1800" dirty="0">
                    <a:cs typeface="B Nazanin" panose="00000400000000000000" pitchFamily="2" charset="-78"/>
                  </a:rPr>
                  <a:t>روش گام به گام </a:t>
                </a:r>
                <a:r>
                  <a:rPr lang="fa-IR" sz="1800" dirty="0" err="1">
                    <a:cs typeface="B Nazanin" panose="00000400000000000000" pitchFamily="2" charset="-78"/>
                  </a:rPr>
                  <a:t>پس‌رو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𝐵𝑎𝑐𝑘𝑤𝑎𝑟𝑑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𝑠𝑡𝑒𝑝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𝑤𝑖𝑠𝑒</m:t>
                    </m:r>
                  </m:oMath>
                </a14:m>
                <a:endParaRPr lang="en-US" sz="1800" b="0" dirty="0">
                  <a:cs typeface="B Nazanin" panose="00000400000000000000" pitchFamily="2" charset="-78"/>
                </a:endParaRPr>
              </a:p>
              <a:p>
                <a:pPr marL="406908" indent="-342900" algn="r" rtl="1">
                  <a:buFont typeface="+mj-lt"/>
                  <a:buAutoNum type="arabicPeriod"/>
                </a:pPr>
                <a:r>
                  <a:rPr lang="fa-IR" sz="1800" dirty="0">
                    <a:cs typeface="B Nazanin" panose="00000400000000000000" pitchFamily="2" charset="-78"/>
                  </a:rPr>
                  <a:t>روش ترکیبی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𝐻𝑦𝑏𝑟𝑖𝑑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𝐴𝑝𝑝𝑟𝑜𝑎𝑐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h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𝑒𝑠</m:t>
                    </m:r>
                  </m:oMath>
                </a14:m>
                <a:endParaRPr lang="fa-IR" sz="1800" dirty="0">
                  <a:cs typeface="B Nazanin" panose="00000400000000000000" pitchFamily="2" charset="-78"/>
                </a:endParaRPr>
              </a:p>
              <a:p>
                <a:pPr marL="64008" indent="0" algn="r" rtl="1">
                  <a:buNone/>
                </a:pPr>
                <a:endParaRPr lang="fa-IR" sz="1800" dirty="0"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F182CE-EB2A-4290-B5A5-6296CA5B62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2743200"/>
              </a:xfrm>
              <a:blipFill>
                <a:blip r:embed="rId2"/>
                <a:stretch>
                  <a:fillRect t="-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3582F-7567-412D-B043-9D18B9BC1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97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B29DA-0B40-4534-AE09-E86B783A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Step Wise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16442E-9A7D-4656-845D-CCE5F909A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09BF123-89A4-4649-BC4A-8BA4A8DE6D25}"/>
                  </a:ext>
                </a:extLst>
              </p:cNvPr>
              <p:cNvSpPr/>
              <p:nvPr/>
            </p:nvSpPr>
            <p:spPr>
              <a:xfrm>
                <a:off x="457200" y="1599279"/>
                <a:ext cx="8458200" cy="3353721"/>
              </a:xfrm>
              <a:prstGeom prst="roundRect">
                <a:avLst/>
              </a:prstGeom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 rtl="1"/>
                <a:r>
                  <a:rPr lang="fa-IR" sz="1800" dirty="0">
                    <a:cs typeface="B Nazanin" panose="00000400000000000000" pitchFamily="2" charset="-78"/>
                  </a:rPr>
                  <a:t>در روش </a:t>
                </a:r>
                <a:r>
                  <a:rPr lang="fa-IR" sz="1800" dirty="0" err="1">
                    <a:cs typeface="B Nazanin" panose="00000400000000000000" pitchFamily="2" charset="-78"/>
                  </a:rPr>
                  <a:t>گام‌به‌گام</a:t>
                </a:r>
                <a:r>
                  <a:rPr lang="fa-IR" sz="1800" dirty="0">
                    <a:cs typeface="B Nazanin" panose="00000400000000000000" pitchFamily="2" charset="-78"/>
                  </a:rPr>
                  <a:t> </a:t>
                </a:r>
                <a:r>
                  <a:rPr lang="fa-IR" sz="1800" dirty="0" err="1">
                    <a:cs typeface="B Nazanin" panose="00000400000000000000" pitchFamily="2" charset="-78"/>
                  </a:rPr>
                  <a:t>پیش‌رو</a:t>
                </a:r>
                <a:r>
                  <a:rPr lang="fa-IR" sz="1800" dirty="0">
                    <a:cs typeface="B Nazanin" panose="00000400000000000000" pitchFamily="2" charset="-78"/>
                  </a:rPr>
                  <a:t>، </a:t>
                </a:r>
                <a:r>
                  <a:rPr lang="fa-IR" sz="1800" dirty="0" err="1">
                    <a:cs typeface="B Nazanin" panose="00000400000000000000" pitchFamily="2" charset="-78"/>
                  </a:rPr>
                  <a:t>درهرگام</a:t>
                </a:r>
                <a:r>
                  <a:rPr lang="fa-IR" sz="1800" dirty="0">
                    <a:cs typeface="B Nazanin" panose="00000400000000000000" pitchFamily="2" charset="-78"/>
                  </a:rPr>
                  <a:t> یک </a:t>
                </a:r>
                <a:r>
                  <a:rPr lang="fa-IR" sz="1800" dirty="0" err="1">
                    <a:cs typeface="B Nazanin" panose="00000400000000000000" pitchFamily="2" charset="-78"/>
                  </a:rPr>
                  <a:t>متغیرپیشگو</a:t>
                </a:r>
                <a:r>
                  <a:rPr lang="fa-IR" sz="1800" dirty="0">
                    <a:cs typeface="B Nazanin" panose="00000400000000000000" pitchFamily="2" charset="-78"/>
                  </a:rPr>
                  <a:t> به مدل قبلی اضافه </a:t>
                </a:r>
                <a:r>
                  <a:rPr lang="fa-IR" sz="1800" dirty="0" err="1">
                    <a:cs typeface="B Nazanin" panose="00000400000000000000" pitchFamily="2" charset="-78"/>
                  </a:rPr>
                  <a:t>می‌کنیم</a:t>
                </a:r>
                <a:r>
                  <a:rPr lang="fa-IR" sz="1800" dirty="0">
                    <a:cs typeface="B Nazanin" panose="00000400000000000000" pitchFamily="2" charset="-78"/>
                  </a:rPr>
                  <a:t> و آن متغیر باید بهترین تاثیر را داشته باشد.</a:t>
                </a:r>
                <a:endParaRPr lang="fa-IR" b="1" dirty="0">
                  <a:cs typeface="B Nazanin" panose="00000400000000000000" pitchFamily="2" charset="-78"/>
                </a:endParaRPr>
              </a:p>
              <a:p>
                <a:pPr algn="r" rtl="1"/>
                <a:r>
                  <a:rPr lang="fa-IR" b="1" dirty="0">
                    <a:cs typeface="B Nazanin" panose="00000400000000000000" pitchFamily="2" charset="-78"/>
                  </a:rPr>
                  <a:t>گام اول: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0</m:t>
                        </m:r>
                      </m:sub>
                    </m:sSub>
                  </m:oMath>
                </a14:m>
                <a:r>
                  <a:rPr lang="fa-IR" dirty="0">
                    <a:cs typeface="B Nazanin" panose="00000400000000000000" pitchFamily="2" charset="-78"/>
                  </a:rPr>
                  <a:t> ما یک مدل خالی و بدون متغییر </a:t>
                </a:r>
                <a:r>
                  <a:rPr lang="fa-IR" dirty="0" err="1">
                    <a:cs typeface="B Nazanin" panose="00000400000000000000" pitchFamily="2" charset="-78"/>
                  </a:rPr>
                  <a:t>پیشگو</a:t>
                </a:r>
                <a:r>
                  <a:rPr lang="fa-IR" dirty="0">
                    <a:cs typeface="B Nazanin" panose="00000400000000000000" pitchFamily="2" charset="-78"/>
                  </a:rPr>
                  <a:t> </a:t>
                </a:r>
                <a:r>
                  <a:rPr lang="fa-IR" dirty="0" err="1">
                    <a:cs typeface="B Nazanin" panose="00000400000000000000" pitchFamily="2" charset="-78"/>
                  </a:rPr>
                  <a:t>می‌باشد</a:t>
                </a:r>
                <a:r>
                  <a:rPr lang="fa-IR" dirty="0">
                    <a:cs typeface="B Nazanin" panose="00000400000000000000" pitchFamily="2" charset="-78"/>
                  </a:rPr>
                  <a:t>.</a:t>
                </a:r>
              </a:p>
              <a:p>
                <a:pPr algn="r" rtl="1"/>
                <a:r>
                  <a:rPr lang="fa-IR" b="1" dirty="0">
                    <a:cs typeface="B Nazanin" panose="00000400000000000000" pitchFamily="2" charset="-78"/>
                  </a:rPr>
                  <a:t>گام دوم:</a:t>
                </a:r>
                <a:r>
                  <a:rPr lang="fa-IR" dirty="0">
                    <a:cs typeface="B Nazanin" panose="00000400000000000000" pitchFamily="2" charset="-78"/>
                  </a:rPr>
                  <a:t> به </a:t>
                </a:r>
                <a:r>
                  <a:rPr lang="fa-IR" dirty="0" err="1">
                    <a:cs typeface="B Nazanin" panose="00000400000000000000" pitchFamily="2" charset="-78"/>
                  </a:rPr>
                  <a:t>ازای</a:t>
                </a:r>
                <a:r>
                  <a:rPr lang="fa-IR" dirty="0">
                    <a:cs typeface="B Nazanin" panose="00000400000000000000" pitchFamily="2" charset="-78"/>
                  </a:rPr>
                  <a:t> مقادیر مختلف </a:t>
                </a:r>
                <a:r>
                  <a:rPr lang="en-US" dirty="0">
                    <a:cs typeface="B Nazanin" panose="00000400000000000000" pitchFamily="2" charset="-78"/>
                  </a:rPr>
                  <a:t>k</a:t>
                </a:r>
                <a:r>
                  <a:rPr lang="fa-IR" dirty="0">
                    <a:cs typeface="B Nazanin" panose="00000400000000000000" pitchFamily="2" charset="-78"/>
                  </a:rPr>
                  <a:t> 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,…,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1</m:t>
                    </m:r>
                  </m:oMath>
                </a14:m>
                <a:r>
                  <a:rPr lang="fa-IR" b="1" dirty="0">
                    <a:cs typeface="B Nazanin" panose="00000400000000000000" pitchFamily="2" charset="-78"/>
                  </a:rPr>
                  <a:t> </a:t>
                </a:r>
                <a:r>
                  <a:rPr lang="fa-IR" dirty="0" err="1">
                    <a:cs typeface="B Nazanin" panose="00000400000000000000" pitchFamily="2" charset="-78"/>
                  </a:rPr>
                  <a:t>می‌توانیم</a:t>
                </a:r>
                <a:r>
                  <a:rPr lang="fa-IR" dirty="0">
                    <a:cs typeface="B Nazanin" panose="00000400000000000000" pitchFamily="2" charset="-78"/>
                  </a:rPr>
                  <a:t> </a:t>
                </a:r>
                <a:r>
                  <a:rPr lang="en-US" dirty="0">
                    <a:cs typeface="B Nazanin" panose="00000400000000000000" pitchFamily="2" charset="-78"/>
                  </a:rPr>
                  <a:t>p-k</a:t>
                </a:r>
                <a:r>
                  <a:rPr lang="fa-IR" dirty="0">
                    <a:cs typeface="B Nazanin" panose="00000400000000000000" pitchFamily="2" charset="-78"/>
                  </a:rPr>
                  <a:t> متغییر را به مدل خود اضافه بکنیم. و آن مدل جدید را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fa-IR" b="1" dirty="0">
                    <a:cs typeface="B Nazanin" panose="00000400000000000000" pitchFamily="2" charset="-78"/>
                  </a:rPr>
                  <a:t> </a:t>
                </a:r>
                <a:r>
                  <a:rPr lang="fa-IR" dirty="0" err="1">
                    <a:cs typeface="B Nazanin" panose="00000400000000000000" pitchFamily="2" charset="-78"/>
                  </a:rPr>
                  <a:t>می‌نامیم</a:t>
                </a:r>
                <a:r>
                  <a:rPr lang="fa-IR" dirty="0">
                    <a:cs typeface="B Nazanin" panose="00000400000000000000" pitchFamily="2" charset="-78"/>
                  </a:rPr>
                  <a:t>. یعنی مرحله اول </a:t>
                </a:r>
                <a:r>
                  <a:rPr lang="en-US" dirty="0">
                    <a:cs typeface="B Nazanin" panose="00000400000000000000" pitchFamily="2" charset="-78"/>
                  </a:rPr>
                  <a:t>p</a:t>
                </a:r>
                <a:r>
                  <a:rPr lang="fa-IR" dirty="0">
                    <a:cs typeface="B Nazanin" panose="00000400000000000000" pitchFamily="2" charset="-78"/>
                  </a:rPr>
                  <a:t> تا متغییر به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0</m:t>
                        </m:r>
                      </m:sub>
                    </m:sSub>
                  </m:oMath>
                </a14:m>
                <a:r>
                  <a:rPr lang="fa-IR" b="1" dirty="0">
                    <a:cs typeface="B Nazanin" panose="00000400000000000000" pitchFamily="2" charset="-78"/>
                  </a:rPr>
                  <a:t> </a:t>
                </a:r>
                <a:r>
                  <a:rPr lang="fa-IR" dirty="0">
                    <a:cs typeface="B Nazanin" panose="00000400000000000000" pitchFamily="2" charset="-78"/>
                  </a:rPr>
                  <a:t>اضافه </a:t>
                </a:r>
                <a:r>
                  <a:rPr lang="fa-IR" dirty="0" err="1">
                    <a:cs typeface="B Nazanin" panose="00000400000000000000" pitchFamily="2" charset="-78"/>
                  </a:rPr>
                  <a:t>می‌کنیم</a:t>
                </a:r>
                <a:r>
                  <a:rPr lang="fa-IR" dirty="0">
                    <a:cs typeface="B Nazanin" panose="00000400000000000000" pitchFamily="2" charset="-78"/>
                  </a:rPr>
                  <a:t> و طبق معیار بهترین آنها را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fa-IR" b="1" dirty="0">
                    <a:cs typeface="B Nazanin" panose="00000400000000000000" pitchFamily="2" charset="-78"/>
                  </a:rPr>
                  <a:t> </a:t>
                </a:r>
                <a:r>
                  <a:rPr lang="fa-IR" dirty="0" err="1">
                    <a:cs typeface="B Nazanin" panose="00000400000000000000" pitchFamily="2" charset="-78"/>
                  </a:rPr>
                  <a:t>می‌نامیم</a:t>
                </a:r>
                <a:r>
                  <a:rPr lang="fa-IR" dirty="0">
                    <a:cs typeface="B Nazanin" panose="00000400000000000000" pitchFamily="2" charset="-78"/>
                  </a:rPr>
                  <a:t>. و در مرحله بعدی </a:t>
                </a:r>
                <a:r>
                  <a:rPr lang="en-US" dirty="0">
                    <a:cs typeface="B Nazanin" panose="00000400000000000000" pitchFamily="2" charset="-78"/>
                  </a:rPr>
                  <a:t>p-k</a:t>
                </a:r>
                <a:r>
                  <a:rPr lang="fa-IR" dirty="0">
                    <a:cs typeface="B Nazanin" panose="00000400000000000000" pitchFamily="2" charset="-78"/>
                  </a:rPr>
                  <a:t> تا متغییر را </a:t>
                </a:r>
                <a:r>
                  <a:rPr lang="fa-IR" dirty="0" err="1">
                    <a:cs typeface="B Nazanin" panose="00000400000000000000" pitchFamily="2" charset="-78"/>
                  </a:rPr>
                  <a:t>می‌توانیم</a:t>
                </a:r>
                <a:r>
                  <a:rPr lang="fa-IR" dirty="0">
                    <a:cs typeface="B Nazanin" panose="00000400000000000000" pitchFamily="2" charset="-78"/>
                  </a:rPr>
                  <a:t> به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fa-IR" b="1" dirty="0">
                    <a:cs typeface="B Nazanin" panose="00000400000000000000" pitchFamily="2" charset="-78"/>
                  </a:rPr>
                  <a:t> </a:t>
                </a:r>
                <a:r>
                  <a:rPr lang="fa-IR" dirty="0">
                    <a:cs typeface="B Nazanin" panose="00000400000000000000" pitchFamily="2" charset="-78"/>
                  </a:rPr>
                  <a:t>اضافه بکنیم و به همین ترتیب...</a:t>
                </a:r>
              </a:p>
              <a:p>
                <a:pPr algn="r" rtl="1"/>
                <a:r>
                  <a:rPr lang="fa-IR" b="1" dirty="0">
                    <a:cs typeface="B Nazanin" panose="00000400000000000000" pitchFamily="2" charset="-78"/>
                  </a:rPr>
                  <a:t>گام سوم:</a:t>
                </a:r>
                <a:r>
                  <a:rPr lang="fa-IR" dirty="0">
                    <a:cs typeface="B Nazanin" panose="00000400000000000000" pitchFamily="2" charset="-78"/>
                  </a:rPr>
                  <a:t> حال از بین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1</m:t>
                    </m:r>
                  </m:oMath>
                </a14:m>
                <a:r>
                  <a:rPr lang="fa-IR" b="1" dirty="0">
                    <a:cs typeface="B Nazanin" panose="00000400000000000000" pitchFamily="2" charset="-78"/>
                  </a:rPr>
                  <a:t> </a:t>
                </a:r>
                <a:r>
                  <a:rPr lang="fa-IR" dirty="0">
                    <a:cs typeface="B Nazanin" panose="00000400000000000000" pitchFamily="2" charset="-78"/>
                  </a:rPr>
                  <a:t>تا مدلی که داریم،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1</m:t>
                        </m:r>
                      </m:sub>
                    </m:sSub>
                  </m:oMath>
                </a14:m>
                <a:r>
                  <a:rPr lang="fa-IR" b="1" dirty="0">
                    <a:cs typeface="B Nazanin" panose="00000400000000000000" pitchFamily="2" charset="-78"/>
                  </a:rPr>
                  <a:t> </a:t>
                </a:r>
                <a:r>
                  <a:rPr lang="fa-IR" dirty="0" err="1">
                    <a:cs typeface="B Nazanin" panose="00000400000000000000" pitchFamily="2" charset="-78"/>
                  </a:rPr>
                  <a:t>می‌آییم</a:t>
                </a:r>
                <a:r>
                  <a:rPr lang="fa-IR" dirty="0">
                    <a:cs typeface="B Nazanin" panose="00000400000000000000" pitchFamily="2" charset="-78"/>
                  </a:rPr>
                  <a:t> و طبق معیار مورد نظر بهترین مدل را انتخاب </a:t>
                </a:r>
                <a:r>
                  <a:rPr lang="fa-IR" dirty="0" err="1">
                    <a:cs typeface="B Nazanin" panose="00000400000000000000" pitchFamily="2" charset="-78"/>
                  </a:rPr>
                  <a:t>می‌کنیم</a:t>
                </a:r>
                <a:r>
                  <a:rPr lang="fa-IR" dirty="0">
                    <a:cs typeface="B Nazanin" panose="00000400000000000000" pitchFamily="2" charset="-78"/>
                  </a:rPr>
                  <a:t>.</a:t>
                </a:r>
                <a:r>
                  <a:rPr lang="fa-IR" b="1" dirty="0">
                    <a:cs typeface="B Nazanin" panose="00000400000000000000" pitchFamily="2" charset="-78"/>
                  </a:rPr>
                  <a:t> </a:t>
                </a:r>
                <a:endParaRPr lang="en-US" b="1" dirty="0">
                  <a:cs typeface="B Nazanin" panose="00000400000000000000" pitchFamily="2" charset="-78"/>
                </a:endParaRPr>
              </a:p>
              <a:p>
                <a:pPr algn="r" rtl="1"/>
                <a:r>
                  <a:rPr lang="fa-IR" dirty="0">
                    <a:cs typeface="B Nazanin" panose="00000400000000000000" pitchFamily="2" charset="-78"/>
                  </a:rPr>
                  <a:t>در این روش ما از بین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fa-IR" dirty="0">
                    <a:cs typeface="B Nazanin" panose="00000400000000000000" pitchFamily="2" charset="-78"/>
                  </a:rPr>
                  <a:t> تا مدلی که داریم، تضمینی وجود ندارد که بهترین مدل را انتخاب کرده باشیم.</a:t>
                </a:r>
                <a:endParaRPr lang="en-US" dirty="0"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09BF123-89A4-4649-BC4A-8BA4A8DE6D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599279"/>
                <a:ext cx="8458200" cy="335372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B1100C8-33E2-4AFD-AE12-6BA357FA9A74}"/>
                  </a:ext>
                </a:extLst>
              </p:cNvPr>
              <p:cNvSpPr/>
              <p:nvPr/>
            </p:nvSpPr>
            <p:spPr>
              <a:xfrm>
                <a:off x="1219200" y="5029200"/>
                <a:ext cx="7696200" cy="1655605"/>
              </a:xfrm>
              <a:prstGeom prst="rect">
                <a:avLst/>
              </a:prstGeom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𝑐𝑜𝑑𝑒𝑠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𝑓𝑜𝑟𝑤𝑎𝑟𝑑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𝑟𝑒𝑔𝑠𝑢𝑏𝑠𝑒𝑡𝑠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𝑛𝑣𝑚𝑎𝑥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19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"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forward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")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𝑠𝑢𝑚𝑚𝑎𝑟𝑦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𝑓𝑜𝑟𝑤𝑎𝑟𝑑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B1100C8-33E2-4AFD-AE12-6BA357FA9A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5029200"/>
                <a:ext cx="7696200" cy="16556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innerShdw blurRad="114300">
                  <a:prstClr val="black"/>
                </a:inn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507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98E07-ACFF-4D59-BAA2-EE3E4EDAA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Back Ward Step Wise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78E9E-AD77-497C-BFE2-C84E8846E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74A3B6-9BEC-4593-BA98-FCDC976ED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326C7D31-BA3D-48C9-AE2C-749630999BD6}"/>
                  </a:ext>
                </a:extLst>
              </p:cNvPr>
              <p:cNvSpPr/>
              <p:nvPr/>
            </p:nvSpPr>
            <p:spPr>
              <a:xfrm>
                <a:off x="457200" y="1599279"/>
                <a:ext cx="8458200" cy="3353721"/>
              </a:xfrm>
              <a:prstGeom prst="roundRect">
                <a:avLst/>
              </a:prstGeom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 rtl="1"/>
                <a:r>
                  <a:rPr lang="fa-IR" dirty="0">
                    <a:cs typeface="B Nazanin" panose="00000400000000000000" pitchFamily="2" charset="-78"/>
                  </a:rPr>
                  <a:t>در این روش ما برعکس روش </a:t>
                </a:r>
                <a:r>
                  <a:rPr lang="fa-IR" dirty="0" err="1">
                    <a:cs typeface="B Nazanin" panose="00000400000000000000" pitchFamily="2" charset="-78"/>
                  </a:rPr>
                  <a:t>گام‌به‌گام</a:t>
                </a:r>
                <a:r>
                  <a:rPr lang="fa-IR" dirty="0">
                    <a:cs typeface="B Nazanin" panose="00000400000000000000" pitchFamily="2" charset="-78"/>
                  </a:rPr>
                  <a:t> </a:t>
                </a:r>
                <a:r>
                  <a:rPr lang="fa-IR" dirty="0" err="1">
                    <a:cs typeface="B Nazanin" panose="00000400000000000000" pitchFamily="2" charset="-78"/>
                  </a:rPr>
                  <a:t>پیش‌رو</a:t>
                </a:r>
                <a:r>
                  <a:rPr lang="fa-IR" dirty="0">
                    <a:cs typeface="B Nazanin" panose="00000400000000000000" pitchFamily="2" charset="-78"/>
                  </a:rPr>
                  <a:t>، یک مدل کامل داریم و </a:t>
                </a:r>
                <a:r>
                  <a:rPr lang="fa-IR" dirty="0" err="1">
                    <a:cs typeface="B Nazanin" panose="00000400000000000000" pitchFamily="2" charset="-78"/>
                  </a:rPr>
                  <a:t>درهرمرحله</a:t>
                </a:r>
                <a:r>
                  <a:rPr lang="fa-IR" dirty="0">
                    <a:cs typeface="B Nazanin" panose="00000400000000000000" pitchFamily="2" charset="-78"/>
                  </a:rPr>
                  <a:t> </a:t>
                </a:r>
                <a:r>
                  <a:rPr lang="fa-IR" dirty="0" err="1">
                    <a:cs typeface="B Nazanin" panose="00000400000000000000" pitchFamily="2" charset="-78"/>
                  </a:rPr>
                  <a:t>متغییری</a:t>
                </a:r>
                <a:r>
                  <a:rPr lang="fa-IR" dirty="0">
                    <a:cs typeface="B Nazanin" panose="00000400000000000000" pitchFamily="2" charset="-78"/>
                  </a:rPr>
                  <a:t> که اهمیت و </a:t>
                </a:r>
                <a:r>
                  <a:rPr lang="fa-IR" dirty="0" err="1">
                    <a:cs typeface="B Nazanin" panose="00000400000000000000" pitchFamily="2" charset="-78"/>
                  </a:rPr>
                  <a:t>تاثیرکمتری</a:t>
                </a:r>
                <a:r>
                  <a:rPr lang="fa-IR" dirty="0">
                    <a:cs typeface="B Nazanin" panose="00000400000000000000" pitchFamily="2" charset="-78"/>
                  </a:rPr>
                  <a:t> را دارد از مدل خود حذف </a:t>
                </a:r>
                <a:r>
                  <a:rPr lang="fa-IR" dirty="0" err="1">
                    <a:cs typeface="B Nazanin" panose="00000400000000000000" pitchFamily="2" charset="-78"/>
                  </a:rPr>
                  <a:t>می‌کنیم</a:t>
                </a:r>
                <a:r>
                  <a:rPr lang="fa-IR" dirty="0">
                    <a:cs typeface="B Nazanin" panose="00000400000000000000" pitchFamily="2" charset="-78"/>
                  </a:rPr>
                  <a:t>.</a:t>
                </a:r>
              </a:p>
              <a:p>
                <a:pPr algn="r" rtl="1"/>
                <a:r>
                  <a:rPr lang="fa-IR" b="1" dirty="0">
                    <a:cs typeface="B Nazanin" panose="00000400000000000000" pitchFamily="2" charset="-78"/>
                  </a:rPr>
                  <a:t>گام اول:</a:t>
                </a:r>
                <a:r>
                  <a:rPr lang="fa-IR" dirty="0">
                    <a:cs typeface="B Nazanin" panose="00000400000000000000" pitchFamily="2" charset="-78"/>
                  </a:rPr>
                  <a:t> ما با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fa-IR" dirty="0">
                    <a:cs typeface="B Nazanin" panose="00000400000000000000" pitchFamily="2" charset="-78"/>
                  </a:rPr>
                  <a:t> که </a:t>
                </a:r>
                <a:r>
                  <a:rPr lang="fa-IR" dirty="0" err="1">
                    <a:cs typeface="B Nazanin" panose="00000400000000000000" pitchFamily="2" charset="-78"/>
                  </a:rPr>
                  <a:t>نشان‌دهنده‌ی</a:t>
                </a:r>
                <a:r>
                  <a:rPr lang="fa-IR" dirty="0">
                    <a:cs typeface="B Nazanin" panose="00000400000000000000" pitchFamily="2" charset="-78"/>
                  </a:rPr>
                  <a:t> یک مدل کامل با </a:t>
                </a:r>
                <a:r>
                  <a:rPr lang="en-US" dirty="0">
                    <a:cs typeface="B Nazanin" panose="00000400000000000000" pitchFamily="2" charset="-78"/>
                  </a:rPr>
                  <a:t>p</a:t>
                </a:r>
                <a:r>
                  <a:rPr lang="fa-IR" dirty="0">
                    <a:cs typeface="B Nazanin" panose="00000400000000000000" pitchFamily="2" charset="-78"/>
                  </a:rPr>
                  <a:t> </a:t>
                </a:r>
                <a:r>
                  <a:rPr lang="fa-IR" dirty="0" err="1">
                    <a:cs typeface="B Nazanin" panose="00000400000000000000" pitchFamily="2" charset="-78"/>
                  </a:rPr>
                  <a:t>متغییراست</a:t>
                </a:r>
                <a:r>
                  <a:rPr lang="fa-IR" dirty="0">
                    <a:cs typeface="B Nazanin" panose="00000400000000000000" pitchFamily="2" charset="-78"/>
                  </a:rPr>
                  <a:t> شروع </a:t>
                </a:r>
                <a:r>
                  <a:rPr lang="fa-IR" dirty="0" err="1">
                    <a:cs typeface="B Nazanin" panose="00000400000000000000" pitchFamily="2" charset="-78"/>
                  </a:rPr>
                  <a:t>می‌کنیم</a:t>
                </a:r>
                <a:r>
                  <a:rPr lang="fa-IR" dirty="0">
                    <a:cs typeface="B Nazanin" panose="00000400000000000000" pitchFamily="2" charset="-78"/>
                  </a:rPr>
                  <a:t>.</a:t>
                </a:r>
              </a:p>
              <a:p>
                <a:pPr algn="r" rtl="1"/>
                <a:r>
                  <a:rPr lang="fa-IR" b="1" dirty="0">
                    <a:cs typeface="B Nazanin" panose="00000400000000000000" pitchFamily="2" charset="-78"/>
                  </a:rPr>
                  <a:t>گام دوم:</a:t>
                </a:r>
                <a:r>
                  <a:rPr lang="fa-IR" dirty="0">
                    <a:cs typeface="B Nazanin" panose="00000400000000000000" pitchFamily="2" charset="-78"/>
                  </a:rPr>
                  <a:t> به </a:t>
                </a:r>
                <a:r>
                  <a:rPr lang="fa-IR" dirty="0" err="1">
                    <a:cs typeface="B Nazanin" panose="00000400000000000000" pitchFamily="2" charset="-78"/>
                  </a:rPr>
                  <a:t>ازای</a:t>
                </a:r>
                <a:r>
                  <a:rPr lang="fa-IR" dirty="0">
                    <a:cs typeface="B Nazanin" panose="00000400000000000000" pitchFamily="2" charset="-78"/>
                  </a:rPr>
                  <a:t> مقادیر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,…,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1</m:t>
                    </m:r>
                  </m:oMath>
                </a14:m>
                <a:r>
                  <a:rPr lang="fa-IR" b="1" dirty="0">
                    <a:cs typeface="B Nazanin" panose="00000400000000000000" pitchFamily="2" charset="-78"/>
                  </a:rPr>
                  <a:t>، </a:t>
                </a:r>
                <a:r>
                  <a:rPr lang="fa-IR" dirty="0" err="1">
                    <a:cs typeface="B Nazanin" panose="00000400000000000000" pitchFamily="2" charset="-78"/>
                  </a:rPr>
                  <a:t>می‌آییم</a:t>
                </a:r>
                <a:r>
                  <a:rPr lang="fa-IR" dirty="0">
                    <a:cs typeface="B Nazanin" panose="00000400000000000000" pitchFamily="2" charset="-78"/>
                  </a:rPr>
                  <a:t> </a:t>
                </a:r>
                <a:r>
                  <a:rPr lang="en-US" dirty="0">
                    <a:cs typeface="B Nazanin" panose="00000400000000000000" pitchFamily="2" charset="-78"/>
                  </a:rPr>
                  <a:t>p-k</a:t>
                </a:r>
                <a:r>
                  <a:rPr lang="fa-IR" dirty="0">
                    <a:cs typeface="B Nazanin" panose="00000400000000000000" pitchFamily="2" charset="-78"/>
                  </a:rPr>
                  <a:t> تا متغییر را از مدل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fa-IR" b="1" dirty="0">
                    <a:cs typeface="B Nazanin" panose="00000400000000000000" pitchFamily="2" charset="-78"/>
                  </a:rPr>
                  <a:t> </a:t>
                </a:r>
                <a:r>
                  <a:rPr lang="fa-IR" dirty="0">
                    <a:cs typeface="B Nazanin" panose="00000400000000000000" pitchFamily="2" charset="-78"/>
                  </a:rPr>
                  <a:t>خود حذف </a:t>
                </a:r>
                <a:r>
                  <a:rPr lang="fa-IR" dirty="0" err="1">
                    <a:cs typeface="B Nazanin" panose="00000400000000000000" pitchFamily="2" charset="-78"/>
                  </a:rPr>
                  <a:t>می‌کنیم</a:t>
                </a:r>
                <a:r>
                  <a:rPr lang="fa-IR" dirty="0">
                    <a:cs typeface="B Nazanin" panose="00000400000000000000" pitchFamily="2" charset="-78"/>
                  </a:rPr>
                  <a:t>. و اسم آنرا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𝑘</m:t>
                        </m:r>
                        <m:r>
                          <a:rPr lang="fa-IR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−</m:t>
                        </m:r>
                        <m:r>
                          <a:rPr lang="fa-IR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1</m:t>
                        </m:r>
                      </m:sub>
                    </m:sSub>
                  </m:oMath>
                </a14:m>
                <a:r>
                  <a:rPr lang="fa-IR" b="1" dirty="0">
                    <a:cs typeface="B Nazanin" panose="00000400000000000000" pitchFamily="2" charset="-78"/>
                  </a:rPr>
                  <a:t> </a:t>
                </a:r>
                <a:r>
                  <a:rPr lang="fa-IR" dirty="0">
                    <a:cs typeface="B Nazanin" panose="00000400000000000000" pitchFamily="2" charset="-78"/>
                  </a:rPr>
                  <a:t>قرار </a:t>
                </a:r>
                <a:r>
                  <a:rPr lang="fa-IR" dirty="0" err="1">
                    <a:cs typeface="B Nazanin" panose="00000400000000000000" pitchFamily="2" charset="-78"/>
                  </a:rPr>
                  <a:t>می‌دهیم</a:t>
                </a:r>
                <a:r>
                  <a:rPr lang="fa-IR" dirty="0">
                    <a:cs typeface="B Nazanin" panose="00000400000000000000" pitchFamily="2" charset="-78"/>
                  </a:rPr>
                  <a:t>.</a:t>
                </a:r>
              </a:p>
              <a:p>
                <a:pPr algn="r" rtl="1"/>
                <a:r>
                  <a:rPr lang="fa-IR" b="1" dirty="0">
                    <a:cs typeface="B Nazanin" panose="00000400000000000000" pitchFamily="2" charset="-78"/>
                  </a:rPr>
                  <a:t>گام سوم:</a:t>
                </a:r>
                <a:r>
                  <a:rPr lang="fa-IR" dirty="0">
                    <a:cs typeface="B Nazanin" panose="00000400000000000000" pitchFamily="2" charset="-78"/>
                  </a:rPr>
                  <a:t> مجدد از بین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0</m:t>
                        </m:r>
                      </m:sub>
                    </m:sSub>
                  </m:oMath>
                </a14:m>
                <a:r>
                  <a:rPr lang="fa-IR" b="1" dirty="0">
                    <a:cs typeface="B Nazanin" panose="00000400000000000000" pitchFamily="2" charset="-78"/>
                  </a:rPr>
                  <a:t> </a:t>
                </a:r>
                <a:r>
                  <a:rPr lang="fa-IR" dirty="0">
                    <a:cs typeface="B Nazanin" panose="00000400000000000000" pitchFamily="2" charset="-78"/>
                  </a:rPr>
                  <a:t>تا مدلی که داریم، بر اساس </a:t>
                </a:r>
                <a:r>
                  <a:rPr lang="fa-IR" dirty="0" err="1">
                    <a:cs typeface="B Nazanin" panose="00000400000000000000" pitchFamily="2" charset="-78"/>
                  </a:rPr>
                  <a:t>معیار‌های</a:t>
                </a:r>
                <a:r>
                  <a:rPr lang="fa-IR" dirty="0">
                    <a:cs typeface="B Nazanin" panose="00000400000000000000" pitchFamily="2" charset="-78"/>
                  </a:rPr>
                  <a:t> خودمان بهترین مدل را انتخاب </a:t>
                </a:r>
                <a:r>
                  <a:rPr lang="fa-IR" dirty="0" err="1">
                    <a:cs typeface="B Nazanin" panose="00000400000000000000" pitchFamily="2" charset="-78"/>
                  </a:rPr>
                  <a:t>می‌کنیم</a:t>
                </a:r>
                <a:r>
                  <a:rPr lang="fa-IR" dirty="0">
                    <a:cs typeface="B Nazanin" panose="00000400000000000000" pitchFamily="2" charset="-78"/>
                  </a:rPr>
                  <a:t>. در این روش حتما باید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𝑝</m:t>
                    </m:r>
                  </m:oMath>
                </a14:m>
                <a:r>
                  <a:rPr lang="fa-IR" b="1" dirty="0">
                    <a:cs typeface="B Nazanin" panose="00000400000000000000" pitchFamily="2" charset="-78"/>
                  </a:rPr>
                  <a:t> </a:t>
                </a:r>
                <a:r>
                  <a:rPr lang="fa-IR" dirty="0">
                    <a:cs typeface="B Nazanin" panose="00000400000000000000" pitchFamily="2" charset="-78"/>
                  </a:rPr>
                  <a:t> باشد.</a:t>
                </a:r>
                <a:endParaRPr lang="fa-IR" b="1" dirty="0"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326C7D31-BA3D-48C9-AE2C-749630999B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599279"/>
                <a:ext cx="8458200" cy="335372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55758F6-8564-476A-88A8-455183B52228}"/>
                  </a:ext>
                </a:extLst>
              </p:cNvPr>
              <p:cNvSpPr/>
              <p:nvPr/>
            </p:nvSpPr>
            <p:spPr>
              <a:xfrm>
                <a:off x="1219200" y="5029200"/>
                <a:ext cx="7696200" cy="1655605"/>
              </a:xfrm>
              <a:prstGeom prst="rect">
                <a:avLst/>
              </a:prstGeom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𝑐𝑜𝑑𝑒𝑠</m:t>
                      </m:r>
                    </m:oMath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𝑏𝑎𝑐𝑘𝑤𝑎𝑟𝑑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&lt;−</m:t>
                      </m:r>
                      <m:r>
                        <a:rPr lang="en-US" b="0" i="1" dirty="0" err="1" smtClean="0">
                          <a:latin typeface="Cambria Math" panose="02040503050406030204" pitchFamily="18" charset="0"/>
                        </a:rPr>
                        <m:t>𝑟𝑒𝑔𝑠𝑢𝑏𝑠𝑒𝑡𝑠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err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dirty="0" err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dirty="0" err="1" smtClean="0">
                          <a:latin typeface="Cambria Math" panose="02040503050406030204" pitchFamily="18" charset="0"/>
                        </a:rPr>
                        <m:t>𝑛𝑣𝑚𝑎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19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𝑚𝑒𝑡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=("</m:t>
                      </m:r>
                      <m:r>
                        <m:rPr>
                          <m:sty m:val="p"/>
                        </m:rP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backward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")</m:t>
                      </m:r>
                    </m:oMath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𝑠𝑢𝑚𝑚𝑎𝑟𝑦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err="1" smtClean="0">
                          <a:latin typeface="Cambria Math" panose="02040503050406030204" pitchFamily="18" charset="0"/>
                        </a:rPr>
                        <m:t>𝑏𝑎𝑐𝑘𝑤𝑟𝑑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55758F6-8564-476A-88A8-455183B522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5029200"/>
                <a:ext cx="7696200" cy="16556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innerShdw blurRad="114300">
                  <a:prstClr val="black"/>
                </a:inn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110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687C2-9A3B-4ABD-B9D7-0842E2865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F6E7E-1089-439E-888F-325BC67BD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47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64008" indent="0" algn="r" rtl="1">
              <a:buNone/>
            </a:pPr>
            <a:r>
              <a:rPr lang="fa-IR" sz="1800" dirty="0">
                <a:cs typeface="B Nazanin" panose="00000400000000000000" pitchFamily="2" charset="-78"/>
              </a:rPr>
              <a:t>این روش یک روش ترکیبی از </a:t>
            </a:r>
            <a:r>
              <a:rPr lang="fa-IR" sz="1800" dirty="0" err="1">
                <a:cs typeface="B Nazanin" panose="00000400000000000000" pitchFamily="2" charset="-78"/>
              </a:rPr>
              <a:t>روش‌های</a:t>
            </a:r>
            <a:r>
              <a:rPr lang="fa-IR" sz="1800" dirty="0">
                <a:cs typeface="B Nazanin" panose="00000400000000000000" pitchFamily="2" charset="-78"/>
              </a:rPr>
              <a:t> </a:t>
            </a:r>
            <a:r>
              <a:rPr lang="fa-IR" sz="1800" dirty="0" err="1">
                <a:cs typeface="B Nazanin" panose="00000400000000000000" pitchFamily="2" charset="-78"/>
              </a:rPr>
              <a:t>گام‌به‌گام</a:t>
            </a:r>
            <a:r>
              <a:rPr lang="fa-IR" sz="1800" dirty="0">
                <a:cs typeface="B Nazanin" panose="00000400000000000000" pitchFamily="2" charset="-78"/>
              </a:rPr>
              <a:t> </a:t>
            </a:r>
            <a:r>
              <a:rPr lang="fa-IR" sz="1800" dirty="0" err="1">
                <a:cs typeface="B Nazanin" panose="00000400000000000000" pitchFamily="2" charset="-78"/>
              </a:rPr>
              <a:t>پیش‌رو</a:t>
            </a:r>
            <a:r>
              <a:rPr lang="fa-IR" sz="1800" dirty="0">
                <a:cs typeface="B Nazanin" panose="00000400000000000000" pitchFamily="2" charset="-78"/>
              </a:rPr>
              <a:t> و </a:t>
            </a:r>
            <a:r>
              <a:rPr lang="fa-IR" sz="1800" dirty="0" err="1">
                <a:cs typeface="B Nazanin" panose="00000400000000000000" pitchFamily="2" charset="-78"/>
              </a:rPr>
              <a:t>پس‌رو</a:t>
            </a:r>
            <a:r>
              <a:rPr lang="fa-IR" sz="1800" dirty="0">
                <a:cs typeface="B Nazanin" panose="00000400000000000000" pitchFamily="2" charset="-78"/>
              </a:rPr>
              <a:t> </a:t>
            </a:r>
            <a:r>
              <a:rPr lang="fa-IR" sz="1800" dirty="0" err="1">
                <a:cs typeface="B Nazanin" panose="00000400000000000000" pitchFamily="2" charset="-78"/>
              </a:rPr>
              <a:t>می‌باشد</a:t>
            </a:r>
            <a:r>
              <a:rPr lang="fa-IR" sz="1800" dirty="0">
                <a:cs typeface="B Nazanin" panose="00000400000000000000" pitchFamily="2" charset="-78"/>
              </a:rPr>
              <a:t>.</a:t>
            </a:r>
          </a:p>
          <a:p>
            <a:pPr marL="64008" indent="0" algn="r" rtl="1">
              <a:buNone/>
            </a:pPr>
            <a:r>
              <a:rPr lang="fa-IR" sz="1800" dirty="0">
                <a:cs typeface="B Nazanin" panose="00000400000000000000" pitchFamily="2" charset="-78"/>
              </a:rPr>
              <a:t>در این روش </a:t>
            </a:r>
            <a:r>
              <a:rPr lang="fa-IR" sz="1800" dirty="0" err="1">
                <a:cs typeface="B Nazanin" panose="00000400000000000000" pitchFamily="2" charset="-78"/>
              </a:rPr>
              <a:t>می‌آید</a:t>
            </a:r>
            <a:r>
              <a:rPr lang="fa-IR" sz="1800" dirty="0">
                <a:cs typeface="B Nazanin" panose="00000400000000000000" pitchFamily="2" charset="-78"/>
              </a:rPr>
              <a:t> </a:t>
            </a:r>
            <a:r>
              <a:rPr lang="fa-IR" sz="1800" dirty="0" err="1">
                <a:cs typeface="B Nazanin" panose="00000400000000000000" pitchFamily="2" charset="-78"/>
              </a:rPr>
              <a:t>درکنار</a:t>
            </a:r>
            <a:r>
              <a:rPr lang="fa-IR" sz="1800" dirty="0">
                <a:cs typeface="B Nazanin" panose="00000400000000000000" pitchFamily="2" charset="-78"/>
              </a:rPr>
              <a:t> افزایش متغییر، به کاهش متغییر هم نگاه </a:t>
            </a:r>
            <a:r>
              <a:rPr lang="fa-IR" sz="1800" dirty="0" err="1">
                <a:cs typeface="B Nazanin" panose="00000400000000000000" pitchFamily="2" charset="-78"/>
              </a:rPr>
              <a:t>می‌کند</a:t>
            </a:r>
            <a:r>
              <a:rPr lang="fa-IR" sz="1800" dirty="0">
                <a:cs typeface="B Nazanin" panose="00000400000000000000" pitchFamily="2" charset="-78"/>
              </a:rPr>
              <a:t> و بهترین مدل را انتخاب </a:t>
            </a:r>
            <a:r>
              <a:rPr lang="fa-IR" sz="1800" dirty="0" err="1">
                <a:cs typeface="B Nazanin" panose="00000400000000000000" pitchFamily="2" charset="-78"/>
              </a:rPr>
              <a:t>می‌کند</a:t>
            </a:r>
            <a:r>
              <a:rPr lang="fa-IR" sz="1800" dirty="0">
                <a:cs typeface="B Nazanin" panose="00000400000000000000" pitchFamily="2" charset="-78"/>
              </a:rPr>
              <a:t> تا به بهترین انتخاب ممکن برسیم.</a:t>
            </a:r>
            <a:endParaRPr lang="en-US" sz="1800" dirty="0">
              <a:cs typeface="B Nazanin" panose="00000400000000000000" pitchFamily="2" charset="-7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36BBBC-2563-4C42-A467-7239A0779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20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8349B-FF11-4614-A313-60DF4BC31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Criterions for Step3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C91CD-F84B-4350-B536-0B534B27C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95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64008" indent="0" algn="r" rtl="1">
              <a:buNone/>
            </a:pPr>
            <a:r>
              <a:rPr lang="fa-IR" dirty="0">
                <a:cs typeface="B Nazanin" panose="00000400000000000000" pitchFamily="2" charset="-78"/>
              </a:rPr>
              <a:t>برای انتخاب کردن </a:t>
            </a:r>
            <a:r>
              <a:rPr lang="fa-IR" dirty="0" err="1">
                <a:cs typeface="B Nazanin" panose="00000400000000000000" pitchFamily="2" charset="-78"/>
              </a:rPr>
              <a:t>معیار‌های</a:t>
            </a:r>
            <a:r>
              <a:rPr lang="fa-IR" dirty="0">
                <a:cs typeface="B Nazanin" panose="00000400000000000000" pitchFamily="2" charset="-78"/>
              </a:rPr>
              <a:t> خود </a:t>
            </a:r>
            <a:r>
              <a:rPr lang="fa-IR" dirty="0" err="1">
                <a:cs typeface="B Nazanin" panose="00000400000000000000" pitchFamily="2" charset="-78"/>
              </a:rPr>
              <a:t>درگام</a:t>
            </a:r>
            <a:r>
              <a:rPr lang="fa-IR" dirty="0">
                <a:cs typeface="B Nazanin" panose="00000400000000000000" pitchFamily="2" charset="-78"/>
              </a:rPr>
              <a:t> سوم </a:t>
            </a:r>
            <a:r>
              <a:rPr lang="fa-IR" dirty="0" err="1">
                <a:cs typeface="B Nazanin" panose="00000400000000000000" pitchFamily="2" charset="-78"/>
              </a:rPr>
              <a:t>روش‌های</a:t>
            </a:r>
            <a:r>
              <a:rPr lang="fa-IR" dirty="0">
                <a:cs typeface="B Nazanin" panose="00000400000000000000" pitchFamily="2" charset="-78"/>
              </a:rPr>
              <a:t> بالا 2 روش کلی وجود دارد.</a:t>
            </a:r>
          </a:p>
          <a:p>
            <a:pPr marL="578358" indent="-514350" algn="r" rtl="1">
              <a:buFont typeface="+mj-lt"/>
              <a:buAutoNum type="arabicPeriod"/>
            </a:pPr>
            <a:r>
              <a:rPr lang="fa-IR" dirty="0" err="1">
                <a:cs typeface="B Nazanin" panose="00000400000000000000" pitchFamily="2" charset="-78"/>
              </a:rPr>
              <a:t>بصورت</a:t>
            </a:r>
            <a:r>
              <a:rPr lang="fa-IR" dirty="0">
                <a:cs typeface="B Nazanin" panose="00000400000000000000" pitchFamily="2" charset="-78"/>
              </a:rPr>
              <a:t> غیرمستقیم خطای آزمون  را محاسبه بکنیم و برآورد بکنیم. </a:t>
            </a:r>
          </a:p>
          <a:p>
            <a:pPr marL="578358" indent="-514350" algn="r" rtl="1">
              <a:buFont typeface="+mj-lt"/>
              <a:buAutoNum type="arabicPeriod"/>
            </a:pPr>
            <a:r>
              <a:rPr lang="fa-IR" dirty="0" err="1">
                <a:cs typeface="B Nazanin" panose="00000400000000000000" pitchFamily="2" charset="-78"/>
              </a:rPr>
              <a:t>بصورت</a:t>
            </a:r>
            <a:r>
              <a:rPr lang="fa-IR" dirty="0">
                <a:cs typeface="B Nazanin" panose="00000400000000000000" pitchFamily="2" charset="-78"/>
              </a:rPr>
              <a:t> مستقیم به بررسی خطای آزمون بپردازیم.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FD52E2-5573-4A13-BCD2-CAF5EB08B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71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AFB0F-FBD4-4183-AE24-30DF7DEDD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روش غیرمستقیم</a:t>
            </a:r>
            <a:endParaRPr lang="en-US" dirty="0"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78220-7C9F-4ECC-86D5-2983EFFD3B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600200"/>
                <a:ext cx="8001000" cy="3733800"/>
              </a:xfr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pPr marL="64008" indent="0" algn="r" rtl="1">
                  <a:buNone/>
                </a:pPr>
                <a:r>
                  <a:rPr lang="fa-IR" sz="1800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در این روش ما </a:t>
                </a:r>
                <a:r>
                  <a:rPr lang="fa-IR" sz="1800" dirty="0" err="1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بصورت</a:t>
                </a:r>
                <a:r>
                  <a:rPr lang="fa-IR" sz="1800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 غیر مستقیم خطای آزمون را محاسبه و برآورد </a:t>
                </a:r>
                <a:r>
                  <a:rPr lang="fa-IR" sz="1800" dirty="0" err="1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می‌کنیم</a:t>
                </a:r>
                <a:r>
                  <a:rPr lang="fa-IR" sz="1800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، به این طریق که خطا را تعدیل </a:t>
                </a:r>
                <a:r>
                  <a:rPr lang="fa-IR" sz="1800" dirty="0" err="1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می‌کنیم</a:t>
                </a:r>
                <a:r>
                  <a:rPr lang="fa-IR" sz="1800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 و </a:t>
                </a:r>
                <a:r>
                  <a:rPr lang="fa-IR" sz="1800" dirty="0" err="1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اریبی</a:t>
                </a:r>
                <a:r>
                  <a:rPr lang="fa-IR" sz="1800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 آنرا نیز برطرف </a:t>
                </a:r>
                <a:r>
                  <a:rPr lang="fa-IR" sz="1800" dirty="0" err="1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می‌کنیم</a:t>
                </a:r>
                <a:r>
                  <a:rPr lang="fa-IR" sz="1800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.</a:t>
                </a:r>
              </a:p>
              <a:p>
                <a:pPr marL="64008" indent="0" algn="r" rtl="1">
                  <a:buNone/>
                </a:pPr>
                <a:r>
                  <a:rPr lang="fa-IR" sz="1800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از </a:t>
                </a:r>
                <a:r>
                  <a:rPr lang="fa-IR" sz="1800" dirty="0" err="1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معیار‌های</a:t>
                </a:r>
                <a:r>
                  <a:rPr lang="fa-IR" sz="1800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 برآورد غیرمستقیم نیز </a:t>
                </a:r>
                <a:r>
                  <a:rPr lang="fa-IR" sz="1800" dirty="0" err="1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می‌توانیم</a:t>
                </a:r>
                <a:r>
                  <a:rPr lang="fa-IR" sz="1800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 به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𝑎𝑑𝑗</m:t>
                    </m:r>
                    <m:sSup>
                      <m:sSupPr>
                        <m:ctrlPr>
                          <a:rPr lang="en-US" sz="18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sz="18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𝑅</m:t>
                        </m:r>
                      </m:e>
                      <m:sup>
                        <m:r>
                          <a:rPr lang="en-US" sz="18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2</m:t>
                        </m:r>
                      </m:sup>
                    </m:sSup>
                    <m:r>
                      <a:rPr lang="en-US" sz="180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 , </m:t>
                    </m:r>
                    <m:r>
                      <a:rPr lang="en-US" sz="180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𝐵𝐼𝐶</m:t>
                    </m:r>
                    <m:r>
                      <a:rPr lang="en-US" sz="180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 , </m:t>
                    </m:r>
                    <m:r>
                      <a:rPr lang="en-US" sz="180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𝐴𝐼𝐶</m:t>
                    </m:r>
                    <m:r>
                      <a:rPr lang="en-US" sz="180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 , </m:t>
                    </m:r>
                    <m:sSub>
                      <m:sSubPr>
                        <m:ctrlPr>
                          <a:rPr lang="en-US" sz="18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bPr>
                      <m:e>
                        <m:r>
                          <a:rPr lang="en-US" sz="18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𝐶</m:t>
                        </m:r>
                      </m:e>
                      <m:sub>
                        <m:r>
                          <a:rPr lang="en-US" sz="18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fa-IR" sz="1800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 اشاره بکنیم. </a:t>
                </a:r>
              </a:p>
              <a:p>
                <a:pPr marL="64008" indent="0" algn="r" rtl="1">
                  <a:buNone/>
                </a:pPr>
                <a:r>
                  <a:rPr lang="fa-IR" sz="1800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اگر ما یک مدل داشته باشیم که </a:t>
                </a:r>
                <a:r>
                  <a:rPr lang="en-US" sz="1800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d</a:t>
                </a:r>
                <a:r>
                  <a:rPr lang="fa-IR" sz="1800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 متغییر داشته باشد </a:t>
                </a:r>
                <a:r>
                  <a:rPr lang="fa-IR" sz="1800" dirty="0" err="1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دراین</a:t>
                </a:r>
                <a:r>
                  <a:rPr lang="fa-IR" sz="1800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 صورت</a:t>
                </a:r>
              </a:p>
              <a:p>
                <a:pPr marL="64008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</m:ctrlPr>
                        </m:sSubPr>
                        <m:e>
                          <m:r>
                            <a:rPr lang="en-US" sz="18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𝐶</m:t>
                          </m:r>
                        </m:e>
                        <m:sub>
                          <m:r>
                            <a:rPr lang="en-US" sz="18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𝑝</m:t>
                          </m:r>
                        </m:sub>
                      </m:sSub>
                      <m:r>
                        <a:rPr lang="en-US" sz="180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=</m:t>
                      </m:r>
                      <m:f>
                        <m:fPr>
                          <m:ctrlPr>
                            <a:rPr lang="en-US" sz="18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</m:ctrlPr>
                        </m:fPr>
                        <m:num>
                          <m:r>
                            <a:rPr lang="en-US" sz="18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1</m:t>
                          </m:r>
                        </m:num>
                        <m:den>
                          <m:r>
                            <a:rPr lang="en-US" sz="18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𝑛</m:t>
                          </m:r>
                        </m:den>
                      </m:f>
                      <m:d>
                        <m:dPr>
                          <m:ctrlPr>
                            <a:rPr lang="en-US" sz="18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sz="18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𝑅𝑠𝑠</m:t>
                          </m:r>
                          <m:r>
                            <a:rPr lang="en-US" sz="18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+</m:t>
                          </m:r>
                          <m:r>
                            <a:rPr lang="en-US" sz="18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2</m:t>
                          </m:r>
                          <m:r>
                            <a:rPr lang="en-US" sz="18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𝑑</m:t>
                          </m:r>
                          <m:r>
                            <a:rPr lang="en-US" sz="18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sz="180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sz="180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80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acc>
                        </m:e>
                      </m:d>
                    </m:oMath>
                  </m:oMathPara>
                </a14:m>
                <a:endParaRPr lang="en-US" sz="1800" dirty="0">
                  <a:solidFill>
                    <a:sysClr val="windowText" lastClr="000000"/>
                  </a:solidFill>
                  <a:cs typeface="B Nazanin" panose="00000400000000000000" pitchFamily="2" charset="-78"/>
                </a:endParaRPr>
              </a:p>
              <a:p>
                <a:pPr marL="64008" indent="0" algn="r" rtl="1">
                  <a:buNone/>
                </a:pPr>
                <a:r>
                  <a:rPr lang="fa-IR" sz="1800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و لذا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2</m:t>
                    </m:r>
                    <m:r>
                      <a:rPr lang="en-US" sz="180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𝑑</m:t>
                    </m:r>
                    <m:r>
                      <a:rPr lang="en-US" sz="180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18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180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B Nazanin" panose="00000400000000000000" pitchFamily="2" charset="-78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80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B Nazanin" panose="00000400000000000000" pitchFamily="2" charset="-78"/>
                              </a:rPr>
                              <m:t>2</m:t>
                            </m:r>
                          </m:sup>
                        </m:sSup>
                      </m:e>
                    </m:acc>
                  </m:oMath>
                </a14:m>
                <a:r>
                  <a:rPr lang="fa-IR" sz="1800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 برای حذف </a:t>
                </a:r>
                <a:r>
                  <a:rPr lang="fa-IR" sz="1800" dirty="0" err="1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اریبی</a:t>
                </a:r>
                <a:r>
                  <a:rPr lang="fa-IR" sz="1800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 به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𝑅𝑠𝑠</m:t>
                    </m:r>
                  </m:oMath>
                </a14:m>
                <a:r>
                  <a:rPr lang="fa-IR" sz="1800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 ما اضافه گردیده است.</a:t>
                </a:r>
              </a:p>
              <a:p>
                <a:pPr marL="64008" indent="0" algn="r" rtl="1">
                  <a:buNone/>
                </a:pPr>
                <a:r>
                  <a:rPr lang="fa-IR" sz="1800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هرچه </a:t>
                </a:r>
                <a:r>
                  <a:rPr lang="en-US" sz="1800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d</a:t>
                </a:r>
                <a:r>
                  <a:rPr lang="fa-IR" sz="1800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 بیشتر شود،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bPr>
                      <m:e>
                        <m:r>
                          <a:rPr lang="en-US" sz="18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𝐶</m:t>
                        </m:r>
                      </m:e>
                      <m:sub>
                        <m:r>
                          <a:rPr lang="en-US" sz="18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fa-IR" sz="1800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 ما بیشتر خواهد شد و کمترین مقدار این معیار، بهترین مدل را نشان </a:t>
                </a:r>
                <a:r>
                  <a:rPr lang="fa-IR" sz="1800" dirty="0" err="1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می‌دهد</a:t>
                </a:r>
                <a:r>
                  <a:rPr lang="fa-IR" sz="1800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 یعنی هرچه کمتر باشد بهتر است.</a:t>
                </a:r>
              </a:p>
              <a:p>
                <a:pPr marL="64008" indent="0" algn="r" rtl="1">
                  <a:buNone/>
                </a:pPr>
                <a:endParaRPr lang="en-US" sz="1800" dirty="0">
                  <a:solidFill>
                    <a:sysClr val="windowText" lastClr="000000"/>
                  </a:solidFill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78220-7C9F-4ECC-86D5-2983EFFD3B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600200"/>
                <a:ext cx="8001000" cy="3733800"/>
              </a:xfrm>
              <a:blipFill>
                <a:blip r:embed="rId2"/>
                <a:stretch>
                  <a:fillRect t="-487" r="-2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63FC44-0397-4E1F-B52B-4A62EF56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D928D0E0-F4A8-4504-9422-4A74C8198864}"/>
              </a:ext>
            </a:extLst>
          </p:cNvPr>
          <p:cNvSpPr/>
          <p:nvPr/>
        </p:nvSpPr>
        <p:spPr>
          <a:xfrm>
            <a:off x="2362200" y="2667000"/>
            <a:ext cx="1066800" cy="609600"/>
          </a:xfrm>
          <a:prstGeom prst="wedgeRectCallout">
            <a:avLst>
              <a:gd name="adj1" fmla="val 151518"/>
              <a:gd name="adj2" fmla="val 5927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fa-IR" dirty="0">
                <a:cs typeface="B Nazanin" panose="00000400000000000000" pitchFamily="2" charset="-78"/>
              </a:rPr>
              <a:t>برای مدل با </a:t>
            </a:r>
            <a:r>
              <a:rPr lang="en-US" dirty="0">
                <a:cs typeface="B Nazanin" panose="00000400000000000000" pitchFamily="2" charset="-78"/>
              </a:rPr>
              <a:t>p</a:t>
            </a:r>
            <a:r>
              <a:rPr lang="fa-IR" dirty="0">
                <a:cs typeface="B Nazanin" panose="00000400000000000000" pitchFamily="2" charset="-78"/>
              </a:rPr>
              <a:t>تا متغییر</a:t>
            </a:r>
            <a:endParaRPr lang="en-US" dirty="0"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3A07FBE0-311A-463E-8A74-B4CE2143E522}"/>
                  </a:ext>
                </a:extLst>
              </p:cNvPr>
              <p:cNvSpPr/>
              <p:nvPr/>
            </p:nvSpPr>
            <p:spPr>
              <a:xfrm>
                <a:off x="6248400" y="3200400"/>
                <a:ext cx="1295400" cy="609600"/>
              </a:xfrm>
              <a:prstGeom prst="wedgeRectCallout">
                <a:avLst>
                  <a:gd name="adj1" fmla="val -137883"/>
                  <a:gd name="adj2" fmla="val -27823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>
                  <a:cs typeface="B Nazanin" panose="00000400000000000000" pitchFamily="2" charset="-78"/>
                </a:endParaRPr>
              </a:p>
              <a:p>
                <a:pPr algn="ctr" rtl="1"/>
                <a:endParaRPr lang="en-US" dirty="0"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3A07FBE0-311A-463E-8A74-B4CE2143E5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3200400"/>
                <a:ext cx="1295400" cy="609600"/>
              </a:xfrm>
              <a:prstGeom prst="wedgeRectCallout">
                <a:avLst>
                  <a:gd name="adj1" fmla="val -137883"/>
                  <a:gd name="adj2" fmla="val -27823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525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AFB0F-FBD4-4183-AE24-30DF7DEDD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3195"/>
            <a:ext cx="4876800" cy="799306"/>
          </a:xfrm>
        </p:spPr>
        <p:txBody>
          <a:bodyPr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روش غیر مستقیم</a:t>
            </a:r>
            <a:endParaRPr lang="en-US" dirty="0"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78220-7C9F-4ECC-86D5-2983EFFD3B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295400"/>
                <a:ext cx="8153400" cy="3733800"/>
              </a:xfr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>
                <a:normAutofit fontScale="92500" lnSpcReduction="20000"/>
              </a:bodyPr>
              <a:lstStyle/>
              <a:p>
                <a:pPr marL="64008" indent="0" algn="r" rtl="1">
                  <a:buNone/>
                </a:pPr>
                <a:r>
                  <a:rPr lang="fa-IR" sz="1800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با توجه به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fa-IR" sz="1800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 که در اسلاید قبلی درمورد آن بحث شد، </a:t>
                </a:r>
                <a:r>
                  <a:rPr lang="fa-IR" sz="1800" dirty="0" err="1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می‌خواهیم</a:t>
                </a:r>
                <a:r>
                  <a:rPr lang="fa-IR" sz="1800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 </a:t>
                </a:r>
                <a:r>
                  <a:rPr lang="fa-IR" sz="1800" dirty="0" err="1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معیار‌های</a:t>
                </a:r>
                <a:r>
                  <a:rPr lang="fa-IR" sz="1800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 دیگر را معرفی بکنیم:</a:t>
                </a:r>
              </a:p>
              <a:p>
                <a:pPr marL="64008" indent="0" algn="ctr" rtl="1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𝐴𝐼𝐶</m:t>
                    </m:r>
                    <m:r>
                      <a:rPr lang="en-US" sz="1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1</m:t>
                        </m:r>
                      </m:num>
                      <m:den>
                        <m:acc>
                          <m:accPr>
                            <m:chr m:val="̂"/>
                            <m:ctrlPr>
                              <a:rPr lang="en-US" sz="18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B Nazanin" panose="00000400000000000000" pitchFamily="2" charset="-78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B Nazanin" panose="00000400000000000000" pitchFamily="2" charset="-78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B Nazanin" panose="00000400000000000000" pitchFamily="2" charset="-78"/>
                                  </a:rPr>
                                  <m:t>2</m:t>
                                </m:r>
                              </m:sup>
                            </m:sSup>
                          </m:e>
                        </m:acc>
                      </m:den>
                    </m:f>
                    <m:sSub>
                      <m:sSubPr>
                        <m:ctrlPr>
                          <a:rPr lang="en-US" sz="1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fa-IR" sz="1800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 </a:t>
                </a:r>
              </a:p>
              <a:p>
                <a:pPr marL="64008" indent="0" algn="r" rtl="1">
                  <a:buNone/>
                </a:pPr>
                <a:r>
                  <a:rPr lang="fa-IR" sz="1800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این معیار نیز، هرچه مقدار کمتری داشته باشد نشانه بهتر بودن مدل ما خواهد بود.                </a:t>
                </a:r>
              </a:p>
              <a:p>
                <a:pPr marL="64008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𝐵𝐼𝐶</m:t>
                      </m:r>
                      <m:r>
                        <a:rPr lang="en-US" sz="1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𝑛</m:t>
                          </m:r>
                        </m:den>
                      </m:f>
                      <m:d>
                        <m:dPr>
                          <m:ctrlPr>
                            <a:rPr lang="en-US" sz="1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𝑅𝑠𝑠</m:t>
                          </m:r>
                          <m:r>
                            <a:rPr lang="en-US" sz="1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log</m:t>
                          </m:r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n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d</m:t>
                          </m:r>
                          <m:acc>
                            <m:accPr>
                              <m:chr m:val="̂"/>
                              <m:ctrlPr>
                                <a:rPr lang="en-US" sz="1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sz="1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acc>
                        </m:e>
                      </m:d>
                    </m:oMath>
                  </m:oMathPara>
                </a14:m>
                <a:endParaRPr lang="fa-IR" sz="1800" dirty="0">
                  <a:solidFill>
                    <a:sysClr val="windowText" lastClr="000000"/>
                  </a:solidFill>
                  <a:cs typeface="B Nazanin" panose="00000400000000000000" pitchFamily="2" charset="-78"/>
                </a:endParaRPr>
              </a:p>
              <a:p>
                <a:pPr marL="64008" indent="0" algn="r" rtl="1">
                  <a:buNone/>
                </a:pPr>
                <a:r>
                  <a:rPr lang="fa-IR" sz="1800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این معیار نیز، هرچه مقدار کمتری داشته باشد نشانه بهتر بودن مدل ما خواهد بود، و اگر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𝑛</m:t>
                    </m:r>
                    <m:r>
                      <a:rPr lang="en-US" sz="1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&gt;</m:t>
                    </m:r>
                    <m:r>
                      <a:rPr lang="en-US" sz="1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7</m:t>
                    </m:r>
                    <m:r>
                      <a:rPr lang="en-US" sz="1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 </m:t>
                    </m:r>
                    <m:r>
                      <a:rPr lang="fa-IR" sz="1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یا</m:t>
                    </m:r>
                    <m:func>
                      <m:funcPr>
                        <m:ctrlPr>
                          <a:rPr lang="en-US" sz="1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18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B Nazanin" panose="00000400000000000000" pitchFamily="2" charset="-78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sz="1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&gt;</m:t>
                    </m:r>
                    <m:r>
                      <a:rPr lang="en-US" sz="1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2</m:t>
                    </m:r>
                  </m:oMath>
                </a14:m>
                <a:r>
                  <a:rPr lang="fa-IR" sz="1800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 باشد، ضریب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𝑑</m:t>
                    </m:r>
                    <m:acc>
                      <m:accPr>
                        <m:chr m:val="̂"/>
                        <m:ctrlPr>
                          <a:rPr lang="en-US" sz="1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B Nazanin" panose="00000400000000000000" pitchFamily="2" charset="-78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B Nazanin" panose="00000400000000000000" pitchFamily="2" charset="-78"/>
                              </a:rPr>
                              <m:t>2</m:t>
                            </m:r>
                          </m:sup>
                        </m:sSup>
                      </m:e>
                    </m:acc>
                  </m:oMath>
                </a14:m>
                <a:r>
                  <a:rPr lang="fa-IR" sz="1800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 نسبت به ضریب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fa-IR" sz="1800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 بیشتر خواهد بود.</a:t>
                </a:r>
              </a:p>
              <a:p>
                <a:pPr marL="64008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𝑅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1</m:t>
                      </m:r>
                      <m:r>
                        <a:rPr lang="en-US" sz="1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−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𝑅𝑠𝑠</m:t>
                              </m:r>
                            </m:num>
                            <m:den>
                              <m:r>
                                <a:rPr lang="en-US" sz="1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𝑆𝑆𝑇</m:t>
                              </m:r>
                            </m:den>
                          </m:f>
                        </m:e>
                      </m:d>
                      <m:r>
                        <a:rPr lang="en-US" sz="1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      ,</m:t>
                      </m:r>
                      <m:r>
                        <a:rPr lang="en-US" sz="1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𝐴𝑑𝑗</m:t>
                      </m:r>
                      <m:r>
                        <a:rPr lang="en-US" sz="1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.</m:t>
                      </m:r>
                      <m:sSup>
                        <m:sSupPr>
                          <m:ctrlPr>
                            <a:rPr lang="en-US" sz="1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𝑅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1</m:t>
                      </m:r>
                      <m:r>
                        <a:rPr lang="en-US" sz="1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−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𝑀𝑆𝐸</m:t>
                              </m:r>
                            </m:num>
                            <m:den>
                              <m:r>
                                <a:rPr lang="en-US" sz="1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𝑀𝑆𝑇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800" dirty="0">
                  <a:solidFill>
                    <a:sysClr val="windowText" lastClr="000000"/>
                  </a:solidFill>
                  <a:cs typeface="B Nazanin" panose="00000400000000000000" pitchFamily="2" charset="-78"/>
                </a:endParaRPr>
              </a:p>
              <a:p>
                <a:pPr marL="64008" indent="0" algn="r" rtl="1">
                  <a:buNone/>
                </a:pPr>
                <a:r>
                  <a:rPr lang="fa-IR" sz="1800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این معیار نیز، هرچه مقدار بیشتری داشته باشد نشانه بهتر بودن مدل ما خواهد بود.</a:t>
                </a:r>
              </a:p>
              <a:p>
                <a:pPr marL="64008" indent="0" algn="r" rtl="1">
                  <a:buNone/>
                </a:pPr>
                <a:endParaRPr lang="en-US" sz="1800" dirty="0">
                  <a:solidFill>
                    <a:sysClr val="windowText" lastClr="000000"/>
                  </a:solidFill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78220-7C9F-4ECC-86D5-2983EFFD3B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295400"/>
                <a:ext cx="8153400" cy="3733800"/>
              </a:xfrm>
              <a:blipFill>
                <a:blip r:embed="rId2"/>
                <a:stretch>
                  <a:fillRect l="-298" t="-649" r="-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63FC44-0397-4E1F-B52B-4A62EF56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19E29F0B-E125-464A-BECA-C7CD1291D17E}"/>
                  </a:ext>
                </a:extLst>
              </p:cNvPr>
              <p:cNvSpPr/>
              <p:nvPr/>
            </p:nvSpPr>
            <p:spPr>
              <a:xfrm>
                <a:off x="1219200" y="5105400"/>
                <a:ext cx="7620000" cy="16764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𝑐𝑜𝑑𝑒𝑠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𝐴𝐼𝐶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𝐵𝐼𝐶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𝐴𝑑𝑗𝑢𝑠𝑡𝑒𝑑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𝑠𝑞𝑢𝑟𝑒𝑑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dirty="0">
                  <a:cs typeface="B Nazanin" panose="00000400000000000000" pitchFamily="2" charset="-7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𝑟𝑒𝑠𝑢𝑙𝑡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𝑠𝑢𝑚𝑚𝑎𝑟𝑦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𝑏𝑒𝑠𝑡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𝑠𝑢𝑏𝑠𝑒𝑡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𝑟𝑒𝑠𝑢𝑙𝑡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𝑎𝑑𝑗𝑟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𝐵𝐼𝐶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𝑟𝑒𝑠𝑢𝑙𝑡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𝑏𝑖𝑐</m:t>
                      </m:r>
                    </m:oMath>
                  </m:oMathPara>
                </a14:m>
                <a:br>
                  <a:rPr lang="en-US" b="0" dirty="0">
                    <a:cs typeface="B Nazanin" panose="00000400000000000000" pitchFamily="2" charset="-78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𝑎𝑑𝑗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𝐶𝑝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𝐵𝐼𝐶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a-IR" dirty="0" err="1">
                    <a:cs typeface="B Nazanin" panose="00000400000000000000" pitchFamily="2" charset="-78"/>
                  </a:rPr>
                  <a:t>اندیس</a:t>
                </a:r>
                <a:r>
                  <a:rPr lang="fa-IR" dirty="0">
                    <a:cs typeface="B Nazanin" panose="00000400000000000000" pitchFamily="2" charset="-78"/>
                  </a:rPr>
                  <a:t> را به ما </a:t>
                </a:r>
                <a:r>
                  <a:rPr lang="fa-IR" dirty="0" err="1">
                    <a:cs typeface="B Nazanin" panose="00000400000000000000" pitchFamily="2" charset="-78"/>
                  </a:rPr>
                  <a:t>می‌دهد</a:t>
                </a:r>
                <a:r>
                  <a:rPr lang="fa-IR" dirty="0">
                    <a:cs typeface="B Nazanin" panose="00000400000000000000" pitchFamily="2" charset="-78"/>
                  </a:rPr>
                  <a:t>.</a:t>
                </a:r>
                <a:endParaRPr lang="en-US" dirty="0"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19E29F0B-E125-464A-BECA-C7CD1291D1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5105400"/>
                <a:ext cx="7620000" cy="16764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297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462C9-DB6E-42A2-86B7-A03A79D34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روش مستقیم</a:t>
            </a:r>
            <a:endParaRPr lang="en-US" dirty="0"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87E0B0-209F-4581-9E64-CC3ED64E2C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0600" y="1600200"/>
                <a:ext cx="7696200" cy="4038600"/>
              </a:xfr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>
                <a:normAutofit lnSpcReduction="10000"/>
              </a:bodyPr>
              <a:lstStyle/>
              <a:p>
                <a:pPr marL="64008" indent="0" algn="r" rtl="1">
                  <a:buNone/>
                </a:pPr>
                <a:r>
                  <a:rPr lang="fa-IR" sz="1800" dirty="0">
                    <a:cs typeface="B Nazanin" panose="00000400000000000000" pitchFamily="2" charset="-78"/>
                  </a:rPr>
                  <a:t>در این روش ما </a:t>
                </a:r>
                <a:r>
                  <a:rPr lang="fa-IR" sz="1800" dirty="0" err="1">
                    <a:cs typeface="B Nazanin" panose="00000400000000000000" pitchFamily="2" charset="-78"/>
                  </a:rPr>
                  <a:t>بصورت</a:t>
                </a:r>
                <a:r>
                  <a:rPr lang="fa-IR" sz="1800" dirty="0">
                    <a:cs typeface="B Nazanin" panose="00000400000000000000" pitchFamily="2" charset="-78"/>
                  </a:rPr>
                  <a:t> مستقیم به بررسی خطای آزمون </a:t>
                </a:r>
                <a:r>
                  <a:rPr lang="fa-IR" sz="1800" dirty="0" err="1">
                    <a:cs typeface="B Nazanin" panose="00000400000000000000" pitchFamily="2" charset="-78"/>
                  </a:rPr>
                  <a:t>می‌پردازیم</a:t>
                </a:r>
                <a:r>
                  <a:rPr lang="fa-IR" sz="1800" dirty="0">
                    <a:cs typeface="B Nazanin" panose="00000400000000000000" pitchFamily="2" charset="-78"/>
                  </a:rPr>
                  <a:t>: در این روش ما باید خطای ارزیابی متقابل خود را برای </a:t>
                </a:r>
                <a:r>
                  <a:rPr lang="fa-IR" sz="1800" dirty="0" err="1">
                    <a:cs typeface="B Nazanin" panose="00000400000000000000" pitchFamily="2" charset="-78"/>
                  </a:rPr>
                  <a:t>مدل‌ها</a:t>
                </a:r>
                <a:r>
                  <a:rPr lang="fa-IR" sz="1800" dirty="0">
                    <a:cs typeface="B Nazanin" panose="00000400000000000000" pitchFamily="2" charset="-78"/>
                  </a:rPr>
                  <a:t> حساب کرده و بهترین را انتخاب بکنیم. ما </a:t>
                </a:r>
                <a:r>
                  <a:rPr lang="fa-IR" sz="1800" dirty="0" err="1">
                    <a:cs typeface="B Nazanin" panose="00000400000000000000" pitchFamily="2" charset="-78"/>
                  </a:rPr>
                  <a:t>دراینجا</a:t>
                </a:r>
                <a:r>
                  <a:rPr lang="fa-IR" sz="1800" dirty="0">
                    <a:cs typeface="B Nazanin" panose="00000400000000000000" pitchFamily="2" charset="-78"/>
                  </a:rPr>
                  <a:t> برای </a:t>
                </a:r>
                <a:r>
                  <a:rPr lang="fa-IR" sz="1800" dirty="0" err="1">
                    <a:cs typeface="B Nazanin" panose="00000400000000000000" pitchFamily="2" charset="-78"/>
                  </a:rPr>
                  <a:t>مدل‌های</a:t>
                </a:r>
                <a:r>
                  <a:rPr lang="fa-IR" sz="1800" dirty="0">
                    <a:cs typeface="B Nazanin" panose="00000400000000000000" pitchFamily="2" charset="-78"/>
                  </a:rPr>
                  <a:t> مختلف با تعداد </a:t>
                </a:r>
                <a:r>
                  <a:rPr lang="fa-IR" sz="1800" dirty="0" err="1">
                    <a:cs typeface="B Nazanin" panose="00000400000000000000" pitchFamily="2" charset="-78"/>
                  </a:rPr>
                  <a:t>متغییرهای</a:t>
                </a:r>
                <a:r>
                  <a:rPr lang="fa-IR" sz="1800" dirty="0">
                    <a:cs typeface="B Nazanin" panose="00000400000000000000" pitchFamily="2" charset="-78"/>
                  </a:rPr>
                  <a:t> </a:t>
                </a:r>
                <a:r>
                  <a:rPr lang="fa-IR" sz="1800" dirty="0" err="1">
                    <a:cs typeface="B Nazanin" panose="00000400000000000000" pitchFamily="2" charset="-78"/>
                  </a:rPr>
                  <a:t>پیشگو</a:t>
                </a:r>
                <a:r>
                  <a:rPr lang="fa-IR" sz="1800" dirty="0">
                    <a:cs typeface="B Nazanin" panose="00000400000000000000" pitchFamily="2" charset="-78"/>
                  </a:rPr>
                  <a:t> مختلف یک خطای استاندارد</a:t>
                </a:r>
                <a:r>
                  <a:rPr lang="en-US" sz="1800" dirty="0">
                    <a:cs typeface="B Nazanin" panose="00000400000000000000" pitchFamily="2" charset="-78"/>
                  </a:rPr>
                  <a:t>(one standard error)</a:t>
                </a:r>
                <a:r>
                  <a:rPr lang="fa-IR" sz="1800" dirty="0">
                    <a:cs typeface="B Nazanin" panose="00000400000000000000" pitchFamily="2" charset="-78"/>
                  </a:rPr>
                  <a:t> داریم. و برای هریک از این </a:t>
                </a:r>
                <a:r>
                  <a:rPr lang="fa-IR" sz="1800" dirty="0" err="1">
                    <a:cs typeface="B Nazanin" panose="00000400000000000000" pitchFamily="2" charset="-78"/>
                  </a:rPr>
                  <a:t>مدل‌های</a:t>
                </a:r>
                <a:r>
                  <a:rPr lang="fa-IR" sz="1800" dirty="0">
                    <a:cs typeface="B Nazanin" panose="00000400000000000000" pitchFamily="2" charset="-78"/>
                  </a:rPr>
                  <a:t> </a:t>
                </a:r>
                <a:r>
                  <a:rPr lang="en-US" sz="1800" dirty="0">
                    <a:cs typeface="B Nazanin" panose="00000400000000000000" pitchFamily="2" charset="-78"/>
                  </a:rPr>
                  <a:t>p</a:t>
                </a:r>
                <a:r>
                  <a:rPr lang="fa-IR" sz="1800" dirty="0">
                    <a:cs typeface="B Nazanin" panose="00000400000000000000" pitchFamily="2" charset="-78"/>
                  </a:rPr>
                  <a:t> </a:t>
                </a:r>
                <a:r>
                  <a:rPr lang="fa-IR" sz="1800" dirty="0" err="1">
                    <a:cs typeface="B Nazanin" panose="00000400000000000000" pitchFamily="2" charset="-78"/>
                  </a:rPr>
                  <a:t>متغییره</a:t>
                </a:r>
                <a:r>
                  <a:rPr lang="fa-IR" sz="1800" dirty="0">
                    <a:cs typeface="B Nazanin" panose="00000400000000000000" pitchFamily="2" charset="-78"/>
                  </a:rPr>
                  <a:t>، </a:t>
                </a:r>
                <a:r>
                  <a:rPr lang="fa-IR" sz="1800" dirty="0" err="1">
                    <a:cs typeface="B Nazanin" panose="00000400000000000000" pitchFamily="2" charset="-78"/>
                  </a:rPr>
                  <a:t>می‌آییم</a:t>
                </a:r>
                <a:r>
                  <a:rPr lang="fa-IR" sz="1800" dirty="0">
                    <a:cs typeface="B Nazanin" panose="00000400000000000000" pitchFamily="2" charset="-78"/>
                  </a:rPr>
                  <a:t> و مدلی را که کمترین میانگین انحراف استاندارد را دارد انتخاب </a:t>
                </a:r>
                <a:r>
                  <a:rPr lang="fa-IR" sz="1800" dirty="0" err="1">
                    <a:cs typeface="B Nazanin" panose="00000400000000000000" pitchFamily="2" charset="-78"/>
                  </a:rPr>
                  <a:t>می‌کنیم</a:t>
                </a:r>
                <a:r>
                  <a:rPr lang="fa-IR" sz="1800" dirty="0">
                    <a:cs typeface="B Nazanin" panose="00000400000000000000" pitchFamily="2" charset="-78"/>
                  </a:rPr>
                  <a:t> و آنرا با </a:t>
                </a:r>
                <a:r>
                  <a:rPr lang="fa-IR" sz="1800" dirty="0" err="1">
                    <a:cs typeface="B Nazanin" panose="00000400000000000000" pitchFamily="2" charset="-78"/>
                  </a:rPr>
                  <a:t>درنمودار</a:t>
                </a:r>
                <a:r>
                  <a:rPr lang="fa-IR" sz="1800" dirty="0">
                    <a:cs typeface="B Nazanin" panose="00000400000000000000" pitchFamily="2" charset="-78"/>
                  </a:rPr>
                  <a:t> خود + و – </a:t>
                </a:r>
                <a:r>
                  <a:rPr lang="en-US" sz="1800" dirty="0" err="1">
                    <a:cs typeface="B Nazanin" panose="00000400000000000000" pitchFamily="2" charset="-78"/>
                  </a:rPr>
                  <a:t>sd</a:t>
                </a:r>
                <a:r>
                  <a:rPr lang="fa-IR" sz="1800" dirty="0">
                    <a:cs typeface="B Nazanin" panose="00000400000000000000" pitchFamily="2" charset="-78"/>
                  </a:rPr>
                  <a:t>  رسم </a:t>
                </a:r>
                <a:r>
                  <a:rPr lang="fa-IR" sz="1800" dirty="0" err="1">
                    <a:cs typeface="B Nazanin" panose="00000400000000000000" pitchFamily="2" charset="-78"/>
                  </a:rPr>
                  <a:t>می‌کنیم</a:t>
                </a:r>
                <a:r>
                  <a:rPr lang="fa-IR" sz="1800" dirty="0">
                    <a:cs typeface="B Nazanin" panose="00000400000000000000" pitchFamily="2" charset="-78"/>
                  </a:rPr>
                  <a:t> و بعد هریک از </a:t>
                </a:r>
                <a:r>
                  <a:rPr lang="fa-IR" sz="1800" dirty="0" err="1">
                    <a:cs typeface="B Nazanin" panose="00000400000000000000" pitchFamily="2" charset="-78"/>
                  </a:rPr>
                  <a:t>مدل‌هایی</a:t>
                </a:r>
                <a:r>
                  <a:rPr lang="fa-IR" sz="1800" dirty="0">
                    <a:cs typeface="B Nazanin" panose="00000400000000000000" pitchFamily="2" charset="-78"/>
                  </a:rPr>
                  <a:t> که داخل این بازه قرار داشتند، ساده ترین آنها بهترین مدل ما خواهد بود.</a:t>
                </a:r>
              </a:p>
              <a:p>
                <a:pPr marL="64008" indent="0" algn="ctr" rtl="1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𝑋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𝑜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𝑏𝑠</m:t>
                          </m:r>
                          <m:r>
                            <m:rPr>
                              <m:brk m:alnAt="7"/>
                            </m:rPr>
                            <a:rPr lang="en-US" sz="18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⋮</m:t>
                          </m:r>
                        </m:e>
                      </m:mr>
                      <m:m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𝑜𝑏𝑠𝑛</m:t>
                          </m:r>
                        </m:e>
                      </m:mr>
                    </m:m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800" i="1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  <m:t>1</m:t>
                                  </m:r>
                                </m:e>
                              </m:mr>
                            </m:m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cs typeface="B Nazanin" panose="00000400000000000000" pitchFamily="2" charset="-7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cs typeface="B Nazanin" panose="00000400000000000000" pitchFamily="2" charset="-78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cs typeface="B Nazanin" panose="00000400000000000000" pitchFamily="2" charset="-78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cs typeface="B Nazanin" panose="00000400000000000000" pitchFamily="2" charset="-7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cs typeface="B Nazanin" panose="00000400000000000000" pitchFamily="2" charset="-78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cs typeface="B Nazanin" panose="00000400000000000000" pitchFamily="2" charset="-78"/>
                                        </a:rPr>
                                        <m:t>𝑝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  <m:t>⋮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𝑝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cs typeface="B Nazanin" panose="00000400000000000000" pitchFamily="2" charset="-78"/>
                  </a:rPr>
                  <a:t> </a:t>
                </a:r>
                <a:endParaRPr lang="fa-IR" sz="1800" dirty="0">
                  <a:cs typeface="B Nazanin" panose="00000400000000000000" pitchFamily="2" charset="-78"/>
                </a:endParaRPr>
              </a:p>
              <a:p>
                <a:pPr marL="64008" indent="0" algn="r" rtl="1">
                  <a:buNone/>
                </a:pPr>
                <a:r>
                  <a:rPr lang="fa-IR" sz="1800" dirty="0">
                    <a:cs typeface="B Nazanin" panose="00000400000000000000" pitchFamily="2" charset="-78"/>
                  </a:rPr>
                  <a:t>ما بعد از انتخاب بهترین مدل </a:t>
                </a:r>
                <a:r>
                  <a:rPr lang="en-US" sz="1800" dirty="0">
                    <a:cs typeface="B Nazanin" panose="00000400000000000000" pitchFamily="2" charset="-78"/>
                  </a:rPr>
                  <a:t>p</a:t>
                </a:r>
                <a:r>
                  <a:rPr lang="fa-IR" sz="1800" dirty="0">
                    <a:cs typeface="B Nazanin" panose="00000400000000000000" pitchFamily="2" charset="-78"/>
                  </a:rPr>
                  <a:t> </a:t>
                </a:r>
                <a:r>
                  <a:rPr lang="fa-IR" sz="1800" dirty="0" err="1">
                    <a:cs typeface="B Nazanin" panose="00000400000000000000" pitchFamily="2" charset="-78"/>
                  </a:rPr>
                  <a:t>متغیره</a:t>
                </a:r>
                <a:r>
                  <a:rPr lang="fa-IR" sz="1800" dirty="0">
                    <a:cs typeface="B Nazanin" panose="00000400000000000000" pitchFamily="2" charset="-78"/>
                  </a:rPr>
                  <a:t> خود، </a:t>
                </a:r>
                <a:r>
                  <a:rPr lang="fa-IR" sz="1800" dirty="0" err="1">
                    <a:cs typeface="B Nazanin" panose="00000400000000000000" pitchFamily="2" charset="-78"/>
                  </a:rPr>
                  <a:t>ضرایب</a:t>
                </a:r>
                <a:r>
                  <a:rPr lang="fa-IR" sz="1800" dirty="0">
                    <a:cs typeface="B Nazanin" panose="00000400000000000000" pitchFamily="2" charset="-78"/>
                  </a:rPr>
                  <a:t> آنرا استخراج </a:t>
                </a:r>
                <a:r>
                  <a:rPr lang="fa-IR" sz="1800" dirty="0" err="1">
                    <a:cs typeface="B Nazanin" panose="00000400000000000000" pitchFamily="2" charset="-78"/>
                  </a:rPr>
                  <a:t>می‌کنیم</a:t>
                </a:r>
                <a:r>
                  <a:rPr lang="fa-IR" sz="1800" dirty="0">
                    <a:cs typeface="B Nazanin" panose="00000400000000000000" pitchFamily="2" charset="-78"/>
                  </a:rPr>
                  <a:t> که آنها </a:t>
                </a:r>
                <a:r>
                  <a:rPr lang="en-US" sz="1800" dirty="0">
                    <a:cs typeface="B Nazanin" panose="00000400000000000000" pitchFamily="2" charset="-78"/>
                  </a:rPr>
                  <a:t>p+1</a:t>
                </a:r>
                <a:r>
                  <a:rPr lang="fa-IR" sz="1800" dirty="0">
                    <a:cs typeface="B Nazanin" panose="00000400000000000000" pitchFamily="2" charset="-78"/>
                  </a:rPr>
                  <a:t> تا خواهند بود و بعد </a:t>
                </a:r>
                <a:r>
                  <a:rPr lang="fa-IR" sz="1800" dirty="0" err="1">
                    <a:cs typeface="B Nazanin" panose="00000400000000000000" pitchFamily="2" charset="-78"/>
                  </a:rPr>
                  <a:t>بصورت</a:t>
                </a:r>
                <a:r>
                  <a:rPr lang="fa-IR" sz="1800" dirty="0">
                    <a:cs typeface="B Nazanin" panose="00000400000000000000" pitchFamily="2" charset="-78"/>
                  </a:rPr>
                  <a:t> زیر مقادیر را </a:t>
                </a:r>
                <a:r>
                  <a:rPr lang="fa-IR" sz="1800" dirty="0" err="1">
                    <a:cs typeface="B Nazanin" panose="00000400000000000000" pitchFamily="2" charset="-78"/>
                  </a:rPr>
                  <a:t>پیش‌بینی</a:t>
                </a:r>
                <a:r>
                  <a:rPr lang="fa-IR" sz="1800" dirty="0">
                    <a:cs typeface="B Nazanin" panose="00000400000000000000" pitchFamily="2" charset="-78"/>
                  </a:rPr>
                  <a:t> خواهیم کرد.</a:t>
                </a:r>
              </a:p>
              <a:p>
                <a:pPr marL="64008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a-IR" sz="180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𝑦</m:t>
                          </m:r>
                        </m:e>
                      </m:acc>
                      <m:r>
                        <a:rPr lang="en-US" sz="18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𝛽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𝑋</m:t>
                      </m:r>
                    </m:oMath>
                  </m:oMathPara>
                </a14:m>
                <a:endParaRPr lang="fa-IR" sz="1800" dirty="0"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87E0B0-209F-4581-9E64-CC3ED64E2C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1600200"/>
                <a:ext cx="7696200" cy="4038600"/>
              </a:xfrm>
              <a:blipFill>
                <a:blip r:embed="rId2"/>
                <a:stretch>
                  <a:fillRect l="-632" t="-1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9F1BA1-B820-46CB-A408-E8ECA080F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66D23-E79A-4DD2-A591-75128ED04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روش مستقیم</a:t>
            </a:r>
            <a:endParaRPr lang="en-US" dirty="0"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F24D9-FCA1-4C38-A49D-E4E88271DD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2971800"/>
              </a:xfr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pPr marL="64008" indent="0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#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𝑐𝑜𝑑𝑒𝑠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𝑓𝑜𝑟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𝐶𝑟𝑜𝑠𝑠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𝑉𝑎𝑙𝑖𝑑𝑎𝑖𝑜𝑛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𝑠𝑒𝑡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𝐴𝑝𝑝𝑟𝑜𝑐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𝑒𝑠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𝑀𝑒𝑡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𝑜𝑑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:</m:t>
                      </m:r>
                    </m:oMath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𝑉𝑎𝑙𝑖𝑑𝑎𝑡𝑖𝑜𝑛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𝑒𝑟𝑟𝑜𝑠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&lt;−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𝑣𝑒𝑐𝑡𝑜𝑟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"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double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",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lenght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19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𝑓𝑜𝑟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𝑖𝑛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: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19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𝑐𝑜𝑒𝑓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&lt;−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𝑐𝑜𝑒𝑓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𝑏𝑒𝑠𝑡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𝑠𝑢𝑏𝑠𝑒𝑡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𝑖𝑑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𝑝𝑟𝑒𝑑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&lt;−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𝑡𝑒𝑠𝑡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𝑛𝑎𝑚𝑒𝑠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𝑐𝑜𝑒𝑓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%∗%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𝑐𝑜𝑒𝑓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𝑥</m:t>
                      </m:r>
                    </m:oMath>
                  </m:oMathPara>
                </a14:m>
                <a:endParaRPr lang="en-US" sz="2400" b="0" dirty="0">
                  <a:cs typeface="B Nazanin" panose="00000400000000000000" pitchFamily="2" charset="-78"/>
                </a:endParaRPr>
              </a:p>
              <a:p>
                <a:pPr marL="64008" indent="0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𝑣𝑎𝑙𝑖𝑑𝑎𝑡𝑖𝑜𝑛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𝑒𝑟𝑟𝑜𝑟𝑠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𝑚𝑒𝑎𝑛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(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𝑡𝑒𝑠𝑡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$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𝑝𝑟𝑒𝑑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^</m:t>
                      </m:r>
                      <m:r>
                        <a:rPr lang="fa-IR" sz="24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)}</m:t>
                      </m:r>
                    </m:oMath>
                  </m:oMathPara>
                </a14:m>
                <a:endParaRPr lang="en-US" sz="2400" dirty="0">
                  <a:cs typeface="B Nazanin" panose="00000400000000000000" pitchFamily="2" charset="-78"/>
                </a:endParaRPr>
              </a:p>
              <a:p>
                <a:pPr marL="64008" indent="0" rt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𝑃𝑙𝑜𝑡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𝑉𝑎𝑙𝑖𝑑𝑎𝑡𝑖𝑜𝑛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𝑒𝑟𝑟𝑜𝑟𝑠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𝑡𝑦𝑝𝑒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"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b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"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)</m:t>
                      </m:r>
                    </m:oMath>
                  </m:oMathPara>
                </a14:m>
                <a:endParaRPr lang="en-US" sz="2400" dirty="0"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F24D9-FCA1-4C38-A49D-E4E88271DD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29718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9FFC45-891A-4134-BBE3-AF14E48D3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74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68153-26AD-4C86-82AC-7022FAADB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روش مستقیم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44BC09-19D6-49BE-AE90-031DAF0782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66800"/>
                <a:ext cx="8229600" cy="5105400"/>
              </a:xfr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>
                <a:noAutofit/>
              </a:bodyPr>
              <a:lstStyle/>
              <a:p>
                <a:pPr marL="6400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#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𝑅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𝑐𝑜𝑑𝑒𝑠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𝑓𝑜𝑟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𝐾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𝐹𝑜𝑙𝑑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𝐶𝑟𝑜𝑠𝑠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𝑉𝑎𝑙𝑖𝑑𝑎𝑡𝑖𝑜𝑛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sz="1800" b="0" i="1" dirty="0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𝑝𝑟𝑒𝑑𝑖𝑐𝑡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.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𝑟𝑒𝑔𝑠𝑢𝑏𝑠𝑒𝑡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=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𝑓𝑢𝑛𝑐𝑡𝑖𝑜𝑛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(</m:t>
                      </m:r>
                      <m:r>
                        <a:rPr lang="en-US" sz="1800" b="0" i="1" dirty="0" err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𝑜𝑏𝑗𝑒𝑐𝑡</m:t>
                      </m:r>
                      <m:r>
                        <a:rPr lang="en-US" sz="1800" b="0" i="1" dirty="0" err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,</m:t>
                      </m:r>
                      <m:r>
                        <a:rPr lang="en-US" sz="1800" b="0" i="1" dirty="0" err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𝑛𝑒𝑤𝑑𝑎𝑡𝑎</m:t>
                      </m:r>
                      <m:r>
                        <a:rPr lang="en-US" sz="1800" b="0" i="1" dirty="0" err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,</m:t>
                      </m:r>
                      <m:r>
                        <a:rPr lang="en-US" sz="1800" b="0" i="1" dirty="0" err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𝑖𝑑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,…){  </m:t>
                      </m:r>
                    </m:oMath>
                  </m:oMathPara>
                </a14:m>
                <a:endParaRPr lang="en-US" sz="1800" b="0" i="1" dirty="0">
                  <a:latin typeface="+mj-lt"/>
                  <a:cs typeface="B Nazanin" panose="00000400000000000000" pitchFamily="2" charset="-78"/>
                </a:endParaRPr>
              </a:p>
              <a:p>
                <a:pPr marL="6400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𝑓𝑜𝑟𝑚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&lt;−</m:t>
                      </m:r>
                      <m:r>
                        <a:rPr lang="en-US" sz="1800" b="0" i="1" dirty="0" err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𝑎𝑠</m:t>
                      </m:r>
                      <m:r>
                        <a:rPr lang="en-US" sz="1800" b="0" i="1" dirty="0" err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.</m:t>
                      </m:r>
                      <m:r>
                        <a:rPr lang="en-US" sz="1800" b="0" i="1" dirty="0" err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𝑓𝑜𝑟𝑚𝑢𝑙𝑎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(</m:t>
                      </m:r>
                      <m:r>
                        <a:rPr lang="en-US" sz="1800" b="0" i="1" dirty="0" err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𝑜𝑏𝑗𝑒𝑐𝑡</m:t>
                      </m:r>
                      <m:r>
                        <a:rPr lang="en-US" sz="1800" b="0" i="1" dirty="0" err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$</m:t>
                      </m:r>
                      <m:r>
                        <a:rPr lang="en-US" sz="1800" b="0" i="1" dirty="0" err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𝑐𝑎𝑙𝑙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[[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2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]])</m:t>
                      </m:r>
                    </m:oMath>
                    <m:oMath xmlns:m="http://schemas.openxmlformats.org/officeDocument/2006/math">
                      <m:r>
                        <a:rPr lang="en-US" sz="1800" b="0" i="1" dirty="0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𝑚𝑎𝑡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&lt;−</m:t>
                      </m:r>
                      <m:r>
                        <a:rPr lang="en-US" sz="1800" b="0" i="1" dirty="0" err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𝑚𝑜𝑑𝑒𝑙</m:t>
                      </m:r>
                      <m:r>
                        <a:rPr lang="en-US" sz="1800" b="0" i="1" dirty="0" err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.</m:t>
                      </m:r>
                      <m:r>
                        <a:rPr lang="en-US" sz="1800" b="0" i="1" dirty="0" err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𝑚𝑎𝑡𝑟𝑖𝑥</m:t>
                      </m:r>
                      <m:d>
                        <m:d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sz="1800" b="0" i="1" dirty="0" err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𝑓𝑜𝑟𝑚</m:t>
                          </m:r>
                          <m:r>
                            <a:rPr lang="en-US" sz="1800" b="0" i="1" dirty="0" err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sz="1800" b="0" i="1" dirty="0" err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𝑛𝑒𝑤𝑑𝑎𝑡𝑎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1" dirty="0" err="1" smtClean="0">
                          <a:latin typeface="Cambria Math" panose="02040503050406030204" pitchFamily="18" charset="0"/>
                        </a:rPr>
                        <m:t>coefi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&lt;−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 i="1" dirty="0" smtClean="0">
                          <a:latin typeface="Cambria Math" panose="02040503050406030204" pitchFamily="18" charset="0"/>
                        </a:rPr>
                        <m:t>coef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800" i="1" dirty="0" smtClean="0">
                          <a:latin typeface="Cambria Math" panose="02040503050406030204" pitchFamily="18" charset="0"/>
                        </a:rPr>
                        <m:t>object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1800" i="1" dirty="0" smtClean="0">
                          <a:latin typeface="Cambria Math" panose="02040503050406030204" pitchFamily="18" charset="0"/>
                        </a:rPr>
                        <m:t>id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sty m:val="p"/>
                        </m:rPr>
                        <a:rPr lang="en-US" sz="1800" i="1" dirty="0" smtClean="0">
                          <a:latin typeface="Cambria Math" panose="02040503050406030204" pitchFamily="18" charset="0"/>
                        </a:rPr>
                        <m:t>id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𝑥𝑣𝑎𝑟𝑠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𝑛𝑎𝑚𝑒𝑠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𝑐𝑜𝑒𝑓𝑖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𝑚𝑎𝑡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[, </m:t>
                      </m:r>
                      <m:r>
                        <a:rPr lang="en-US" sz="1800" i="1" dirty="0" err="1" smtClean="0">
                          <a:latin typeface="Cambria Math" panose="02040503050406030204" pitchFamily="18" charset="0"/>
                        </a:rPr>
                        <m:t>𝑥𝑣𝑎𝑟𝑠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] %∗%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𝑐𝑜𝑒𝑓𝑖</m:t>
                      </m:r>
                    </m:oMath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𝐾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&lt;−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10</m:t>
                      </m:r>
                    </m:oMath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𝐹𝑜𝑙𝑑𝑠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&lt;−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𝑠𝑎𝑚𝑝𝑙𝑒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1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: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𝐾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 ,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𝑛𝑟𝑜𝑤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𝑑𝑎𝑡𝑎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𝑟𝑒𝑝𝑙𝑎𝑐𝑒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=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𝑇𝑅𝑈𝐸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𝐶𝑣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.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𝑒𝑟𝑟𝑜𝑟𝑠</m:t>
                      </m:r>
                      <m:r>
                        <a:rPr lang="fa-IR" sz="18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&lt;−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𝑚𝑎𝑡𝑟𝑖𝑥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𝑁𝐴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𝑘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19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𝑑𝑖𝑚𝑛𝑎𝑚𝑒𝑠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=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𝑙𝑖𝑠𝑡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𝑁𝑈𝐿𝐿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𝑝𝑎𝑠𝑡𝑒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  <m:t>1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  <m:t>: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  <m:t>19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𝑓𝑜𝑟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𝑖𝑛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1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: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𝑘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{</m:t>
                      </m:r>
                    </m:oMath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𝑛𝑒𝑠𝑡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𝑠𝑢𝑏𝑠𝑒𝑡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&lt;−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𝑟𝑒𝑔𝑠𝑢𝑏𝑠𝑒𝑡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𝑦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~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𝑥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𝑑𝑎𝑡𝑎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𝑓𝑜𝑙𝑑𝑠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==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𝑗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,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,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𝑛𝑣𝑚𝑎𝑥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=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19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𝑓𝑜𝑟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𝑖𝑛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1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: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19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{</m:t>
                      </m:r>
                    </m:oMath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𝑝𝑟𝑒𝑑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𝑝𝑟𝑒𝑑𝑖𝑐𝑡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.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𝑟𝑒𝑔𝑠𝑢𝑏𝑠𝑒𝑡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𝑏𝑒𝑠𝑡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𝑠𝑢𝑏𝑠𝑒𝑡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𝑑𝑎𝑡𝑎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𝑓𝑜𝑙𝑑𝑠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==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𝑗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,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𝑖𝑑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=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𝑖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𝐶𝑣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𝑒𝑟𝑟𝑜𝑟𝑠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𝑗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&lt;−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𝑚𝑒𝑎𝑛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𝑑𝑎𝑡𝑎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$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𝑓𝑜𝑙𝑑𝑠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==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𝑗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−</m:t>
                      </m:r>
                      <m:r>
                        <a:rPr lang="en-US" sz="1800" b="1" i="1" smtClean="0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𝑝𝑟𝑒𝑑</m:t>
                      </m:r>
                      <m:r>
                        <a:rPr lang="en-US" sz="1800" b="1" i="1" smtClean="0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−</m:t>
                      </m:r>
                      <m:r>
                        <a:rPr lang="en-US" sz="1800" b="1" i="1" smtClean="0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)</m:t>
                      </m:r>
                      <m:r>
                        <a:rPr lang="fa-IR" sz="18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^</m:t>
                      </m:r>
                      <m:r>
                        <a:rPr lang="fa-IR" sz="18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2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}} </m:t>
                      </m:r>
                    </m:oMath>
                  </m:oMathPara>
                </a14:m>
                <a:endParaRPr lang="en-US" sz="1800" dirty="0"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44BC09-19D6-49BE-AE90-031DAF0782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66800"/>
                <a:ext cx="8229600" cy="51054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EC47BA-0A62-47B3-A054-3FDA150F6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37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-143829" y="144066"/>
            <a:ext cx="7726679" cy="675926"/>
          </a:xfrm>
        </p:spPr>
        <p:txBody>
          <a:bodyPr/>
          <a:lstStyle/>
          <a:p>
            <a:r>
              <a:rPr lang="en-US" sz="2800" dirty="0">
                <a:cs typeface="B Nazanin" panose="00000400000000000000" pitchFamily="2" charset="-78"/>
              </a:rPr>
              <a:t>Linear Regression Models and</a:t>
            </a:r>
            <a:br>
              <a:rPr lang="en-US" sz="2800" dirty="0">
                <a:cs typeface="B Nazanin" panose="00000400000000000000" pitchFamily="2" charset="-78"/>
              </a:rPr>
            </a:br>
            <a:r>
              <a:rPr lang="en-US" sz="2800" dirty="0">
                <a:cs typeface="B Nazanin" panose="00000400000000000000" pitchFamily="2" charset="-78"/>
              </a:rPr>
              <a:t>Least Squares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r>
              <a:rPr lang="en-US" dirty="0"/>
              <a:t>2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B4D1F2-57B4-4296-B895-05D9C201F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2238" y="2362200"/>
            <a:ext cx="3521078" cy="571500"/>
            <a:chOff x="2636518" y="3171825"/>
            <a:chExt cx="3168969" cy="514350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6AD3AED-D5E2-4C29-8755-E4B2ADF9E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A6ED6F43-3391-44F1-ACB4-DAB2C01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12" name="Rectangle 2">
            <a:extLst>
              <a:ext uri="{FF2B5EF4-FFF2-40B4-BE49-F238E27FC236}">
                <a16:creationId xmlns:a16="http://schemas.microsoft.com/office/drawing/2014/main" id="{726B5A03-7F87-4174-B569-E5E11B47BD78}"/>
              </a:ext>
            </a:extLst>
          </p:cNvPr>
          <p:cNvSpPr txBox="1">
            <a:spLocks/>
          </p:cNvSpPr>
          <p:nvPr/>
        </p:nvSpPr>
        <p:spPr>
          <a:xfrm>
            <a:off x="1890710" y="2372969"/>
            <a:ext cx="1828801" cy="539877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/>
              <a:t>Linear Regression form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2">
                <a:extLst>
                  <a:ext uri="{FF2B5EF4-FFF2-40B4-BE49-F238E27FC236}">
                    <a16:creationId xmlns:a16="http://schemas.microsoft.com/office/drawing/2014/main" id="{C96BEBCF-6B37-4CB0-B101-BE4FC27A8A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6800" y="3321230"/>
                <a:ext cx="2971800" cy="603072"/>
              </a:xfrm>
              <a:prstGeom prst="rect">
                <a:avLst/>
              </a:prstGeom>
            </p:spPr>
            <p:txBody>
              <a:bodyPr vert="horz" anchor="t">
                <a:noAutofit/>
              </a:bodyPr>
              <a:lstStyle>
                <a:lvl1pPr marL="448056" indent="-384048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•"/>
                  <a:defRPr sz="2800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1pPr>
                <a:lvl2pPr marL="822960" indent="-28575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9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2pPr>
                <a:lvl3pPr marL="1106424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10312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4pPr>
                <a:lvl5pPr marL="1600200" indent="-210312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5pPr>
                <a:lvl6pPr marL="1828800" indent="-210312" algn="l" rtl="0" eaLnBrk="1" latinLnBrk="0" hangingPunct="1">
                  <a:spcBef>
                    <a:spcPct val="20000"/>
                  </a:spcBef>
                  <a:buClr>
                    <a:schemeClr val="accent1">
                      <a:tint val="75000"/>
                    </a:schemeClr>
                  </a:buClr>
                  <a:buFont typeface="Wingdings 2"/>
                  <a:buChar char="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84832" indent="-210312" algn="l" rtl="0" eaLnBrk="1" latinLnBrk="0" hangingPunct="1">
                  <a:spcBef>
                    <a:spcPct val="20000"/>
                  </a:spcBef>
                  <a:buClr>
                    <a:schemeClr val="accent1">
                      <a:tint val="75000"/>
                    </a:schemeClr>
                  </a:buClr>
                  <a:buFont typeface="Wingdings 2"/>
                  <a:buChar char="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8600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tint val="75000"/>
                    </a:schemeClr>
                  </a:buClr>
                  <a:buFont typeface="Wingdings 2"/>
                  <a:buChar char="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1460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tint val="75000"/>
                    </a:schemeClr>
                  </a:buClr>
                  <a:buFont typeface="Wingdings 2"/>
                  <a:buChar char="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spcBef>
                    <a:spcPts val="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𝑋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sz="1800" dirty="0"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3" name="Rectangle 2">
                <a:extLst>
                  <a:ext uri="{FF2B5EF4-FFF2-40B4-BE49-F238E27FC236}">
                    <a16:creationId xmlns:a16="http://schemas.microsoft.com/office/drawing/2014/main" id="{C96BEBCF-6B37-4CB0-B101-BE4FC27A8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321230"/>
                <a:ext cx="2971800" cy="603072"/>
              </a:xfrm>
              <a:prstGeom prst="rect">
                <a:avLst/>
              </a:prstGeom>
              <a:blipFill>
                <a:blip r:embed="rId7"/>
                <a:stretch>
                  <a:fillRect l="-410" t="-70707" b="-7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24C46028-366E-4F67-A5A9-B08CF511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060687" y="2362200"/>
            <a:ext cx="3480329" cy="571500"/>
            <a:chOff x="2673192" y="3171825"/>
            <a:chExt cx="3132295" cy="514350"/>
          </a:xfrm>
        </p:grpSpPr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0B87D64D-964F-46D7-B928-3AA29C95B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BA2DF9F9-5B5B-4C03-B98F-60F7655E2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73192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14" name="Rectangle 2">
            <a:extLst>
              <a:ext uri="{FF2B5EF4-FFF2-40B4-BE49-F238E27FC236}">
                <a16:creationId xmlns:a16="http://schemas.microsoft.com/office/drawing/2014/main" id="{EEE08402-AE66-4BD0-91FE-EE2B207C31A1}"/>
              </a:ext>
            </a:extLst>
          </p:cNvPr>
          <p:cNvSpPr txBox="1">
            <a:spLocks/>
          </p:cNvSpPr>
          <p:nvPr/>
        </p:nvSpPr>
        <p:spPr>
          <a:xfrm>
            <a:off x="6257927" y="2372969"/>
            <a:ext cx="1743074" cy="539877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/>
              <a:t>Least Squares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2">
                <a:extLst>
                  <a:ext uri="{FF2B5EF4-FFF2-40B4-BE49-F238E27FC236}">
                    <a16:creationId xmlns:a16="http://schemas.microsoft.com/office/drawing/2014/main" id="{3D120688-CE29-447A-A09D-FA1909809B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34016" y="3321229"/>
                <a:ext cx="3786184" cy="1555571"/>
              </a:xfrm>
              <a:prstGeom prst="rect">
                <a:avLst/>
              </a:prstGeom>
            </p:spPr>
            <p:txBody>
              <a:bodyPr vert="horz" anchor="t">
                <a:noAutofit/>
              </a:bodyPr>
              <a:lstStyle>
                <a:lvl1pPr marL="448056" indent="-384048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•"/>
                  <a:defRPr sz="2800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1pPr>
                <a:lvl2pPr marL="822960" indent="-28575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9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2pPr>
                <a:lvl3pPr marL="1106424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10312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4pPr>
                <a:lvl5pPr marL="1600200" indent="-210312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5pPr>
                <a:lvl6pPr marL="1828800" indent="-210312" algn="l" rtl="0" eaLnBrk="1" latinLnBrk="0" hangingPunct="1">
                  <a:spcBef>
                    <a:spcPct val="20000"/>
                  </a:spcBef>
                  <a:buClr>
                    <a:schemeClr val="accent1">
                      <a:tint val="75000"/>
                    </a:schemeClr>
                  </a:buClr>
                  <a:buFont typeface="Wingdings 2"/>
                  <a:buChar char="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84832" indent="-210312" algn="l" rtl="0" eaLnBrk="1" latinLnBrk="0" hangingPunct="1">
                  <a:spcBef>
                    <a:spcPct val="20000"/>
                  </a:spcBef>
                  <a:buClr>
                    <a:schemeClr val="accent1">
                      <a:tint val="75000"/>
                    </a:schemeClr>
                  </a:buClr>
                  <a:buFont typeface="Wingdings 2"/>
                  <a:buChar char="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8600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tint val="75000"/>
                    </a:schemeClr>
                  </a:buClr>
                  <a:buFont typeface="Wingdings 2"/>
                  <a:buChar char="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1460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tint val="75000"/>
                    </a:schemeClr>
                  </a:buClr>
                  <a:buFont typeface="Wingdings 2"/>
                  <a:buChar char="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800" b="0" i="0" dirty="0">
                    <a:solidFill>
                      <a:srgbClr val="242021"/>
                    </a:solidFill>
                    <a:effectLst/>
                    <a:latin typeface="BbmhspLbctxnTshhcmCMR10"/>
                  </a:rPr>
                  <a:t>The most popular estimation</a:t>
                </a:r>
                <a:br>
                  <a:rPr lang="en-US" sz="1800" b="0" i="0" dirty="0">
                    <a:solidFill>
                      <a:srgbClr val="242021"/>
                    </a:solidFill>
                    <a:effectLst/>
                    <a:latin typeface="BbmhspLbctxnTshhcmCMR10"/>
                  </a:rPr>
                </a:br>
                <a:r>
                  <a:rPr lang="en-US" sz="1800" b="0" i="0" dirty="0">
                    <a:solidFill>
                      <a:srgbClr val="242021"/>
                    </a:solidFill>
                    <a:effectLst/>
                    <a:latin typeface="BbmhspLbctxnTshhcmCMR10"/>
                  </a:rPr>
                  <a:t>method is </a:t>
                </a:r>
                <a:r>
                  <a:rPr lang="en-US" sz="1800" b="0" i="1" dirty="0">
                    <a:solidFill>
                      <a:srgbClr val="242021"/>
                    </a:solidFill>
                    <a:effectLst/>
                    <a:latin typeface="DwfnfpMfdvjmSsjpjcCMTI10"/>
                  </a:rPr>
                  <a:t>least squares</a:t>
                </a:r>
                <a:r>
                  <a:rPr lang="en-US" sz="1800" b="0" i="0" dirty="0">
                    <a:solidFill>
                      <a:srgbClr val="242021"/>
                    </a:solidFill>
                    <a:effectLst/>
                    <a:latin typeface="BbmhspLbctxnTshhcmCMR10"/>
                  </a:rPr>
                  <a:t>, in which we pick the coefficients</a:t>
                </a:r>
                <a:br>
                  <a:rPr lang="en-US" sz="1800" b="0" i="0" dirty="0">
                    <a:solidFill>
                      <a:srgbClr val="242021"/>
                    </a:solidFill>
                    <a:effectLst/>
                    <a:latin typeface="BbmhspLbctxnTshhcmCMR10"/>
                  </a:rPr>
                </a:b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1800" b="0" i="1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rgbClr val="24202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0" i="1" smtClean="0">
                                <a:solidFill>
                                  <a:srgbClr val="24202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b="0" i="1" smtClean="0">
                                <a:solidFill>
                                  <a:srgbClr val="24202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, 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b="0" i="1" smtClean="0">
                                <a:solidFill>
                                  <a:srgbClr val="24202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 …, 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800" b="0" i="1" smtClean="0">
                            <a:solidFill>
                              <a:srgbClr val="24202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800" b="0" i="1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0" i="0" dirty="0">
                    <a:solidFill>
                      <a:srgbClr val="242021"/>
                    </a:solidFill>
                    <a:effectLst/>
                    <a:latin typeface="BbmhspLbctxnTshhcmCMR10"/>
                  </a:rPr>
                  <a:t>to minimize the residual sum of squares</a:t>
                </a:r>
                <a:r>
                  <a:rPr lang="en-US" sz="1200" dirty="0"/>
                  <a:t> </a:t>
                </a:r>
                <a:br>
                  <a:rPr lang="en-US" sz="1200" dirty="0"/>
                </a:br>
                <a:endParaRPr lang="en-US" sz="1800" dirty="0"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5" name="Rectangle 2">
                <a:extLst>
                  <a:ext uri="{FF2B5EF4-FFF2-40B4-BE49-F238E27FC236}">
                    <a16:creationId xmlns:a16="http://schemas.microsoft.com/office/drawing/2014/main" id="{3D120688-CE29-447A-A09D-FA1909809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016" y="3321229"/>
                <a:ext cx="3786184" cy="1555571"/>
              </a:xfrm>
              <a:prstGeom prst="rect">
                <a:avLst/>
              </a:prstGeom>
              <a:blipFill>
                <a:blip r:embed="rId8"/>
                <a:stretch>
                  <a:fillRect l="-322" t="-235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2">
                <a:extLst>
                  <a:ext uri="{FF2B5EF4-FFF2-40B4-BE49-F238E27FC236}">
                    <a16:creationId xmlns:a16="http://schemas.microsoft.com/office/drawing/2014/main" id="{76EF8D61-37A5-E719-1141-89270A580C2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57316" y="5457592"/>
                <a:ext cx="8153400" cy="1256342"/>
              </a:xfrm>
              <a:prstGeom prst="rect">
                <a:avLst/>
              </a:prstGeom>
            </p:spPr>
            <p:txBody>
              <a:bodyPr vert="horz" anchor="t">
                <a:noAutofit/>
              </a:bodyPr>
              <a:lstStyle>
                <a:lvl1pPr marL="448056" indent="-384048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•"/>
                  <a:defRPr sz="2800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1pPr>
                <a:lvl2pPr marL="822960" indent="-28575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9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2pPr>
                <a:lvl3pPr marL="1106424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10312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4pPr>
                <a:lvl5pPr marL="1600200" indent="-210312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5pPr>
                <a:lvl6pPr marL="1828800" indent="-210312" algn="l" rtl="0" eaLnBrk="1" latinLnBrk="0" hangingPunct="1">
                  <a:spcBef>
                    <a:spcPct val="20000"/>
                  </a:spcBef>
                  <a:buClr>
                    <a:schemeClr val="accent1">
                      <a:tint val="75000"/>
                    </a:schemeClr>
                  </a:buClr>
                  <a:buFont typeface="Wingdings 2"/>
                  <a:buChar char="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84832" indent="-210312" algn="l" rtl="0" eaLnBrk="1" latinLnBrk="0" hangingPunct="1">
                  <a:spcBef>
                    <a:spcPct val="20000"/>
                  </a:spcBef>
                  <a:buClr>
                    <a:schemeClr val="accent1">
                      <a:tint val="75000"/>
                    </a:schemeClr>
                  </a:buClr>
                  <a:buFont typeface="Wingdings 2"/>
                  <a:buChar char="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8600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tint val="75000"/>
                    </a:schemeClr>
                  </a:buClr>
                  <a:buFont typeface="Wingdings 2"/>
                  <a:buChar char="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1460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tint val="75000"/>
                    </a:schemeClr>
                  </a:buClr>
                  <a:buFont typeface="Wingdings 2"/>
                  <a:buChar char="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spcBef>
                    <a:spcPts val="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𝑅𝑆𝑆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𝛽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B Nazanin" panose="00000400000000000000" pitchFamily="2" charset="-7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B Nazanin" panose="00000400000000000000" pitchFamily="2" charset="-78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B Nazanin" panose="00000400000000000000" pitchFamily="2" charset="-78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B Nazanin" panose="00000400000000000000" pitchFamily="2" charset="-78"/>
                                  </a:rPr>
                                  <m:t> −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B Nazanin" panose="00000400000000000000" pitchFamily="2" charset="-78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B Nazanin" panose="00000400000000000000" pitchFamily="2" charset="-78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cs typeface="B Nazanin" panose="00000400000000000000" pitchFamily="2" charset="-78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cs typeface="B Nazanin" panose="00000400000000000000" pitchFamily="2" charset="-78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cs typeface="B Nazanin" panose="00000400000000000000" pitchFamily="2" charset="-78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</a:rPr>
                              <m:t>2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=</m:t>
                        </m:r>
                      </m:e>
                    </m:nary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cs typeface="B Nazanin" panose="00000400000000000000" pitchFamily="2" charset="-7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cs typeface="B Nazanin" panose="00000400000000000000" pitchFamily="2" charset="-78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cs typeface="B Nazanin" panose="00000400000000000000" pitchFamily="2" charset="-78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B Nazanin" panose="00000400000000000000" pitchFamily="2" charset="-78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cs typeface="B Nazanin" panose="00000400000000000000" pitchFamily="2" charset="-7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cs typeface="B Nazanin" panose="00000400000000000000" pitchFamily="2" charset="-78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cs typeface="B Nazanin" panose="00000400000000000000" pitchFamily="2" charset="-78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B Nazanin" panose="00000400000000000000" pitchFamily="2" charset="-78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cs typeface="B Nazanin" panose="00000400000000000000" pitchFamily="2" charset="-78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800" i="1">
                                        <a:latin typeface="Cambria Math" panose="02040503050406030204" pitchFamily="18" charset="0"/>
                                        <a:cs typeface="B Nazanin" panose="00000400000000000000" pitchFamily="2" charset="-78"/>
                                      </a:rPr>
                                      <m:t>𝑗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cs typeface="B Nazanin" panose="00000400000000000000" pitchFamily="2" charset="-78"/>
                                      </a:rPr>
                                      <m:t>=</m:t>
                                    </m:r>
                                    <m:r>
                                      <m:rPr>
                                        <m:brk m:alnAt="23"/>
                                      </m:rPr>
                                      <a:rPr lang="en-US" sz="1800" i="1">
                                        <a:latin typeface="Cambria Math" panose="02040503050406030204" pitchFamily="18" charset="0"/>
                                        <a:cs typeface="B Nazanin" panose="00000400000000000000" pitchFamily="2" charset="-78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cs typeface="B Nazanin" panose="00000400000000000000" pitchFamily="2" charset="-78"/>
                                      </a:rPr>
                                      <m:t>𝑝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cs typeface="B Nazanin" panose="00000400000000000000" pitchFamily="2" charset="-78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cs typeface="B Nazanin" panose="00000400000000000000" pitchFamily="2" charset="-78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cs typeface="B Nazanin" panose="00000400000000000000" pitchFamily="2" charset="-78"/>
                                          </a:rPr>
                                          <m:t>𝑖</m:t>
                                        </m:r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cs typeface="B Nazanin" panose="00000400000000000000" pitchFamily="2" charset="-78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cs typeface="B Nazanin" panose="00000400000000000000" pitchFamily="2" charset="-78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cs typeface="B Nazanin" panose="00000400000000000000" pitchFamily="2" charset="-78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cs typeface="B Nazanin" panose="00000400000000000000" pitchFamily="2" charset="-78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 </m:t>
                        </m:r>
                      </m:e>
                    </m:nary>
                  </m:oMath>
                </a14:m>
                <a:endParaRPr lang="en-US" sz="1800" dirty="0"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4" name="Rectangle 2">
                <a:extLst>
                  <a:ext uri="{FF2B5EF4-FFF2-40B4-BE49-F238E27FC236}">
                    <a16:creationId xmlns:a16="http://schemas.microsoft.com/office/drawing/2014/main" id="{76EF8D61-37A5-E719-1141-89270A580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316" y="5457592"/>
                <a:ext cx="8153400" cy="12563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771BB-0EF2-4482-AE24-599689C62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Regularization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1D48BB-A671-4F05-990F-12269CF5A2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9531"/>
                <a:ext cx="8229600" cy="1288869"/>
              </a:xfr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pPr marL="64008" indent="0" algn="r" rtl="1">
                  <a:buNone/>
                </a:pPr>
                <a:r>
                  <a:rPr lang="fa-IR" sz="1800" dirty="0">
                    <a:cs typeface="B Nazanin" panose="00000400000000000000" pitchFamily="2" charset="-78"/>
                  </a:rPr>
                  <a:t>در </a:t>
                </a:r>
                <a:r>
                  <a:rPr lang="fa-IR" sz="1800" dirty="0" err="1">
                    <a:cs typeface="B Nazanin" panose="00000400000000000000" pitchFamily="2" charset="-78"/>
                  </a:rPr>
                  <a:t>روش‌های</a:t>
                </a:r>
                <a:r>
                  <a:rPr lang="fa-IR" sz="1800" dirty="0">
                    <a:cs typeface="B Nazanin" panose="00000400000000000000" pitchFamily="2" charset="-78"/>
                  </a:rPr>
                  <a:t> قبلی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fa-IR" sz="1800" dirty="0">
                    <a:cs typeface="B Nazanin" panose="00000400000000000000" pitchFamily="2" charset="-78"/>
                  </a:rPr>
                  <a:t> و برای بدست آوردن خطای آزمون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𝑀𝑖𝑛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𝑅𝑠𝑠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a-IR" sz="1800" dirty="0">
                    <a:cs typeface="B Nazanin" panose="00000400000000000000" pitchFamily="2" charset="-78"/>
                  </a:rPr>
                  <a:t> را بدست </a:t>
                </a:r>
                <a:r>
                  <a:rPr lang="fa-IR" sz="1800" dirty="0" err="1">
                    <a:cs typeface="B Nazanin" panose="00000400000000000000" pitchFamily="2" charset="-78"/>
                  </a:rPr>
                  <a:t>می‌آوردیم</a:t>
                </a:r>
                <a:r>
                  <a:rPr lang="fa-IR" sz="1800" dirty="0">
                    <a:cs typeface="B Nazanin" panose="00000400000000000000" pitchFamily="2" charset="-78"/>
                  </a:rPr>
                  <a:t>.</a:t>
                </a:r>
              </a:p>
              <a:p>
                <a:pPr marL="64008" indent="0" algn="r" rtl="1">
                  <a:buNone/>
                </a:pPr>
                <a:r>
                  <a:rPr lang="fa-IR" sz="1800" dirty="0">
                    <a:cs typeface="B Nazanin" panose="00000400000000000000" pitchFamily="2" charset="-78"/>
                  </a:rPr>
                  <a:t>اما حال اگر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a-IR" sz="1800" dirty="0">
                    <a:cs typeface="B Nazanin" panose="00000400000000000000" pitchFamily="2" charset="-78"/>
                  </a:rPr>
                  <a:t> باشد و هرچه </a:t>
                </a:r>
                <a:r>
                  <a:rPr lang="en-US" sz="1800" dirty="0">
                    <a:cs typeface="B Nazanin" panose="00000400000000000000" pitchFamily="2" charset="-78"/>
                  </a:rPr>
                  <a:t>p</a:t>
                </a:r>
                <a:r>
                  <a:rPr lang="fa-IR" sz="1800" dirty="0">
                    <a:cs typeface="B Nazanin" panose="00000400000000000000" pitchFamily="2" charset="-78"/>
                  </a:rPr>
                  <a:t> افزایش پیدا بکند، شرایط </a:t>
                </a:r>
                <a:r>
                  <a:rPr lang="en-US" sz="1800" dirty="0" err="1">
                    <a:cs typeface="B Nazanin" panose="00000400000000000000" pitchFamily="2" charset="-78"/>
                  </a:rPr>
                  <a:t>ols</a:t>
                </a:r>
                <a:r>
                  <a:rPr lang="fa-IR" sz="1800" dirty="0">
                    <a:cs typeface="B Nazanin" panose="00000400000000000000" pitchFamily="2" charset="-78"/>
                  </a:rPr>
                  <a:t> نقض </a:t>
                </a:r>
                <a:r>
                  <a:rPr lang="fa-IR" sz="1800" dirty="0" err="1">
                    <a:cs typeface="B Nazanin" panose="00000400000000000000" pitchFamily="2" charset="-78"/>
                  </a:rPr>
                  <a:t>می‌شود</a:t>
                </a:r>
                <a:r>
                  <a:rPr lang="fa-IR" sz="1800" dirty="0">
                    <a:cs typeface="B Nazanin" panose="00000400000000000000" pitchFamily="2" charset="-78"/>
                  </a:rPr>
                  <a:t> یعنی با افزایش تعداد </a:t>
                </a:r>
                <a:r>
                  <a:rPr lang="fa-IR" sz="1800" dirty="0" err="1">
                    <a:cs typeface="B Nazanin" panose="00000400000000000000" pitchFamily="2" charset="-78"/>
                  </a:rPr>
                  <a:t>متغییر‌های</a:t>
                </a:r>
                <a:r>
                  <a:rPr lang="fa-IR" sz="1800" dirty="0">
                    <a:cs typeface="B Nazanin" panose="00000400000000000000" pitchFamily="2" charset="-78"/>
                  </a:rPr>
                  <a:t> ما، احتمال وجود داشتن </a:t>
                </a:r>
                <a:r>
                  <a:rPr lang="fa-IR" sz="1800" dirty="0" err="1">
                    <a:cs typeface="B Nazanin" panose="00000400000000000000" pitchFamily="2" charset="-78"/>
                  </a:rPr>
                  <a:t>هم‌خطی</a:t>
                </a:r>
                <a:r>
                  <a:rPr lang="fa-IR" sz="1800" dirty="0">
                    <a:cs typeface="B Nazanin" panose="00000400000000000000" pitchFamily="2" charset="-78"/>
                  </a:rPr>
                  <a:t> بین </a:t>
                </a:r>
                <a:r>
                  <a:rPr lang="fa-IR" sz="1800" dirty="0" err="1">
                    <a:cs typeface="B Nazanin" panose="00000400000000000000" pitchFamily="2" charset="-78"/>
                  </a:rPr>
                  <a:t>متغییر‌ها</a:t>
                </a:r>
                <a:r>
                  <a:rPr lang="fa-IR" sz="1800" dirty="0">
                    <a:cs typeface="B Nazanin" panose="00000400000000000000" pitchFamily="2" charset="-78"/>
                  </a:rPr>
                  <a:t> زیاد </a:t>
                </a:r>
                <a:r>
                  <a:rPr lang="fa-IR" sz="1800" dirty="0" err="1">
                    <a:cs typeface="B Nazanin" panose="00000400000000000000" pitchFamily="2" charset="-78"/>
                  </a:rPr>
                  <a:t>می‌شود</a:t>
                </a:r>
                <a:r>
                  <a:rPr lang="fa-IR" sz="1800" dirty="0">
                    <a:cs typeface="B Nazanin" panose="00000400000000000000" pitchFamily="2" charset="-78"/>
                  </a:rPr>
                  <a:t> و افزایش </a:t>
                </a:r>
                <a:r>
                  <a:rPr lang="fa-IR" sz="1800" dirty="0" err="1">
                    <a:cs typeface="B Nazanin" panose="00000400000000000000" pitchFamily="2" charset="-78"/>
                  </a:rPr>
                  <a:t>واریانس</a:t>
                </a:r>
                <a:r>
                  <a:rPr lang="fa-IR" sz="1800" dirty="0">
                    <a:cs typeface="B Nazanin" panose="00000400000000000000" pitchFamily="2" charset="-78"/>
                  </a:rPr>
                  <a:t> را خواهیم دید.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1D48BB-A671-4F05-990F-12269CF5A2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9531"/>
                <a:ext cx="8229600" cy="1288869"/>
              </a:xfrm>
              <a:blipFill>
                <a:blip r:embed="rId2"/>
                <a:stretch>
                  <a:fillRect t="-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13460-4111-4A21-BA2B-A3B795911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E82A41F-1110-48E7-BF2D-D769DA70BB36}"/>
                  </a:ext>
                </a:extLst>
              </p:cNvPr>
              <p:cNvSpPr/>
              <p:nvPr/>
            </p:nvSpPr>
            <p:spPr>
              <a:xfrm>
                <a:off x="457200" y="2514599"/>
                <a:ext cx="8229600" cy="417020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rtl="1"/>
                <a:r>
                  <a:rPr lang="fa-IR" b="1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رگرسیون </a:t>
                </a:r>
                <a:r>
                  <a:rPr lang="fa-IR" b="1" dirty="0" err="1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تابانیده</a:t>
                </a:r>
                <a:r>
                  <a:rPr lang="fa-IR" b="1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:</a:t>
                </a:r>
                <a:r>
                  <a:rPr lang="en-US" b="1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                                  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𝑹𝒊𝒅𝒈𝒆</m:t>
                    </m:r>
                    <m:r>
                      <a:rPr lang="en-US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 </m:t>
                    </m:r>
                    <m:r>
                      <a:rPr lang="en-US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𝑹𝒆𝒈𝒓𝒆𝒔𝒔𝒊𝒐𝒏</m:t>
                    </m:r>
                    <m:r>
                      <a:rPr lang="en-US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: </m:t>
                    </m:r>
                  </m:oMath>
                </a14:m>
                <a:r>
                  <a:rPr lang="en-US" b="1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                                   </a:t>
                </a:r>
                <a:endParaRPr lang="fa-IR" b="1" dirty="0">
                  <a:solidFill>
                    <a:sysClr val="windowText" lastClr="000000"/>
                  </a:solidFill>
                  <a:cs typeface="B Nazanin" panose="00000400000000000000" pitchFamily="2" charset="-78"/>
                </a:endParaRPr>
              </a:p>
              <a:p>
                <a:pPr algn="r" rtl="1"/>
                <a:r>
                  <a:rPr lang="fa-IR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در این روش نیز هدف ما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𝑚𝑖𝑛𝑖𝑚𝑖𝑧𝑒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𝑅𝑠𝑠</m:t>
                        </m:r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𝑝𝑒𝑛𝑎𝑙𝑡𝑦</m:t>
                            </m:r>
                          </m:e>
                        </m:d>
                      </m:e>
                    </m:d>
                  </m:oMath>
                </a14:m>
                <a:r>
                  <a:rPr lang="fa-IR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 </a:t>
                </a:r>
                <a:r>
                  <a:rPr lang="fa-IR" dirty="0" err="1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می‌باشد</a:t>
                </a:r>
                <a:r>
                  <a:rPr lang="fa-IR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.</a:t>
                </a:r>
              </a:p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𝑚𝑖𝑛𝑖𝑚𝑖𝑧𝑒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b="0" i="1" smtClean="0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b="0" i="1" smtClean="0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b="0" i="1" smtClean="0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  <a:cs typeface="B Nazanin" panose="00000400000000000000" pitchFamily="2" charset="-78"/>
                </a:endParaRPr>
              </a:p>
              <a:p>
                <a:pPr algn="r" rt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fa-IR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a-IR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در اینجا پارامتر تنظیم کننده است، در این روش ما هم به دنبال کمترین مقدار</a:t>
                </a:r>
                <a:r>
                  <a:rPr lang="en-US" dirty="0" err="1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Rss</a:t>
                </a:r>
                <a:r>
                  <a:rPr lang="fa-IR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 هستیم و هم به دنبال یک </a:t>
                </a:r>
                <a:r>
                  <a:rPr lang="fa-IR" dirty="0" err="1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پنالتی</a:t>
                </a:r>
                <a:r>
                  <a:rPr lang="fa-IR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 انقباضی هستیم و زمانی این </a:t>
                </a:r>
                <a:r>
                  <a:rPr lang="fa-IR" dirty="0" err="1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پنالتی</a:t>
                </a:r>
                <a:r>
                  <a:rPr lang="fa-IR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 ما کوچک </a:t>
                </a:r>
                <a:r>
                  <a:rPr lang="fa-IR" dirty="0" err="1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می‌شود</a:t>
                </a:r>
                <a:r>
                  <a:rPr lang="fa-IR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 که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a-IR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fa-IR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 همگی به صفر نزدیک بشوند.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fa-IR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 اثر نسبی بین </a:t>
                </a:r>
                <a:r>
                  <a:rPr lang="fa-IR" dirty="0" err="1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دوجمله</a:t>
                </a:r>
                <a:r>
                  <a:rPr lang="fa-IR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 را کنترل </a:t>
                </a:r>
                <a:r>
                  <a:rPr lang="fa-IR" dirty="0" err="1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می‌کند</a:t>
                </a:r>
                <a:r>
                  <a:rPr lang="fa-IR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 یعنی اگر برابر با 0 باشد که همان </a:t>
                </a:r>
                <a:r>
                  <a:rPr lang="en-US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RSS</a:t>
                </a:r>
                <a:r>
                  <a:rPr lang="fa-IR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 را داریم و اگر به سمت بینهایت میل بکند، برای اینکه تابع هدف ما کمترین مقدار خود را بگیرد باید تمامی </a:t>
                </a:r>
                <a:r>
                  <a:rPr lang="fa-IR" dirty="0" err="1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ضرایب</a:t>
                </a:r>
                <a:r>
                  <a:rPr lang="fa-IR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 </a:t>
                </a:r>
                <a:r>
                  <a:rPr lang="fa-IR" dirty="0" err="1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رگرسیونی</a:t>
                </a:r>
                <a:r>
                  <a:rPr lang="fa-IR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 که داریم به 0 میل بکنند. ما در این روش، به </a:t>
                </a:r>
                <a:r>
                  <a:rPr lang="fa-IR" dirty="0" err="1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ازای</a:t>
                </a:r>
                <a:r>
                  <a:rPr lang="fa-IR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 هر مقدار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fa-IR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 یک </a:t>
                </a:r>
                <a:r>
                  <a:rPr lang="fa-IR" dirty="0" err="1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مجموعه‌ای</a:t>
                </a:r>
                <a:r>
                  <a:rPr lang="fa-IR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 از </a:t>
                </a:r>
                <a:r>
                  <a:rPr lang="fa-IR" dirty="0" err="1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ضرایب</a:t>
                </a:r>
                <a:r>
                  <a:rPr lang="fa-IR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 را داریم و آنها را به صورت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a-IR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fa-IR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   یا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a-IR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𝑅𝑖𝑑𝑔𝑒</m:t>
                    </m:r>
                  </m:oMath>
                </a14:m>
                <a:r>
                  <a:rPr lang="fa-IR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  نشان </a:t>
                </a:r>
                <a:r>
                  <a:rPr lang="fa-IR" dirty="0" err="1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می‌دهیم</a:t>
                </a:r>
                <a:r>
                  <a:rPr lang="fa-IR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.</a:t>
                </a:r>
              </a:p>
              <a:p>
                <a:pPr algn="r" rtl="1"/>
                <a:r>
                  <a:rPr lang="fa-IR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نکته قابل توجه، این هست که ما با مقادیر خود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𝜆</m:t>
                    </m:r>
                    <m:r>
                      <a:rPr lang="fa-IR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 </m:t>
                    </m:r>
                  </m:oMath>
                </a14:m>
                <a:r>
                  <a:rPr lang="fa-IR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 ها کاری نداریم و با مقدار لگاریتم آنها یعنی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log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⁡(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𝜆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)</m:t>
                    </m:r>
                  </m:oMath>
                </a14:m>
                <a:r>
                  <a:rPr lang="fa-IR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 کار داریم.</a:t>
                </a:r>
                <a:endParaRPr lang="en-US" dirty="0">
                  <a:solidFill>
                    <a:sysClr val="windowText" lastClr="000000"/>
                  </a:solidFill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E82A41F-1110-48E7-BF2D-D769DA70BB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514599"/>
                <a:ext cx="8229600" cy="4170205"/>
              </a:xfrm>
              <a:prstGeom prst="rect">
                <a:avLst/>
              </a:prstGeom>
              <a:blipFill>
                <a:blip r:embed="rId3"/>
                <a:stretch>
                  <a:fillRect l="-812" r="-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649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581A5-E731-42D4-970C-11DF31A8B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1153CE-D5A9-4D2A-8EBF-263114F4AD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2057400"/>
              </a:xfr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𝑐𝑜𝑑𝑒𝑠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𝑅𝑖𝑑𝑔𝑒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𝑅𝑒𝑔𝑟𝑒𝑠𝑠𝑖𝑜𝑛</m:t>
                    </m:r>
                  </m:oMath>
                </a14:m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𝑡𝑟𝑎𝑖𝑛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𝑑𝑎𝑡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𝑡𝑟𝑎𝑖𝑛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$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</m:oMath>
                </a14:m>
                <a:br>
                  <a:rPr lang="en-US" sz="2400" b="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𝑡𝑟𝑎𝑖𝑛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𝑚𝑜𝑑𝑒𝑙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𝑚𝑎𝑡𝑟𝑖𝑥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𝑑𝑎𝑡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𝑡𝑟𝑎𝑖𝑛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400" b="0" dirty="0"/>
              </a:p>
              <a:p>
                <a:pPr marL="6400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𝑡𝑒𝑠𝑡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𝑚𝑜𝑑𝑒𝑙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𝑚𝑎𝑡𝑟𝑖𝑥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𝑑𝑎𝑡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𝑡𝑒𝑠𝑡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𝑑𝑎𝑡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$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b="0" dirty="0"/>
              </a:p>
              <a:p>
                <a:pPr marL="64008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1153CE-D5A9-4D2A-8EBF-263114F4AD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20574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139657-50A1-4901-9B42-2CFC6D6D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49E379F-2EE7-409B-91FC-48E5FFD0C85A}"/>
                  </a:ext>
                </a:extLst>
              </p:cNvPr>
              <p:cNvSpPr/>
              <p:nvPr/>
            </p:nvSpPr>
            <p:spPr>
              <a:xfrm>
                <a:off x="457200" y="3200400"/>
                <a:ext cx="8229600" cy="36576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 rtl="1"/>
                <a:r>
                  <a:rPr lang="fa-IR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در تابع </a:t>
                </a:r>
                <a:r>
                  <a:rPr lang="en-US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glm.net</a:t>
                </a:r>
                <a:r>
                  <a:rPr lang="fa-IR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 باید توجه داشته باشیم که </a:t>
                </a:r>
                <a:r>
                  <a:rPr lang="en-US" dirty="0" err="1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x,y</a:t>
                </a:r>
                <a:r>
                  <a:rPr lang="fa-IR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 ما باید از داده های اصلی جدا باشند و اینکه اگر </a:t>
                </a:r>
                <a:r>
                  <a:rPr lang="fa-IR" dirty="0" err="1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متغیر‌های</a:t>
                </a:r>
                <a:r>
                  <a:rPr lang="fa-IR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 ما کیفی بودند خودش خودکار </a:t>
                </a:r>
                <a:r>
                  <a:rPr lang="fa-IR" dirty="0" err="1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طبقه‌بندی</a:t>
                </a:r>
                <a:r>
                  <a:rPr lang="fa-IR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 </a:t>
                </a:r>
                <a:r>
                  <a:rPr lang="fa-IR" dirty="0" err="1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می‌کند</a:t>
                </a:r>
                <a:r>
                  <a:rPr lang="fa-IR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 و اگر داده های ما استاندارد شده </a:t>
                </a:r>
                <a:r>
                  <a:rPr lang="fa-IR" dirty="0" err="1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بودند،آرگمان</a:t>
                </a:r>
                <a:r>
                  <a:rPr lang="fa-IR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 </a:t>
                </a:r>
                <a:r>
                  <a:rPr lang="en-US" dirty="0" err="1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standadize</a:t>
                </a:r>
                <a:r>
                  <a:rPr lang="fa-IR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 را برابر با </a:t>
                </a:r>
                <a:r>
                  <a:rPr lang="en-US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FALSE</a:t>
                </a:r>
                <a:r>
                  <a:rPr lang="fa-IR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 قرار بدهیم.</a:t>
                </a:r>
              </a:p>
              <a:p>
                <a:pPr algn="r" rt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𝑑𝑎𝑡𝑎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−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𝑟𝑖𝑑𝑔𝑒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=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𝑔𝑙𝑚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.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𝑛𝑒𝑡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𝑑𝑎𝑡𝑎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𝑡𝑟𝑎𝑖𝑛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𝑑𝑎𝑡𝑎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𝑡𝑟𝑎𝑖𝑛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𝑎𝑙𝑝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h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  <a:cs typeface="B Nazanin" panose="00000400000000000000" pitchFamily="2" charset="-78"/>
                </a:endParaRPr>
              </a:p>
              <a:p>
                <a:pPr algn="r" rt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𝑝𝑙𝑜𝑡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𝑑𝑎𝑡𝑎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𝑟𝑖𝑑𝑔𝑒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𝑥𝑣𝑎𝑟𝑠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lambda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"</m:t>
                          </m:r>
                        </m:e>
                      </m:d>
                    </m:oMath>
                  </m:oMathPara>
                </a14:m>
                <a:endParaRPr lang="en-US" b="0" dirty="0">
                  <a:solidFill>
                    <a:sysClr val="windowText" lastClr="000000"/>
                  </a:solidFill>
                  <a:cs typeface="B Nazanin" panose="00000400000000000000" pitchFamily="2" charset="-78"/>
                </a:endParaRPr>
              </a:p>
              <a:p>
                <a:pPr algn="r" rt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𝑑𝑎𝑡𝑎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−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𝑟𝑖𝑑𝑔𝑒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$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𝑙𝑎𝑚𝑏𝑑𝑎</m:t>
                      </m:r>
                    </m:oMath>
                  </m:oMathPara>
                </a14:m>
                <a:br>
                  <a:rPr lang="en-US" b="0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</a:br>
                <a:r>
                  <a:rPr lang="fa-IR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برای نشان داده شدن به صورت نزولی:       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𝑎𝑚𝑒𝑠</m:t>
                    </m:r>
                    <m:r>
                      <a:rPr lang="en-US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−</m:t>
                    </m:r>
                    <m:r>
                      <a:rPr lang="en-US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𝑟𝑖𝑑𝑔𝑒</m:t>
                    </m:r>
                    <m:r>
                      <a:rPr lang="en-US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$</m:t>
                    </m:r>
                    <m:r>
                      <a:rPr lang="en-US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𝑙𝑎𝑚𝑏𝑑𝑎</m:t>
                    </m:r>
                    <m:r>
                      <a:rPr lang="en-US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%&gt;%</m:t>
                    </m:r>
                    <m:r>
                      <a:rPr lang="en-US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h</m:t>
                    </m:r>
                    <m:r>
                      <a:rPr lang="en-US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𝑒𝑎𝑑</m:t>
                    </m:r>
                    <m:r>
                      <a:rPr lang="en-US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()</m:t>
                    </m:r>
                  </m:oMath>
                </a14:m>
                <a:endParaRPr lang="fa-IR" dirty="0">
                  <a:solidFill>
                    <a:sysClr val="windowText" lastClr="000000"/>
                  </a:solidFill>
                  <a:cs typeface="B Nazanin" panose="00000400000000000000" pitchFamily="2" charset="-78"/>
                </a:endParaRPr>
              </a:p>
              <a:p>
                <a:pPr algn="r" rtl="1"/>
                <a:r>
                  <a:rPr lang="fa-IR" dirty="0" err="1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برای‌دیدن‌کوچترین‌ضرایب‌لاندا</a:t>
                </a:r>
                <a:r>
                  <a:rPr lang="fa-IR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𝑐𝑜𝑒𝑓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(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𝑑𝑎𝑡𝑎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−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𝑟𝑖𝑑𝑔𝑒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) [ 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𝑐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(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"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predictor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1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"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,"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𝑝𝑟𝑒𝑑𝑖𝑐𝑡𝑜𝑟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2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,…) ,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100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] </m:t>
                    </m:r>
                  </m:oMath>
                </a14:m>
                <a:endParaRPr lang="fa-IR" dirty="0">
                  <a:solidFill>
                    <a:sysClr val="windowText" lastClr="000000"/>
                  </a:solidFill>
                  <a:cs typeface="B Nazanin" panose="00000400000000000000" pitchFamily="2" charset="-78"/>
                </a:endParaRPr>
              </a:p>
              <a:p>
                <a:pPr algn="r" rtl="1"/>
                <a:r>
                  <a:rPr lang="fa-IR" dirty="0" err="1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برای‌دیدن‌بزرگترین‌ضرایب‌لاندا</a:t>
                </a:r>
                <a:r>
                  <a:rPr lang="fa-IR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𝑐𝑜𝑒𝑓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(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𝑑𝑎𝑡𝑎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−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𝑟𝑖𝑑𝑔𝑒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) [ 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𝑐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(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"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predictor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1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"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,"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𝑝𝑟𝑒𝑑𝑖𝑐𝑡𝑜𝑟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2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,…) ,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1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] </m:t>
                    </m:r>
                  </m:oMath>
                </a14:m>
                <a:endParaRPr lang="fa-IR" dirty="0">
                  <a:solidFill>
                    <a:sysClr val="windowText" lastClr="000000"/>
                  </a:solidFill>
                  <a:cs typeface="B Nazanin" panose="00000400000000000000" pitchFamily="2" charset="-78"/>
                </a:endParaRPr>
              </a:p>
              <a:p>
                <a:pPr algn="r" rtl="1"/>
                <a:endParaRPr lang="en-US" dirty="0">
                  <a:solidFill>
                    <a:sysClr val="windowText" lastClr="000000"/>
                  </a:solidFill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49E379F-2EE7-409B-91FC-48E5FFD0C8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200400"/>
                <a:ext cx="8229600" cy="3657600"/>
              </a:xfrm>
              <a:prstGeom prst="rect">
                <a:avLst/>
              </a:prstGeom>
              <a:blipFill>
                <a:blip r:embed="rId3"/>
                <a:stretch>
                  <a:fillRect l="-74" r="-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774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494C9-2524-40C6-AE05-DFF223E45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Ridge Regression with Cross Validation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F2339F-8872-490B-8FB9-645EC6B46F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71600"/>
                <a:ext cx="8686800" cy="4572000"/>
              </a:xfr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>
                <a:noAutofit/>
              </a:bodyPr>
              <a:lstStyle/>
              <a:p>
                <a:pPr marL="6400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𝑐𝑜𝑑𝑒𝑠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𝑅𝑖𝑑𝑔𝑒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𝑅𝑒𝑔𝑟𝑒𝑠𝑠𝑖𝑜𝑛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𝑤𝑖𝑡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𝐶𝑟𝑜𝑠𝑠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𝑉𝑎𝑙𝑖𝑑𝑡𝑎𝑖𝑜𝑛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400" b="0" dirty="0"/>
              </a:p>
              <a:p>
                <a:pPr marL="6400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𝑓𝑖𝑡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𝑔𝑙𝑚𝑛𝑒𝑡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𝑎𝑙𝑝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marL="6400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𝑃𝑙𝑜𝑡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𝑓𝑖𝑡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6400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𝑓𝑖𝑡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$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𝑐𝑣𝑚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#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𝑀𝑆𝐸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marL="6400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𝑓𝑖𝑡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𝑙𝑎𝑚𝑏𝑑𝑎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.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  #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𝑓𝑜𝑟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2400" b="0" dirty="0"/>
              </a:p>
              <a:p>
                <a:pPr marL="6400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𝑓𝑖𝑡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𝑐𝑣𝑚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𝑓𝑖𝑡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$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𝑙𝑎𝑚𝑏𝑑𝑎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𝑓𝑖𝑡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$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𝑙𝑎𝑚𝑏𝑑𝑎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𝑠𝑒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#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𝑆𝑑</m:t>
                      </m:r>
                    </m:oMath>
                  </m:oMathPara>
                </a14:m>
                <a:endParaRPr lang="en-US" sz="2400" dirty="0"/>
              </a:p>
              <a:p>
                <a:pPr marL="6400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𝑐𝑜𝑒𝑓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𝑓𝑖𝑡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"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lambda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se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"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F2339F-8872-490B-8FB9-645EC6B46F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71600"/>
                <a:ext cx="8686800" cy="45720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79FBBB-F267-41BC-B3D5-FA67D68AD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97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6A3B6-727F-4996-9FB7-95614DAFD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88CB6D-CB82-4111-B42B-8B7D8F2148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1752600"/>
              </a:xfr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pPr marL="64008" indent="0" algn="r" rtl="1">
                  <a:buNone/>
                </a:pPr>
                <a:r>
                  <a:rPr lang="fa-IR" sz="1800" dirty="0">
                    <a:cs typeface="B Nazanin" panose="00000400000000000000" pitchFamily="2" charset="-78"/>
                  </a:rPr>
                  <a:t>در این روش نسبت به روش قبلی، </a:t>
                </a:r>
                <a:r>
                  <a:rPr lang="fa-IR" sz="1800" dirty="0" err="1">
                    <a:cs typeface="B Nazanin" panose="00000400000000000000" pitchFamily="2" charset="-78"/>
                  </a:rPr>
                  <a:t>پنالتی</a:t>
                </a:r>
                <a:r>
                  <a:rPr lang="fa-IR" sz="1800" dirty="0">
                    <a:cs typeface="B Nazanin" panose="00000400000000000000" pitchFamily="2" charset="-78"/>
                  </a:rPr>
                  <a:t> ما متفاوت خواهد بود و نه تنها نتایج را بهبود </a:t>
                </a:r>
                <a:r>
                  <a:rPr lang="fa-IR" sz="1800" dirty="0" err="1">
                    <a:cs typeface="B Nazanin" panose="00000400000000000000" pitchFamily="2" charset="-78"/>
                  </a:rPr>
                  <a:t>می‌بخشد</a:t>
                </a:r>
                <a:r>
                  <a:rPr lang="fa-IR" sz="1800" dirty="0">
                    <a:cs typeface="B Nazanin" panose="00000400000000000000" pitchFamily="2" charset="-78"/>
                  </a:rPr>
                  <a:t>، حتی یک انتخاب مدل نیز برای ما انجام </a:t>
                </a:r>
                <a:r>
                  <a:rPr lang="fa-IR" sz="1800" dirty="0" err="1">
                    <a:cs typeface="B Nazanin" panose="00000400000000000000" pitchFamily="2" charset="-78"/>
                  </a:rPr>
                  <a:t>می‌دهد</a:t>
                </a:r>
                <a:r>
                  <a:rPr lang="fa-IR" sz="1800" dirty="0">
                    <a:cs typeface="B Nazanin" panose="00000400000000000000" pitchFamily="2" charset="-78"/>
                  </a:rPr>
                  <a:t> . از دیگر مزایای این روش </a:t>
                </a:r>
                <a:r>
                  <a:rPr lang="fa-IR" sz="1800" dirty="0" err="1">
                    <a:cs typeface="B Nazanin" panose="00000400000000000000" pitchFamily="2" charset="-78"/>
                  </a:rPr>
                  <a:t>می‌توانیم</a:t>
                </a:r>
                <a:r>
                  <a:rPr lang="fa-IR" sz="1800" dirty="0">
                    <a:cs typeface="B Nazanin" panose="00000400000000000000" pitchFamily="2" charset="-78"/>
                  </a:rPr>
                  <a:t> به این اشاره بکنیم که دیگر </a:t>
                </a:r>
                <a:r>
                  <a:rPr lang="fa-IR" sz="1800" dirty="0" err="1">
                    <a:cs typeface="B Nazanin" panose="00000400000000000000" pitchFamily="2" charset="-78"/>
                  </a:rPr>
                  <a:t>ضرایب</a:t>
                </a:r>
                <a:r>
                  <a:rPr lang="fa-IR" sz="1800" dirty="0">
                    <a:cs typeface="B Nazanin" panose="00000400000000000000" pitchFamily="2" charset="-78"/>
                  </a:rPr>
                  <a:t> ما به 0 میل نمیکنند بلکه دقیقا 0 خواهند شد. و از معایب این روش </a:t>
                </a:r>
                <a:r>
                  <a:rPr lang="fa-IR" sz="1800" dirty="0" err="1">
                    <a:cs typeface="B Nazanin" panose="00000400000000000000" pitchFamily="2" charset="-78"/>
                  </a:rPr>
                  <a:t>می‌توانیم</a:t>
                </a:r>
                <a:r>
                  <a:rPr lang="fa-IR" sz="1800" dirty="0">
                    <a:cs typeface="B Nazanin" panose="00000400000000000000" pitchFamily="2" charset="-78"/>
                  </a:rPr>
                  <a:t> به کاهش دقت مدل اشاره بکنیم که از حذف </a:t>
                </a:r>
                <a:r>
                  <a:rPr lang="fa-IR" sz="1800" dirty="0" err="1">
                    <a:cs typeface="B Nazanin" panose="00000400000000000000" pitchFamily="2" charset="-78"/>
                  </a:rPr>
                  <a:t>متغیرها</a:t>
                </a:r>
                <a:r>
                  <a:rPr lang="fa-IR" sz="1800" dirty="0">
                    <a:cs typeface="B Nazanin" panose="00000400000000000000" pitchFamily="2" charset="-78"/>
                  </a:rPr>
                  <a:t> </a:t>
                </a:r>
                <a:r>
                  <a:rPr lang="fa-IR" sz="1800" dirty="0" err="1">
                    <a:cs typeface="B Nazanin" panose="00000400000000000000" pitchFamily="2" charset="-78"/>
                  </a:rPr>
                  <a:t>منشع</a:t>
                </a:r>
                <a:r>
                  <a:rPr lang="fa-IR" sz="1800" dirty="0">
                    <a:cs typeface="B Nazanin" panose="00000400000000000000" pitchFamily="2" charset="-78"/>
                  </a:rPr>
                  <a:t> دارد.</a:t>
                </a:r>
              </a:p>
              <a:p>
                <a:pPr marL="64008" indent="0" algn="r" rtl="1">
                  <a:buNone/>
                </a:pPr>
                <a:r>
                  <a:rPr lang="fa-IR" sz="1800" dirty="0">
                    <a:cs typeface="B Nazanin" panose="00000400000000000000" pitchFamily="2" charset="-78"/>
                  </a:rPr>
                  <a:t>و تنها تفاوت از نظر </a:t>
                </a:r>
                <a:r>
                  <a:rPr lang="fa-IR" sz="1800" dirty="0" err="1">
                    <a:cs typeface="B Nazanin" panose="00000400000000000000" pitchFamily="2" charset="-78"/>
                  </a:rPr>
                  <a:t>کدهای</a:t>
                </a:r>
                <a:r>
                  <a:rPr lang="fa-IR" sz="1800" dirty="0">
                    <a:cs typeface="B Nazanin" panose="00000400000000000000" pitchFamily="2" charset="-78"/>
                  </a:rPr>
                  <a:t> زبان برنامه </a:t>
                </a:r>
                <a:r>
                  <a:rPr lang="fa-IR" sz="1800" dirty="0" err="1">
                    <a:cs typeface="B Nazanin" panose="00000400000000000000" pitchFamily="2" charset="-78"/>
                  </a:rPr>
                  <a:t>نویسی</a:t>
                </a:r>
                <a:r>
                  <a:rPr lang="fa-IR" sz="1800" dirty="0">
                    <a:cs typeface="B Nazanin" panose="00000400000000000000" pitchFamily="2" charset="-78"/>
                  </a:rPr>
                  <a:t> </a:t>
                </a:r>
                <a:r>
                  <a:rPr lang="en-US" sz="1800" dirty="0">
                    <a:cs typeface="B Nazanin" panose="00000400000000000000" pitchFamily="2" charset="-78"/>
                  </a:rPr>
                  <a:t>R</a:t>
                </a:r>
                <a:r>
                  <a:rPr lang="fa-IR" sz="1800" dirty="0">
                    <a:cs typeface="B Nazanin" panose="00000400000000000000" pitchFamily="2" charset="-78"/>
                  </a:rPr>
                  <a:t> این هست که مقدار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𝛼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1</m:t>
                    </m:r>
                  </m:oMath>
                </a14:m>
                <a:r>
                  <a:rPr lang="fa-IR" sz="1800" dirty="0">
                    <a:cs typeface="B Nazanin" panose="00000400000000000000" pitchFamily="2" charset="-78"/>
                  </a:rPr>
                  <a:t> باید باشد.</a:t>
                </a:r>
                <a:endParaRPr lang="en-US" sz="1800" dirty="0"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88CB6D-CB82-4111-B42B-8B7D8F2148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1752600"/>
              </a:xfrm>
              <a:blipFill>
                <a:blip r:embed="rId2"/>
                <a:stretch>
                  <a:fillRect t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2105AF-7A62-495F-A26E-A4B8EC38B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9428380-C72D-4E1C-9C8B-4DF838B9F4AB}"/>
                  </a:ext>
                </a:extLst>
              </p:cNvPr>
              <p:cNvSpPr/>
              <p:nvPr/>
            </p:nvSpPr>
            <p:spPr>
              <a:xfrm>
                <a:off x="1676400" y="3505200"/>
                <a:ext cx="6934200" cy="3332005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𝐶𝑜𝑑𝑒𝑠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𝑙𝑎𝑠𝑠𝑜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𝑅𝑒𝑔𝑟𝑒𝑠𝑠𝑖𝑜𝑛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𝑤𝑖𝑡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𝐶𝑟𝑜𝑠𝑠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𝑉𝑎𝑙𝑖𝑑𝑎𝑡𝑖𝑜𝑛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fa-IR" b="0" dirty="0">
                  <a:solidFill>
                    <a:sysClr val="windowText" lastClr="0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𝑓𝑖𝑡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&lt;−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𝑔𝑙𝑚𝑛𝑒𝑡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𝑑𝑎𝑡𝑎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𝑑𝑎𝑡𝑎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𝑎𝑙𝑝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𝐹𝑖𝑡</m:t>
                      </m:r>
                      <m:r>
                        <a:rPr lang="en-US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$</m:t>
                      </m:r>
                      <m:r>
                        <a:rPr lang="en-US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𝑙𝑎𝑚𝑏𝑑𝑎</m:t>
                      </m:r>
                      <m:r>
                        <a:rPr lang="en-US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min</m:t>
                      </m:r>
                      <m:r>
                        <a:rPr lang="en-US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⁡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  <a:cs typeface="B Nazanin" panose="00000400000000000000" pitchFamily="2" charset="-7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𝐹𝑖𝑡</m:t>
                      </m:r>
                      <m:r>
                        <a:rPr lang="en-US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.</m:t>
                      </m:r>
                      <m:r>
                        <a:rPr lang="en-US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𝑙𝑎𝑚𝑏𝑑𝑎</m:t>
                      </m:r>
                      <m:r>
                        <a:rPr lang="en-US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.</m:t>
                      </m:r>
                      <m:r>
                        <a:rPr lang="en-US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1</m:t>
                      </m:r>
                      <m:r>
                        <a:rPr lang="en-US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𝑠𝑒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  <a:cs typeface="B Nazanin" panose="00000400000000000000" pitchFamily="2" charset="-7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𝑝𝑟𝑒𝑑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=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𝑝𝑟𝑒𝑑𝑖𝑐𝑡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𝑓𝑖𝑡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𝑐𝑣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𝑙𝑎𝑠𝑠𝑜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$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𝑙𝑎𝑚𝑏𝑑𝑎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.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𝑚𝑖𝑛</m:t>
                          </m:r>
                          <m: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𝑑𝑎𝑡𝑎</m:t>
                          </m:r>
                          <m: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−</m:t>
                          </m:r>
                          <m: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𝑥</m:t>
                          </m:r>
                          <m: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−</m:t>
                          </m:r>
                          <m: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𝑡𝑒𝑠𝑡</m:t>
                          </m:r>
                        </m:e>
                      </m:d>
                    </m:oMath>
                  </m:oMathPara>
                </a14:m>
                <a:endParaRPr lang="fa-IR" b="0" dirty="0">
                  <a:solidFill>
                    <a:sysClr val="windowText" lastClr="000000"/>
                  </a:solidFill>
                  <a:cs typeface="B Nazanin" panose="00000400000000000000" pitchFamily="2" charset="-78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𝑚𝑒𝑎𝑛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(</m:t>
                    </m:r>
                    <m:sSup>
                      <m:sSupPr>
                        <m:ctrlPr>
                          <a:rPr lang="fa-IR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B Nazanin" panose="00000400000000000000" pitchFamily="2" charset="-78"/>
                                  </a:rPr>
                                  <m:t>𝑑𝑎𝑡𝑎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B Nazanin" panose="00000400000000000000" pitchFamily="2" charset="-78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B Nazanin" panose="00000400000000000000" pitchFamily="2" charset="-78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B Nazanin" panose="00000400000000000000" pitchFamily="2" charset="-78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B Nazanin" panose="00000400000000000000" pitchFamily="2" charset="-78"/>
                                  </a:rPr>
                                  <m:t>𝑡𝑒𝑠𝑡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B Nazanin" panose="00000400000000000000" pitchFamily="2" charset="-78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B Nazanin" panose="00000400000000000000" pitchFamily="2" charset="-78"/>
                              </a:rPr>
                              <m:t>𝑝𝑟𝑒𝑑</m:t>
                            </m:r>
                          </m:e>
                        </m:d>
                      </m:e>
                      <m:sup>
                        <m:r>
                          <a:rPr lang="fa-IR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  <a:cs typeface="B Nazanin" panose="00000400000000000000" pitchFamily="2" charset="-78"/>
                  </a:rPr>
                  <a:t> </a:t>
                </a:r>
              </a:p>
              <a:p>
                <a:pPr algn="ctr"/>
                <a:endParaRPr lang="en-US" b="0" dirty="0">
                  <a:solidFill>
                    <a:sysClr val="windowText" lastClr="000000"/>
                  </a:solidFill>
                </a:endParaRPr>
              </a:p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9428380-C72D-4E1C-9C8B-4DF838B9F4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505200"/>
                <a:ext cx="6934200" cy="333200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55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BDFFE-F9AA-4D6F-AAFE-1AC3D554D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A6A5E-CD7B-4AB2-965F-74B1E8F1B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64008" indent="0" algn="ctr">
              <a:buNone/>
            </a:pPr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Thanks For </a:t>
            </a:r>
            <a:r>
              <a:rPr lang="en-US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Youre</a:t>
            </a:r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Attention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DF2DDC-3D1C-46D1-AE37-D3DE9C5E9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15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مدل </a:t>
            </a:r>
            <a:r>
              <a:rPr lang="fa-IR" dirty="0" err="1">
                <a:cs typeface="B Nazanin" panose="00000400000000000000" pitchFamily="2" charset="-78"/>
              </a:rPr>
              <a:t>رگرسیونی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p 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fa-IR" dirty="0" err="1">
                <a:cs typeface="B Nazanin" panose="00000400000000000000" pitchFamily="2" charset="-78"/>
              </a:rPr>
              <a:t>متغیره</a:t>
            </a:r>
            <a:endParaRPr lang="en-US" dirty="0"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 descr="list smart graphic design 02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44838141"/>
                  </p:ext>
                </p:extLst>
              </p:nvPr>
            </p:nvGraphicFramePr>
            <p:xfrm>
              <a:off x="457200" y="1676400"/>
              <a:ext cx="8229600" cy="40386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" name="Content Placeholder 3" descr="list smart graphic design 02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44838141"/>
                  </p:ext>
                </p:extLst>
              </p:nvPr>
            </p:nvGraphicFramePr>
            <p:xfrm>
              <a:off x="457200" y="1676400"/>
              <a:ext cx="8229600" cy="40386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15E19-0A19-48F5-975B-046833778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>
                <a:cs typeface="B Nazanin" panose="00000400000000000000" pitchFamily="2" charset="-78"/>
              </a:rPr>
              <a:pPr/>
              <a:t>3</a:t>
            </a:fld>
            <a:endParaRPr lang="en-US" dirty="0">
              <a:cs typeface="B Nazanin" panose="00000400000000000000" pitchFamily="2" charset="-7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B Nazanin" panose="00000400000000000000" pitchFamily="2" charset="-78"/>
              </a:rPr>
              <a:t>Prediction</a:t>
            </a:r>
            <a:br>
              <a:rPr lang="en-US" dirty="0">
                <a:cs typeface="B Nazanin" panose="00000400000000000000" pitchFamily="2" charset="-78"/>
              </a:rPr>
            </a:br>
            <a:r>
              <a:rPr lang="fa-IR" dirty="0" err="1">
                <a:cs typeface="B Nazanin" panose="00000400000000000000" pitchFamily="2" charset="-78"/>
              </a:rPr>
              <a:t>پیش‌گویی</a:t>
            </a:r>
            <a:endParaRPr lang="en-US" dirty="0"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012740"/>
                <a:ext cx="8229600" cy="3159459"/>
              </a:xfrm>
            </p:spPr>
            <p:txBody>
              <a:bodyPr>
                <a:normAutofit/>
              </a:bodyPr>
              <a:lstStyle/>
              <a:p>
                <a:pPr marL="64008" indent="0" algn="r" rtl="1">
                  <a:buNone/>
                </a:pPr>
                <a:r>
                  <a:rPr lang="fa-IR" sz="2000" b="1" dirty="0">
                    <a:solidFill>
                      <a:schemeClr val="accent1"/>
                    </a:solidFill>
                    <a:latin typeface="+mj-lt"/>
                    <a:cs typeface="B Nazanin" panose="00000400000000000000" pitchFamily="2" charset="-78"/>
                  </a:rPr>
                  <a:t>1) خطای تحویل پذیر (</a:t>
                </a:r>
                <a:r>
                  <a:rPr lang="en-US" sz="2000" b="1" dirty="0" err="1">
                    <a:solidFill>
                      <a:schemeClr val="accent1"/>
                    </a:solidFill>
                    <a:latin typeface="+mj-lt"/>
                    <a:cs typeface="B Nazanin" panose="00000400000000000000" pitchFamily="2" charset="-78"/>
                  </a:rPr>
                  <a:t>Reducibble</a:t>
                </a:r>
                <a:r>
                  <a:rPr lang="en-US" sz="2000" b="1" dirty="0">
                    <a:solidFill>
                      <a:schemeClr val="accent1"/>
                    </a:solidFill>
                    <a:latin typeface="+mj-lt"/>
                    <a:cs typeface="B Nazanin" panose="00000400000000000000" pitchFamily="2" charset="-78"/>
                  </a:rPr>
                  <a:t> error</a:t>
                </a:r>
                <a:r>
                  <a:rPr lang="fa-IR" sz="2000" b="1" dirty="0">
                    <a:solidFill>
                      <a:schemeClr val="accent1"/>
                    </a:solidFill>
                    <a:latin typeface="+mj-lt"/>
                    <a:cs typeface="B Nazanin" panose="00000400000000000000" pitchFamily="2" charset="-78"/>
                  </a:rPr>
                  <a:t>):</a:t>
                </a:r>
                <a:endParaRPr lang="en-US" sz="2000" b="1" dirty="0">
                  <a:solidFill>
                    <a:schemeClr val="accent1"/>
                  </a:solidFill>
                  <a:latin typeface="+mj-lt"/>
                  <a:cs typeface="B Nazanin" panose="00000400000000000000" pitchFamily="2" charset="-78"/>
                </a:endParaRPr>
              </a:p>
              <a:p>
                <a:pPr algn="r" rtl="1"/>
                <a:r>
                  <a:rPr lang="fa-IR" sz="1800" dirty="0" err="1">
                    <a:cs typeface="B Nazanin" panose="00000400000000000000" pitchFamily="2" charset="-78"/>
                  </a:rPr>
                  <a:t>می‌دانیم</a:t>
                </a:r>
                <a:r>
                  <a:rPr lang="fa-IR" sz="1800" dirty="0">
                    <a:cs typeface="B Nazanin" panose="00000400000000000000" pitchFamily="2" charset="-78"/>
                  </a:rPr>
                  <a:t> که</a:t>
                </a:r>
                <a:r>
                  <a:rPr lang="en-US" sz="1800" dirty="0">
                    <a:cs typeface="B Nazanin" panose="00000400000000000000" pitchFamily="2" charset="-78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𝑓</m:t>
                        </m:r>
                      </m:e>
                    </m:acc>
                    <m:r>
                      <a:rPr lang="en-US" sz="1800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 </m:t>
                    </m:r>
                  </m:oMath>
                </a14:m>
                <a:r>
                  <a:rPr lang="fa-IR" sz="1800" dirty="0">
                    <a:cs typeface="B Nazanin" panose="00000400000000000000" pitchFamily="2" charset="-78"/>
                  </a:rPr>
                  <a:t> یک برآورد دقیق برای </a:t>
                </a:r>
                <a:r>
                  <a:rPr lang="en-US" sz="1800" dirty="0">
                    <a:cs typeface="B Nazanin" panose="00000400000000000000" pitchFamily="2" charset="-78"/>
                  </a:rPr>
                  <a:t>f</a:t>
                </a:r>
                <a:r>
                  <a:rPr lang="fa-IR" sz="1800" dirty="0">
                    <a:cs typeface="B Nazanin" panose="00000400000000000000" pitchFamily="2" charset="-78"/>
                  </a:rPr>
                  <a:t> نخواهد بود و مهم نیست که تعداد </a:t>
                </a:r>
                <a:r>
                  <a:rPr lang="fa-IR" sz="1800" dirty="0" err="1">
                    <a:cs typeface="B Nazanin" panose="00000400000000000000" pitchFamily="2" charset="-78"/>
                  </a:rPr>
                  <a:t>متغیر‌های</a:t>
                </a:r>
                <a:r>
                  <a:rPr lang="fa-IR" sz="1800" dirty="0">
                    <a:cs typeface="B Nazanin" panose="00000400000000000000" pitchFamily="2" charset="-78"/>
                  </a:rPr>
                  <a:t> ما </a:t>
                </a:r>
                <a:r>
                  <a:rPr lang="fa-IR" sz="1800" dirty="0" err="1">
                    <a:cs typeface="B Nazanin" panose="00000400000000000000" pitchFamily="2" charset="-78"/>
                  </a:rPr>
                  <a:t>چندتا</a:t>
                </a:r>
                <a:r>
                  <a:rPr lang="fa-IR" sz="1800" dirty="0">
                    <a:cs typeface="B Nazanin" panose="00000400000000000000" pitchFamily="2" charset="-78"/>
                  </a:rPr>
                  <a:t> باشد، و این یعنی </a:t>
                </a:r>
                <a:r>
                  <a:rPr lang="fa-IR" sz="1800" dirty="0" err="1">
                    <a:cs typeface="B Nazanin" panose="00000400000000000000" pitchFamily="2" charset="-78"/>
                  </a:rPr>
                  <a:t>خطایی</a:t>
                </a:r>
                <a:r>
                  <a:rPr lang="fa-IR" sz="1800" dirty="0">
                    <a:cs typeface="B Nazanin" panose="00000400000000000000" pitchFamily="2" charset="-78"/>
                  </a:rPr>
                  <a:t> که بین چیزی که واقعیت است و چیزی که ما داریم بدست </a:t>
                </a:r>
                <a:r>
                  <a:rPr lang="fa-IR" sz="1800" dirty="0" err="1">
                    <a:cs typeface="B Nazanin" panose="00000400000000000000" pitchFamily="2" charset="-78"/>
                  </a:rPr>
                  <a:t>می‌آوریم</a:t>
                </a:r>
                <a:r>
                  <a:rPr lang="fa-IR" sz="1800" dirty="0">
                    <a:cs typeface="B Nazanin" panose="00000400000000000000" pitchFamily="2" charset="-78"/>
                  </a:rPr>
                  <a:t>، خطای تحویل پذیر </a:t>
                </a:r>
                <a:r>
                  <a:rPr lang="fa-IR" sz="1800" dirty="0" err="1">
                    <a:cs typeface="B Nazanin" panose="00000400000000000000" pitchFamily="2" charset="-78"/>
                  </a:rPr>
                  <a:t>می‌گوییم</a:t>
                </a:r>
                <a:r>
                  <a:rPr lang="fa-IR" sz="1800" dirty="0">
                    <a:cs typeface="B Nazanin" panose="00000400000000000000" pitchFamily="2" charset="-78"/>
                  </a:rPr>
                  <a:t>.</a:t>
                </a:r>
                <a:endParaRPr lang="en-US" sz="1800" dirty="0">
                  <a:cs typeface="B Nazanin" panose="00000400000000000000" pitchFamily="2" charset="-78"/>
                </a:endParaRPr>
              </a:p>
              <a:p>
                <a:pPr marL="64008" indent="0" algn="r" rtl="1">
                  <a:buNone/>
                </a:pPr>
                <a:r>
                  <a:rPr lang="fa-IR" sz="2000" b="1" dirty="0">
                    <a:solidFill>
                      <a:schemeClr val="accent1"/>
                    </a:solidFill>
                    <a:latin typeface="+mj-lt"/>
                    <a:cs typeface="B Nazanin" panose="00000400000000000000" pitchFamily="2" charset="-78"/>
                  </a:rPr>
                  <a:t>2) خطای تحویل ناپذیر(</a:t>
                </a:r>
                <a:r>
                  <a:rPr lang="en-US" sz="2000" b="1" dirty="0" err="1">
                    <a:solidFill>
                      <a:schemeClr val="accent1"/>
                    </a:solidFill>
                    <a:latin typeface="+mj-lt"/>
                    <a:cs typeface="B Nazanin" panose="00000400000000000000" pitchFamily="2" charset="-78"/>
                  </a:rPr>
                  <a:t>IrReducible</a:t>
                </a:r>
                <a:r>
                  <a:rPr lang="en-US" sz="2000" b="1" dirty="0">
                    <a:solidFill>
                      <a:schemeClr val="accent1"/>
                    </a:solidFill>
                    <a:latin typeface="+mj-lt"/>
                    <a:cs typeface="B Nazanin" panose="00000400000000000000" pitchFamily="2" charset="-78"/>
                  </a:rPr>
                  <a:t> error</a:t>
                </a:r>
                <a:r>
                  <a:rPr lang="fa-IR" sz="2000" b="1" dirty="0">
                    <a:solidFill>
                      <a:schemeClr val="accent1"/>
                    </a:solidFill>
                    <a:latin typeface="+mj-lt"/>
                    <a:cs typeface="B Nazanin" panose="00000400000000000000" pitchFamily="2" charset="-78"/>
                  </a:rPr>
                  <a:t> ):</a:t>
                </a:r>
              </a:p>
              <a:p>
                <a:pPr algn="r" rtl="1"/>
                <a:r>
                  <a:rPr lang="fa-IR" sz="1800" dirty="0">
                    <a:solidFill>
                      <a:schemeClr val="bg1"/>
                    </a:solidFill>
                    <a:latin typeface="+mj-lt"/>
                    <a:cs typeface="B Nazanin" panose="00000400000000000000" pitchFamily="2" charset="-78"/>
                  </a:rPr>
                  <a:t> حتی اگر ما یک </a:t>
                </a:r>
                <a:r>
                  <a:rPr lang="fa-IR" sz="1800" dirty="0" err="1">
                    <a:solidFill>
                      <a:schemeClr val="bg1"/>
                    </a:solidFill>
                    <a:latin typeface="+mj-lt"/>
                    <a:cs typeface="B Nazanin" panose="00000400000000000000" pitchFamily="2" charset="-78"/>
                  </a:rPr>
                  <a:t>پیش‌بینی</a:t>
                </a:r>
                <a:r>
                  <a:rPr lang="fa-IR" sz="1800" dirty="0">
                    <a:solidFill>
                      <a:schemeClr val="bg1"/>
                    </a:solidFill>
                    <a:latin typeface="+mj-lt"/>
                    <a:cs typeface="B Nazanin" panose="00000400000000000000" pitchFamily="2" charset="-78"/>
                  </a:rPr>
                  <a:t> کاملا دقیق و بدون خطای تحویل پذیر داشته باشیم، باز هم </a:t>
                </a:r>
                <a:r>
                  <a:rPr lang="en-US" sz="1800" dirty="0">
                    <a:solidFill>
                      <a:schemeClr val="bg1"/>
                    </a:solidFill>
                    <a:latin typeface="+mj-lt"/>
                    <a:cs typeface="B Nazanin" panose="00000400000000000000" pitchFamily="2" charset="-78"/>
                  </a:rPr>
                  <a:t>y </a:t>
                </a:r>
                <a:r>
                  <a:rPr lang="fa-IR" sz="1800" dirty="0">
                    <a:solidFill>
                      <a:schemeClr val="bg1"/>
                    </a:solidFill>
                    <a:latin typeface="+mj-lt"/>
                    <a:cs typeface="B Nazanin" panose="00000400000000000000" pitchFamily="2" charset="-78"/>
                  </a:rPr>
                  <a:t> ما خطا دارد زیرا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𝜀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a-IR" sz="1800" dirty="0">
                    <a:solidFill>
                      <a:schemeClr val="bg1"/>
                    </a:solidFill>
                    <a:latin typeface="+mj-lt"/>
                    <a:cs typeface="B Nazanin" panose="00000400000000000000" pitchFamily="2" charset="-78"/>
                  </a:rPr>
                  <a:t> ها وجود دارند و چون </a:t>
                </a:r>
                <a:r>
                  <a:rPr lang="en-US" sz="1800" dirty="0">
                    <a:solidFill>
                      <a:schemeClr val="bg1"/>
                    </a:solidFill>
                    <a:latin typeface="+mj-lt"/>
                    <a:cs typeface="B Nazanin" panose="00000400000000000000" pitchFamily="2" charset="-78"/>
                  </a:rPr>
                  <a:t>y</a:t>
                </a:r>
                <a:r>
                  <a:rPr lang="fa-IR" sz="1800" dirty="0">
                    <a:solidFill>
                      <a:schemeClr val="bg1"/>
                    </a:solidFill>
                    <a:latin typeface="+mj-lt"/>
                    <a:cs typeface="B Nazanin" panose="00000400000000000000" pitchFamily="2" charset="-78"/>
                  </a:rPr>
                  <a:t> </a:t>
                </a:r>
                <a:r>
                  <a:rPr lang="fa-IR" sz="1800" dirty="0" err="1">
                    <a:solidFill>
                      <a:schemeClr val="bg1"/>
                    </a:solidFill>
                    <a:latin typeface="+mj-lt"/>
                    <a:cs typeface="B Nazanin" panose="00000400000000000000" pitchFamily="2" charset="-78"/>
                  </a:rPr>
                  <a:t>تابعی</a:t>
                </a:r>
                <a:r>
                  <a:rPr lang="fa-IR" sz="1800" dirty="0">
                    <a:solidFill>
                      <a:schemeClr val="bg1"/>
                    </a:solidFill>
                    <a:latin typeface="+mj-lt"/>
                    <a:cs typeface="B Nazanin" panose="00000400000000000000" pitchFamily="2" charset="-78"/>
                  </a:rPr>
                  <a:t> از آنهاست و این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𝜀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a-IR" sz="1800" dirty="0">
                    <a:solidFill>
                      <a:schemeClr val="bg1"/>
                    </a:solidFill>
                    <a:latin typeface="+mj-lt"/>
                    <a:cs typeface="B Nazanin" panose="00000400000000000000" pitchFamily="2" charset="-78"/>
                  </a:rPr>
                  <a:t> ها مستقل از </a:t>
                </a:r>
                <a:r>
                  <a:rPr lang="en-US" sz="1800" dirty="0">
                    <a:solidFill>
                      <a:schemeClr val="bg1"/>
                    </a:solidFill>
                    <a:latin typeface="+mj-lt"/>
                    <a:cs typeface="B Nazanin" panose="00000400000000000000" pitchFamily="2" charset="-78"/>
                  </a:rPr>
                  <a:t>x</a:t>
                </a:r>
                <a:r>
                  <a:rPr lang="fa-IR" sz="1800" dirty="0">
                    <a:solidFill>
                      <a:schemeClr val="bg1"/>
                    </a:solidFill>
                    <a:latin typeface="+mj-lt"/>
                    <a:cs typeface="B Nazanin" panose="00000400000000000000" pitchFamily="2" charset="-78"/>
                  </a:rPr>
                  <a:t> ها هستند، پس مهم نیست که ما چقدر </a:t>
                </a:r>
                <a:r>
                  <a:rPr lang="en-US" sz="1800" dirty="0">
                    <a:solidFill>
                      <a:schemeClr val="bg1"/>
                    </a:solidFill>
                    <a:latin typeface="+mj-lt"/>
                    <a:cs typeface="B Nazanin" panose="00000400000000000000" pitchFamily="2" charset="-78"/>
                  </a:rPr>
                  <a:t>f</a:t>
                </a:r>
                <a:r>
                  <a:rPr lang="fa-IR" sz="1800" dirty="0">
                    <a:solidFill>
                      <a:schemeClr val="bg1"/>
                    </a:solidFill>
                    <a:latin typeface="+mj-lt"/>
                    <a:cs typeface="B Nazanin" panose="00000400000000000000" pitchFamily="2" charset="-78"/>
                  </a:rPr>
                  <a:t> را خوب برآورد کرده باشیم، ما </a:t>
                </a:r>
                <a:r>
                  <a:rPr lang="fa-IR" sz="1800" dirty="0" err="1">
                    <a:solidFill>
                      <a:schemeClr val="bg1"/>
                    </a:solidFill>
                    <a:latin typeface="+mj-lt"/>
                    <a:cs typeface="B Nazanin" panose="00000400000000000000" pitchFamily="2" charset="-78"/>
                  </a:rPr>
                  <a:t>نمی‌توانیم</a:t>
                </a:r>
                <a:r>
                  <a:rPr lang="fa-IR" sz="1800" dirty="0">
                    <a:solidFill>
                      <a:schemeClr val="bg1"/>
                    </a:solidFill>
                    <a:latin typeface="+mj-lt"/>
                    <a:cs typeface="B Nazanin" panose="00000400000000000000" pitchFamily="2" charset="-78"/>
                  </a:rPr>
                  <a:t> خطای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𝜀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a-IR" sz="1800" dirty="0">
                    <a:solidFill>
                      <a:schemeClr val="bg1"/>
                    </a:solidFill>
                    <a:latin typeface="+mj-lt"/>
                    <a:cs typeface="B Nazanin" panose="00000400000000000000" pitchFamily="2" charset="-78"/>
                  </a:rPr>
                  <a:t> ها را کاهش بدهیم.</a:t>
                </a:r>
              </a:p>
              <a:p>
                <a:pPr marL="64008" indent="0" algn="r" rtl="1">
                  <a:buNone/>
                </a:pPr>
                <a:endParaRPr lang="fa-IR" sz="2000" b="1" dirty="0">
                  <a:solidFill>
                    <a:schemeClr val="accent1"/>
                  </a:solidFill>
                  <a:latin typeface="+mj-lt"/>
                  <a:cs typeface="B Nazanin" panose="00000400000000000000" pitchFamily="2" charset="-78"/>
                </a:endParaRPr>
              </a:p>
              <a:p>
                <a:pPr marL="64008" indent="0" algn="r" rtl="1">
                  <a:buNone/>
                </a:pPr>
                <a:endParaRPr lang="en-US" sz="2000" b="1" dirty="0">
                  <a:solidFill>
                    <a:schemeClr val="accent1"/>
                  </a:solidFill>
                  <a:latin typeface="+mj-lt"/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012740"/>
                <a:ext cx="8229600" cy="3159459"/>
              </a:xfrm>
              <a:blipFill>
                <a:blip r:embed="rId3"/>
                <a:stretch>
                  <a:fillRect l="-1037" t="-1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7506178-583F-4423-9987-AE775F9E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3223DC-0CCC-46C9-BAAB-7643144453DF}"/>
                  </a:ext>
                </a:extLst>
              </p:cNvPr>
              <p:cNvSpPr txBox="1"/>
              <p:nvPr/>
            </p:nvSpPr>
            <p:spPr>
              <a:xfrm>
                <a:off x="990600" y="1524000"/>
                <a:ext cx="7543800" cy="1488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dirty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یک برآورد از تابع اصلی ما که مجهول است </a:t>
                </a:r>
                <a:r>
                  <a:rPr lang="fa-IR" dirty="0" err="1">
                    <a:solidFill>
                      <a:schemeClr val="bg1"/>
                    </a:solidFill>
                    <a:cs typeface="B Nazanin" panose="00000400000000000000" pitchFamily="2" charset="-78"/>
                  </a:rPr>
                  <a:t>می‌توان</a:t>
                </a:r>
                <a:r>
                  <a:rPr lang="fa-IR" dirty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 پیشگویی یا </a:t>
                </a:r>
                <a:r>
                  <a:rPr lang="en-US" dirty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prediction </a:t>
                </a:r>
                <a:r>
                  <a:rPr lang="fa-IR" dirty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 برای </a:t>
                </a:r>
                <a:r>
                  <a:rPr lang="en-US" dirty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y</a:t>
                </a:r>
                <a:r>
                  <a:rPr lang="fa-IR" dirty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 باشد .</a:t>
                </a:r>
              </a:p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𝑥</m:t>
                              </m:r>
                            </m:e>
                          </m:d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  <a:cs typeface="B Nazanin" panose="00000400000000000000" pitchFamily="2" charset="-78"/>
                </a:endParaRPr>
              </a:p>
              <a:p>
                <a:pPr algn="r" rtl="1"/>
                <a:r>
                  <a:rPr lang="fa-IR" dirty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میزان دقت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a-I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𝑦</m:t>
                        </m:r>
                      </m:e>
                    </m:acc>
                    <m:r>
                      <a:rPr lang="fa-I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 </m:t>
                    </m:r>
                  </m:oMath>
                </a14:m>
                <a:r>
                  <a:rPr lang="fa-IR" dirty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  به دو کمیت وابسته است: </a:t>
                </a:r>
                <a:endParaRPr lang="en-US" dirty="0">
                  <a:solidFill>
                    <a:schemeClr val="bg1"/>
                  </a:solidFill>
                  <a:cs typeface="B Nazanin" panose="00000400000000000000" pitchFamily="2" charset="-78"/>
                </a:endParaRPr>
              </a:p>
              <a:p>
                <a:pPr rt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=</m:t>
                      </m:r>
                      <m:limUpp>
                        <m:limUp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</m:ctrlPr>
                        </m:limUppPr>
                        <m:e>
                          <m:groupChr>
                            <m:groupChrPr>
                              <m:chr m:val="⏞"/>
                              <m:pos m:val="top"/>
                              <m:vertJc m:val="bot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/>
                                </m:r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/>
                                    </m:r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/>
                                    </m:r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/>
                                </m:r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)</m:t>
                              </m:r>
                            </m:e>
                          </m:groupChr>
                        </m:e>
                        <m:li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1</m:t>
                          </m:r>
                        </m:lim>
                      </m:limUp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+</m:t>
                      </m:r>
                      <m:limUpp>
                        <m:limUp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</m:ctrlPr>
                        </m:limUppPr>
                        <m:e>
                          <m:groupChr>
                            <m:groupChrPr>
                              <m:chr m:val="⏞"/>
                              <m:pos m:val="top"/>
                              <m:vertJc m:val="bot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groupChr>
                        </m:e>
                        <m:li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2</m:t>
                          </m:r>
                        </m:lim>
                      </m:limUpp>
                    </m:oMath>
                  </m:oMathPara>
                </a14:m>
                <a:endParaRPr lang="en-US" dirty="0">
                  <a:solidFill>
                    <a:schemeClr val="bg1"/>
                  </a:solidFill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3223DC-0CCC-46C9-BAAB-764314445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524000"/>
                <a:ext cx="7543800" cy="1488741"/>
              </a:xfrm>
              <a:prstGeom prst="rect">
                <a:avLst/>
              </a:prstGeom>
              <a:blipFill>
                <a:blip r:embed="rId4"/>
                <a:stretch>
                  <a:fillRect t="-3689" r="-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094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E4F42-209D-495D-8F83-FB010E1E2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B Nazanin" panose="00000400000000000000" pitchFamily="2" charset="-78"/>
              </a:rPr>
              <a:t>Inference</a:t>
            </a:r>
            <a:br>
              <a:rPr lang="en-US" dirty="0">
                <a:cs typeface="B Nazanin" panose="00000400000000000000" pitchFamily="2" charset="-78"/>
              </a:rPr>
            </a:br>
            <a:r>
              <a:rPr lang="fa-IR" dirty="0">
                <a:cs typeface="B Nazanin" panose="00000400000000000000" pitchFamily="2" charset="-78"/>
              </a:rPr>
              <a:t>استنباط</a:t>
            </a:r>
            <a:endParaRPr lang="en-US" dirty="0"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EDED8A-7838-4E82-A765-BF4ECE622D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64008" indent="0" algn="r" rtl="1">
                  <a:buNone/>
                </a:pPr>
                <a:r>
                  <a:rPr lang="fa-IR" dirty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در این روش ما به اینکه نوع </a:t>
                </a:r>
                <a:r>
                  <a:rPr lang="fa-IR" dirty="0" err="1">
                    <a:solidFill>
                      <a:schemeClr val="bg1"/>
                    </a:solidFill>
                    <a:cs typeface="B Nazanin" panose="00000400000000000000" pitchFamily="2" charset="-78"/>
                  </a:rPr>
                  <a:t>رابطه‌ای</a:t>
                </a:r>
                <a:r>
                  <a:rPr lang="fa-IR" dirty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 که بین </a:t>
                </a:r>
                <a:r>
                  <a:rPr lang="en-US" dirty="0" err="1">
                    <a:solidFill>
                      <a:schemeClr val="bg1"/>
                    </a:solidFill>
                    <a:cs typeface="B Nazanin" panose="00000400000000000000" pitchFamily="2" charset="-78"/>
                  </a:rPr>
                  <a:t>x,y</a:t>
                </a:r>
                <a:r>
                  <a:rPr lang="fa-IR" dirty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 است </a:t>
                </a:r>
                <a:r>
                  <a:rPr lang="fa-IR" dirty="0" err="1">
                    <a:solidFill>
                      <a:schemeClr val="bg1"/>
                    </a:solidFill>
                    <a:cs typeface="B Nazanin" panose="00000400000000000000" pitchFamily="2" charset="-78"/>
                  </a:rPr>
                  <a:t>می‌پردازیم</a:t>
                </a:r>
                <a:r>
                  <a:rPr lang="fa-IR" dirty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 و یا به عبارتی اگر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a-I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)</m:t>
                    </m:r>
                  </m:oMath>
                </a14:m>
                <a:r>
                  <a:rPr lang="fa-IR" dirty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 تغییر بکند چه تاثیری روی </a:t>
                </a:r>
                <a:r>
                  <a:rPr lang="en-US" dirty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y</a:t>
                </a:r>
                <a:r>
                  <a:rPr lang="fa-IR" dirty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 </a:t>
                </a:r>
                <a:r>
                  <a:rPr lang="fa-IR" dirty="0" err="1">
                    <a:solidFill>
                      <a:schemeClr val="bg1"/>
                    </a:solidFill>
                    <a:cs typeface="B Nazanin" panose="00000400000000000000" pitchFamily="2" charset="-78"/>
                  </a:rPr>
                  <a:t>می‌گذارد</a:t>
                </a:r>
                <a:r>
                  <a:rPr lang="fa-IR" dirty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؟</a:t>
                </a:r>
              </a:p>
              <a:p>
                <a:pPr marL="406908" indent="-342900" algn="r" rtl="1">
                  <a:buFont typeface="+mj-lt"/>
                  <a:buAutoNum type="arabicPeriod"/>
                </a:pPr>
                <a:r>
                  <a:rPr lang="fa-IR" sz="1800" dirty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 کدام یک از </a:t>
                </a:r>
                <a:r>
                  <a:rPr lang="fa-IR" sz="1800" dirty="0" err="1">
                    <a:solidFill>
                      <a:schemeClr val="bg1"/>
                    </a:solidFill>
                    <a:cs typeface="B Nazanin" panose="00000400000000000000" pitchFamily="2" charset="-78"/>
                  </a:rPr>
                  <a:t>متغییر‌های</a:t>
                </a:r>
                <a:r>
                  <a:rPr lang="fa-IR" sz="1800" dirty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 </a:t>
                </a:r>
                <a:r>
                  <a:rPr lang="fa-IR" sz="1800" dirty="0" err="1">
                    <a:solidFill>
                      <a:schemeClr val="bg1"/>
                    </a:solidFill>
                    <a:cs typeface="B Nazanin" panose="00000400000000000000" pitchFamily="2" charset="-78"/>
                  </a:rPr>
                  <a:t>پیشگو</a:t>
                </a:r>
                <a:r>
                  <a:rPr lang="fa-IR" sz="1800" dirty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 ما تاثیر بیشتری دارند؟ باید بتوانیم از بین آنها، </a:t>
                </a:r>
                <a:r>
                  <a:rPr lang="fa-IR" sz="1800" dirty="0" err="1">
                    <a:solidFill>
                      <a:schemeClr val="bg1"/>
                    </a:solidFill>
                    <a:cs typeface="B Nazanin" panose="00000400000000000000" pitchFamily="2" charset="-78"/>
                  </a:rPr>
                  <a:t>مفیدترها</a:t>
                </a:r>
                <a:r>
                  <a:rPr lang="fa-IR" sz="1800" dirty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 و </a:t>
                </a:r>
                <a:r>
                  <a:rPr lang="fa-IR" sz="1800" dirty="0" err="1">
                    <a:solidFill>
                      <a:schemeClr val="bg1"/>
                    </a:solidFill>
                    <a:cs typeface="B Nazanin" panose="00000400000000000000" pitchFamily="2" charset="-78"/>
                  </a:rPr>
                  <a:t>موثرترها</a:t>
                </a:r>
                <a:r>
                  <a:rPr lang="fa-IR" sz="1800" dirty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 را پیدا بکنیم.</a:t>
                </a:r>
              </a:p>
              <a:p>
                <a:pPr marL="406908" indent="-342900" algn="r" rtl="1">
                  <a:buFont typeface="+mj-lt"/>
                  <a:buAutoNum type="arabicPeriod"/>
                </a:pPr>
                <a:r>
                  <a:rPr lang="fa-IR" sz="1800" dirty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رابطه بین </a:t>
                </a:r>
                <a:r>
                  <a:rPr lang="fa-IR" sz="1800" dirty="0" err="1">
                    <a:solidFill>
                      <a:schemeClr val="bg1"/>
                    </a:solidFill>
                    <a:cs typeface="B Nazanin" panose="00000400000000000000" pitchFamily="2" charset="-78"/>
                  </a:rPr>
                  <a:t>متغیر‌پاسخ</a:t>
                </a:r>
                <a:r>
                  <a:rPr lang="fa-IR" sz="1800" dirty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 و </a:t>
                </a:r>
                <a:r>
                  <a:rPr lang="fa-IR" sz="1800" dirty="0" err="1">
                    <a:solidFill>
                      <a:schemeClr val="bg1"/>
                    </a:solidFill>
                    <a:cs typeface="B Nazanin" panose="00000400000000000000" pitchFamily="2" charset="-78"/>
                  </a:rPr>
                  <a:t>متغیر‌های</a:t>
                </a:r>
                <a:r>
                  <a:rPr lang="fa-IR" sz="1800" dirty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 </a:t>
                </a:r>
                <a:r>
                  <a:rPr lang="fa-IR" sz="1800" dirty="0" err="1">
                    <a:solidFill>
                      <a:schemeClr val="bg1"/>
                    </a:solidFill>
                    <a:cs typeface="B Nazanin" panose="00000400000000000000" pitchFamily="2" charset="-78"/>
                  </a:rPr>
                  <a:t>پیشگو</a:t>
                </a:r>
                <a:r>
                  <a:rPr lang="fa-IR" sz="1800" dirty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 ما چگونه است؟ وابسته به پیچیدگی </a:t>
                </a:r>
                <a:r>
                  <a:rPr lang="en-US" sz="1800" dirty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f </a:t>
                </a:r>
                <a:r>
                  <a:rPr lang="fa-IR" sz="1800" dirty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 است.</a:t>
                </a:r>
              </a:p>
              <a:p>
                <a:pPr marL="406908" indent="-342900" algn="r" rtl="1">
                  <a:buFont typeface="+mj-lt"/>
                  <a:buAutoNum type="arabicPeriod"/>
                </a:pPr>
                <a:r>
                  <a:rPr lang="fa-IR" sz="1800" dirty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آیا رابطه بین متغیر پاسخ و هریک از متغیرهای </a:t>
                </a:r>
                <a:r>
                  <a:rPr lang="fa-IR" sz="1800" dirty="0" err="1">
                    <a:solidFill>
                      <a:schemeClr val="bg1"/>
                    </a:solidFill>
                    <a:cs typeface="B Nazanin" panose="00000400000000000000" pitchFamily="2" charset="-78"/>
                  </a:rPr>
                  <a:t>پیشگو</a:t>
                </a:r>
                <a:r>
                  <a:rPr lang="fa-IR" sz="1800" dirty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 را </a:t>
                </a:r>
                <a:r>
                  <a:rPr lang="fa-IR" sz="1800" dirty="0" err="1">
                    <a:solidFill>
                      <a:schemeClr val="bg1"/>
                    </a:solidFill>
                    <a:cs typeface="B Nazanin" panose="00000400000000000000" pitchFamily="2" charset="-78"/>
                  </a:rPr>
                  <a:t>می‌توانیم</a:t>
                </a:r>
                <a:r>
                  <a:rPr lang="fa-IR" sz="1800" dirty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 </a:t>
                </a:r>
                <a:r>
                  <a:rPr lang="fa-IR" sz="1800" dirty="0" err="1">
                    <a:solidFill>
                      <a:schemeClr val="bg1"/>
                    </a:solidFill>
                    <a:cs typeface="B Nazanin" panose="00000400000000000000" pitchFamily="2" charset="-78"/>
                  </a:rPr>
                  <a:t>بصورت</a:t>
                </a:r>
                <a:r>
                  <a:rPr lang="fa-IR" sz="1800" dirty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 خطی در </a:t>
                </a:r>
                <a:r>
                  <a:rPr lang="fa-IR" sz="1800" dirty="0" err="1">
                    <a:solidFill>
                      <a:schemeClr val="bg1"/>
                    </a:solidFill>
                    <a:cs typeface="B Nazanin" panose="00000400000000000000" pitchFamily="2" charset="-78"/>
                  </a:rPr>
                  <a:t>بیاریم</a:t>
                </a:r>
                <a:r>
                  <a:rPr lang="fa-IR" sz="1800" dirty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؟ بهترین مدل، مدلی ساده </a:t>
                </a:r>
                <a:r>
                  <a:rPr lang="fa-IR" sz="1800" dirty="0" err="1">
                    <a:solidFill>
                      <a:schemeClr val="bg1"/>
                    </a:solidFill>
                    <a:cs typeface="B Nazanin" panose="00000400000000000000" pitchFamily="2" charset="-78"/>
                  </a:rPr>
                  <a:t>می‌باشد</a:t>
                </a:r>
                <a:r>
                  <a:rPr lang="fa-IR" sz="1800" dirty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 که بازدهی خوبی داشته باشد و دقیق تر باشد.</a:t>
                </a:r>
              </a:p>
              <a:p>
                <a:pPr marL="64008" indent="0" algn="r" rtl="1">
                  <a:buNone/>
                </a:pPr>
                <a:endParaRPr lang="fa-IR" sz="1800" dirty="0">
                  <a:solidFill>
                    <a:schemeClr val="bg1"/>
                  </a:solidFill>
                  <a:cs typeface="B Nazanin" panose="00000400000000000000" pitchFamily="2" charset="-78"/>
                </a:endParaRPr>
              </a:p>
              <a:p>
                <a:pPr algn="r" rtl="1"/>
                <a:endParaRPr lang="fa-IR" dirty="0">
                  <a:solidFill>
                    <a:schemeClr val="bg1"/>
                  </a:solidFill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EDED8A-7838-4E82-A765-BF4ECE622D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2533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80FCC-B384-471D-801A-EADA77801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3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>
                <a:cs typeface="B Nazanin" panose="00000400000000000000" pitchFamily="2" charset="-78"/>
              </a:rPr>
              <a:t>انواع </a:t>
            </a:r>
            <a:r>
              <a:rPr lang="fa-IR" dirty="0" err="1">
                <a:cs typeface="B Nazanin" panose="00000400000000000000" pitchFamily="2" charset="-78"/>
              </a:rPr>
              <a:t>روش‌های</a:t>
            </a:r>
            <a:r>
              <a:rPr lang="fa-IR" dirty="0">
                <a:cs typeface="B Nazanin" panose="00000400000000000000" pitchFamily="2" charset="-78"/>
              </a:rPr>
              <a:t> برآورد کردن </a:t>
            </a:r>
            <a:r>
              <a:rPr lang="en-US" dirty="0">
                <a:cs typeface="B Nazanin" panose="00000400000000000000" pitchFamily="2" charset="-78"/>
              </a:rPr>
              <a:t>f</a:t>
            </a:r>
          </a:p>
        </p:txBody>
      </p:sp>
      <p:graphicFrame>
        <p:nvGraphicFramePr>
          <p:cNvPr id="8" name="Content Placeholder 3" descr="list smart graphic design">
            <a:extLst>
              <a:ext uri="{FF2B5EF4-FFF2-40B4-BE49-F238E27FC236}">
                <a16:creationId xmlns:a16="http://schemas.microsoft.com/office/drawing/2014/main" id="{FB02D28B-B01D-4308-9682-E1335F472C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380660"/>
              </p:ext>
            </p:extLst>
          </p:nvPr>
        </p:nvGraphicFramePr>
        <p:xfrm>
          <a:off x="624840" y="1828800"/>
          <a:ext cx="7810500" cy="3832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9C6F3-E4EF-4838-98C2-5EB64FEBBA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1923C611-3AB3-4A08-96DA-DCD4861AF00D}"/>
              </a:ext>
            </a:extLst>
          </p:cNvPr>
          <p:cNvSpPr/>
          <p:nvPr/>
        </p:nvSpPr>
        <p:spPr>
          <a:xfrm>
            <a:off x="624840" y="5715000"/>
            <a:ext cx="7810500" cy="968884"/>
          </a:xfrm>
          <a:prstGeom prst="round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fa-IR" b="1" dirty="0">
                <a:solidFill>
                  <a:schemeClr val="bg1"/>
                </a:solidFill>
                <a:cs typeface="B Nazanin" panose="00000400000000000000" pitchFamily="2" charset="-78"/>
              </a:rPr>
              <a:t>هدف نهایی ما از </a:t>
            </a:r>
            <a:r>
              <a:rPr lang="fa-IR" b="1" dirty="0" err="1">
                <a:solidFill>
                  <a:schemeClr val="bg1"/>
                </a:solidFill>
                <a:cs typeface="B Nazanin" panose="00000400000000000000" pitchFamily="2" charset="-78"/>
              </a:rPr>
              <a:t>برآوردکردن</a:t>
            </a:r>
            <a:r>
              <a:rPr lang="fa-IR" b="1" dirty="0">
                <a:solidFill>
                  <a:schemeClr val="bg1"/>
                </a:solidFill>
                <a:cs typeface="B Nazanin" panose="00000400000000000000" pitchFamily="2" charset="-78"/>
              </a:rPr>
              <a:t>:</a:t>
            </a:r>
          </a:p>
          <a:p>
            <a:pPr algn="r" rtl="1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مدلی را انتخاب بکنیم که هم دقت پیشگویی آن و هم </a:t>
            </a:r>
            <a:r>
              <a:rPr lang="fa-IR" dirty="0" err="1">
                <a:solidFill>
                  <a:schemeClr val="bg1"/>
                </a:solidFill>
                <a:cs typeface="B Nazanin" panose="00000400000000000000" pitchFamily="2" charset="-78"/>
              </a:rPr>
              <a:t>تفسیرپذیری</a:t>
            </a: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 مدل مدنظر ما </a:t>
            </a:r>
            <a:r>
              <a:rPr lang="fa-IR" dirty="0" err="1">
                <a:solidFill>
                  <a:schemeClr val="bg1"/>
                </a:solidFill>
                <a:cs typeface="B Nazanin" panose="00000400000000000000" pitchFamily="2" charset="-78"/>
              </a:rPr>
              <a:t>می‌باشد</a:t>
            </a: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 و باید یک </a:t>
            </a:r>
            <a:r>
              <a:rPr lang="fa-IR" dirty="0" err="1">
                <a:solidFill>
                  <a:schemeClr val="bg1"/>
                </a:solidFill>
                <a:cs typeface="B Nazanin" panose="00000400000000000000" pitchFamily="2" charset="-78"/>
              </a:rPr>
              <a:t>توازنی</a:t>
            </a: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 بین این دو پارامتر برقرار بکنیم </a:t>
            </a:r>
            <a:r>
              <a:rPr lang="fa-IR" dirty="0" err="1">
                <a:solidFill>
                  <a:schemeClr val="bg1"/>
                </a:solidFill>
                <a:cs typeface="B Nazanin" panose="00000400000000000000" pitchFamily="2" charset="-78"/>
              </a:rPr>
              <a:t>ولذا</a:t>
            </a: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 نه خیلی پیچیده باشد و نه خیلی ساده و </a:t>
            </a:r>
            <a:r>
              <a:rPr lang="fa-IR" dirty="0" err="1">
                <a:solidFill>
                  <a:schemeClr val="bg1"/>
                </a:solidFill>
                <a:cs typeface="B Nazanin" panose="00000400000000000000" pitchFamily="2" charset="-78"/>
              </a:rPr>
              <a:t>بی‌دقت</a:t>
            </a: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.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4092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3170D-8109-4D9B-BCE6-06EE00A7A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Subset selection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79268-C9D2-4DAF-B362-1B6417552C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r" rtl="1"/>
                <a:r>
                  <a:rPr lang="fa-IR" b="1" dirty="0">
                    <a:cs typeface="B Nazanin" panose="00000400000000000000" pitchFamily="2" charset="-78"/>
                  </a:rPr>
                  <a:t>این روش شامل 3 بخش مختلف </a:t>
                </a:r>
                <a:r>
                  <a:rPr lang="fa-IR" b="1" dirty="0" err="1">
                    <a:cs typeface="B Nazanin" panose="00000400000000000000" pitchFamily="2" charset="-78"/>
                  </a:rPr>
                  <a:t>می‌شود</a:t>
                </a:r>
                <a:r>
                  <a:rPr lang="fa-IR" b="1" dirty="0">
                    <a:cs typeface="B Nazanin" panose="00000400000000000000" pitchFamily="2" charset="-78"/>
                  </a:rPr>
                  <a:t>:</a:t>
                </a:r>
              </a:p>
              <a:p>
                <a:pPr marL="578358" indent="-514350" algn="r" rtl="1">
                  <a:buFont typeface="+mj-lt"/>
                  <a:buAutoNum type="arabicPeriod"/>
                </a:pPr>
                <a:r>
                  <a:rPr lang="fa-IR" dirty="0">
                    <a:cs typeface="B Nazanin" panose="00000400000000000000" pitchFamily="2" charset="-78"/>
                  </a:rPr>
                  <a:t>انتخاب بهترین مدل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𝐵𝑒𝑠𝑡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𝑠𝑢𝑏𝑠𝑒𝑡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𝑠𝑒𝑙𝑒𝑐𝑡𝑖𝑜𝑛</m:t>
                    </m:r>
                  </m:oMath>
                </a14:m>
                <a:endParaRPr lang="fa-IR" b="0" dirty="0">
                  <a:cs typeface="B Nazanin" panose="00000400000000000000" pitchFamily="2" charset="-78"/>
                </a:endParaRPr>
              </a:p>
              <a:p>
                <a:pPr marL="578358" indent="-514350" algn="r" rtl="1">
                  <a:buFont typeface="+mj-lt"/>
                  <a:buAutoNum type="arabicPeriod"/>
                </a:pPr>
                <a:r>
                  <a:rPr lang="fa-IR" dirty="0">
                    <a:cs typeface="B Nazanin" panose="00000400000000000000" pitchFamily="2" charset="-78"/>
                  </a:rPr>
                  <a:t>انتخاب بهترین مدل گام به گام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𝑆𝑡𝑒𝑝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𝑤𝑖𝑠𝑒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𝑠𝑒𝑙𝑒𝑐𝑡𝑖𝑜𝑛</m:t>
                    </m:r>
                  </m:oMath>
                </a14:m>
                <a:endParaRPr lang="fa-IR" b="0" dirty="0">
                  <a:cs typeface="B Nazanin" panose="00000400000000000000" pitchFamily="2" charset="-78"/>
                </a:endParaRPr>
              </a:p>
              <a:p>
                <a:pPr marL="578358" indent="-514350" algn="r" rtl="1">
                  <a:buFont typeface="+mj-lt"/>
                  <a:buAutoNum type="arabicPeriod"/>
                </a:pPr>
                <a:r>
                  <a:rPr lang="fa-IR" dirty="0">
                    <a:cs typeface="B Nazanin" panose="00000400000000000000" pitchFamily="2" charset="-78"/>
                  </a:rPr>
                  <a:t>انتخاب مدل بهینه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𝑜𝑜𝑠𝑖𝑛𝑔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𝑂𝑝𝑡𝑖𝑚𝑎𝑙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𝑀𝑜𝑑𝑒𝑙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/>
                </a:br>
                <a:br>
                  <a:rPr lang="en-US" dirty="0"/>
                </a:br>
                <a:endParaRPr lang="en-US" dirty="0"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79268-C9D2-4DAF-B362-1B6417552C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67" r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865CE0-2C97-4519-92F8-196D0BAA5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50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BACC62-121E-4639-AB04-A3CCDCD2C403}"/>
                  </a:ext>
                </a:extLst>
              </p:cNvPr>
              <p:cNvSpPr txBox="1"/>
              <p:nvPr/>
            </p:nvSpPr>
            <p:spPr>
              <a:xfrm>
                <a:off x="1219200" y="3429000"/>
                <a:ext cx="7467600" cy="321113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b="1" dirty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گام اول: </a:t>
                </a:r>
                <a:r>
                  <a:rPr lang="fa-IR" dirty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 در گام اول مدل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0</m:t>
                        </m:r>
                      </m:sub>
                    </m:sSub>
                  </m:oMath>
                </a14:m>
                <a:r>
                  <a:rPr lang="fa-IR" b="1" dirty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 </a:t>
                </a:r>
                <a:r>
                  <a:rPr lang="fa-IR" dirty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خود را یا همان مدلی که هیچ متغیری داخل آن نیست را </a:t>
                </a:r>
                <a:r>
                  <a:rPr lang="fa-IR" dirty="0" err="1">
                    <a:solidFill>
                      <a:schemeClr val="bg1"/>
                    </a:solidFill>
                    <a:cs typeface="B Nazanin" panose="00000400000000000000" pitchFamily="2" charset="-78"/>
                  </a:rPr>
                  <a:t>می‌سازیم</a:t>
                </a:r>
                <a:r>
                  <a:rPr lang="fa-IR" dirty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(میانگین </a:t>
                </a:r>
                <a:r>
                  <a:rPr lang="fa-IR" dirty="0" err="1">
                    <a:solidFill>
                      <a:schemeClr val="bg1"/>
                    </a:solidFill>
                    <a:cs typeface="B Nazanin" panose="00000400000000000000" pitchFamily="2" charset="-78"/>
                  </a:rPr>
                  <a:t>نمونه‌ای</a:t>
                </a:r>
                <a:r>
                  <a:rPr lang="fa-IR" dirty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 </a:t>
                </a:r>
                <a:r>
                  <a:rPr lang="fa-IR" dirty="0" err="1">
                    <a:solidFill>
                      <a:schemeClr val="bg1"/>
                    </a:solidFill>
                    <a:cs typeface="B Nazanin" panose="00000400000000000000" pitchFamily="2" charset="-78"/>
                  </a:rPr>
                  <a:t>داده‌های</a:t>
                </a:r>
                <a:r>
                  <a:rPr lang="fa-IR" dirty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 ما)</a:t>
                </a:r>
              </a:p>
              <a:p>
                <a:pPr algn="r" rtl="1"/>
                <a:r>
                  <a:rPr lang="fa-IR" b="1" dirty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گام دوم: </a:t>
                </a:r>
                <a:r>
                  <a:rPr lang="fa-IR" dirty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برای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𝑘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1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2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,…,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𝑝</m:t>
                    </m:r>
                  </m:oMath>
                </a14:m>
                <a:r>
                  <a:rPr lang="fa-IR" b="1" dirty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 </a:t>
                </a:r>
                <a:r>
                  <a:rPr lang="fa-IR" dirty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بیاییم و تمام </a:t>
                </a:r>
                <a:r>
                  <a:rPr lang="fa-IR" dirty="0" err="1">
                    <a:solidFill>
                      <a:schemeClr val="bg1"/>
                    </a:solidFill>
                    <a:cs typeface="B Nazanin" panose="00000400000000000000" pitchFamily="2" charset="-78"/>
                  </a:rPr>
                  <a:t>ترکیب‌های</a:t>
                </a:r>
                <a:r>
                  <a:rPr lang="fa-IR" dirty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a-I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fa-I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B Nazanin" panose="00000400000000000000" pitchFamily="2" charset="-78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B Nazanin" panose="00000400000000000000" pitchFamily="2" charset="-78"/>
                              </a:rPr>
                              <m:t>𝑝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B Nazanin" panose="00000400000000000000" pitchFamily="2" charset="-78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fa-IR" b="1" dirty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 </a:t>
                </a:r>
                <a:r>
                  <a:rPr lang="fa-IR" dirty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 که دقیقا شامل </a:t>
                </a:r>
                <a:r>
                  <a:rPr lang="en-US" dirty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k</a:t>
                </a:r>
                <a:r>
                  <a:rPr lang="fa-IR" dirty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، </a:t>
                </a:r>
                <a:r>
                  <a:rPr lang="fa-IR" dirty="0" err="1">
                    <a:solidFill>
                      <a:schemeClr val="bg1"/>
                    </a:solidFill>
                    <a:cs typeface="B Nazanin" panose="00000400000000000000" pitchFamily="2" charset="-78"/>
                  </a:rPr>
                  <a:t>متغیرپیشگو</a:t>
                </a:r>
                <a:r>
                  <a:rPr lang="fa-IR" dirty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 هست را برازش بدهیم  و بهترین این </a:t>
                </a:r>
                <a:r>
                  <a:rPr lang="fa-IR" dirty="0" err="1">
                    <a:solidFill>
                      <a:schemeClr val="bg1"/>
                    </a:solidFill>
                    <a:cs typeface="B Nazanin" panose="00000400000000000000" pitchFamily="2" charset="-78"/>
                  </a:rPr>
                  <a:t>مدل‌هایی</a:t>
                </a:r>
                <a:r>
                  <a:rPr lang="fa-IR" dirty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 که تشکیل </a:t>
                </a:r>
                <a:r>
                  <a:rPr lang="fa-IR" dirty="0" err="1">
                    <a:solidFill>
                      <a:schemeClr val="bg1"/>
                    </a:solidFill>
                    <a:cs typeface="B Nazanin" panose="00000400000000000000" pitchFamily="2" charset="-78"/>
                  </a:rPr>
                  <a:t>داده‌ایم</a:t>
                </a:r>
                <a:r>
                  <a:rPr lang="fa-IR" dirty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 را براساس </a:t>
                </a:r>
                <a:r>
                  <a:rPr lang="fa-IR" dirty="0" err="1">
                    <a:solidFill>
                      <a:schemeClr val="bg1"/>
                    </a:solidFill>
                    <a:cs typeface="B Nazanin" panose="00000400000000000000" pitchFamily="2" charset="-78"/>
                  </a:rPr>
                  <a:t>معیارمورد</a:t>
                </a:r>
                <a:r>
                  <a:rPr lang="fa-IR" dirty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 نظر انتخاب کرده 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fa-IR" b="1" dirty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 </a:t>
                </a:r>
                <a:r>
                  <a:rPr lang="fa-IR" dirty="0" err="1">
                    <a:solidFill>
                      <a:schemeClr val="bg1"/>
                    </a:solidFill>
                    <a:cs typeface="B Nazanin" panose="00000400000000000000" pitchFamily="2" charset="-78"/>
                  </a:rPr>
                  <a:t>می‌نامیم</a:t>
                </a:r>
                <a:r>
                  <a:rPr lang="fa-IR" dirty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 و لذا ما </a:t>
                </a:r>
                <a:r>
                  <a:rPr lang="en-US" dirty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p+1</a:t>
                </a:r>
                <a:r>
                  <a:rPr lang="fa-IR" dirty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 مدل </a:t>
                </a:r>
                <a:r>
                  <a:rPr lang="fa-IR" dirty="0" err="1">
                    <a:solidFill>
                      <a:schemeClr val="bg1"/>
                    </a:solidFill>
                    <a:cs typeface="B Nazanin" panose="00000400000000000000" pitchFamily="2" charset="-78"/>
                  </a:rPr>
                  <a:t>رگرسیونی</a:t>
                </a:r>
                <a:r>
                  <a:rPr lang="fa-IR" dirty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 خواهیم داشت.</a:t>
                </a:r>
              </a:p>
              <a:p>
                <a:pPr algn="r" rtl="1"/>
                <a:r>
                  <a:rPr lang="fa-IR" b="1" dirty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گام سوم:</a:t>
                </a:r>
                <a:r>
                  <a:rPr lang="fa-IR" dirty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 </a:t>
                </a:r>
                <a:r>
                  <a:rPr lang="fa-IR" dirty="0" err="1">
                    <a:solidFill>
                      <a:schemeClr val="bg1"/>
                    </a:solidFill>
                    <a:cs typeface="B Nazanin" panose="00000400000000000000" pitchFamily="2" charset="-78"/>
                  </a:rPr>
                  <a:t>دراین</a:t>
                </a:r>
                <a:r>
                  <a:rPr lang="fa-IR" dirty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 مرحله از بین </a:t>
                </a:r>
                <a:r>
                  <a:rPr lang="en-US" dirty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p+1</a:t>
                </a:r>
                <a:r>
                  <a:rPr lang="fa-IR" dirty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 مدلی که داریم یعنی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fa-IR" b="1" dirty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 </a:t>
                </a:r>
                <a:r>
                  <a:rPr lang="fa-IR" dirty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براساس </a:t>
                </a:r>
                <a:r>
                  <a:rPr lang="fa-IR" dirty="0" err="1">
                    <a:solidFill>
                      <a:schemeClr val="bg1"/>
                    </a:solidFill>
                    <a:cs typeface="B Nazanin" panose="00000400000000000000" pitchFamily="2" charset="-78"/>
                  </a:rPr>
                  <a:t>معیارمورد</a:t>
                </a:r>
                <a:r>
                  <a:rPr lang="fa-IR" dirty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 نظر بهترین مدل را انتخاب </a:t>
                </a:r>
                <a:r>
                  <a:rPr lang="fa-IR" dirty="0" err="1">
                    <a:solidFill>
                      <a:schemeClr val="bg1"/>
                    </a:solidFill>
                    <a:cs typeface="B Nazanin" panose="00000400000000000000" pitchFamily="2" charset="-78"/>
                  </a:rPr>
                  <a:t>می‌کنیم</a:t>
                </a:r>
                <a:r>
                  <a:rPr lang="fa-IR" dirty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.</a:t>
                </a:r>
              </a:p>
              <a:p>
                <a:pPr algn="r" rtl="1"/>
                <a:r>
                  <a:rPr lang="fa-IR" b="1" dirty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نکته:</a:t>
                </a:r>
                <a:r>
                  <a:rPr lang="fa-IR" dirty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 در این روش حتما </a:t>
                </a:r>
                <a:r>
                  <a:rPr lang="fa-IR" dirty="0" err="1">
                    <a:solidFill>
                      <a:schemeClr val="bg1"/>
                    </a:solidFill>
                    <a:cs typeface="B Nazanin" panose="00000400000000000000" pitchFamily="2" charset="-78"/>
                  </a:rPr>
                  <a:t>می‌بایست</a:t>
                </a:r>
                <a:r>
                  <a:rPr lang="fa-IR" dirty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&gt;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𝑝</m:t>
                    </m:r>
                  </m:oMath>
                </a14:m>
                <a:r>
                  <a:rPr lang="en-US" b="1" dirty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 </a:t>
                </a:r>
                <a:r>
                  <a:rPr lang="fa-IR" b="1" dirty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 </a:t>
                </a:r>
                <a:r>
                  <a:rPr lang="fa-IR" dirty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 باشد.</a:t>
                </a:r>
                <a:endParaRPr lang="en-US" dirty="0">
                  <a:solidFill>
                    <a:schemeClr val="bg1"/>
                  </a:solidFill>
                  <a:cs typeface="B Nazanin" panose="00000400000000000000" pitchFamily="2" charset="-78"/>
                </a:endParaRPr>
              </a:p>
              <a:p>
                <a:pPr algn="r" rtl="1"/>
                <a:r>
                  <a:rPr lang="fa-IR" b="1" dirty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نکته: </a:t>
                </a:r>
                <a:r>
                  <a:rPr lang="fa-IR" dirty="0" err="1">
                    <a:solidFill>
                      <a:schemeClr val="bg1"/>
                    </a:solidFill>
                    <a:cs typeface="B Nazanin" panose="00000400000000000000" pitchFamily="2" charset="-78"/>
                  </a:rPr>
                  <a:t>معیار‌های</a:t>
                </a:r>
                <a:r>
                  <a:rPr lang="fa-IR" dirty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 گام دوم و سوم نیز </a:t>
                </a:r>
                <a:r>
                  <a:rPr lang="fa-IR" dirty="0" err="1">
                    <a:solidFill>
                      <a:schemeClr val="bg1"/>
                    </a:solidFill>
                    <a:cs typeface="B Nazanin" panose="00000400000000000000" pitchFamily="2" charset="-78"/>
                  </a:rPr>
                  <a:t>می‌تواند</a:t>
                </a:r>
                <a:r>
                  <a:rPr lang="fa-IR" dirty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 متفاوت باشد.</a:t>
                </a:r>
              </a:p>
              <a:p>
                <a:pPr algn="r" rtl="1"/>
                <a:r>
                  <a:rPr lang="fa-IR" b="1" dirty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نکته: </a:t>
                </a:r>
                <a:r>
                  <a:rPr lang="fa-IR" dirty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تا زمانی که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𝑝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8</m:t>
                    </m:r>
                  </m:oMath>
                </a14:m>
                <a:r>
                  <a:rPr lang="fa-IR" b="1" dirty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 </a:t>
                </a:r>
                <a:r>
                  <a:rPr lang="fa-IR" dirty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باشد، </a:t>
                </a:r>
                <a:r>
                  <a:rPr lang="fa-IR" dirty="0" err="1">
                    <a:solidFill>
                      <a:schemeClr val="bg1"/>
                    </a:solidFill>
                    <a:cs typeface="B Nazanin" panose="00000400000000000000" pitchFamily="2" charset="-78"/>
                  </a:rPr>
                  <a:t>می‌توانیم</a:t>
                </a:r>
                <a:r>
                  <a:rPr lang="fa-IR" dirty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 از این روش استفاده بکنیم </a:t>
                </a:r>
                <a:r>
                  <a:rPr lang="fa-IR" dirty="0" err="1">
                    <a:solidFill>
                      <a:schemeClr val="bg1"/>
                    </a:solidFill>
                    <a:cs typeface="B Nazanin" panose="00000400000000000000" pitchFamily="2" charset="-78"/>
                  </a:rPr>
                  <a:t>درغیر</a:t>
                </a:r>
                <a:r>
                  <a:rPr lang="fa-IR" dirty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 این صورت </a:t>
                </a:r>
                <a:r>
                  <a:rPr lang="fa-IR" dirty="0" err="1">
                    <a:solidFill>
                      <a:schemeClr val="bg1"/>
                    </a:solidFill>
                    <a:cs typeface="B Nazanin" panose="00000400000000000000" pitchFamily="2" charset="-78"/>
                  </a:rPr>
                  <a:t>روش‌های</a:t>
                </a:r>
                <a:r>
                  <a:rPr lang="fa-IR" dirty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 دیگری وجود دارد.</a:t>
                </a:r>
                <a:endParaRPr lang="en-US" b="1" dirty="0">
                  <a:solidFill>
                    <a:schemeClr val="bg1"/>
                  </a:solidFill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BACC62-121E-4639-AB04-A3CCDCD2C4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3429000"/>
                <a:ext cx="7467600" cy="3211135"/>
              </a:xfrm>
              <a:prstGeom prst="rect">
                <a:avLst/>
              </a:prstGeom>
              <a:blipFill>
                <a:blip r:embed="rId2"/>
                <a:stretch>
                  <a:fillRect t="-377" r="-488" b="-2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14F2676E-3841-4664-972F-61AA3EE9B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Best Subset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0812C-3EBB-4AE6-8159-C24361E3D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8777"/>
            <a:ext cx="8229600" cy="1447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64008" indent="0" algn="r" rtl="1">
              <a:buNone/>
            </a:pPr>
            <a:r>
              <a:rPr lang="fa-IR" dirty="0">
                <a:cs typeface="B Nazanin" panose="00000400000000000000" pitchFamily="2" charset="-78"/>
              </a:rPr>
              <a:t>در این روش ما </a:t>
            </a:r>
            <a:r>
              <a:rPr lang="fa-IR" dirty="0" err="1">
                <a:cs typeface="B Nazanin" panose="00000400000000000000" pitchFamily="2" charset="-78"/>
              </a:rPr>
              <a:t>می‌خواهیم</a:t>
            </a:r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fa-IR" dirty="0">
                <a:cs typeface="B Nazanin" panose="00000400000000000000" pitchFamily="2" charset="-78"/>
              </a:rPr>
              <a:t> با انتخاب یک </a:t>
            </a:r>
            <a:r>
              <a:rPr lang="fa-IR" dirty="0" err="1">
                <a:cs typeface="B Nazanin" panose="00000400000000000000" pitchFamily="2" charset="-78"/>
              </a:rPr>
              <a:t>زیرمجموعه‌ای</a:t>
            </a:r>
            <a:r>
              <a:rPr lang="fa-IR" dirty="0">
                <a:cs typeface="B Nazanin" panose="00000400000000000000" pitchFamily="2" charset="-78"/>
              </a:rPr>
              <a:t> از </a:t>
            </a:r>
            <a:r>
              <a:rPr lang="en-US" dirty="0">
                <a:cs typeface="B Nazanin" panose="00000400000000000000" pitchFamily="2" charset="-78"/>
              </a:rPr>
              <a:t>p</a:t>
            </a:r>
            <a:r>
              <a:rPr lang="fa-IR" dirty="0">
                <a:cs typeface="B Nazanin" panose="00000400000000000000" pitchFamily="2" charset="-78"/>
              </a:rPr>
              <a:t> متغیر پیشگویی که داریم، به ساختن مدل بپردازیم و براساس یکسری معیارها آنها را ارزیابی بکنیم.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B210C4-265D-4AFF-B61A-12E0AD779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F1C06E-95C3-4B5F-9A4F-52AB32B35E86}"/>
              </a:ext>
            </a:extLst>
          </p:cNvPr>
          <p:cNvSpPr/>
          <p:nvPr/>
        </p:nvSpPr>
        <p:spPr>
          <a:xfrm>
            <a:off x="466725" y="2667000"/>
            <a:ext cx="8229600" cy="6929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در این روش ابتدا </a:t>
            </a:r>
            <a:r>
              <a:rPr lang="fa-IR" dirty="0" err="1">
                <a:cs typeface="B Nazanin" panose="00000400000000000000" pitchFamily="2" charset="-78"/>
              </a:rPr>
              <a:t>رگرسیون</a:t>
            </a:r>
            <a:r>
              <a:rPr lang="fa-IR" dirty="0">
                <a:cs typeface="B Nazanin" panose="00000400000000000000" pitchFamily="2" charset="-78"/>
              </a:rPr>
              <a:t> حداقل </a:t>
            </a:r>
            <a:r>
              <a:rPr lang="fa-IR" dirty="0" err="1">
                <a:cs typeface="B Nazanin" panose="00000400000000000000" pitchFamily="2" charset="-78"/>
              </a:rPr>
              <a:t>مربعات</a:t>
            </a:r>
            <a:r>
              <a:rPr lang="fa-IR" dirty="0">
                <a:cs typeface="B Nazanin" panose="00000400000000000000" pitchFamily="2" charset="-78"/>
              </a:rPr>
              <a:t> را با تمام </a:t>
            </a:r>
            <a:r>
              <a:rPr lang="fa-IR" dirty="0" err="1">
                <a:cs typeface="B Nazanin" panose="00000400000000000000" pitchFamily="2" charset="-78"/>
              </a:rPr>
              <a:t>ترکیب‌های</a:t>
            </a:r>
            <a:r>
              <a:rPr lang="fa-IR" dirty="0">
                <a:cs typeface="B Nazanin" panose="00000400000000000000" pitchFamily="2" charset="-78"/>
              </a:rPr>
              <a:t> مختلف </a:t>
            </a:r>
            <a:r>
              <a:rPr lang="en-US" dirty="0">
                <a:cs typeface="B Nazanin" panose="00000400000000000000" pitchFamily="2" charset="-78"/>
              </a:rPr>
              <a:t>p</a:t>
            </a:r>
            <a:r>
              <a:rPr lang="fa-IR" dirty="0">
                <a:cs typeface="B Nazanin" panose="00000400000000000000" pitchFamily="2" charset="-78"/>
              </a:rPr>
              <a:t>تا متغیر </a:t>
            </a:r>
            <a:r>
              <a:rPr lang="fa-IR" dirty="0" err="1">
                <a:cs typeface="B Nazanin" panose="00000400000000000000" pitchFamily="2" charset="-78"/>
              </a:rPr>
              <a:t>پیشگو</a:t>
            </a:r>
            <a:r>
              <a:rPr lang="fa-IR" dirty="0">
                <a:cs typeface="B Nazanin" panose="00000400000000000000" pitchFamily="2" charset="-78"/>
              </a:rPr>
              <a:t> خود انجام </a:t>
            </a:r>
            <a:r>
              <a:rPr lang="fa-IR" dirty="0" err="1">
                <a:cs typeface="B Nazanin" panose="00000400000000000000" pitchFamily="2" charset="-78"/>
              </a:rPr>
              <a:t>می‌دهیم</a:t>
            </a:r>
            <a:r>
              <a:rPr lang="fa-IR" dirty="0">
                <a:cs typeface="B Nazanin" panose="00000400000000000000" pitchFamily="2" charset="-78"/>
              </a:rPr>
              <a:t> و </a:t>
            </a:r>
            <a:r>
              <a:rPr lang="fa-IR" dirty="0" err="1">
                <a:cs typeface="B Nazanin" panose="00000400000000000000" pitchFamily="2" charset="-78"/>
              </a:rPr>
              <a:t>گام‌های</a:t>
            </a:r>
            <a:r>
              <a:rPr lang="fa-IR" dirty="0">
                <a:cs typeface="B Nazanin" panose="00000400000000000000" pitchFamily="2" charset="-78"/>
              </a:rPr>
              <a:t> این روش به صورت </a:t>
            </a:r>
            <a:r>
              <a:rPr lang="fa-IR" dirty="0" err="1">
                <a:cs typeface="B Nazanin" panose="00000400000000000000" pitchFamily="2" charset="-78"/>
              </a:rPr>
              <a:t>زیراست</a:t>
            </a:r>
            <a:r>
              <a:rPr lang="fa-IR" dirty="0">
                <a:cs typeface="B Nazanin" panose="00000400000000000000" pitchFamily="2" charset="-78"/>
              </a:rPr>
              <a:t>.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0384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2002F-2D3A-4990-970A-32D5EBEC0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Best Subset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279865-EA98-4B42-92DB-F951F05E54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2514600"/>
              </a:xfr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>
                <a:normAutofit fontScale="92500"/>
              </a:bodyPr>
              <a:lstStyle/>
              <a:p>
                <a:pPr marL="64008" indent="0" algn="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#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𝑐𝑜𝑑𝑒𝑠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𝐵𝑒𝑠𝑡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𝑠𝑢𝑏𝑠𝑒𝑡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𝑠𝑒𝑙𝑒𝑐𝑡𝑖𝑜𝑛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𝑚𝑒𝑡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𝑜𝑑</m:t>
                      </m:r>
                    </m:oMath>
                  </m:oMathPara>
                </a14:m>
                <a:endParaRPr lang="en-US" b="0" dirty="0">
                  <a:cs typeface="B Nazanin" panose="00000400000000000000" pitchFamily="2" charset="-78"/>
                </a:endParaRPr>
              </a:p>
              <a:p>
                <a:pPr marL="64008" indent="0" algn="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𝑙𝑖𝑏𝑟𝑎𝑟𝑦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leaps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"</m:t>
                          </m:r>
                        </m:e>
                      </m:d>
                    </m:oMath>
                  </m:oMathPara>
                </a14:m>
                <a:endParaRPr lang="en-US" b="0" dirty="0">
                  <a:cs typeface="B Nazanin" panose="00000400000000000000" pitchFamily="2" charset="-78"/>
                </a:endParaRPr>
              </a:p>
              <a:p>
                <a:pPr marL="64008" indent="0" algn="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𝑏𝑒𝑠𝑡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𝑠𝑢𝑏𝑠𝑒𝑡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&lt;−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𝑟𝑒𝑔𝑠𝑢𝑏𝑠𝑒𝑡𝑠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~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𝑑𝑎𝑡𝑎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𝑛𝑣𝑚𝑎𝑥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19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𝑠𝑢𝑚𝑚𝑎𝑟𝑦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𝑏𝑒𝑠𝑡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𝑠𝑢𝑏𝑠𝑒𝑡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)</m:t>
                      </m:r>
                    </m:oMath>
                  </m:oMathPara>
                </a14:m>
                <a:endParaRPr lang="en-US" dirty="0"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279865-EA98-4B42-92DB-F951F05E54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25146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60C16F-4FA2-4C89-9F36-5DB68EF7A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92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167107_Project status report_RVA_v3.potx" id="{4F81F982-6C51-4092-B8D8-4B9E627EB026}" vid="{408BF7D7-5259-4FB8-AB61-68B3FB5EAB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DC31EBE-A492-4CE5-9650-1E2C8FDDD7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AD0D4C-03C4-489C-932A-66E2D74FA6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CB47EFB-BDBB-4CE5-A848-1507BE3B7989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  <ds:schemaRef ds:uri="16c05727-aa75-4e4a-9b5f-8a80a1165891"/>
    <ds:schemaRef ds:uri="http://purl.org/dc/terms/"/>
    <ds:schemaRef ds:uri="71af3243-3dd4-4a8d-8c0d-dd76da1f02a5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8807</TotalTime>
  <Words>2652</Words>
  <Application>Microsoft Office PowerPoint</Application>
  <PresentationFormat>On-screen Show (4:3)</PresentationFormat>
  <Paragraphs>181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B Nazanin</vt:lpstr>
      <vt:lpstr>BbmhspLbctxnTshhcmCMR10</vt:lpstr>
      <vt:lpstr>Calibri</vt:lpstr>
      <vt:lpstr>Cambria Math</vt:lpstr>
      <vt:lpstr>DwfnfpMfdvjmSsjpjcCMTI10</vt:lpstr>
      <vt:lpstr>NnsmmsGryltfJcwggjCMBX10</vt:lpstr>
      <vt:lpstr>Segoe UI</vt:lpstr>
      <vt:lpstr>Wingdings 2</vt:lpstr>
      <vt:lpstr>Verve</vt:lpstr>
      <vt:lpstr>Chapter 3 Linear Methods for Regression</vt:lpstr>
      <vt:lpstr>Linear Regression Models and Least Squares</vt:lpstr>
      <vt:lpstr>مدل رگرسیونی p  متغیره</vt:lpstr>
      <vt:lpstr>Prediction پیش‌گویی</vt:lpstr>
      <vt:lpstr>Inference استنباط</vt:lpstr>
      <vt:lpstr>انواع روش‌های برآورد کردن f</vt:lpstr>
      <vt:lpstr>Subset selection methods</vt:lpstr>
      <vt:lpstr>Best Subset selection</vt:lpstr>
      <vt:lpstr>Best Subset selection</vt:lpstr>
      <vt:lpstr>Step Wise selection</vt:lpstr>
      <vt:lpstr>Forward Step Wise</vt:lpstr>
      <vt:lpstr>Back Ward Step Wise</vt:lpstr>
      <vt:lpstr>Hybrid Approaches</vt:lpstr>
      <vt:lpstr>Criterions for Step3</vt:lpstr>
      <vt:lpstr>روش غیرمستقیم</vt:lpstr>
      <vt:lpstr>روش غیر مستقیم</vt:lpstr>
      <vt:lpstr>روش مستقیم</vt:lpstr>
      <vt:lpstr>روش مستقیم</vt:lpstr>
      <vt:lpstr>روش مستقیم</vt:lpstr>
      <vt:lpstr>Regularization Regression</vt:lpstr>
      <vt:lpstr>Ridge Regression</vt:lpstr>
      <vt:lpstr>Ridge Regression with Cross Validation</vt:lpstr>
      <vt:lpstr>Lasso Regression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آمار و احتمال مقدماتی</dc:title>
  <dc:creator>Mehrab Atighi</dc:creator>
  <cp:lastModifiedBy>Mehrab Atighi</cp:lastModifiedBy>
  <cp:revision>22</cp:revision>
  <dcterms:created xsi:type="dcterms:W3CDTF">2021-05-22T19:22:28Z</dcterms:created>
  <dcterms:modified xsi:type="dcterms:W3CDTF">2025-01-07T06:23:50Z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