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8bf1d88aa2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8bf1d88aa2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8bf1d88aa2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bf1d88aa2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8bf1d88aa2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8bf1d88aa2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8bf1d88aa2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8bf1d88aa2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8bf1d88aa2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8bf1d88aa2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8bf1d88aa2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8bf1d88aa2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8bf1d88aa2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8bf1d88aa2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8bf1d88aa2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8bf1d88aa2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8bf1d88aa2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8bf1d88aa2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youtube.com/watch?v=c3kL9yFGUOY" TargetMode="External"/><Relationship Id="rId4" Type="http://schemas.openxmlformats.org/officeDocument/2006/relationships/hyperlink" Target="https://www.youtube.com/watch?v=K_xBhp1YsrE&amp;t=2s" TargetMode="External"/><Relationship Id="rId5" Type="http://schemas.openxmlformats.org/officeDocument/2006/relationships/hyperlink" Target="https://towardsdatascience.com/breaking-down-leon-gatys-neural-style-transfer-in-pytorch-faf9f0eb79db" TargetMode="External"/><Relationship Id="rId6" Type="http://schemas.openxmlformats.org/officeDocument/2006/relationships/hyperlink" Target="https://arxiv.org/abs/1703.06868" TargetMode="External"/><Relationship Id="rId7" Type="http://schemas.openxmlformats.org/officeDocument/2006/relationships/hyperlink" Target="https://arxiv.org/abs/1603.08155" TargetMode="External"/><Relationship Id="rId8" Type="http://schemas.openxmlformats.org/officeDocument/2006/relationships/hyperlink" Target="https://arxiv.org/abs/1508.0657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11700" y="335450"/>
            <a:ext cx="8520600" cy="282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200"/>
              <a:t>Snapchat Application: A Look into Artistic Neural Style Transf</a:t>
            </a:r>
            <a:r>
              <a:rPr lang="en" sz="5300"/>
              <a:t>er</a:t>
            </a:r>
            <a:endParaRPr sz="370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By Mehrabi Hasan </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22"/>
          <p:cNvSpPr txBox="1"/>
          <p:nvPr>
            <p:ph type="title"/>
          </p:nvPr>
        </p:nvSpPr>
        <p:spPr>
          <a:xfrm>
            <a:off x="1303800" y="50175"/>
            <a:ext cx="7030500" cy="4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Citation</a:t>
            </a:r>
            <a:endParaRPr/>
          </a:p>
        </p:txBody>
      </p:sp>
      <p:sp>
        <p:nvSpPr>
          <p:cNvPr id="336" name="Google Shape;336;p22"/>
          <p:cNvSpPr txBox="1"/>
          <p:nvPr>
            <p:ph idx="1" type="body"/>
          </p:nvPr>
        </p:nvSpPr>
        <p:spPr>
          <a:xfrm>
            <a:off x="1303800" y="869850"/>
            <a:ext cx="7763400" cy="3252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sz="1800"/>
              <a:t>CodeThisCodeThat: </a:t>
            </a:r>
            <a:r>
              <a:rPr lang="en" sz="1600" u="sng">
                <a:solidFill>
                  <a:schemeClr val="hlink"/>
                </a:solidFill>
                <a:latin typeface="Arial"/>
                <a:ea typeface="Arial"/>
                <a:cs typeface="Arial"/>
                <a:sym typeface="Arial"/>
                <a:hlinkClick r:id="rId3"/>
              </a:rPr>
              <a:t>https://www.youtube.com/watch?v=c3kL9yFGUOY</a:t>
            </a:r>
            <a:endParaRPr sz="1800"/>
          </a:p>
          <a:p>
            <a:pPr indent="-311150" lvl="0" marL="457200" rtl="0" algn="l">
              <a:spcBef>
                <a:spcPts val="0"/>
              </a:spcBef>
              <a:spcAft>
                <a:spcPts val="0"/>
              </a:spcAft>
              <a:buSzPts val="1300"/>
              <a:buAutoNum type="arabicPeriod"/>
            </a:pPr>
            <a:r>
              <a:rPr lang="en" sz="1800"/>
              <a:t>Ayush Chaurasia: </a:t>
            </a:r>
            <a:r>
              <a:rPr lang="en" sz="1600" u="sng">
                <a:solidFill>
                  <a:schemeClr val="hlink"/>
                </a:solidFill>
                <a:latin typeface="Arial"/>
                <a:ea typeface="Arial"/>
                <a:cs typeface="Arial"/>
                <a:sym typeface="Arial"/>
                <a:hlinkClick r:id="rId4"/>
              </a:rPr>
              <a:t>https://www.youtube.com/watch?v=K_xBhp1YsrE&amp;t=2s</a:t>
            </a:r>
            <a:endParaRPr sz="1800"/>
          </a:p>
          <a:p>
            <a:pPr indent="-311150" lvl="0" marL="457200" rtl="0" algn="l">
              <a:spcBef>
                <a:spcPts val="0"/>
              </a:spcBef>
              <a:spcAft>
                <a:spcPts val="0"/>
              </a:spcAft>
              <a:buSzPts val="1300"/>
              <a:buAutoNum type="arabicPeriod"/>
            </a:pPr>
            <a:r>
              <a:rPr lang="en" sz="1800"/>
              <a:t>Stephan Ulyanin: </a:t>
            </a:r>
            <a:r>
              <a:rPr lang="en" sz="1600" u="sng">
                <a:solidFill>
                  <a:schemeClr val="hlink"/>
                </a:solidFill>
                <a:latin typeface="Arial"/>
                <a:ea typeface="Arial"/>
                <a:cs typeface="Arial"/>
                <a:sym typeface="Arial"/>
                <a:hlinkClick r:id="rId5"/>
              </a:rPr>
              <a:t>https://towardsdatascience.com/breaking-down-leon-gatys-neural-style-transfer-in-pytorch-faf9f0eb79db</a:t>
            </a:r>
            <a:endParaRPr sz="1800"/>
          </a:p>
          <a:p>
            <a:pPr indent="-311150" lvl="0" marL="457200" rtl="0" algn="l">
              <a:spcBef>
                <a:spcPts val="0"/>
              </a:spcBef>
              <a:spcAft>
                <a:spcPts val="0"/>
              </a:spcAft>
              <a:buSzPts val="1300"/>
              <a:buAutoNum type="arabicPeriod"/>
            </a:pPr>
            <a:r>
              <a:rPr lang="en" sz="1800"/>
              <a:t>Arbitrary Style Transfer in Real-Time with Adaptive Instance Normalization: </a:t>
            </a:r>
            <a:r>
              <a:rPr lang="en" sz="1600" u="sng">
                <a:solidFill>
                  <a:schemeClr val="hlink"/>
                </a:solidFill>
                <a:latin typeface="Arial"/>
                <a:ea typeface="Arial"/>
                <a:cs typeface="Arial"/>
                <a:sym typeface="Arial"/>
                <a:hlinkClick r:id="rId6"/>
              </a:rPr>
              <a:t>https://arxiv.org/abs/1703.06868</a:t>
            </a:r>
            <a:endParaRPr sz="1800"/>
          </a:p>
          <a:p>
            <a:pPr indent="-311150" lvl="0" marL="457200" rtl="0" algn="l">
              <a:spcBef>
                <a:spcPts val="0"/>
              </a:spcBef>
              <a:spcAft>
                <a:spcPts val="0"/>
              </a:spcAft>
              <a:buSzPts val="1300"/>
              <a:buAutoNum type="arabicPeriod"/>
            </a:pPr>
            <a:r>
              <a:rPr lang="en" sz="1800"/>
              <a:t>Perceptual Losses for Real-Time Style Transfer and Super Resolution: </a:t>
            </a:r>
            <a:r>
              <a:rPr lang="en" sz="1600" u="sng">
                <a:solidFill>
                  <a:schemeClr val="hlink"/>
                </a:solidFill>
                <a:latin typeface="Arial"/>
                <a:ea typeface="Arial"/>
                <a:cs typeface="Arial"/>
                <a:sym typeface="Arial"/>
                <a:hlinkClick r:id="rId7"/>
              </a:rPr>
              <a:t>https://arxiv.org/abs/1603.08155</a:t>
            </a:r>
            <a:endParaRPr sz="1800"/>
          </a:p>
          <a:p>
            <a:pPr indent="-311150" lvl="0" marL="457200" rtl="0" algn="l">
              <a:spcBef>
                <a:spcPts val="0"/>
              </a:spcBef>
              <a:spcAft>
                <a:spcPts val="0"/>
              </a:spcAft>
              <a:buSzPts val="1300"/>
              <a:buAutoNum type="arabicPeriod"/>
            </a:pPr>
            <a:r>
              <a:rPr lang="en" sz="1800"/>
              <a:t>A Neural Algorithm of Artistic Style: </a:t>
            </a:r>
            <a:r>
              <a:rPr lang="en" sz="1600" u="sng">
                <a:solidFill>
                  <a:schemeClr val="hlink"/>
                </a:solidFill>
                <a:latin typeface="Arial"/>
                <a:ea typeface="Arial"/>
                <a:cs typeface="Arial"/>
                <a:sym typeface="Arial"/>
                <a:hlinkClick r:id="rId8"/>
              </a:rPr>
              <a:t>https://arxiv.org/abs/1508.06576</a:t>
            </a:r>
            <a:endParaRPr sz="1800"/>
          </a:p>
          <a:p>
            <a:pPr indent="0" lvl="0" marL="45720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and Motivation</a:t>
            </a:r>
            <a:endParaRPr/>
          </a:p>
        </p:txBody>
      </p:sp>
      <p:sp>
        <p:nvSpPr>
          <p:cNvPr id="284" name="Google Shape;284;p14"/>
          <p:cNvSpPr txBox="1"/>
          <p:nvPr>
            <p:ph idx="1" type="body"/>
          </p:nvPr>
        </p:nvSpPr>
        <p:spPr>
          <a:xfrm>
            <a:off x="1303800" y="1292075"/>
            <a:ext cx="7030500" cy="3590400"/>
          </a:xfrm>
          <a:prstGeom prst="rect">
            <a:avLst/>
          </a:prstGeom>
        </p:spPr>
        <p:txBody>
          <a:bodyPr anchorCtr="0" anchor="t" bIns="91425" lIns="91425" spcFirstLastPara="1" rIns="91425" wrap="square" tIns="91425">
            <a:noAutofit/>
          </a:bodyPr>
          <a:lstStyle/>
          <a:p>
            <a:pPr indent="-400050" lvl="0" marL="457200" rtl="0" algn="l">
              <a:spcBef>
                <a:spcPts val="0"/>
              </a:spcBef>
              <a:spcAft>
                <a:spcPts val="0"/>
              </a:spcAft>
              <a:buSzPts val="2700"/>
              <a:buChar char="●"/>
            </a:pPr>
            <a:r>
              <a:rPr lang="en" sz="2700"/>
              <a:t>Find a way to create snapchat-like filters with Neural Networks</a:t>
            </a:r>
            <a:endParaRPr sz="2700"/>
          </a:p>
          <a:p>
            <a:pPr indent="-400050" lvl="0" marL="457200" rtl="0" algn="l">
              <a:spcBef>
                <a:spcPts val="0"/>
              </a:spcBef>
              <a:spcAft>
                <a:spcPts val="0"/>
              </a:spcAft>
              <a:buSzPts val="2700"/>
              <a:buChar char="●"/>
            </a:pPr>
            <a:r>
              <a:rPr lang="en" sz="2700"/>
              <a:t>Can be used as a tool for designers and artists </a:t>
            </a:r>
            <a:endParaRPr sz="2700"/>
          </a:p>
          <a:p>
            <a:pPr indent="-400050" lvl="0" marL="457200" rtl="0" algn="l">
              <a:spcBef>
                <a:spcPts val="0"/>
              </a:spcBef>
              <a:spcAft>
                <a:spcPts val="0"/>
              </a:spcAft>
              <a:buSzPts val="2700"/>
              <a:buChar char="●"/>
            </a:pPr>
            <a:r>
              <a:rPr lang="en" sz="2700"/>
              <a:t>Motivated from stylish </a:t>
            </a:r>
            <a:endParaRPr sz="2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308750"/>
            <a:ext cx="7030500" cy="68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Related Work</a:t>
            </a:r>
            <a:endParaRPr/>
          </a:p>
        </p:txBody>
      </p:sp>
      <p:sp>
        <p:nvSpPr>
          <p:cNvPr id="290" name="Google Shape;290;p15"/>
          <p:cNvSpPr txBox="1"/>
          <p:nvPr>
            <p:ph idx="1" type="body"/>
          </p:nvPr>
        </p:nvSpPr>
        <p:spPr>
          <a:xfrm>
            <a:off x="1303800" y="997550"/>
            <a:ext cx="7840200" cy="41460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“A Neural Algorithm for Artistic Style” - Leon A. Gatys, Alexander S. Ecker, Matthias Bethge</a:t>
            </a:r>
            <a:endParaRPr sz="1900"/>
          </a:p>
          <a:p>
            <a:pPr indent="-349250" lvl="0" marL="457200" rtl="0" algn="l">
              <a:spcBef>
                <a:spcPts val="0"/>
              </a:spcBef>
              <a:spcAft>
                <a:spcPts val="0"/>
              </a:spcAft>
              <a:buSzPts val="1900"/>
              <a:buChar char="●"/>
            </a:pPr>
            <a:r>
              <a:rPr lang="en" sz="1900"/>
              <a:t>“Perceptual Losses for Real-Time Style Transfer and Super Resolution - Justin Johnson, Alexandre Alahi, Li Fei-Fei</a:t>
            </a:r>
            <a:endParaRPr sz="1900"/>
          </a:p>
          <a:p>
            <a:pPr indent="-349250" lvl="0" marL="457200" rtl="0" algn="l">
              <a:spcBef>
                <a:spcPts val="0"/>
              </a:spcBef>
              <a:spcAft>
                <a:spcPts val="0"/>
              </a:spcAft>
              <a:buSzPts val="1900"/>
              <a:buChar char="●"/>
            </a:pPr>
            <a:r>
              <a:rPr lang="en" sz="1900"/>
              <a:t>“Arbitrary Style Transfer in Real-Time with Adaptive Instance Normalization - Xun Huang, Serge Belongie</a:t>
            </a:r>
            <a:endParaRPr sz="1900"/>
          </a:p>
          <a:p>
            <a:pPr indent="-349250" lvl="0" marL="457200" rtl="0" algn="l">
              <a:spcBef>
                <a:spcPts val="0"/>
              </a:spcBef>
              <a:spcAft>
                <a:spcPts val="0"/>
              </a:spcAft>
              <a:buSzPts val="1900"/>
              <a:buChar char="●"/>
            </a:pPr>
            <a:r>
              <a:rPr lang="en" sz="1900"/>
              <a:t>Ayush Chaurasia: Artistic Neural Style Transfer From Scratch on youtube</a:t>
            </a:r>
            <a:endParaRPr sz="1900"/>
          </a:p>
          <a:p>
            <a:pPr indent="-349250" lvl="0" marL="457200" rtl="0" algn="l">
              <a:spcBef>
                <a:spcPts val="0"/>
              </a:spcBef>
              <a:spcAft>
                <a:spcPts val="0"/>
              </a:spcAft>
              <a:buSzPts val="1900"/>
              <a:buChar char="●"/>
            </a:pPr>
            <a:r>
              <a:rPr lang="en" sz="1900"/>
              <a:t>CodeThisCodeThat: Neural Style Transfer Form Theory to Pytorch</a:t>
            </a:r>
            <a:endParaRPr sz="1900"/>
          </a:p>
          <a:p>
            <a:pPr indent="-349250" lvl="0" marL="457200" rtl="0" algn="l">
              <a:spcBef>
                <a:spcPts val="0"/>
              </a:spcBef>
              <a:spcAft>
                <a:spcPts val="0"/>
              </a:spcAft>
              <a:buSzPts val="1900"/>
              <a:buChar char="●"/>
            </a:pPr>
            <a:r>
              <a:rPr lang="en" sz="1900"/>
              <a:t>Stepan Ulyanin: Breaking Down Leon Gaty’s Neural Style Transfer in Pytorch. </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308750"/>
            <a:ext cx="7030500" cy="66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During Projects</a:t>
            </a:r>
            <a:endParaRPr/>
          </a:p>
        </p:txBody>
      </p:sp>
      <p:sp>
        <p:nvSpPr>
          <p:cNvPr id="296" name="Google Shape;296;p16"/>
          <p:cNvSpPr txBox="1"/>
          <p:nvPr>
            <p:ph idx="1" type="body"/>
          </p:nvPr>
        </p:nvSpPr>
        <p:spPr>
          <a:xfrm>
            <a:off x="1303800" y="973850"/>
            <a:ext cx="7030500" cy="35577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Could Neural Style Transfer create a stylized photo thats similar to a snapchat filter. </a:t>
            </a:r>
            <a:endParaRPr sz="2300"/>
          </a:p>
          <a:p>
            <a:pPr indent="0" lvl="0" marL="457200" rtl="0" algn="l">
              <a:spcBef>
                <a:spcPts val="1600"/>
              </a:spcBef>
              <a:spcAft>
                <a:spcPts val="0"/>
              </a:spcAft>
              <a:buNone/>
            </a:pPr>
            <a:r>
              <a:t/>
            </a:r>
            <a:endParaRPr sz="2300"/>
          </a:p>
          <a:p>
            <a:pPr indent="-374650" lvl="0" marL="457200" rtl="0" algn="l">
              <a:spcBef>
                <a:spcPts val="1600"/>
              </a:spcBef>
              <a:spcAft>
                <a:spcPts val="0"/>
              </a:spcAft>
              <a:buSzPts val="2300"/>
              <a:buChar char="●"/>
            </a:pPr>
            <a:r>
              <a:rPr lang="en" sz="2300"/>
              <a:t>Could we find a solution that works well on video</a:t>
            </a:r>
            <a:endParaRPr sz="2300"/>
          </a:p>
          <a:p>
            <a:pPr indent="0" lvl="0" marL="0" rtl="0" algn="l">
              <a:spcBef>
                <a:spcPts val="1600"/>
              </a:spcBef>
              <a:spcAft>
                <a:spcPts val="0"/>
              </a:spcAft>
              <a:buNone/>
            </a:pPr>
            <a:r>
              <a:t/>
            </a:r>
            <a:endParaRPr sz="2300"/>
          </a:p>
          <a:p>
            <a:pPr indent="-374650" lvl="0" marL="457200" rtl="0" algn="l">
              <a:spcBef>
                <a:spcPts val="1600"/>
              </a:spcBef>
              <a:spcAft>
                <a:spcPts val="0"/>
              </a:spcAft>
              <a:buSzPts val="2300"/>
              <a:buChar char="●"/>
            </a:pPr>
            <a:r>
              <a:rPr lang="en" sz="2300"/>
              <a:t>Could we implement this solution on mobile </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261250"/>
            <a:ext cx="7030500" cy="97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Terminology and Tools</a:t>
            </a:r>
            <a:endParaRPr/>
          </a:p>
        </p:txBody>
      </p:sp>
      <p:sp>
        <p:nvSpPr>
          <p:cNvPr id="302" name="Google Shape;302;p17"/>
          <p:cNvSpPr txBox="1"/>
          <p:nvPr>
            <p:ph idx="1" type="body"/>
          </p:nvPr>
        </p:nvSpPr>
        <p:spPr>
          <a:xfrm>
            <a:off x="1303800" y="926275"/>
            <a:ext cx="7840200" cy="405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Content Picture: Picture that we want to get the content of </a:t>
            </a:r>
            <a:endParaRPr sz="1600"/>
          </a:p>
          <a:p>
            <a:pPr indent="0" lvl="0" marL="0" rtl="0" algn="l">
              <a:spcBef>
                <a:spcPts val="1600"/>
              </a:spcBef>
              <a:spcAft>
                <a:spcPts val="0"/>
              </a:spcAft>
              <a:buNone/>
            </a:pPr>
            <a:r>
              <a:rPr lang="en" sz="1600"/>
              <a:t>Style Picture: Photo or artwork that has a distinctive art style that we wish to extract</a:t>
            </a:r>
            <a:endParaRPr sz="1600"/>
          </a:p>
          <a:p>
            <a:pPr indent="0" lvl="0" marL="0" rtl="0" algn="l">
              <a:spcBef>
                <a:spcPts val="1600"/>
              </a:spcBef>
              <a:spcAft>
                <a:spcPts val="0"/>
              </a:spcAft>
              <a:buNone/>
            </a:pPr>
            <a:r>
              <a:rPr lang="en" sz="1600"/>
              <a:t>VGG19: Network Network used by the original Gatsy Paper</a:t>
            </a:r>
            <a:endParaRPr sz="1600"/>
          </a:p>
          <a:p>
            <a:pPr indent="0" lvl="0" marL="0" rtl="0" algn="l">
              <a:spcBef>
                <a:spcPts val="1600"/>
              </a:spcBef>
              <a:spcAft>
                <a:spcPts val="0"/>
              </a:spcAft>
              <a:buNone/>
            </a:pPr>
            <a:r>
              <a:rPr lang="en" sz="1600"/>
              <a:t>Features: Sets of Pixels that can be extracted from an image. Lower Feature Maps extracts simple features and Higher Feature Maps defines more complex patterns. </a:t>
            </a:r>
            <a:endParaRPr sz="1600"/>
          </a:p>
          <a:p>
            <a:pPr indent="0" lvl="0" marL="0" rtl="0" algn="l">
              <a:spcBef>
                <a:spcPts val="1600"/>
              </a:spcBef>
              <a:spcAft>
                <a:spcPts val="0"/>
              </a:spcAft>
              <a:buNone/>
            </a:pPr>
            <a:r>
              <a:rPr lang="en" sz="1600"/>
              <a:t>Pytorch/Tensorflow: A Deep Learning Library that is used to build Neural Networks</a:t>
            </a:r>
            <a:endParaRPr sz="1600"/>
          </a:p>
          <a:p>
            <a:pPr indent="0" lvl="0" marL="0" rtl="0" algn="l">
              <a:spcBef>
                <a:spcPts val="1600"/>
              </a:spcBef>
              <a:spcAft>
                <a:spcPts val="0"/>
              </a:spcAft>
              <a:buNone/>
            </a:pPr>
            <a:r>
              <a:rPr lang="en" sz="1600"/>
              <a:t>Google Colab: A Python Notebook that is ran on Google Cloud Platform and offers a Free Tier of GPU.</a:t>
            </a:r>
            <a:endParaRPr sz="1600"/>
          </a:p>
          <a:p>
            <a:pPr indent="0" lvl="0" marL="0" rtl="0" algn="l">
              <a:spcBef>
                <a:spcPts val="1600"/>
              </a:spcBef>
              <a:spcAft>
                <a:spcPts val="1600"/>
              </a:spcAft>
              <a:buNone/>
            </a:pPr>
            <a:r>
              <a:rPr lang="en" sz="1600"/>
              <a:t>We are going to be creating a stylized Image that has features from both the content and style photos.</a:t>
            </a: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0"/>
            <a:ext cx="7030500" cy="8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 Loss </a:t>
            </a:r>
            <a:endParaRPr/>
          </a:p>
        </p:txBody>
      </p:sp>
      <p:sp>
        <p:nvSpPr>
          <p:cNvPr id="308" name="Google Shape;308;p18"/>
          <p:cNvSpPr txBox="1"/>
          <p:nvPr>
            <p:ph idx="1" type="body"/>
          </p:nvPr>
        </p:nvSpPr>
        <p:spPr>
          <a:xfrm>
            <a:off x="1202600" y="580575"/>
            <a:ext cx="7817100" cy="443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Image we had a noisy image, and we want to recreate our content image, only knowing the content image weights. We could accomplish this by comparing and changing the pixels within the noisy image and comparing how different they are. If we iterate over this many times, we can successfully recreate something close to our content image. This is the basic idea behind content loss</a:t>
            </a:r>
            <a:r>
              <a:rPr lang="en" sz="1700"/>
              <a:t>. </a:t>
            </a:r>
            <a:endParaRPr sz="1700"/>
          </a:p>
          <a:p>
            <a:pPr indent="-342900" lvl="0" marL="457200" rtl="0" algn="l">
              <a:spcBef>
                <a:spcPts val="1600"/>
              </a:spcBef>
              <a:spcAft>
                <a:spcPts val="0"/>
              </a:spcAft>
              <a:buSzPts val="1800"/>
              <a:buAutoNum type="arabicPeriod"/>
            </a:pPr>
            <a:r>
              <a:rPr lang="en" sz="1800"/>
              <a:t>We are going to initialize a noisy image</a:t>
            </a:r>
            <a:endParaRPr sz="1800"/>
          </a:p>
          <a:p>
            <a:pPr indent="-342900" lvl="0" marL="457200" rtl="0" algn="l">
              <a:spcBef>
                <a:spcPts val="0"/>
              </a:spcBef>
              <a:spcAft>
                <a:spcPts val="0"/>
              </a:spcAft>
              <a:buSzPts val="1800"/>
              <a:buAutoNum type="arabicPeriod"/>
            </a:pPr>
            <a:r>
              <a:rPr lang="en" sz="1800"/>
              <a:t>Extract content from noisy image. </a:t>
            </a:r>
            <a:endParaRPr sz="1800"/>
          </a:p>
          <a:p>
            <a:pPr indent="-342900" lvl="0" marL="457200" rtl="0" algn="l">
              <a:spcBef>
                <a:spcPts val="0"/>
              </a:spcBef>
              <a:spcAft>
                <a:spcPts val="0"/>
              </a:spcAft>
              <a:buSzPts val="1800"/>
              <a:buAutoNum type="arabicPeriod"/>
            </a:pPr>
            <a:r>
              <a:rPr lang="en" sz="1800"/>
              <a:t>We’re going to compute the loss between the content of both the noisy image and content image</a:t>
            </a:r>
            <a:endParaRPr sz="1800"/>
          </a:p>
          <a:p>
            <a:pPr indent="-330200" lvl="1" marL="914400" rtl="0" algn="l">
              <a:spcBef>
                <a:spcPts val="0"/>
              </a:spcBef>
              <a:spcAft>
                <a:spcPts val="0"/>
              </a:spcAft>
              <a:buSzPts val="1600"/>
              <a:buAutoNum type="alphaLcPeriod"/>
            </a:pPr>
            <a:r>
              <a:rPr lang="en" sz="1600"/>
              <a:t>This loss is an estimate of how different the current noisy image is different from the content image. </a:t>
            </a:r>
            <a:endParaRPr sz="1600"/>
          </a:p>
          <a:p>
            <a:pPr indent="-342900" lvl="0" marL="457200" rtl="0" algn="l">
              <a:spcBef>
                <a:spcPts val="0"/>
              </a:spcBef>
              <a:spcAft>
                <a:spcPts val="0"/>
              </a:spcAft>
              <a:buSzPts val="1800"/>
              <a:buAutoNum type="arabicPeriod"/>
            </a:pPr>
            <a:r>
              <a:rPr lang="en" sz="1800"/>
              <a:t>We can optimize our noisy image with back-propogation by computing the gradient with respect to the image pixels (In our training Loop)</a:t>
            </a:r>
            <a:endParaRPr sz="1800"/>
          </a:p>
          <a:p>
            <a:pPr indent="0" lvl="0" marL="4572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121700"/>
            <a:ext cx="7030500" cy="5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Style Loss</a:t>
            </a:r>
            <a:endParaRPr/>
          </a:p>
        </p:txBody>
      </p:sp>
      <p:sp>
        <p:nvSpPr>
          <p:cNvPr id="314" name="Google Shape;314;p19"/>
          <p:cNvSpPr txBox="1"/>
          <p:nvPr>
            <p:ph idx="1" type="body"/>
          </p:nvPr>
        </p:nvSpPr>
        <p:spPr>
          <a:xfrm>
            <a:off x="1303800" y="704900"/>
            <a:ext cx="7695000" cy="425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Style Loss is similar to Content Loss, but also a little different. Instead of comparing our style image directly, we are going to compare our feature maps itselfs. </a:t>
            </a:r>
            <a:r>
              <a:rPr lang="en" sz="1800"/>
              <a:t>We’ll do this by calculating the Gram Matrix of each layer activation (usually higher level layers),</a:t>
            </a:r>
            <a:endParaRPr sz="1800"/>
          </a:p>
          <a:p>
            <a:pPr indent="-368300" lvl="0" marL="457200" rtl="0" algn="l">
              <a:spcBef>
                <a:spcPts val="1600"/>
              </a:spcBef>
              <a:spcAft>
                <a:spcPts val="0"/>
              </a:spcAft>
              <a:buSzPts val="2200"/>
              <a:buAutoNum type="arabicPeriod"/>
            </a:pPr>
            <a:r>
              <a:rPr lang="en" sz="2200"/>
              <a:t>We’ll get the style activations from VGG</a:t>
            </a:r>
            <a:endParaRPr sz="2200"/>
          </a:p>
          <a:p>
            <a:pPr indent="-368300" lvl="0" marL="457200" rtl="0" algn="l">
              <a:spcBef>
                <a:spcPts val="0"/>
              </a:spcBef>
              <a:spcAft>
                <a:spcPts val="0"/>
              </a:spcAft>
              <a:buSzPts val="2200"/>
              <a:buAutoNum type="arabicPeriod"/>
            </a:pPr>
            <a:r>
              <a:rPr lang="en" sz="2200"/>
              <a:t>Then we’ll calculate the Gram Matrix of each feature map of style activations </a:t>
            </a:r>
            <a:endParaRPr sz="2200"/>
          </a:p>
          <a:p>
            <a:pPr indent="-368300" lvl="0" marL="457200" rtl="0" algn="l">
              <a:spcBef>
                <a:spcPts val="0"/>
              </a:spcBef>
              <a:spcAft>
                <a:spcPts val="0"/>
              </a:spcAft>
              <a:buSzPts val="2200"/>
              <a:buAutoNum type="arabicPeriod"/>
            </a:pPr>
            <a:r>
              <a:rPr lang="en" sz="2200"/>
              <a:t>We’ll then add the weight style loss of each layer together. </a:t>
            </a:r>
            <a:endParaRPr sz="2200"/>
          </a:p>
          <a:p>
            <a:pPr indent="-368300" lvl="0" marL="457200" rtl="0" algn="l">
              <a:spcBef>
                <a:spcPts val="0"/>
              </a:spcBef>
              <a:spcAft>
                <a:spcPts val="0"/>
              </a:spcAft>
              <a:buSzPts val="2200"/>
              <a:buAutoNum type="arabicPeriod"/>
            </a:pPr>
            <a:r>
              <a:rPr lang="en" sz="2200"/>
              <a:t>Finally we’ll optimize our loss with back-propogation </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103675"/>
            <a:ext cx="7030500" cy="78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Optimization Loop and Results</a:t>
            </a:r>
            <a:endParaRPr/>
          </a:p>
        </p:txBody>
      </p:sp>
      <p:sp>
        <p:nvSpPr>
          <p:cNvPr id="320" name="Google Shape;320;p20"/>
          <p:cNvSpPr txBox="1"/>
          <p:nvPr>
            <p:ph idx="1" type="body"/>
          </p:nvPr>
        </p:nvSpPr>
        <p:spPr>
          <a:xfrm>
            <a:off x="1303800" y="642775"/>
            <a:ext cx="7030500" cy="4500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We’ll Loop through and calculate our losses. </a:t>
            </a:r>
            <a:endParaRPr sz="1400"/>
          </a:p>
          <a:p>
            <a:pPr indent="-304800" lvl="1" marL="914400" rtl="0" algn="l">
              <a:spcBef>
                <a:spcPts val="0"/>
              </a:spcBef>
              <a:spcAft>
                <a:spcPts val="0"/>
              </a:spcAft>
              <a:buSzPts val="1200"/>
              <a:buChar char="○"/>
            </a:pPr>
            <a:r>
              <a:rPr lang="en" sz="1200"/>
              <a:t>We’ll optimize along the way, so we can find the best way to minimize this loss. </a:t>
            </a:r>
            <a:endParaRPr sz="1200"/>
          </a:p>
          <a:p>
            <a:pPr indent="-304800" lvl="1" marL="914400" rtl="0" algn="l">
              <a:spcBef>
                <a:spcPts val="0"/>
              </a:spcBef>
              <a:spcAft>
                <a:spcPts val="0"/>
              </a:spcAft>
              <a:buSzPts val="1200"/>
              <a:buChar char="○"/>
            </a:pPr>
            <a:r>
              <a:rPr lang="en" sz="1200"/>
              <a:t>Update the pixels of our noise image</a:t>
            </a:r>
            <a:endParaRPr sz="1200"/>
          </a:p>
          <a:p>
            <a:pPr indent="-317500" lvl="0" marL="457200" rtl="0" algn="l">
              <a:spcBef>
                <a:spcPts val="0"/>
              </a:spcBef>
              <a:spcAft>
                <a:spcPts val="0"/>
              </a:spcAft>
              <a:buSzPts val="1400"/>
              <a:buChar char="●"/>
            </a:pPr>
            <a:r>
              <a:rPr lang="en" sz="1400"/>
              <a:t>With a few adjustments in the hyperparameter (Content Weight, Style Weight, Layer Weights, Epochs): You can achieve pretty good results for your training. </a:t>
            </a:r>
            <a:endParaRPr sz="14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21" name="Google Shape;321;p20"/>
          <p:cNvPicPr preferRelativeResize="0"/>
          <p:nvPr/>
        </p:nvPicPr>
        <p:blipFill rotWithShape="1">
          <a:blip r:embed="rId3">
            <a:alphaModFix/>
          </a:blip>
          <a:srcRect b="0" l="0" r="50369" t="0"/>
          <a:stretch/>
        </p:blipFill>
        <p:spPr>
          <a:xfrm>
            <a:off x="0" y="1891000"/>
            <a:ext cx="2778450" cy="3148700"/>
          </a:xfrm>
          <a:prstGeom prst="rect">
            <a:avLst/>
          </a:prstGeom>
          <a:noFill/>
          <a:ln>
            <a:noFill/>
          </a:ln>
        </p:spPr>
      </p:pic>
      <p:pic>
        <p:nvPicPr>
          <p:cNvPr id="322" name="Google Shape;322;p20"/>
          <p:cNvPicPr preferRelativeResize="0"/>
          <p:nvPr/>
        </p:nvPicPr>
        <p:blipFill>
          <a:blip r:embed="rId4">
            <a:alphaModFix/>
          </a:blip>
          <a:stretch>
            <a:fillRect/>
          </a:stretch>
        </p:blipFill>
        <p:spPr>
          <a:xfrm>
            <a:off x="6365550" y="2041150"/>
            <a:ext cx="2443875" cy="2998550"/>
          </a:xfrm>
          <a:prstGeom prst="rect">
            <a:avLst/>
          </a:prstGeom>
          <a:noFill/>
          <a:ln>
            <a:noFill/>
          </a:ln>
        </p:spPr>
      </p:pic>
      <p:pic>
        <p:nvPicPr>
          <p:cNvPr id="323" name="Google Shape;323;p20"/>
          <p:cNvPicPr preferRelativeResize="0"/>
          <p:nvPr/>
        </p:nvPicPr>
        <p:blipFill rotWithShape="1">
          <a:blip r:embed="rId5">
            <a:alphaModFix/>
          </a:blip>
          <a:srcRect b="26320" l="51842" r="0" t="26315"/>
          <a:stretch/>
        </p:blipFill>
        <p:spPr>
          <a:xfrm>
            <a:off x="2891713" y="2458300"/>
            <a:ext cx="3266026" cy="2269200"/>
          </a:xfrm>
          <a:prstGeom prst="rect">
            <a:avLst/>
          </a:prstGeom>
          <a:noFill/>
          <a:ln>
            <a:noFill/>
          </a:ln>
        </p:spPr>
      </p:pic>
      <p:sp>
        <p:nvSpPr>
          <p:cNvPr id="324" name="Google Shape;324;p20"/>
          <p:cNvSpPr txBox="1"/>
          <p:nvPr/>
        </p:nvSpPr>
        <p:spPr>
          <a:xfrm>
            <a:off x="7091225" y="1796450"/>
            <a:ext cx="1371000" cy="18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Stylized Image</a:t>
            </a:r>
            <a:endParaRPr b="1" sz="1000">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303800" y="0"/>
            <a:ext cx="7030500" cy="46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and Future Work</a:t>
            </a:r>
            <a:endParaRPr/>
          </a:p>
        </p:txBody>
      </p:sp>
      <p:sp>
        <p:nvSpPr>
          <p:cNvPr id="330" name="Google Shape;330;p21"/>
          <p:cNvSpPr txBox="1"/>
          <p:nvPr>
            <p:ph idx="1" type="body"/>
          </p:nvPr>
        </p:nvSpPr>
        <p:spPr>
          <a:xfrm>
            <a:off x="1303800" y="510575"/>
            <a:ext cx="7706700" cy="45954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sz="1600"/>
              <a:t>Leon Gatsy’s application was the start to countless applications and projects due to this new idea, however there is a simple flaw in his code. He optimizes the Image after every loop, which turns out to make a stylized photo very slow. Also there is </a:t>
            </a:r>
            <a:r>
              <a:rPr lang="en" sz="1600"/>
              <a:t>a lot</a:t>
            </a:r>
            <a:r>
              <a:rPr lang="en" sz="1600"/>
              <a:t> of hyperparameter tuning for the stylized image to be considered “stable”. </a:t>
            </a:r>
            <a:endParaRPr sz="1600"/>
          </a:p>
          <a:p>
            <a:pPr indent="0" lvl="0" marL="457200" rtl="0" algn="l">
              <a:lnSpc>
                <a:spcPct val="100000"/>
              </a:lnSpc>
              <a:spcBef>
                <a:spcPts val="1600"/>
              </a:spcBef>
              <a:spcAft>
                <a:spcPts val="0"/>
              </a:spcAft>
              <a:buNone/>
            </a:pPr>
            <a:r>
              <a:t/>
            </a:r>
            <a:endParaRPr sz="1600"/>
          </a:p>
          <a:p>
            <a:pPr indent="-330200" lvl="0" marL="457200" rtl="0" algn="l">
              <a:lnSpc>
                <a:spcPct val="100000"/>
              </a:lnSpc>
              <a:spcBef>
                <a:spcPts val="1600"/>
              </a:spcBef>
              <a:spcAft>
                <a:spcPts val="0"/>
              </a:spcAft>
              <a:buSzPts val="1600"/>
              <a:buChar char="●"/>
            </a:pPr>
            <a:r>
              <a:rPr lang="en" sz="1600"/>
              <a:t>There has been some fixes to the problem such as a proposed variational loss that stabilizes the final photo and changing different layers to try stabilize and speed up the network. The current research focuses on Style Transfer for Videos, in Real-Time, and for different simulations. </a:t>
            </a:r>
            <a:endParaRPr sz="1600"/>
          </a:p>
          <a:p>
            <a:pPr indent="0" lvl="0" marL="457200" rtl="0" algn="l">
              <a:lnSpc>
                <a:spcPct val="100000"/>
              </a:lnSpc>
              <a:spcBef>
                <a:spcPts val="1600"/>
              </a:spcBef>
              <a:spcAft>
                <a:spcPts val="0"/>
              </a:spcAft>
              <a:buNone/>
            </a:pPr>
            <a:r>
              <a:t/>
            </a:r>
            <a:endParaRPr sz="1600"/>
          </a:p>
          <a:p>
            <a:pPr indent="-323850" lvl="0" marL="457200" rtl="0" algn="l">
              <a:lnSpc>
                <a:spcPct val="100000"/>
              </a:lnSpc>
              <a:spcBef>
                <a:spcPts val="1600"/>
              </a:spcBef>
              <a:spcAft>
                <a:spcPts val="0"/>
              </a:spcAft>
              <a:buSzPts val="1500"/>
              <a:buChar char="●"/>
            </a:pPr>
            <a:r>
              <a:rPr lang="en" sz="1600"/>
              <a:t>For my project, I hope to revisit in the future and add a real-time video capture that performs neural style transfer in the cloud. This would allow for a stable video transfer style layout, more similar to how snapchat filters captures an effect, rather than just having a photo stylized for you</a:t>
            </a:r>
            <a:r>
              <a:rPr lang="en" sz="1500"/>
              <a:t>. </a:t>
            </a:r>
            <a:endParaRPr sz="1500"/>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