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7" r:id="rId6"/>
    <p:sldId id="449" r:id="rId7"/>
    <p:sldId id="441" r:id="rId8"/>
    <p:sldId id="452" r:id="rId9"/>
    <p:sldId id="4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8B6"/>
    <a:srgbClr val="D75078"/>
    <a:srgbClr val="85A0A9"/>
    <a:srgbClr val="8C5896"/>
    <a:srgbClr val="7C6560"/>
    <a:srgbClr val="29282D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fiawec.alkamelsystems.com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8" y="1307810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Boris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Kerkez</a:t>
            </a:r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B69EE6D-186A-4BC5-483B-9AAD4440720A}"/>
              </a:ext>
            </a:extLst>
          </p:cNvPr>
          <p:cNvSpPr txBox="1">
            <a:spLocks/>
          </p:cNvSpPr>
          <p:nvPr/>
        </p:nvSpPr>
        <p:spPr>
          <a:xfrm>
            <a:off x="1875352" y="5256764"/>
            <a:ext cx="505422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Mehrad Tavanamehr</a:t>
            </a:r>
          </a:p>
          <a:p>
            <a:r>
              <a:rPr lang="en-US" dirty="0"/>
              <a:t>			202201051</a:t>
            </a:r>
          </a:p>
        </p:txBody>
      </p:sp>
      <p:pic>
        <p:nvPicPr>
          <p:cNvPr id="1026" name="Picture 2" descr="Contemporary Technology University">
            <a:extLst>
              <a:ext uri="{FF2B5EF4-FFF2-40B4-BE49-F238E27FC236}">
                <a16:creationId xmlns:a16="http://schemas.microsoft.com/office/drawing/2014/main" id="{5EE22B89-EFCD-6182-239A-7E0B833B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77" y="127876"/>
            <a:ext cx="2743556" cy="6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>
            <a:normAutofit fontScale="90000"/>
          </a:bodyPr>
          <a:lstStyle/>
          <a:p>
            <a:r>
              <a:rPr lang="en-US" dirty="0"/>
              <a:t>FIA World Endurance Championship Lap Data 2012-22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0784" y="2395314"/>
            <a:ext cx="4645152" cy="3013140"/>
          </a:xfrm>
        </p:spPr>
        <p:txBody>
          <a:bodyPr/>
          <a:lstStyle/>
          <a:p>
            <a:r>
              <a:rPr lang="en-US" dirty="0"/>
              <a:t>This dataset contains the lap time information for the FIA World Endurance Championship (WEC) for the 2012 to 2022 seasons.</a:t>
            </a:r>
          </a:p>
          <a:p>
            <a:r>
              <a:rPr lang="en-US" dirty="0"/>
              <a:t>Data was scraped from the FIA WEC timing, hosted at </a:t>
            </a:r>
            <a:r>
              <a:rPr lang="en-US" dirty="0">
                <a:hlinkClick r:id="rId4"/>
              </a:rPr>
              <a:t>http://fiawec.alkamelsystems.com/index.php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990B-9447-2C87-3820-8B3BA040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299224">
            <a:off x="387718" y="2572379"/>
            <a:ext cx="4237100" cy="21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4623" y="3292810"/>
            <a:ext cx="2221477" cy="576345"/>
          </a:xfrm>
        </p:spPr>
        <p:txBody>
          <a:bodyPr anchor="t">
            <a:normAutofit/>
          </a:bodyPr>
          <a:lstStyle/>
          <a:p>
            <a:r>
              <a:rPr lang="en-US" b="1" dirty="0"/>
              <a:t>Content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AB65C0B-E7CF-1155-FA12-9126083200B6}"/>
              </a:ext>
            </a:extLst>
          </p:cNvPr>
          <p:cNvSpPr txBox="1">
            <a:spLocks/>
          </p:cNvSpPr>
          <p:nvPr/>
        </p:nvSpPr>
        <p:spPr>
          <a:xfrm>
            <a:off x="715805" y="165341"/>
            <a:ext cx="11328253" cy="6527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number:</a:t>
            </a:r>
            <a:r>
              <a:rPr lang="en-US" sz="1200" dirty="0"/>
              <a:t> The car number that completed the lap</a:t>
            </a:r>
            <a:br>
              <a:rPr lang="en-US" sz="1200" dirty="0"/>
            </a:br>
            <a:r>
              <a:rPr lang="en-US" sz="1200" b="1" dirty="0" err="1"/>
              <a:t>driver_number</a:t>
            </a:r>
            <a:r>
              <a:rPr lang="en-US" sz="1200" b="1" dirty="0"/>
              <a:t>:</a:t>
            </a:r>
            <a:r>
              <a:rPr lang="en-US" sz="1200" dirty="0"/>
              <a:t> The driver of the car number that completed the lap</a:t>
            </a:r>
            <a:br>
              <a:rPr lang="en-US" sz="1200" dirty="0"/>
            </a:br>
            <a:r>
              <a:rPr lang="en-US" sz="1200" b="1" dirty="0" err="1"/>
              <a:t>lap_number</a:t>
            </a:r>
            <a:r>
              <a:rPr lang="en-US" sz="1200" b="1" dirty="0"/>
              <a:t>:</a:t>
            </a:r>
            <a:r>
              <a:rPr lang="en-US" sz="1200" dirty="0"/>
              <a:t> The lap number of the race the lap was completed at</a:t>
            </a:r>
            <a:br>
              <a:rPr lang="en-US" sz="1200" dirty="0"/>
            </a:br>
            <a:r>
              <a:rPr lang="en-US" sz="1200" b="1" dirty="0" err="1"/>
              <a:t>lap_time</a:t>
            </a:r>
            <a:r>
              <a:rPr lang="en-US" sz="1200" b="1" dirty="0"/>
              <a:t>:</a:t>
            </a:r>
            <a:r>
              <a:rPr lang="en-US" sz="1200" dirty="0"/>
              <a:t> The lap time recorded as they crossed the timing beam</a:t>
            </a:r>
            <a:br>
              <a:rPr lang="en-US" sz="1200" dirty="0"/>
            </a:br>
            <a:r>
              <a:rPr lang="en-US" sz="1200" b="1" dirty="0" err="1"/>
              <a:t>lap_improvement</a:t>
            </a:r>
            <a:r>
              <a:rPr lang="en-US" sz="1200" b="1" dirty="0"/>
              <a:t>:</a:t>
            </a:r>
            <a:r>
              <a:rPr lang="en-US" sz="1200" dirty="0"/>
              <a:t> Haven't looked into this, but my guess would a variable showing if the driver made improvement vs previous </a:t>
            </a:r>
            <a:r>
              <a:rPr lang="en-US" sz="1200" dirty="0" err="1"/>
              <a:t>lap_times</a:t>
            </a:r>
            <a:r>
              <a:rPr lang="en-US" sz="1200" dirty="0"/>
              <a:t>. Likely 0 is no improvement, 1 is green (personal best), 2 is purple (race best), and 3 is a WR? 99% of the laps have 0 improvement, so further research probably needed.</a:t>
            </a:r>
            <a:br>
              <a:rPr lang="en-US" sz="1200" dirty="0"/>
            </a:br>
            <a:r>
              <a:rPr lang="en-US" sz="1200" b="1" dirty="0" err="1"/>
              <a:t>crossing_finish_line_in_pit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 err="1"/>
              <a:t>boolean</a:t>
            </a:r>
            <a:r>
              <a:rPr lang="en-US" sz="1200" dirty="0"/>
              <a:t> for if they crossed the finish line, B if they did, nan else</a:t>
            </a:r>
            <a:br>
              <a:rPr lang="en-US" sz="1200" dirty="0"/>
            </a:br>
            <a:r>
              <a:rPr lang="en-US" sz="1200" b="1" dirty="0"/>
              <a:t>s1, s2, s3</a:t>
            </a:r>
            <a:r>
              <a:rPr lang="en-US" sz="1200" dirty="0"/>
              <a:t> The sector times recorded as they crossed the timing beam (recorded in </a:t>
            </a:r>
            <a:r>
              <a:rPr lang="en-US" sz="1200" dirty="0" err="1"/>
              <a:t>ss.mss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/>
              <a:t>s1/s2/s3_improvement</a:t>
            </a:r>
            <a:r>
              <a:rPr lang="en-US" sz="1200" dirty="0"/>
              <a:t> similar to </a:t>
            </a:r>
            <a:r>
              <a:rPr lang="en-US" sz="1200" dirty="0" err="1"/>
              <a:t>lap_improvement</a:t>
            </a:r>
            <a:br>
              <a:rPr lang="en-US" sz="1200" dirty="0"/>
            </a:br>
            <a:r>
              <a:rPr lang="en-US" sz="1200" b="1" dirty="0"/>
              <a:t>s1/s2/s3_large</a:t>
            </a:r>
            <a:r>
              <a:rPr lang="en-US" sz="1200" dirty="0"/>
              <a:t>: how they crossed the timing beams similar to </a:t>
            </a:r>
            <a:r>
              <a:rPr lang="en-US" sz="1200" dirty="0" err="1"/>
              <a:t>lap_time</a:t>
            </a:r>
            <a:br>
              <a:rPr lang="en-US" sz="1200" dirty="0"/>
            </a:br>
            <a:r>
              <a:rPr lang="en-US" sz="1200" b="1" dirty="0"/>
              <a:t>t6, t7, </a:t>
            </a:r>
            <a:r>
              <a:rPr lang="en-US" sz="1200" b="1" dirty="0" err="1"/>
              <a:t>porsche</a:t>
            </a:r>
            <a:r>
              <a:rPr lang="en-US" sz="1200" b="1" dirty="0"/>
              <a:t>, ford</a:t>
            </a:r>
            <a:r>
              <a:rPr lang="en-US" sz="1200" dirty="0"/>
              <a:t>: only applicable to LE_MANS, the timing recorded similar to s1, s2, s3_large</a:t>
            </a:r>
            <a:br>
              <a:rPr lang="en-US" sz="1200" dirty="0"/>
            </a:br>
            <a:r>
              <a:rPr lang="en-US" sz="1200" b="1" dirty="0"/>
              <a:t>kph:</a:t>
            </a:r>
            <a:r>
              <a:rPr lang="en-US" sz="1200" dirty="0"/>
              <a:t> the average kph of the lap</a:t>
            </a:r>
            <a:br>
              <a:rPr lang="en-US" sz="1200" dirty="0"/>
            </a:br>
            <a:r>
              <a:rPr lang="en-US" sz="1200" b="1" dirty="0" err="1"/>
              <a:t>top_speed</a:t>
            </a:r>
            <a:r>
              <a:rPr lang="en-US" sz="1200" b="1" dirty="0"/>
              <a:t>:</a:t>
            </a:r>
            <a:r>
              <a:rPr lang="en-US" sz="1200" dirty="0"/>
              <a:t> the fastest recorded time of the lap</a:t>
            </a:r>
            <a:br>
              <a:rPr lang="en-US" sz="1200" dirty="0"/>
            </a:br>
            <a:r>
              <a:rPr lang="en-US" sz="1200" b="1" dirty="0" err="1"/>
              <a:t>driver_name</a:t>
            </a:r>
            <a:r>
              <a:rPr lang="en-US" sz="1200" b="1" dirty="0"/>
              <a:t>:</a:t>
            </a:r>
            <a:r>
              <a:rPr lang="en-US" sz="1200" dirty="0"/>
              <a:t> the driver that recorded the lap</a:t>
            </a:r>
            <a:br>
              <a:rPr lang="en-US" sz="1200" dirty="0"/>
            </a:br>
            <a:r>
              <a:rPr lang="en-US" sz="1200" b="1" dirty="0" err="1"/>
              <a:t>pit_time</a:t>
            </a:r>
            <a:r>
              <a:rPr lang="en-US" sz="1200" b="1" dirty="0"/>
              <a:t>:</a:t>
            </a:r>
            <a:r>
              <a:rPr lang="en-US" sz="1200" dirty="0"/>
              <a:t> the recorded time that was spent in the pitlane (typically followed by "B" in </a:t>
            </a:r>
            <a:r>
              <a:rPr lang="en-US" sz="1200" dirty="0" err="1"/>
              <a:t>crossing_finish_line_in_pit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/>
              <a:t>class:</a:t>
            </a:r>
            <a:r>
              <a:rPr lang="en-US" sz="1200" dirty="0"/>
              <a:t> the class of the car that set the lap time</a:t>
            </a:r>
            <a:br>
              <a:rPr lang="en-US" sz="1200" dirty="0"/>
            </a:br>
            <a:r>
              <a:rPr lang="en-US" sz="1200" b="1" dirty="0"/>
              <a:t>group:</a:t>
            </a:r>
            <a:r>
              <a:rPr lang="en-US" sz="1200" dirty="0"/>
              <a:t> the group of the car that set the lap time, only applicable to LMP1s and LMP2 Pro/Am (2021 season?)</a:t>
            </a:r>
            <a:br>
              <a:rPr lang="en-US" sz="1200" dirty="0"/>
            </a:br>
            <a:r>
              <a:rPr lang="en-US" sz="1200" b="1" dirty="0"/>
              <a:t>team:</a:t>
            </a:r>
            <a:r>
              <a:rPr lang="en-US" sz="1200" dirty="0"/>
              <a:t> the team of the car that set the lap</a:t>
            </a:r>
            <a:br>
              <a:rPr lang="en-US" sz="1200" dirty="0"/>
            </a:br>
            <a:r>
              <a:rPr lang="en-US" sz="1200" b="1" dirty="0"/>
              <a:t>manufacturer:</a:t>
            </a:r>
            <a:r>
              <a:rPr lang="en-US" sz="1200" dirty="0"/>
              <a:t> the manufacturer of the car that set the lap</a:t>
            </a:r>
            <a:br>
              <a:rPr lang="en-US" sz="1200" dirty="0"/>
            </a:br>
            <a:r>
              <a:rPr lang="en-US" sz="1200" b="1" dirty="0"/>
              <a:t>season:</a:t>
            </a:r>
            <a:r>
              <a:rPr lang="en-US" sz="1200" dirty="0"/>
              <a:t> the WEC season the lap was set at</a:t>
            </a:r>
            <a:br>
              <a:rPr lang="en-US" sz="1200" dirty="0"/>
            </a:br>
            <a:r>
              <a:rPr lang="en-US" sz="1200" b="1" dirty="0"/>
              <a:t>circuit:</a:t>
            </a:r>
            <a:r>
              <a:rPr lang="en-US" sz="1200" dirty="0"/>
              <a:t> the circuit the lap was set at</a:t>
            </a:r>
            <a:br>
              <a:rPr lang="en-US" sz="1200" dirty="0"/>
            </a:br>
            <a:r>
              <a:rPr lang="en-US" sz="1200" b="1" dirty="0"/>
              <a:t>round:</a:t>
            </a:r>
            <a:r>
              <a:rPr lang="en-US" sz="1200" dirty="0"/>
              <a:t> the round (race number in the championship) the lap was set at</a:t>
            </a:r>
            <a:br>
              <a:rPr lang="en-US" sz="1200" dirty="0"/>
            </a:br>
            <a:r>
              <a:rPr lang="en-US" sz="1200" b="1" dirty="0"/>
              <a:t>vehicle:</a:t>
            </a:r>
            <a:r>
              <a:rPr lang="en-US" sz="1200" dirty="0"/>
              <a:t> the car the lap was set with</a:t>
            </a:r>
            <a:br>
              <a:rPr lang="en-US" sz="1200" dirty="0"/>
            </a:br>
            <a:r>
              <a:rPr lang="en-US" sz="1200" b="1" dirty="0" err="1"/>
              <a:t>flag_at_fl</a:t>
            </a:r>
            <a:r>
              <a:rPr lang="en-US" sz="1200" b="1" dirty="0"/>
              <a:t>:</a:t>
            </a:r>
            <a:r>
              <a:rPr lang="en-US" sz="1200" dirty="0"/>
              <a:t> the flag status at the timing beam (only for 2022)</a:t>
            </a:r>
            <a:br>
              <a:rPr lang="en-US" sz="1200" dirty="0"/>
            </a:br>
            <a:r>
              <a:rPr lang="en-US" sz="1200" b="1" dirty="0" err="1"/>
              <a:t>lap_time_ms</a:t>
            </a:r>
            <a:r>
              <a:rPr lang="en-US" sz="1200" b="1" dirty="0"/>
              <a:t>:</a:t>
            </a:r>
            <a:r>
              <a:rPr lang="en-US" sz="1200" dirty="0"/>
              <a:t> The lap time recorded in milliseconds (seconds*1000)</a:t>
            </a:r>
            <a:br>
              <a:rPr lang="en-US" sz="1200" dirty="0"/>
            </a:br>
            <a:r>
              <a:rPr lang="en-US" sz="1200" b="1" dirty="0" err="1"/>
              <a:t>lap_time_s</a:t>
            </a:r>
            <a:r>
              <a:rPr lang="en-US" sz="1200" b="1" dirty="0"/>
              <a:t>:</a:t>
            </a:r>
            <a:r>
              <a:rPr lang="en-US" sz="1200" dirty="0"/>
              <a:t> the lap time recorded in seconds</a:t>
            </a:r>
            <a:br>
              <a:rPr lang="en-US" sz="1200" dirty="0"/>
            </a:br>
            <a:r>
              <a:rPr lang="en-US" sz="1200" b="1" dirty="0" err="1"/>
              <a:t>team_no</a:t>
            </a:r>
            <a:r>
              <a:rPr lang="en-US" sz="1200" b="1" dirty="0"/>
              <a:t>:</a:t>
            </a:r>
            <a:r>
              <a:rPr lang="en-US" sz="1200" dirty="0"/>
              <a:t> A combination of team and the team's number </a:t>
            </a:r>
            <a:r>
              <a:rPr lang="en-US" sz="1200" dirty="0" err="1"/>
              <a:t>e.g</a:t>
            </a:r>
            <a:r>
              <a:rPr lang="en-US" sz="1200" dirty="0"/>
              <a:t> Toyota Gazoo Racing #7</a:t>
            </a:r>
            <a:br>
              <a:rPr lang="en-US" sz="1200" dirty="0"/>
            </a:br>
            <a:r>
              <a:rPr lang="en-US" sz="1200" b="1" dirty="0"/>
              <a:t>engine:</a:t>
            </a:r>
            <a:r>
              <a:rPr lang="en-US" sz="1200" dirty="0"/>
              <a:t> The engine of the car the lap was set with.</a:t>
            </a:r>
            <a:br>
              <a:rPr lang="en-US" sz="1200" dirty="0"/>
            </a:br>
            <a:r>
              <a:rPr lang="en-US" sz="1200" b="1" dirty="0" err="1"/>
              <a:t>driver_stint_no</a:t>
            </a:r>
            <a:r>
              <a:rPr lang="en-US" sz="1200" b="1" dirty="0"/>
              <a:t>:</a:t>
            </a:r>
            <a:r>
              <a:rPr lang="en-US" sz="1200" dirty="0"/>
              <a:t> Labeling the driver stint. A stint changes when the driver pits and either a. stays in the car, or b. swaps into the car.</a:t>
            </a:r>
            <a:br>
              <a:rPr lang="en-US" sz="1200" dirty="0"/>
            </a:br>
            <a:r>
              <a:rPr lang="en-US" sz="1200" b="1" dirty="0" err="1"/>
              <a:t>driver_stint</a:t>
            </a:r>
            <a:r>
              <a:rPr lang="en-US" sz="1200" b="1" dirty="0"/>
              <a:t>:</a:t>
            </a:r>
            <a:r>
              <a:rPr lang="en-US" sz="1200" dirty="0"/>
              <a:t> A combination of </a:t>
            </a:r>
            <a:r>
              <a:rPr lang="en-US" sz="1200" dirty="0" err="1"/>
              <a:t>driver_name</a:t>
            </a:r>
            <a:r>
              <a:rPr lang="en-US" sz="1200" dirty="0"/>
              <a:t> and the </a:t>
            </a:r>
            <a:r>
              <a:rPr lang="en-US" sz="1200" dirty="0" err="1"/>
              <a:t>driver_stint_no</a:t>
            </a:r>
            <a:r>
              <a:rPr lang="en-US" sz="1200" dirty="0"/>
              <a:t>, e.g. Mike CONWAY Stint #1</a:t>
            </a:r>
            <a:br>
              <a:rPr lang="en-US" sz="1200" dirty="0"/>
            </a:br>
            <a:r>
              <a:rPr lang="en-US" sz="1200" b="1" dirty="0" err="1"/>
              <a:t>team_stint_no</a:t>
            </a:r>
            <a:r>
              <a:rPr lang="en-US" sz="1200" b="1" dirty="0"/>
              <a:t>:</a:t>
            </a:r>
            <a:r>
              <a:rPr lang="en-US" sz="1200" dirty="0"/>
              <a:t> Labeling the team stint. A stint changes when the driver pits. </a:t>
            </a:r>
            <a:br>
              <a:rPr lang="en-US" sz="1200" dirty="0"/>
            </a:br>
            <a:r>
              <a:rPr lang="en-US" sz="1200" b="1" dirty="0" err="1"/>
              <a:t>team_stint</a:t>
            </a:r>
            <a:r>
              <a:rPr lang="en-US" sz="1200" b="1" dirty="0"/>
              <a:t>:</a:t>
            </a:r>
            <a:r>
              <a:rPr lang="en-US" sz="1200" dirty="0"/>
              <a:t> A combination of </a:t>
            </a:r>
            <a:r>
              <a:rPr lang="en-US" sz="1200" dirty="0" err="1"/>
              <a:t>team_no</a:t>
            </a:r>
            <a:r>
              <a:rPr lang="en-US" sz="1200" dirty="0"/>
              <a:t> and the </a:t>
            </a:r>
            <a:r>
              <a:rPr lang="en-US" sz="1200" dirty="0" err="1"/>
              <a:t>team_stint_no</a:t>
            </a:r>
            <a:r>
              <a:rPr lang="en-US" sz="1200" dirty="0"/>
              <a:t>, e.g. Toyota Gazoo Racing #7 Stint #1</a:t>
            </a:r>
            <a:br>
              <a:rPr lang="en-US" sz="1200" dirty="0"/>
            </a:br>
            <a:r>
              <a:rPr lang="en-US" sz="1200" b="1" dirty="0"/>
              <a:t>position:</a:t>
            </a:r>
            <a:r>
              <a:rPr lang="en-US" sz="1200" dirty="0"/>
              <a:t> The position of the car at the time of the lap.</a:t>
            </a:r>
            <a:br>
              <a:rPr lang="en-US" sz="1200" dirty="0"/>
            </a:br>
            <a:r>
              <a:rPr lang="en-US" sz="1200" b="1" dirty="0" err="1"/>
              <a:t>class_position</a:t>
            </a:r>
            <a:r>
              <a:rPr lang="en-US" sz="1200" b="1" dirty="0"/>
              <a:t>:</a:t>
            </a:r>
            <a:r>
              <a:rPr lang="en-US" sz="1200" dirty="0"/>
              <a:t> The position of the car in class at the time of the lap.</a:t>
            </a:r>
            <a:br>
              <a:rPr lang="en-US" sz="1200" dirty="0"/>
            </a:br>
            <a:r>
              <a:rPr lang="en-US" sz="1200" b="1" dirty="0" err="1"/>
              <a:t>interval_ms</a:t>
            </a:r>
            <a:r>
              <a:rPr lang="en-US" sz="1200" b="1" dirty="0"/>
              <a:t>:</a:t>
            </a:r>
            <a:r>
              <a:rPr lang="en-US" sz="1200" dirty="0"/>
              <a:t> The interval (gap to the car in front for position) in </a:t>
            </a:r>
            <a:r>
              <a:rPr lang="en-US" sz="1200" dirty="0" err="1"/>
              <a:t>ms</a:t>
            </a:r>
            <a:br>
              <a:rPr lang="en-US" sz="1200" dirty="0"/>
            </a:br>
            <a:r>
              <a:rPr lang="en-US" sz="1200" b="1" dirty="0"/>
              <a:t>interval:</a:t>
            </a:r>
            <a:r>
              <a:rPr lang="en-US" sz="1200" dirty="0"/>
              <a:t> The interval (gap to the car in front for position) in s</a:t>
            </a:r>
            <a:br>
              <a:rPr lang="en-US" sz="1200" dirty="0"/>
            </a:br>
            <a:r>
              <a:rPr lang="en-US" sz="1200" b="1" dirty="0"/>
              <a:t>gap:</a:t>
            </a:r>
            <a:r>
              <a:rPr lang="en-US" sz="1200" dirty="0"/>
              <a:t> The total time to the leader (time to 1st position overall) in s</a:t>
            </a:r>
            <a:br>
              <a:rPr lang="en-US" sz="1200" dirty="0"/>
            </a:br>
            <a:r>
              <a:rPr lang="en-US" sz="1200" b="1" dirty="0" err="1"/>
              <a:t>class_interval</a:t>
            </a:r>
            <a:r>
              <a:rPr lang="en-US" sz="1200" b="1" dirty="0"/>
              <a:t>:</a:t>
            </a:r>
            <a:r>
              <a:rPr lang="en-US" sz="1200" dirty="0"/>
              <a:t> The interval (gap to the car in front for position in class) in s</a:t>
            </a:r>
            <a:br>
              <a:rPr lang="en-US" sz="1200" dirty="0"/>
            </a:br>
            <a:r>
              <a:rPr lang="en-US" sz="1200" b="1" dirty="0" err="1"/>
              <a:t>class_gap</a:t>
            </a:r>
            <a:r>
              <a:rPr lang="en-US" sz="1200" dirty="0"/>
              <a:t> The total time to the leader (time to 1st position in class) in s</a:t>
            </a:r>
            <a:endParaRPr lang="en-US" sz="1600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A5795B26-FBD9-9FD5-58EA-463A1A247E60}"/>
              </a:ext>
            </a:extLst>
          </p:cNvPr>
          <p:cNvSpPr txBox="1">
            <a:spLocks/>
          </p:cNvSpPr>
          <p:nvPr/>
        </p:nvSpPr>
        <p:spPr>
          <a:xfrm rot="18947844">
            <a:off x="8481124" y="2709698"/>
            <a:ext cx="2952879" cy="1219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Dataset.shape</a:t>
            </a:r>
            <a:endParaRPr lang="en-US" b="1" dirty="0"/>
          </a:p>
          <a:p>
            <a:pPr algn="ctr"/>
            <a:r>
              <a:rPr lang="en-US" dirty="0"/>
              <a:t>(483178, 50)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92611">
            <a:off x="-52314" y="728379"/>
            <a:ext cx="2539978" cy="765211"/>
          </a:xfrm>
          <a:solidFill>
            <a:schemeClr val="bg2">
              <a:lumMod val="60000"/>
              <a:lumOff val="40000"/>
            </a:schemeClr>
          </a:solidFill>
        </p:spPr>
        <p:txBody>
          <a:bodyPr anchor="t" anchorCtr="0">
            <a:normAutofit fontScale="90000"/>
          </a:bodyPr>
          <a:lstStyle/>
          <a:p>
            <a:r>
              <a:rPr lang="en-US" dirty="0"/>
              <a:t>Steps in brief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AE116A-7414-CDA8-9C17-8E0507CCB2AE}"/>
              </a:ext>
            </a:extLst>
          </p:cNvPr>
          <p:cNvSpPr txBox="1">
            <a:spLocks/>
          </p:cNvSpPr>
          <p:nvPr/>
        </p:nvSpPr>
        <p:spPr>
          <a:xfrm>
            <a:off x="1934307" y="1687757"/>
            <a:ext cx="9221374" cy="4684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" panose="020B0502040204020203" pitchFamily="34" charset="0"/>
              </a:rPr>
              <a:t>General loading dataset with </a:t>
            </a:r>
            <a:r>
              <a:rPr lang="en-US" sz="2400" dirty="0" err="1">
                <a:latin typeface="Segoe UI" panose="020B0502040204020203" pitchFamily="34" charset="0"/>
              </a:rPr>
              <a:t>pd.read_csv</a:t>
            </a:r>
            <a:r>
              <a:rPr lang="en-US" sz="2400" dirty="0">
                <a:latin typeface="Segoe UI" panose="020B0502040204020203" pitchFamily="34" charset="0"/>
              </a:rPr>
              <a:t>()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Initial analyze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Loading dataset, based on initial analyze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Check and change data types of fields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Separate dataset to meaningful parts based on content of data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Check and fill null value with proper values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fixing values of categorical data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Reducing duplicate features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Continue with numeric values and find outliers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Checking some method for categorical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A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079137">
            <a:off x="-11595" y="880735"/>
            <a:ext cx="3123011" cy="1164610"/>
          </a:xfrm>
          <a:solidFill>
            <a:srgbClr val="D75078"/>
          </a:solidFill>
        </p:spPr>
        <p:txBody>
          <a:bodyPr anchor="t">
            <a:normAutofit/>
          </a:bodyPr>
          <a:lstStyle/>
          <a:p>
            <a:pPr algn="ctr"/>
            <a:r>
              <a:rPr lang="en-US" dirty="0"/>
              <a:t>The most difficulties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C92D14C-15C3-C4F9-547D-CA09B4F2515E}"/>
              </a:ext>
            </a:extLst>
          </p:cNvPr>
          <p:cNvSpPr txBox="1">
            <a:spLocks/>
          </p:cNvSpPr>
          <p:nvPr/>
        </p:nvSpPr>
        <p:spPr>
          <a:xfrm>
            <a:off x="2103120" y="1463040"/>
            <a:ext cx="9221374" cy="334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" panose="020B0502040204020203" pitchFamily="34" charset="0"/>
              </a:rPr>
              <a:t>The most difficulties I faced,</a:t>
            </a:r>
            <a:endParaRPr lang="en-US" sz="2800" dirty="0">
              <a:latin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</a:rPr>
              <a:t>Changing datatype from string to specific time format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A6D10F-0767-FF71-2304-FD5001E8BAA5}"/>
              </a:ext>
            </a:extLst>
          </p:cNvPr>
          <p:cNvSpPr txBox="1"/>
          <p:nvPr/>
        </p:nvSpPr>
        <p:spPr>
          <a:xfrm>
            <a:off x="4089904" y="2321170"/>
            <a:ext cx="5998976" cy="4524315"/>
          </a:xfrm>
          <a:prstGeom prst="rect">
            <a:avLst/>
          </a:prstGeom>
          <a:solidFill>
            <a:srgbClr val="E288B6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def </a:t>
            </a:r>
            <a:r>
              <a:rPr lang="en-US" sz="1200" dirty="0" err="1"/>
              <a:t>convertstrTotime</a:t>
            </a:r>
            <a:r>
              <a:rPr lang="en-US" sz="1200" dirty="0"/>
              <a:t>(item):</a:t>
            </a:r>
          </a:p>
          <a:p>
            <a:r>
              <a:rPr lang="en-US" sz="1200" dirty="0"/>
              <a:t>    if str(item).count(':') == 0: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hr</a:t>
            </a:r>
            <a:r>
              <a:rPr lang="en-US" sz="1200" dirty="0"/>
              <a:t>, </a:t>
            </a:r>
            <a:r>
              <a:rPr lang="en-US" sz="1200" dirty="0" err="1"/>
              <a:t>minu</a:t>
            </a:r>
            <a:r>
              <a:rPr lang="en-US" sz="1200" dirty="0"/>
              <a:t> = '00','00'</a:t>
            </a:r>
          </a:p>
          <a:p>
            <a:r>
              <a:rPr lang="en-US" sz="1200" dirty="0"/>
              <a:t>        if str(item).count('.') == 0: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misec</a:t>
            </a:r>
            <a:r>
              <a:rPr lang="en-US" sz="1200" dirty="0"/>
              <a:t> = str(item)</a:t>
            </a:r>
          </a:p>
          <a:p>
            <a:r>
              <a:rPr lang="en-US" sz="1200" dirty="0"/>
              <a:t>            sec = '00'</a:t>
            </a:r>
          </a:p>
          <a:p>
            <a:r>
              <a:rPr lang="en-US" sz="1200" dirty="0"/>
              <a:t>        else:</a:t>
            </a:r>
          </a:p>
          <a:p>
            <a:r>
              <a:rPr lang="en-US" sz="1200" dirty="0"/>
              <a:t>            sec, </a:t>
            </a:r>
            <a:r>
              <a:rPr lang="en-US" sz="1200" dirty="0" err="1"/>
              <a:t>misec</a:t>
            </a:r>
            <a:r>
              <a:rPr lang="en-US" sz="1200" dirty="0"/>
              <a:t> = map(str, </a:t>
            </a:r>
            <a:r>
              <a:rPr lang="en-US" sz="1200" dirty="0" err="1"/>
              <a:t>item.split</a:t>
            </a:r>
            <a:r>
              <a:rPr lang="en-US" sz="1200" dirty="0"/>
              <a:t>('.'))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str(item).count(':') == 1: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hr</a:t>
            </a:r>
            <a:r>
              <a:rPr lang="en-US" sz="1200" dirty="0"/>
              <a:t> = '00'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minu</a:t>
            </a:r>
            <a:r>
              <a:rPr lang="en-US" sz="1200" dirty="0"/>
              <a:t>, </a:t>
            </a:r>
            <a:r>
              <a:rPr lang="en-US" sz="1200" dirty="0" err="1"/>
              <a:t>secmic</a:t>
            </a:r>
            <a:r>
              <a:rPr lang="en-US" sz="1200" dirty="0"/>
              <a:t> = map(str, </a:t>
            </a:r>
            <a:r>
              <a:rPr lang="en-US" sz="1200" dirty="0" err="1"/>
              <a:t>item.split</a:t>
            </a:r>
            <a:r>
              <a:rPr lang="en-US" sz="1200" dirty="0"/>
              <a:t>(':'))</a:t>
            </a:r>
          </a:p>
          <a:p>
            <a:r>
              <a:rPr lang="en-US" sz="1200" dirty="0"/>
              <a:t>        if str(</a:t>
            </a:r>
            <a:r>
              <a:rPr lang="en-US" sz="1200" dirty="0" err="1"/>
              <a:t>secmic</a:t>
            </a:r>
            <a:r>
              <a:rPr lang="en-US" sz="1200" dirty="0"/>
              <a:t>).count('.') == 0:</a:t>
            </a:r>
          </a:p>
          <a:p>
            <a:r>
              <a:rPr lang="en-US" sz="1200" dirty="0"/>
              <a:t>            sec = str(</a:t>
            </a:r>
            <a:r>
              <a:rPr lang="en-US" sz="1200" dirty="0" err="1"/>
              <a:t>secmic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misec</a:t>
            </a:r>
            <a:r>
              <a:rPr lang="en-US" sz="1200" dirty="0"/>
              <a:t> = '00'</a:t>
            </a:r>
          </a:p>
          <a:p>
            <a:r>
              <a:rPr lang="en-US" sz="1200" dirty="0"/>
              <a:t>        else:</a:t>
            </a:r>
          </a:p>
          <a:p>
            <a:r>
              <a:rPr lang="en-US" sz="1200" dirty="0"/>
              <a:t>            sec, </a:t>
            </a:r>
            <a:r>
              <a:rPr lang="en-US" sz="1200" dirty="0" err="1"/>
              <a:t>misec</a:t>
            </a:r>
            <a:r>
              <a:rPr lang="en-US" sz="1200" dirty="0"/>
              <a:t> = map(str, </a:t>
            </a:r>
            <a:r>
              <a:rPr lang="en-US" sz="1200" dirty="0" err="1"/>
              <a:t>secmic.split</a:t>
            </a:r>
            <a:r>
              <a:rPr lang="en-US" sz="1200" dirty="0"/>
              <a:t>('.'))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str(item).count(':') == 2: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hr</a:t>
            </a:r>
            <a:r>
              <a:rPr lang="en-US" sz="1200" dirty="0"/>
              <a:t>, </a:t>
            </a:r>
            <a:r>
              <a:rPr lang="en-US" sz="1200" dirty="0" err="1"/>
              <a:t>minu</a:t>
            </a:r>
            <a:r>
              <a:rPr lang="en-US" sz="1200" dirty="0"/>
              <a:t>, </a:t>
            </a:r>
            <a:r>
              <a:rPr lang="en-US" sz="1200" dirty="0" err="1"/>
              <a:t>secmic</a:t>
            </a:r>
            <a:r>
              <a:rPr lang="en-US" sz="1200" dirty="0"/>
              <a:t> = map(str, </a:t>
            </a:r>
            <a:r>
              <a:rPr lang="en-US" sz="1200" dirty="0" err="1"/>
              <a:t>item.split</a:t>
            </a:r>
            <a:r>
              <a:rPr lang="en-US" sz="1200" dirty="0"/>
              <a:t>(':'))</a:t>
            </a:r>
          </a:p>
          <a:p>
            <a:r>
              <a:rPr lang="en-US" sz="1200" dirty="0"/>
              <a:t>        if str(</a:t>
            </a:r>
            <a:r>
              <a:rPr lang="en-US" sz="1200" dirty="0" err="1"/>
              <a:t>secmic</a:t>
            </a:r>
            <a:r>
              <a:rPr lang="en-US" sz="1200" dirty="0"/>
              <a:t>).count('.') == 0:</a:t>
            </a:r>
          </a:p>
          <a:p>
            <a:r>
              <a:rPr lang="en-US" sz="1200" dirty="0"/>
              <a:t>            sec = str(</a:t>
            </a:r>
            <a:r>
              <a:rPr lang="en-US" sz="1200" dirty="0" err="1"/>
              <a:t>secmic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misec</a:t>
            </a:r>
            <a:r>
              <a:rPr lang="en-US" sz="1200" dirty="0"/>
              <a:t> = '00'</a:t>
            </a:r>
          </a:p>
          <a:p>
            <a:r>
              <a:rPr lang="en-US" sz="1200" dirty="0"/>
              <a:t>        else:</a:t>
            </a:r>
          </a:p>
          <a:p>
            <a:r>
              <a:rPr lang="en-US" sz="1200" dirty="0"/>
              <a:t>            sec, </a:t>
            </a:r>
            <a:r>
              <a:rPr lang="en-US" sz="1200" dirty="0" err="1"/>
              <a:t>misec</a:t>
            </a:r>
            <a:r>
              <a:rPr lang="en-US" sz="1200" dirty="0"/>
              <a:t> = map(str, </a:t>
            </a:r>
            <a:r>
              <a:rPr lang="en-US" sz="1200" dirty="0" err="1"/>
              <a:t>secmic.split</a:t>
            </a:r>
            <a:r>
              <a:rPr lang="en-US" sz="1200" dirty="0"/>
              <a:t>('.'))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hr.zfill</a:t>
            </a:r>
            <a:r>
              <a:rPr lang="en-US" sz="1200" dirty="0"/>
              <a:t>(2)+':'+</a:t>
            </a:r>
            <a:r>
              <a:rPr lang="en-US" sz="1200" dirty="0" err="1"/>
              <a:t>minu.zfill</a:t>
            </a:r>
            <a:r>
              <a:rPr lang="en-US" sz="1200" dirty="0"/>
              <a:t>(2)+':'+</a:t>
            </a:r>
            <a:r>
              <a:rPr lang="en-US" sz="1200" dirty="0" err="1"/>
              <a:t>sec.zfill</a:t>
            </a:r>
            <a:r>
              <a:rPr lang="en-US" sz="1200" dirty="0"/>
              <a:t>(2)+'.'+</a:t>
            </a:r>
            <a:r>
              <a:rPr lang="en-US" sz="1200" dirty="0" err="1"/>
              <a:t>misec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079137">
            <a:off x="-11595" y="880735"/>
            <a:ext cx="3123011" cy="1164610"/>
          </a:xfrm>
          <a:solidFill>
            <a:srgbClr val="D75078"/>
          </a:solidFill>
        </p:spPr>
        <p:txBody>
          <a:bodyPr anchor="t">
            <a:normAutofit/>
          </a:bodyPr>
          <a:lstStyle/>
          <a:p>
            <a:pPr algn="ctr"/>
            <a:r>
              <a:rPr lang="en-US" dirty="0"/>
              <a:t>The most difficulties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C92D14C-15C3-C4F9-547D-CA09B4F2515E}"/>
              </a:ext>
            </a:extLst>
          </p:cNvPr>
          <p:cNvSpPr txBox="1">
            <a:spLocks/>
          </p:cNvSpPr>
          <p:nvPr/>
        </p:nvSpPr>
        <p:spPr>
          <a:xfrm>
            <a:off x="2103120" y="1463040"/>
            <a:ext cx="9221374" cy="334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" panose="020B0502040204020203" pitchFamily="34" charset="0"/>
              </a:rPr>
              <a:t>The most difficulties I faced,</a:t>
            </a:r>
            <a:endParaRPr lang="en-US" sz="2800" dirty="0">
              <a:latin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</a:rPr>
              <a:t>Selecting correct method for finding outliers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</a:rPr>
              <a:t>Checking distribution of each feature and deciding use between below methods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</a:rPr>
              <a:t>IQR</a:t>
            </a:r>
          </a:p>
          <a:p>
            <a:pPr lvl="3"/>
            <a:r>
              <a:rPr lang="en-US" sz="2200" dirty="0" err="1">
                <a:latin typeface="Segoe UI" panose="020B0502040204020203" pitchFamily="34" charset="0"/>
              </a:rPr>
              <a:t>Zscore</a:t>
            </a:r>
            <a:endParaRPr lang="en-US" sz="2200" dirty="0">
              <a:latin typeface="Segoe UI" panose="020B0502040204020203" pitchFamily="34" charset="0"/>
            </a:endParaRPr>
          </a:p>
          <a:p>
            <a:pPr lvl="3"/>
            <a:r>
              <a:rPr lang="en-US" sz="2200" dirty="0">
                <a:latin typeface="Segoe UI" panose="020B0502040204020203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414172042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{CA6A18C9-E05C-4690-8F6B-4063DE6A7D4E}tf78479028_win32</Template>
  <TotalTime>41</TotalTime>
  <Words>1148</Words>
  <Application>Microsoft Office PowerPoint</Application>
  <PresentationFormat>Widescreen</PresentationFormat>
  <Paragraphs>57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Lato Extended</vt:lpstr>
      <vt:lpstr>Segoe UI</vt:lpstr>
      <vt:lpstr>Segoe UI Light</vt:lpstr>
      <vt:lpstr>Balancing Act</vt:lpstr>
      <vt:lpstr>Wellspring</vt:lpstr>
      <vt:lpstr>Star of the show</vt:lpstr>
      <vt:lpstr>Amusements</vt:lpstr>
      <vt:lpstr>Data Cleaning  Boris Kerkez</vt:lpstr>
      <vt:lpstr>FIA World Endurance Championship Lap Data 2012-22</vt:lpstr>
      <vt:lpstr>Content</vt:lpstr>
      <vt:lpstr>Steps in brief</vt:lpstr>
      <vt:lpstr>The most difficulties</vt:lpstr>
      <vt:lpstr>The most 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 Boris Kerkez</dc:title>
  <dc:creator>Mehrad Tavanamehr</dc:creator>
  <cp:lastModifiedBy>Mehrad Tavanamehr</cp:lastModifiedBy>
  <cp:revision>1</cp:revision>
  <dcterms:created xsi:type="dcterms:W3CDTF">2022-06-06T11:48:04Z</dcterms:created>
  <dcterms:modified xsi:type="dcterms:W3CDTF">2022-06-06T12:29:29Z</dcterms:modified>
</cp:coreProperties>
</file>