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rbi.org.in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123eng.com/forum/viewtopic.php?p=14590" TargetMode="External"/><Relationship Id="rId3" Type="http://schemas.openxmlformats.org/officeDocument/2006/relationships/hyperlink" Target="http://gvkk.blogspot.com/" TargetMode="External"/><Relationship Id="rId4" Type="http://schemas.openxmlformats.org/officeDocument/2006/relationships/hyperlink" Target="http://www.mbaknol.com/" TargetMode="Externa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hillibreeze.com/" TargetMode="External"/><Relationship Id="rId3" Type="http://schemas.openxmlformats.org/officeDocument/2006/relationships/hyperlink" Target="http://rbi.org.in/scripts/AnnualPublications.aspx?head=Trend" TargetMode="External"/><Relationship Id="rId4" Type="http://schemas.openxmlformats.org/officeDocument/2006/relationships/hyperlink" Target="http://rbi.org.in/scripts/AnnualPublications.aspx?head=Statistical" TargetMode="External"/><Relationship Id="rId5" Type="http://schemas.openxmlformats.org/officeDocument/2006/relationships/hyperlink" Target="http://rbi.org.in/scripts/NotificationUser.aspx" TargetMode="External"/><Relationship Id="rId6" Type="http://schemas.openxmlformats.org/officeDocument/2006/relationships/hyperlink" Target="http://en.wikipedia.org/wiki/Banking_in_India" TargetMode="External"/><Relationship Id="rId7" Type="http://schemas.openxmlformats.org/officeDocument/2006/relationships/hyperlink" Target="http://www.ibef.org/industry/Banking.aspx" TargetMode="External"/><Relationship Id="rId8" Type="http://schemas.openxmlformats.org/officeDocument/2006/relationships/hyperlink" Target="http://www.bankingindiaupdate.com/general.html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394" y="3671189"/>
            <a:ext cx="4545330" cy="0"/>
          </a:xfrm>
          <a:custGeom>
            <a:avLst/>
            <a:gdLst/>
            <a:ahLst/>
            <a:cxnLst/>
            <a:rect l="l" t="t" r="r" b="b"/>
            <a:pathLst>
              <a:path w="4545330" h="0">
                <a:moveTo>
                  <a:pt x="0" y="0"/>
                </a:moveTo>
                <a:lnTo>
                  <a:pt x="4545330" y="0"/>
                </a:lnTo>
              </a:path>
            </a:pathLst>
          </a:custGeom>
          <a:ln w="5079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17" y="884301"/>
            <a:ext cx="5473700" cy="349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718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Microsoft Sans Serif"/>
                <a:cs typeface="Microsoft Sans Serif"/>
              </a:rPr>
              <a:t>TRAINING REPORT ON</a:t>
            </a:r>
            <a:r>
              <a:rPr dirty="0" sz="1800" spc="-1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C00000"/>
                </a:solidFill>
                <a:latin typeface="Microsoft Sans Serif"/>
                <a:cs typeface="Microsoft Sans Serif"/>
              </a:rPr>
              <a:t>:</a:t>
            </a:r>
            <a:r>
              <a:rPr dirty="0" sz="160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algn="ctr" marL="337820" marR="5080">
              <a:lnSpc>
                <a:spcPct val="107200"/>
              </a:lnSpc>
              <a:spcBef>
                <a:spcPts val="1075"/>
              </a:spcBef>
            </a:pPr>
            <a:r>
              <a:rPr dirty="0" sz="1400" spc="-5">
                <a:solidFill>
                  <a:srgbClr val="C00000"/>
                </a:solidFill>
                <a:latin typeface="Microsoft Sans Serif"/>
                <a:cs typeface="Microsoft Sans Serif"/>
              </a:rPr>
              <a:t>“STUDY OF </a:t>
            </a:r>
            <a:r>
              <a:rPr dirty="0" sz="1400">
                <a:solidFill>
                  <a:srgbClr val="C00000"/>
                </a:solidFill>
                <a:latin typeface="Microsoft Sans Serif"/>
                <a:cs typeface="Microsoft Sans Serif"/>
              </a:rPr>
              <a:t>NON </a:t>
            </a:r>
            <a:r>
              <a:rPr dirty="0" sz="1400" spc="-10">
                <a:solidFill>
                  <a:srgbClr val="C00000"/>
                </a:solidFill>
                <a:latin typeface="Microsoft Sans Serif"/>
                <a:cs typeface="Microsoft Sans Serif"/>
              </a:rPr>
              <a:t>PERFORMING </a:t>
            </a:r>
            <a:r>
              <a:rPr dirty="0" sz="1400" spc="-5">
                <a:solidFill>
                  <a:srgbClr val="C00000"/>
                </a:solidFill>
                <a:latin typeface="Microsoft Sans Serif"/>
                <a:cs typeface="Microsoft Sans Serif"/>
              </a:rPr>
              <a:t>ASSETS </a:t>
            </a:r>
            <a:r>
              <a:rPr dirty="0" sz="1400" spc="-15">
                <a:solidFill>
                  <a:srgbClr val="C00000"/>
                </a:solidFill>
                <a:latin typeface="Microsoft Sans Serif"/>
                <a:cs typeface="Microsoft Sans Serif"/>
              </a:rPr>
              <a:t>IN </a:t>
            </a:r>
            <a:r>
              <a:rPr dirty="0" sz="1400" spc="-5">
                <a:solidFill>
                  <a:srgbClr val="C00000"/>
                </a:solidFill>
                <a:latin typeface="Microsoft Sans Serif"/>
                <a:cs typeface="Microsoft Sans Serif"/>
              </a:rPr>
              <a:t>INDIAN PRIVATE  BANKS</a:t>
            </a:r>
            <a:r>
              <a:rPr dirty="0" sz="1600" spc="-5">
                <a:solidFill>
                  <a:srgbClr val="C00000"/>
                </a:solidFill>
                <a:latin typeface="Microsoft Sans Serif"/>
                <a:cs typeface="Microsoft Sans Serif"/>
              </a:rPr>
              <a:t>”</a:t>
            </a:r>
            <a:r>
              <a:rPr dirty="0" sz="160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algn="ctr" marL="288925">
              <a:lnSpc>
                <a:spcPct val="100000"/>
              </a:lnSpc>
              <a:spcBef>
                <a:spcPts val="1225"/>
              </a:spcBef>
            </a:pPr>
            <a:r>
              <a:rPr dirty="0" sz="1600" spc="5" b="1">
                <a:solidFill>
                  <a:srgbClr val="C00000"/>
                </a:solidFill>
                <a:latin typeface="Constantia"/>
                <a:cs typeface="Constantia"/>
              </a:rPr>
              <a:t>AT</a:t>
            </a:r>
            <a:endParaRPr sz="1600">
              <a:latin typeface="Constantia"/>
              <a:cs typeface="Constantia"/>
            </a:endParaRPr>
          </a:p>
          <a:p>
            <a:pPr algn="ctr" marL="280670">
              <a:lnSpc>
                <a:spcPct val="100000"/>
              </a:lnSpc>
              <a:spcBef>
                <a:spcPts val="1340"/>
              </a:spcBef>
            </a:pPr>
            <a:r>
              <a:rPr dirty="0" sz="1600" b="1">
                <a:solidFill>
                  <a:srgbClr val="001F5F"/>
                </a:solidFill>
                <a:latin typeface="Constantia"/>
                <a:cs typeface="Constantia"/>
              </a:rPr>
              <a:t>JAMMU </a:t>
            </a:r>
            <a:r>
              <a:rPr dirty="0" sz="1600" spc="-5" b="1">
                <a:solidFill>
                  <a:srgbClr val="001F5F"/>
                </a:solidFill>
                <a:latin typeface="Constantia"/>
                <a:cs typeface="Constantia"/>
              </a:rPr>
              <a:t>AND KASHMIR </a:t>
            </a:r>
            <a:r>
              <a:rPr dirty="0" sz="1600" b="1">
                <a:solidFill>
                  <a:srgbClr val="001F5F"/>
                </a:solidFill>
                <a:latin typeface="Constantia"/>
                <a:cs typeface="Constantia"/>
              </a:rPr>
              <a:t>BANK</a:t>
            </a:r>
            <a:r>
              <a:rPr dirty="0" sz="1600" spc="-35" b="1">
                <a:solidFill>
                  <a:srgbClr val="001F5F"/>
                </a:solidFill>
                <a:latin typeface="Constantia"/>
                <a:cs typeface="Constantia"/>
              </a:rPr>
              <a:t> </a:t>
            </a:r>
            <a:r>
              <a:rPr dirty="0" sz="1600" b="1">
                <a:solidFill>
                  <a:srgbClr val="001F5F"/>
                </a:solidFill>
                <a:latin typeface="Constantia"/>
                <a:cs typeface="Constantia"/>
              </a:rPr>
              <a:t>DELINA</a:t>
            </a:r>
            <a:r>
              <a:rPr dirty="0" sz="1600" b="1">
                <a:solidFill>
                  <a:srgbClr val="C00000"/>
                </a:solidFill>
                <a:latin typeface="Constantia"/>
                <a:cs typeface="Constantia"/>
              </a:rPr>
              <a:t>.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BANK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BRANCH :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DELINA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BARAMULLA.</a:t>
            </a:r>
            <a:endParaRPr sz="1400">
              <a:latin typeface="Cambria"/>
              <a:cs typeface="Cambria"/>
            </a:endParaRPr>
          </a:p>
          <a:p>
            <a:pPr marL="607060">
              <a:lnSpc>
                <a:spcPct val="100000"/>
              </a:lnSpc>
              <a:spcBef>
                <a:spcPts val="1200"/>
              </a:spcBef>
            </a:pPr>
            <a:r>
              <a:rPr dirty="0" sz="1600" spc="10" i="1">
                <a:latin typeface="Candara"/>
                <a:cs typeface="Candara"/>
              </a:rPr>
              <a:t>IFSC </a:t>
            </a:r>
            <a:r>
              <a:rPr dirty="0" sz="1600" spc="15" i="1">
                <a:latin typeface="Candara"/>
                <a:cs typeface="Candara"/>
              </a:rPr>
              <a:t>CODE </a:t>
            </a:r>
            <a:r>
              <a:rPr dirty="0" sz="1600" i="1">
                <a:latin typeface="Candara"/>
                <a:cs typeface="Candara"/>
              </a:rPr>
              <a:t>:</a:t>
            </a:r>
            <a:r>
              <a:rPr dirty="0" sz="1600" spc="225" i="1">
                <a:latin typeface="Candara"/>
                <a:cs typeface="Candara"/>
              </a:rPr>
              <a:t> </a:t>
            </a:r>
            <a:r>
              <a:rPr dirty="0" sz="1600" spc="20" i="1">
                <a:latin typeface="Candara"/>
                <a:cs typeface="Candara"/>
              </a:rPr>
              <a:t>JAKAODALINA.</a:t>
            </a:r>
            <a:endParaRPr sz="16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236854">
              <a:lnSpc>
                <a:spcPct val="116700"/>
              </a:lnSpc>
            </a:pPr>
            <a:r>
              <a:rPr dirty="0" sz="1600" spc="-5" b="1">
                <a:latin typeface="Constantia"/>
                <a:cs typeface="Constantia"/>
              </a:rPr>
              <a:t>COLLEGE: </a:t>
            </a:r>
            <a:r>
              <a:rPr dirty="0" sz="1400" spc="-5" b="1">
                <a:latin typeface="Constantia"/>
                <a:cs typeface="Constantia"/>
              </a:rPr>
              <a:t>CHANDIGARH </a:t>
            </a:r>
            <a:r>
              <a:rPr dirty="0" sz="1400" b="1">
                <a:latin typeface="Constantia"/>
                <a:cs typeface="Constantia"/>
              </a:rPr>
              <a:t>GROUP OF </a:t>
            </a:r>
            <a:r>
              <a:rPr dirty="0" sz="1400" spc="-5" b="1">
                <a:latin typeface="Constantia"/>
                <a:cs typeface="Constantia"/>
              </a:rPr>
              <a:t>COLLEGES </a:t>
            </a:r>
            <a:r>
              <a:rPr dirty="0" sz="1600" spc="-5" b="1">
                <a:latin typeface="Constantia"/>
                <a:cs typeface="Constantia"/>
              </a:rPr>
              <a:t>JHANJERI  MOHALI.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617" y="7609204"/>
            <a:ext cx="4288790" cy="20072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 indent="1115060">
              <a:lnSpc>
                <a:spcPct val="114599"/>
              </a:lnSpc>
              <a:spcBef>
                <a:spcPts val="140"/>
              </a:spcBef>
            </a:pPr>
            <a:r>
              <a:rPr dirty="0" sz="1600" spc="-5" b="1">
                <a:latin typeface="Californian FB"/>
                <a:cs typeface="Californian FB"/>
              </a:rPr>
              <a:t>COURSE </a:t>
            </a:r>
            <a:r>
              <a:rPr dirty="0" sz="1200" b="1">
                <a:latin typeface="Cambria"/>
                <a:cs typeface="Cambria"/>
              </a:rPr>
              <a:t>: </a:t>
            </a:r>
            <a:r>
              <a:rPr dirty="0" sz="1400" b="1">
                <a:latin typeface="Cambria"/>
                <a:cs typeface="Cambria"/>
              </a:rPr>
              <a:t>BACHELORS </a:t>
            </a:r>
            <a:r>
              <a:rPr dirty="0" sz="1400" spc="-10" b="1">
                <a:latin typeface="Cambria"/>
                <a:cs typeface="Cambria"/>
              </a:rPr>
              <a:t>OF </a:t>
            </a:r>
            <a:r>
              <a:rPr dirty="0" sz="1400" spc="-5" b="1">
                <a:latin typeface="Cambria"/>
                <a:cs typeface="Cambria"/>
              </a:rPr>
              <a:t>BUSINESS  ADMINISTRATION</a:t>
            </a:r>
            <a:r>
              <a:rPr dirty="0" sz="1400" spc="5" b="1">
                <a:latin typeface="Cambria"/>
                <a:cs typeface="Cambria"/>
              </a:rPr>
              <a:t> </a:t>
            </a:r>
            <a:r>
              <a:rPr dirty="0" sz="1400" b="1"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  <a:p>
            <a:pPr marL="266700">
              <a:lnSpc>
                <a:spcPct val="100000"/>
              </a:lnSpc>
              <a:spcBef>
                <a:spcPts val="1420"/>
              </a:spcBef>
            </a:pPr>
            <a:r>
              <a:rPr dirty="0" sz="1400" spc="-5" b="1">
                <a:latin typeface="Cambria"/>
                <a:cs typeface="Cambria"/>
              </a:rPr>
              <a:t>UNIVERSITY </a:t>
            </a:r>
            <a:r>
              <a:rPr dirty="0" sz="1400" b="1">
                <a:latin typeface="Cambria"/>
                <a:cs typeface="Cambria"/>
              </a:rPr>
              <a:t>ROLL NO :</a:t>
            </a:r>
            <a:r>
              <a:rPr dirty="0" sz="1400" spc="254" b="1">
                <a:latin typeface="Cambria"/>
                <a:cs typeface="Cambria"/>
              </a:rPr>
              <a:t> </a:t>
            </a:r>
            <a:r>
              <a:rPr dirty="0" sz="1400" spc="-5" b="1">
                <a:latin typeface="Cambria"/>
                <a:cs typeface="Cambria"/>
              </a:rPr>
              <a:t>1729449</a:t>
            </a:r>
            <a:r>
              <a:rPr dirty="0" sz="1200" spc="-5" b="1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266700">
              <a:lnSpc>
                <a:spcPct val="100000"/>
              </a:lnSpc>
              <a:spcBef>
                <a:spcPts val="1160"/>
              </a:spcBef>
            </a:pPr>
            <a:r>
              <a:rPr dirty="0" sz="1400" spc="-5" b="1">
                <a:latin typeface="Cambria"/>
                <a:cs typeface="Cambria"/>
              </a:rPr>
              <a:t>SEMESTER </a:t>
            </a:r>
            <a:r>
              <a:rPr dirty="0" sz="1400" b="1">
                <a:latin typeface="Cambria"/>
                <a:cs typeface="Cambria"/>
              </a:rPr>
              <a:t>:</a:t>
            </a:r>
            <a:r>
              <a:rPr dirty="0" sz="1400" spc="-5" b="1">
                <a:latin typeface="Cambria"/>
                <a:cs typeface="Cambria"/>
              </a:rPr>
              <a:t> </a:t>
            </a:r>
            <a:r>
              <a:rPr dirty="0" sz="1400" spc="10" b="1">
                <a:latin typeface="Cambria"/>
                <a:cs typeface="Cambria"/>
              </a:rPr>
              <a:t>6</a:t>
            </a:r>
            <a:r>
              <a:rPr dirty="0" baseline="21604" sz="1350" spc="15" b="1">
                <a:latin typeface="Cambria"/>
                <a:cs typeface="Cambria"/>
              </a:rPr>
              <a:t>TH</a:t>
            </a:r>
            <a:endParaRPr baseline="21604" sz="1350">
              <a:latin typeface="Cambria"/>
              <a:cs typeface="Cambria"/>
            </a:endParaRPr>
          </a:p>
          <a:p>
            <a:pPr marL="1783080" marR="255270" indent="307340">
              <a:lnSpc>
                <a:spcPct val="182100"/>
              </a:lnSpc>
              <a:spcBef>
                <a:spcPts val="215"/>
              </a:spcBef>
            </a:pPr>
            <a:r>
              <a:rPr dirty="0" sz="1200" b="1">
                <a:latin typeface="Cambria"/>
                <a:cs typeface="Cambria"/>
              </a:rPr>
              <a:t>(SESSION: </a:t>
            </a:r>
            <a:r>
              <a:rPr dirty="0" sz="1200" spc="-10" b="1">
                <a:latin typeface="Cambria"/>
                <a:cs typeface="Cambria"/>
              </a:rPr>
              <a:t>2019 </a:t>
            </a:r>
            <a:r>
              <a:rPr dirty="0" sz="1200" spc="-5" b="1">
                <a:latin typeface="Cambria"/>
                <a:cs typeface="Cambria"/>
              </a:rPr>
              <a:t>-2020) 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SUBMITTED BY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: </a:t>
            </a:r>
            <a:r>
              <a:rPr dirty="0" sz="1200" b="1">
                <a:latin typeface="Cambria"/>
                <a:cs typeface="Cambria"/>
              </a:rPr>
              <a:t>QAZI</a:t>
            </a:r>
            <a:r>
              <a:rPr dirty="0" sz="1200" spc="-6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SHUJAUT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6520" y="4549139"/>
            <a:ext cx="2296160" cy="1732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5466"/>
            <a:ext cx="5760720" cy="85598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301240" indent="-280035">
              <a:lnSpc>
                <a:spcPct val="100000"/>
              </a:lnSpc>
              <a:spcBef>
                <a:spcPts val="700"/>
              </a:spcBef>
              <a:buAutoNum type="alphaUcParenBoth" startAt="2"/>
              <a:tabLst>
                <a:tab pos="230187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Substandard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(Assets):</a:t>
            </a:r>
            <a:endParaRPr sz="12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These are </a:t>
            </a:r>
            <a:r>
              <a:rPr dirty="0" sz="1200" spc="-5">
                <a:latin typeface="Times New Roman"/>
                <a:cs typeface="Times New Roman"/>
              </a:rPr>
              <a:t>assets which come </a:t>
            </a:r>
            <a:r>
              <a:rPr dirty="0" sz="1200">
                <a:latin typeface="Times New Roman"/>
                <a:cs typeface="Times New Roman"/>
              </a:rPr>
              <a:t>under the </a:t>
            </a:r>
            <a:r>
              <a:rPr dirty="0" sz="1200" spc="-5">
                <a:latin typeface="Times New Roman"/>
                <a:cs typeface="Times New Roman"/>
              </a:rPr>
              <a:t>category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for a period of </a:t>
            </a:r>
            <a:r>
              <a:rPr dirty="0" sz="1200" spc="-5">
                <a:latin typeface="Times New Roman"/>
                <a:cs typeface="Times New Roman"/>
              </a:rPr>
              <a:t>less </a:t>
            </a:r>
            <a:r>
              <a:rPr dirty="0" sz="1200">
                <a:latin typeface="Times New Roman"/>
                <a:cs typeface="Times New Roman"/>
              </a:rPr>
              <a:t>than 12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months</a:t>
            </a:r>
            <a:endParaRPr sz="1200">
              <a:latin typeface="Times New Roman"/>
              <a:cs typeface="Times New Roman"/>
            </a:endParaRPr>
          </a:p>
          <a:p>
            <a:pPr lvl="1" marL="2380615" indent="-186055">
              <a:lnSpc>
                <a:spcPct val="100000"/>
              </a:lnSpc>
              <a:spcBef>
                <a:spcPts val="660"/>
              </a:spcBef>
              <a:buAutoNum type="alphaUcPeriod" startAt="3"/>
              <a:tabLst>
                <a:tab pos="238125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Doubtful (Assets):</a:t>
            </a:r>
            <a:endParaRPr sz="1200">
              <a:latin typeface="Times New Roman"/>
              <a:cs typeface="Times New Roman"/>
            </a:endParaRPr>
          </a:p>
          <a:p>
            <a:pPr marL="1727835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These are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exceeding 12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months.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lvl="1" marL="2525395" indent="-186055">
              <a:lnSpc>
                <a:spcPct val="100000"/>
              </a:lnSpc>
              <a:buAutoNum type="alphaUcPeriod" startAt="4"/>
              <a:tabLst>
                <a:tab pos="252603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Loss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(Assets):</a:t>
            </a:r>
            <a:endParaRPr sz="1200">
              <a:latin typeface="Times New Roman"/>
              <a:cs typeface="Times New Roman"/>
            </a:endParaRPr>
          </a:p>
          <a:p>
            <a:pPr algn="ctr" marL="283845" marR="280670">
              <a:lnSpc>
                <a:spcPct val="143100"/>
              </a:lnSpc>
            </a:pPr>
            <a:r>
              <a:rPr dirty="0" sz="1200" spc="-5">
                <a:latin typeface="Times New Roman"/>
                <a:cs typeface="Times New Roman"/>
              </a:rPr>
              <a:t>Where loss </a:t>
            </a:r>
            <a:r>
              <a:rPr dirty="0" sz="1200">
                <a:latin typeface="Times New Roman"/>
                <a:cs typeface="Times New Roman"/>
              </a:rPr>
              <a:t>has been </a:t>
            </a:r>
            <a:r>
              <a:rPr dirty="0" sz="1200" spc="-5">
                <a:latin typeface="Times New Roman"/>
                <a:cs typeface="Times New Roman"/>
              </a:rPr>
              <a:t>identified </a:t>
            </a:r>
            <a:r>
              <a:rPr dirty="0" sz="1200">
                <a:latin typeface="Times New Roman"/>
                <a:cs typeface="Times New Roman"/>
              </a:rPr>
              <a:t>by the bank or </a:t>
            </a:r>
            <a:r>
              <a:rPr dirty="0" sz="1200" spc="-5">
                <a:latin typeface="Times New Roman"/>
                <a:cs typeface="Times New Roman"/>
              </a:rPr>
              <a:t>internal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external auditors </a:t>
            </a:r>
            <a:r>
              <a:rPr dirty="0" sz="1200">
                <a:latin typeface="Times New Roman"/>
                <a:cs typeface="Times New Roman"/>
              </a:rPr>
              <a:t>or the </a:t>
            </a:r>
            <a:r>
              <a:rPr dirty="0" sz="1200" spc="-10">
                <a:latin typeface="Times New Roman"/>
                <a:cs typeface="Times New Roman"/>
              </a:rPr>
              <a:t>RBI  </a:t>
            </a:r>
            <a:r>
              <a:rPr dirty="0" sz="1200">
                <a:latin typeface="Times New Roman"/>
                <a:cs typeface="Times New Roman"/>
              </a:rPr>
              <a:t>inspection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but the </a:t>
            </a:r>
            <a:r>
              <a:rPr dirty="0" sz="1200" spc="-5">
                <a:latin typeface="Times New Roman"/>
                <a:cs typeface="Times New Roman"/>
              </a:rPr>
              <a:t>amount </a:t>
            </a:r>
            <a:r>
              <a:rPr dirty="0" sz="1200">
                <a:latin typeface="Times New Roman"/>
                <a:cs typeface="Times New Roman"/>
              </a:rPr>
              <a:t>has not </a:t>
            </a:r>
            <a:r>
              <a:rPr dirty="0" sz="1200" spc="-5">
                <a:latin typeface="Times New Roman"/>
                <a:cs typeface="Times New Roman"/>
              </a:rPr>
              <a:t>been written </a:t>
            </a:r>
            <a:r>
              <a:rPr dirty="0" sz="1200">
                <a:latin typeface="Times New Roman"/>
                <a:cs typeface="Times New Roman"/>
              </a:rPr>
              <a:t>off </a:t>
            </a:r>
            <a:r>
              <a:rPr dirty="0" sz="1200" spc="-10">
                <a:latin typeface="Times New Roman"/>
                <a:cs typeface="Times New Roman"/>
              </a:rPr>
              <a:t>wholly.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BENEFICIARIES </a:t>
            </a:r>
            <a:r>
              <a:rPr dirty="0" sz="1200" b="1">
                <a:latin typeface="Times New Roman"/>
                <a:cs typeface="Times New Roman"/>
              </a:rPr>
              <a:t>OF THE</a:t>
            </a:r>
            <a:r>
              <a:rPr dirty="0" sz="1200" spc="-5" b="1">
                <a:latin typeface="Times New Roman"/>
                <a:cs typeface="Times New Roman"/>
              </a:rPr>
              <a:t> STUDY: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outcomes </a:t>
            </a:r>
            <a:r>
              <a:rPr dirty="0" sz="1200" spc="-10">
                <a:latin typeface="Times New Roman"/>
                <a:cs typeface="Times New Roman"/>
              </a:rPr>
              <a:t>analyzed </a:t>
            </a:r>
            <a:r>
              <a:rPr dirty="0" sz="1200">
                <a:latin typeface="Times New Roman"/>
                <a:cs typeface="Times New Roman"/>
              </a:rPr>
              <a:t>from this study </a:t>
            </a:r>
            <a:r>
              <a:rPr dirty="0" sz="1200" spc="5">
                <a:latin typeface="Times New Roman"/>
                <a:cs typeface="Times New Roman"/>
              </a:rPr>
              <a:t>would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beneficial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various </a:t>
            </a:r>
            <a:r>
              <a:rPr dirty="0" sz="1200">
                <a:latin typeface="Times New Roman"/>
                <a:cs typeface="Times New Roman"/>
              </a:rPr>
              <a:t>sections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26364" marR="129539">
              <a:lnSpc>
                <a:spcPct val="144400"/>
              </a:lnSpc>
            </a:pPr>
            <a:r>
              <a:rPr dirty="0" sz="1200" spc="-10" b="1">
                <a:latin typeface="Times New Roman"/>
                <a:cs typeface="Times New Roman"/>
              </a:rPr>
              <a:t>Banks: </a:t>
            </a:r>
            <a:r>
              <a:rPr dirty="0" sz="1200">
                <a:latin typeface="Times New Roman"/>
                <a:cs typeface="Times New Roman"/>
              </a:rPr>
              <a:t>This study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>
                <a:latin typeface="Times New Roman"/>
                <a:cs typeface="Times New Roman"/>
              </a:rPr>
              <a:t>primarily benefit the banks in </a:t>
            </a:r>
            <a:r>
              <a:rPr dirty="0" sz="1200" spc="-5">
                <a:latin typeface="Times New Roman"/>
                <a:cs typeface="Times New Roman"/>
              </a:rPr>
              <a:t>identifying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sectors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given  </a:t>
            </a:r>
            <a:r>
              <a:rPr dirty="0" sz="1200">
                <a:latin typeface="Times New Roman"/>
                <a:cs typeface="Times New Roman"/>
              </a:rPr>
              <a:t>priority for lending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money.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700"/>
              </a:lnSpc>
            </a:pPr>
            <a:r>
              <a:rPr dirty="0" sz="1200" spc="-5" b="1">
                <a:latin typeface="Times New Roman"/>
                <a:cs typeface="Times New Roman"/>
              </a:rPr>
              <a:t>Future Researchers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>
                <a:latin typeface="Times New Roman"/>
                <a:cs typeface="Times New Roman"/>
              </a:rPr>
              <a:t>of the study </a:t>
            </a:r>
            <a:r>
              <a:rPr dirty="0" sz="1200" spc="-5">
                <a:latin typeface="Times New Roman"/>
                <a:cs typeface="Times New Roman"/>
              </a:rPr>
              <a:t>would also </a:t>
            </a:r>
            <a:r>
              <a:rPr dirty="0" sz="1200">
                <a:latin typeface="Times New Roman"/>
                <a:cs typeface="Times New Roman"/>
              </a:rPr>
              <a:t>benefit the </a:t>
            </a:r>
            <a:r>
              <a:rPr dirty="0" sz="1200" spc="-5">
                <a:latin typeface="Times New Roman"/>
                <a:cs typeface="Times New Roman"/>
              </a:rPr>
              <a:t>future researchers </a:t>
            </a:r>
            <a:r>
              <a:rPr dirty="0" sz="1200">
                <a:latin typeface="Times New Roman"/>
                <a:cs typeface="Times New Roman"/>
              </a:rPr>
              <a:t>as this  study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>
                <a:latin typeface="Times New Roman"/>
                <a:cs typeface="Times New Roman"/>
              </a:rPr>
              <a:t>enhance </a:t>
            </a:r>
            <a:r>
              <a:rPr dirty="0" sz="1200" spc="-5">
                <a:latin typeface="Times New Roman"/>
                <a:cs typeface="Times New Roman"/>
              </a:rPr>
              <a:t>their knowledge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topic. They would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insight </a:t>
            </a:r>
            <a:r>
              <a:rPr dirty="0" sz="1200">
                <a:latin typeface="Times New Roman"/>
                <a:cs typeface="Times New Roman"/>
              </a:rPr>
              <a:t>of the  present</a:t>
            </a:r>
            <a:endParaRPr sz="1200">
              <a:latin typeface="Times New Roman"/>
              <a:cs typeface="Times New Roman"/>
            </a:endParaRPr>
          </a:p>
          <a:p>
            <a:pPr algn="ctr" marL="302260" marR="304165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scenario of </a:t>
            </a:r>
            <a:r>
              <a:rPr dirty="0" sz="1200" spc="-5">
                <a:latin typeface="Times New Roman"/>
                <a:cs typeface="Times New Roman"/>
              </a:rPr>
              <a:t>this industry </a:t>
            </a:r>
            <a:r>
              <a:rPr dirty="0" sz="1200">
                <a:latin typeface="Times New Roman"/>
                <a:cs typeface="Times New Roman"/>
              </a:rPr>
              <a:t>as this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emerging </a:t>
            </a:r>
            <a:r>
              <a:rPr dirty="0" sz="1200">
                <a:latin typeface="Times New Roman"/>
                <a:cs typeface="Times New Roman"/>
              </a:rPr>
              <a:t>industry in the financial </a:t>
            </a:r>
            <a:r>
              <a:rPr dirty="0" sz="1200" spc="-5">
                <a:latin typeface="Times New Roman"/>
                <a:cs typeface="Times New Roman"/>
              </a:rPr>
              <a:t>sector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economy.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dirty="0" sz="1200" spc="-5" b="1">
                <a:latin typeface="Times New Roman"/>
                <a:cs typeface="Times New Roman"/>
              </a:rPr>
              <a:t>Students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This research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>
                <a:latin typeface="Times New Roman"/>
                <a:cs typeface="Times New Roman"/>
              </a:rPr>
              <a:t>help </a:t>
            </a:r>
            <a:r>
              <a:rPr dirty="0" sz="1200" spc="-5">
                <a:latin typeface="Times New Roman"/>
                <a:cs typeface="Times New Roman"/>
              </a:rPr>
              <a:t>students </a:t>
            </a:r>
            <a:r>
              <a:rPr dirty="0" sz="1200">
                <a:latin typeface="Times New Roman"/>
                <a:cs typeface="Times New Roman"/>
              </a:rPr>
              <a:t>in understanding of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concept as 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whole.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5" b="1">
                <a:latin typeface="Times New Roman"/>
                <a:cs typeface="Times New Roman"/>
              </a:rPr>
              <a:t>NON PERFORMING ASSETS </a:t>
            </a:r>
            <a:r>
              <a:rPr dirty="0" sz="1200" spc="-10" b="1">
                <a:latin typeface="Times New Roman"/>
                <a:cs typeface="Times New Roman"/>
              </a:rPr>
              <a:t>AS </a:t>
            </a:r>
            <a:r>
              <a:rPr dirty="0" sz="1200" spc="-5" b="1">
                <a:latin typeface="Times New Roman"/>
                <a:cs typeface="Times New Roman"/>
              </a:rPr>
              <a:t>A MAJOR </a:t>
            </a:r>
            <a:r>
              <a:rPr dirty="0" sz="1200" spc="-10" b="1">
                <a:latin typeface="Times New Roman"/>
                <a:cs typeface="Times New Roman"/>
              </a:rPr>
              <a:t>ISSUE AND </a:t>
            </a:r>
            <a:r>
              <a:rPr dirty="0" sz="1200" spc="-5" b="1">
                <a:latin typeface="Times New Roman"/>
                <a:cs typeface="Times New Roman"/>
              </a:rPr>
              <a:t>CHALLENGE</a:t>
            </a:r>
            <a:r>
              <a:rPr dirty="0" sz="1200" spc="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BANKING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INDUSTRY: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79705" marR="178435">
              <a:lnSpc>
                <a:spcPct val="143100"/>
              </a:lnSpc>
            </a:pPr>
            <a:r>
              <a:rPr dirty="0" sz="1200" spc="-5">
                <a:latin typeface="Times New Roman"/>
                <a:cs typeface="Times New Roman"/>
              </a:rPr>
              <a:t>Non-performing Assets </a:t>
            </a:r>
            <a:r>
              <a:rPr dirty="0" sz="1200">
                <a:latin typeface="Times New Roman"/>
                <a:cs typeface="Times New Roman"/>
              </a:rPr>
              <a:t>are threatening the </a:t>
            </a:r>
            <a:r>
              <a:rPr dirty="0" sz="1200" spc="-5">
                <a:latin typeface="Times New Roman"/>
                <a:cs typeface="Times New Roman"/>
              </a:rPr>
              <a:t>stability </a:t>
            </a:r>
            <a:r>
              <a:rPr dirty="0" sz="1200">
                <a:latin typeface="Times New Roman"/>
                <a:cs typeface="Times New Roman"/>
              </a:rPr>
              <a:t>and demolishing bank‘s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profitability 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endParaRPr sz="1200">
              <a:latin typeface="Times New Roman"/>
              <a:cs typeface="Times New Roman"/>
            </a:endParaRPr>
          </a:p>
          <a:p>
            <a:pPr algn="ctr" marL="66040" marR="6604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loss </a:t>
            </a:r>
            <a:r>
              <a:rPr dirty="0" sz="1200">
                <a:latin typeface="Times New Roman"/>
                <a:cs typeface="Times New Roman"/>
              </a:rPr>
              <a:t>of interest </a:t>
            </a:r>
            <a:r>
              <a:rPr dirty="0" sz="1200" spc="-5">
                <a:latin typeface="Times New Roman"/>
                <a:cs typeface="Times New Roman"/>
              </a:rPr>
              <a:t>income, write-off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principal </a:t>
            </a:r>
            <a:r>
              <a:rPr dirty="0" sz="1200">
                <a:latin typeface="Times New Roman"/>
                <a:cs typeface="Times New Roman"/>
              </a:rPr>
              <a:t>loan amount </a:t>
            </a:r>
            <a:r>
              <a:rPr dirty="0" sz="1200" spc="-5">
                <a:latin typeface="Times New Roman"/>
                <a:cs typeface="Times New Roman"/>
              </a:rPr>
              <a:t>itself. </a:t>
            </a:r>
            <a:r>
              <a:rPr dirty="0" sz="1200">
                <a:latin typeface="Times New Roman"/>
                <a:cs typeface="Times New Roman"/>
              </a:rPr>
              <a:t>RBI </a:t>
            </a:r>
            <a:r>
              <a:rPr dirty="0" sz="1200" spc="-5">
                <a:latin typeface="Times New Roman"/>
                <a:cs typeface="Times New Roman"/>
              </a:rPr>
              <a:t>issued guidelines 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 marL="40640" marR="44450">
              <a:lnSpc>
                <a:spcPct val="143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1993 based on </a:t>
            </a:r>
            <a:r>
              <a:rPr dirty="0" sz="1200" spc="-5">
                <a:latin typeface="Times New Roman"/>
                <a:cs typeface="Times New Roman"/>
              </a:rPr>
              <a:t>recommendations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Narashimam Committee that mandated identification 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097" y="810640"/>
            <a:ext cx="5744845" cy="2390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31140" marR="219710">
              <a:lnSpc>
                <a:spcPct val="1431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reduction of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be treated as a national </a:t>
            </a:r>
            <a:r>
              <a:rPr dirty="0" sz="1200" spc="-5">
                <a:latin typeface="Times New Roman"/>
                <a:cs typeface="Times New Roman"/>
              </a:rPr>
              <a:t>priority’ </a:t>
            </a:r>
            <a:r>
              <a:rPr dirty="0" sz="1200">
                <a:latin typeface="Times New Roman"/>
                <a:cs typeface="Times New Roman"/>
              </a:rPr>
              <a:t>because the </a:t>
            </a:r>
            <a:r>
              <a:rPr dirty="0" sz="1200" spc="5">
                <a:latin typeface="Times New Roman"/>
                <a:cs typeface="Times New Roman"/>
              </a:rPr>
              <a:t>level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act as an  </a:t>
            </a:r>
            <a:r>
              <a:rPr dirty="0" sz="1200" spc="-5">
                <a:latin typeface="Times New Roman"/>
                <a:cs typeface="Times New Roman"/>
              </a:rPr>
              <a:t>indicator</a:t>
            </a:r>
            <a:endParaRPr sz="1200">
              <a:latin typeface="Times New Roman"/>
              <a:cs typeface="Times New Roman"/>
            </a:endParaRPr>
          </a:p>
          <a:p>
            <a:pPr algn="ctr" marL="233679" marR="231140">
              <a:lnSpc>
                <a:spcPct val="1431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showing </a:t>
            </a:r>
            <a:r>
              <a:rPr dirty="0" sz="1200">
                <a:latin typeface="Times New Roman"/>
                <a:cs typeface="Times New Roman"/>
              </a:rPr>
              <a:t>the bankers credit </a:t>
            </a:r>
            <a:r>
              <a:rPr dirty="0" sz="1200" spc="-10">
                <a:latin typeface="Times New Roman"/>
                <a:cs typeface="Times New Roman"/>
              </a:rPr>
              <a:t>risks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efficiency </a:t>
            </a:r>
            <a:r>
              <a:rPr dirty="0" sz="1200">
                <a:latin typeface="Times New Roman"/>
                <a:cs typeface="Times New Roman"/>
              </a:rPr>
              <a:t>of allocation of </a:t>
            </a:r>
            <a:r>
              <a:rPr dirty="0" sz="1200" spc="-5">
                <a:latin typeface="Times New Roman"/>
                <a:cs typeface="Times New Roman"/>
              </a:rPr>
              <a:t>resource.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financial  </a:t>
            </a:r>
            <a:r>
              <a:rPr dirty="0" sz="1200">
                <a:latin typeface="Times New Roman"/>
                <a:cs typeface="Times New Roman"/>
              </a:rPr>
              <a:t>reforms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1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Indian </a:t>
            </a:r>
            <a:r>
              <a:rPr dirty="0" sz="1200">
                <a:latin typeface="Times New Roman"/>
                <a:cs typeface="Times New Roman"/>
              </a:rPr>
              <a:t>bank </a:t>
            </a:r>
            <a:r>
              <a:rPr dirty="0" sz="1200" spc="-5">
                <a:latin typeface="Times New Roman"/>
                <a:cs typeface="Times New Roman"/>
              </a:rPr>
              <a:t>industry </a:t>
            </a:r>
            <a:r>
              <a:rPr dirty="0" sz="1200">
                <a:latin typeface="Times New Roman"/>
                <a:cs typeface="Times New Roman"/>
              </a:rPr>
              <a:t>have helped </a:t>
            </a:r>
            <a:r>
              <a:rPr dirty="0" sz="1200" spc="-5">
                <a:latin typeface="Times New Roman"/>
                <a:cs typeface="Times New Roman"/>
              </a:rPr>
              <a:t>largely </a:t>
            </a:r>
            <a:r>
              <a:rPr dirty="0" sz="1200">
                <a:latin typeface="Times New Roman"/>
                <a:cs typeface="Times New Roman"/>
              </a:rPr>
              <a:t>to clean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 spc="-5">
                <a:latin typeface="Times New Roman"/>
                <a:cs typeface="Times New Roman"/>
              </a:rPr>
              <a:t>which was </a:t>
            </a:r>
            <a:r>
              <a:rPr dirty="0" sz="1200">
                <a:latin typeface="Times New Roman"/>
                <a:cs typeface="Times New Roman"/>
              </a:rPr>
              <a:t>around </a:t>
            </a:r>
            <a:r>
              <a:rPr dirty="0" sz="1200" spc="-5">
                <a:latin typeface="Times New Roman"/>
                <a:cs typeface="Times New Roman"/>
              </a:rPr>
              <a:t>Rs </a:t>
            </a:r>
            <a:r>
              <a:rPr dirty="0" sz="1200">
                <a:latin typeface="Times New Roman"/>
                <a:cs typeface="Times New Roman"/>
              </a:rPr>
              <a:t>52,000 crores 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 marL="108585" marR="103505">
              <a:lnSpc>
                <a:spcPct val="1431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2010. The earning capacity and </a:t>
            </a: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of the bank are </a:t>
            </a:r>
            <a:r>
              <a:rPr dirty="0" sz="1200" spc="-5">
                <a:latin typeface="Times New Roman"/>
                <a:cs typeface="Times New Roman"/>
              </a:rPr>
              <a:t>highly </a:t>
            </a:r>
            <a:r>
              <a:rPr dirty="0" sz="1200">
                <a:latin typeface="Times New Roman"/>
                <a:cs typeface="Times New Roman"/>
              </a:rPr>
              <a:t>affected due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 this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640"/>
              </a:spcBef>
            </a:pPr>
            <a:r>
              <a:rPr dirty="0" sz="1200" spc="-10">
                <a:latin typeface="Times New Roman"/>
                <a:cs typeface="Times New Roman"/>
              </a:rPr>
              <a:t>NPA.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9637" y="3696716"/>
            <a:ext cx="5739765" cy="599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GROSS </a:t>
            </a:r>
            <a:r>
              <a:rPr dirty="0" sz="1200" spc="-5" b="1">
                <a:latin typeface="Times New Roman"/>
                <a:cs typeface="Times New Roman"/>
              </a:rPr>
              <a:t>NPA AND NET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NPA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93345" marR="88900">
              <a:lnSpc>
                <a:spcPct val="143100"/>
              </a:lnSpc>
            </a:pP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5">
                <a:latin typeface="Times New Roman"/>
                <a:cs typeface="Times New Roman"/>
              </a:rPr>
              <a:t>NPA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advance which is </a:t>
            </a:r>
            <a:r>
              <a:rPr dirty="0" sz="1200">
                <a:latin typeface="Times New Roman"/>
                <a:cs typeface="Times New Roman"/>
              </a:rPr>
              <a:t>considered </a:t>
            </a:r>
            <a:r>
              <a:rPr dirty="0" sz="1200" spc="-5">
                <a:latin typeface="Times New Roman"/>
                <a:cs typeface="Times New Roman"/>
              </a:rPr>
              <a:t>irrecoverable,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bank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made </a:t>
            </a:r>
            <a:r>
              <a:rPr dirty="0" sz="1200" spc="-10">
                <a:latin typeface="Times New Roman"/>
                <a:cs typeface="Times New Roman"/>
              </a:rPr>
              <a:t>provisions, 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ctr" marL="98425" marR="86995">
              <a:lnSpc>
                <a:spcPct val="1438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which is still held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banks' </a:t>
            </a:r>
            <a:r>
              <a:rPr dirty="0" sz="1200">
                <a:latin typeface="Times New Roman"/>
                <a:cs typeface="Times New Roman"/>
              </a:rPr>
              <a:t>books of account. </a:t>
            </a:r>
            <a:r>
              <a:rPr dirty="0" sz="1200" spc="-5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obtained </a:t>
            </a:r>
            <a:r>
              <a:rPr dirty="0" sz="1200" spc="3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deducting items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  interest </a:t>
            </a:r>
            <a:r>
              <a:rPr dirty="0" sz="1200" spc="-10">
                <a:latin typeface="Times New Roman"/>
                <a:cs typeface="Times New Roman"/>
              </a:rPr>
              <a:t>due </a:t>
            </a:r>
            <a:r>
              <a:rPr dirty="0" sz="1200">
                <a:latin typeface="Times New Roman"/>
                <a:cs typeface="Times New Roman"/>
              </a:rPr>
              <a:t>but not </a:t>
            </a:r>
            <a:r>
              <a:rPr dirty="0" sz="1200" spc="-5">
                <a:latin typeface="Times New Roman"/>
                <a:cs typeface="Times New Roman"/>
              </a:rPr>
              <a:t>recovered, part payment received </a:t>
            </a:r>
            <a:r>
              <a:rPr dirty="0" sz="1200">
                <a:latin typeface="Times New Roman"/>
                <a:cs typeface="Times New Roman"/>
              </a:rPr>
              <a:t>and kept in </a:t>
            </a:r>
            <a:r>
              <a:rPr dirty="0" sz="1200" spc="-5">
                <a:latin typeface="Times New Roman"/>
                <a:cs typeface="Times New Roman"/>
              </a:rPr>
              <a:t>suspense account from  </a:t>
            </a:r>
            <a:r>
              <a:rPr dirty="0" sz="1200" spc="-10">
                <a:latin typeface="Times New Roman"/>
                <a:cs typeface="Times New Roman"/>
              </a:rPr>
              <a:t>Gross</a:t>
            </a:r>
            <a:endParaRPr sz="1200">
              <a:latin typeface="Times New Roman"/>
              <a:cs typeface="Times New Roman"/>
            </a:endParaRPr>
          </a:p>
          <a:p>
            <a:pPr algn="ctr" marL="73025" marR="71120">
              <a:lnSpc>
                <a:spcPts val="2080"/>
              </a:lnSpc>
              <a:spcBef>
                <a:spcPts val="155"/>
              </a:spcBef>
            </a:pPr>
            <a:r>
              <a:rPr dirty="0" sz="1200" spc="-10">
                <a:latin typeface="Times New Roman"/>
                <a:cs typeface="Times New Roman"/>
              </a:rPr>
              <a:t>NPA.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Reserve Bank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India states that, compared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 spc="-10">
                <a:latin typeface="Times New Roman"/>
                <a:cs typeface="Times New Roman"/>
              </a:rPr>
              <a:t>Asian </a:t>
            </a:r>
            <a:r>
              <a:rPr dirty="0" sz="1200" spc="-5">
                <a:latin typeface="Times New Roman"/>
                <a:cs typeface="Times New Roman"/>
              </a:rPr>
              <a:t>countries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10">
                <a:latin typeface="Times New Roman"/>
                <a:cs typeface="Times New Roman"/>
              </a:rPr>
              <a:t>US, 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gross </a:t>
            </a:r>
            <a:r>
              <a:rPr dirty="0" sz="1200">
                <a:latin typeface="Times New Roman"/>
                <a:cs typeface="Times New Roman"/>
              </a:rPr>
              <a:t>non-performing </a:t>
            </a:r>
            <a:r>
              <a:rPr dirty="0" sz="1200" spc="-5">
                <a:latin typeface="Times New Roman"/>
                <a:cs typeface="Times New Roman"/>
              </a:rPr>
              <a:t>asset figures </a:t>
            </a:r>
            <a:r>
              <a:rPr dirty="0" sz="1200">
                <a:latin typeface="Times New Roman"/>
                <a:cs typeface="Times New Roman"/>
              </a:rPr>
              <a:t>in India </a:t>
            </a:r>
            <a:r>
              <a:rPr dirty="0" sz="1200" spc="5">
                <a:latin typeface="Times New Roman"/>
                <a:cs typeface="Times New Roman"/>
              </a:rPr>
              <a:t>seem </a:t>
            </a:r>
            <a:r>
              <a:rPr dirty="0" sz="1200" spc="-5">
                <a:latin typeface="Times New Roman"/>
                <a:cs typeface="Times New Roman"/>
              </a:rPr>
              <a:t>more alarming </a:t>
            </a:r>
            <a:r>
              <a:rPr dirty="0" sz="1200">
                <a:latin typeface="Times New Roman"/>
                <a:cs typeface="Times New Roman"/>
              </a:rPr>
              <a:t>than the </a:t>
            </a:r>
            <a:r>
              <a:rPr dirty="0" sz="1200" spc="-5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figure.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 marL="91440" marR="85725">
              <a:lnSpc>
                <a:spcPct val="1438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problem of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-5">
                <a:latin typeface="Times New Roman"/>
                <a:cs typeface="Times New Roman"/>
              </a:rPr>
              <a:t>NPAs is </a:t>
            </a:r>
            <a:r>
              <a:rPr dirty="0" sz="1200">
                <a:latin typeface="Times New Roman"/>
                <a:cs typeface="Times New Roman"/>
              </a:rPr>
              <a:t>simply one of </a:t>
            </a:r>
            <a:r>
              <a:rPr dirty="0" sz="1200" spc="-5">
                <a:latin typeface="Times New Roman"/>
                <a:cs typeface="Times New Roman"/>
              </a:rPr>
              <a:t>inheritance. Historically, Indian </a:t>
            </a:r>
            <a:r>
              <a:rPr dirty="0" sz="1200">
                <a:latin typeface="Times New Roman"/>
                <a:cs typeface="Times New Roman"/>
              </a:rPr>
              <a:t>public sector  banks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poor on </a:t>
            </a:r>
            <a:r>
              <a:rPr dirty="0" sz="1200" spc="-5">
                <a:latin typeface="Times New Roman"/>
                <a:cs typeface="Times New Roman"/>
              </a:rPr>
              <a:t>credit </a:t>
            </a:r>
            <a:r>
              <a:rPr dirty="0" sz="1200" spc="-10">
                <a:latin typeface="Times New Roman"/>
                <a:cs typeface="Times New Roman"/>
              </a:rPr>
              <a:t>recovery, </a:t>
            </a:r>
            <a:r>
              <a:rPr dirty="0" sz="1200">
                <a:latin typeface="Times New Roman"/>
                <a:cs typeface="Times New Roman"/>
              </a:rPr>
              <a:t>mainly because of very little </a:t>
            </a:r>
            <a:r>
              <a:rPr dirty="0" sz="1200" spc="-10">
                <a:latin typeface="Times New Roman"/>
                <a:cs typeface="Times New Roman"/>
              </a:rPr>
              <a:t>legal </a:t>
            </a:r>
            <a:r>
              <a:rPr dirty="0" sz="1200" spc="-5">
                <a:latin typeface="Times New Roman"/>
                <a:cs typeface="Times New Roman"/>
              </a:rPr>
              <a:t>provision  governing</a:t>
            </a:r>
            <a:endParaRPr sz="1200">
              <a:latin typeface="Times New Roman"/>
              <a:cs typeface="Times New Roman"/>
            </a:endParaRPr>
          </a:p>
          <a:p>
            <a:pPr algn="ctr" marL="129539" marR="12446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foreclosure and </a:t>
            </a:r>
            <a:r>
              <a:rPr dirty="0" sz="1200" spc="-5">
                <a:latin typeface="Times New Roman"/>
                <a:cs typeface="Times New Roman"/>
              </a:rPr>
              <a:t>bankruptcy, </a:t>
            </a:r>
            <a:r>
              <a:rPr dirty="0" sz="1200">
                <a:latin typeface="Times New Roman"/>
                <a:cs typeface="Times New Roman"/>
              </a:rPr>
              <a:t>lengthy legal </a:t>
            </a:r>
            <a:r>
              <a:rPr dirty="0" sz="1200" spc="-5">
                <a:latin typeface="Times New Roman"/>
                <a:cs typeface="Times New Roman"/>
              </a:rPr>
              <a:t>battles, sticky </a:t>
            </a:r>
            <a:r>
              <a:rPr dirty="0" sz="1200">
                <a:latin typeface="Times New Roman"/>
                <a:cs typeface="Times New Roman"/>
              </a:rPr>
              <a:t>loans made to </a:t>
            </a:r>
            <a:r>
              <a:rPr dirty="0" sz="1200" spc="-5">
                <a:latin typeface="Times New Roman"/>
                <a:cs typeface="Times New Roman"/>
              </a:rPr>
              <a:t>government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  sector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undertakings, </a:t>
            </a:r>
            <a:r>
              <a:rPr dirty="0" sz="1200">
                <a:latin typeface="Times New Roman"/>
                <a:cs typeface="Times New Roman"/>
              </a:rPr>
              <a:t>loan </a:t>
            </a:r>
            <a:r>
              <a:rPr dirty="0" sz="1200" spc="-5">
                <a:latin typeface="Times New Roman"/>
                <a:cs typeface="Times New Roman"/>
              </a:rPr>
              <a:t>waivers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priority </a:t>
            </a:r>
            <a:r>
              <a:rPr dirty="0" sz="1200">
                <a:latin typeface="Times New Roman"/>
                <a:cs typeface="Times New Roman"/>
              </a:rPr>
              <a:t>sector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lending.</a:t>
            </a:r>
            <a:endParaRPr sz="1200">
              <a:latin typeface="Times New Roman"/>
              <a:cs typeface="Times New Roman"/>
            </a:endParaRPr>
          </a:p>
          <a:p>
            <a:pPr algn="ctr" marL="127000" marR="122555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comparatively </a:t>
            </a:r>
            <a:r>
              <a:rPr dirty="0" sz="1200">
                <a:latin typeface="Times New Roman"/>
                <a:cs typeface="Times New Roman"/>
              </a:rPr>
              <a:t>better on a </a:t>
            </a:r>
            <a:r>
              <a:rPr dirty="0" sz="1200" spc="-5">
                <a:latin typeface="Times New Roman"/>
                <a:cs typeface="Times New Roman"/>
              </a:rPr>
              <a:t>global basis because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stringent provisioning  </a:t>
            </a:r>
            <a:r>
              <a:rPr dirty="0" sz="1200">
                <a:latin typeface="Times New Roman"/>
                <a:cs typeface="Times New Roman"/>
              </a:rPr>
              <a:t>norms</a:t>
            </a:r>
            <a:endParaRPr sz="1200">
              <a:latin typeface="Times New Roman"/>
              <a:cs typeface="Times New Roman"/>
            </a:endParaRPr>
          </a:p>
          <a:p>
            <a:pPr algn="ctr" marL="136525" marR="13208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prescribed for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in 1991 by </a:t>
            </a:r>
            <a:r>
              <a:rPr dirty="0" sz="1200" spc="-5">
                <a:latin typeface="Times New Roman"/>
                <a:cs typeface="Times New Roman"/>
              </a:rPr>
              <a:t>Narashimam Committee.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India, even </a:t>
            </a:r>
            <a:r>
              <a:rPr dirty="0" sz="1200">
                <a:latin typeface="Times New Roman"/>
                <a:cs typeface="Times New Roman"/>
              </a:rPr>
              <a:t>on security taken 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endParaRPr sz="1200">
              <a:latin typeface="Times New Roman"/>
              <a:cs typeface="Times New Roman"/>
            </a:endParaRPr>
          </a:p>
          <a:p>
            <a:pPr algn="ctr" marL="289560" marR="284480">
              <a:lnSpc>
                <a:spcPct val="1433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loans, provision </a:t>
            </a:r>
            <a:r>
              <a:rPr dirty="0" sz="1200">
                <a:latin typeface="Times New Roman"/>
                <a:cs typeface="Times New Roman"/>
              </a:rPr>
              <a:t>has to be created. </a:t>
            </a:r>
            <a:r>
              <a:rPr dirty="0" sz="1200" spc="-5">
                <a:latin typeface="Times New Roman"/>
                <a:cs typeface="Times New Roman"/>
              </a:rPr>
              <a:t>Further, Indian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 make a 100 </a:t>
            </a:r>
            <a:r>
              <a:rPr dirty="0" sz="1200" spc="-10">
                <a:latin typeface="Times New Roman"/>
                <a:cs typeface="Times New Roman"/>
              </a:rPr>
              <a:t>per </a:t>
            </a:r>
            <a:r>
              <a:rPr dirty="0" sz="1200" spc="-5">
                <a:latin typeface="Times New Roman"/>
                <a:cs typeface="Times New Roman"/>
              </a:rPr>
              <a:t>cent  provision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amount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covered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realizable value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securities </a:t>
            </a:r>
            <a:r>
              <a:rPr dirty="0" sz="1200">
                <a:latin typeface="Times New Roman"/>
                <a:cs typeface="Times New Roman"/>
              </a:rPr>
              <a:t>in case of </a:t>
            </a:r>
            <a:r>
              <a:rPr dirty="0" sz="1200" spc="-5">
                <a:latin typeface="Times New Roman"/>
                <a:cs typeface="Times New Roman"/>
              </a:rPr>
              <a:t>''doubtful''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810640"/>
            <a:ext cx="5725795" cy="3178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2545" marR="26034">
              <a:lnSpc>
                <a:spcPct val="1437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some </a:t>
            </a:r>
            <a:r>
              <a:rPr dirty="0" sz="1200">
                <a:latin typeface="Times New Roman"/>
                <a:cs typeface="Times New Roman"/>
              </a:rPr>
              <a:t>countries;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75 per cent or </a:t>
            </a:r>
            <a:r>
              <a:rPr dirty="0" sz="1200" spc="-5">
                <a:latin typeface="Times New Roman"/>
                <a:cs typeface="Times New Roman"/>
              </a:rPr>
              <a:t>just </a:t>
            </a:r>
            <a:r>
              <a:rPr dirty="0" sz="1200">
                <a:latin typeface="Times New Roman"/>
                <a:cs typeface="Times New Roman"/>
              </a:rPr>
              <a:t>50 per cent. The </a:t>
            </a:r>
            <a:r>
              <a:rPr dirty="0" sz="1200" spc="-20">
                <a:latin typeface="Times New Roman"/>
                <a:cs typeface="Times New Roman"/>
              </a:rPr>
              <a:t>ASSOCHAM </a:t>
            </a:r>
            <a:r>
              <a:rPr dirty="0" sz="1200" spc="-5">
                <a:latin typeface="Times New Roman"/>
                <a:cs typeface="Times New Roman"/>
              </a:rPr>
              <a:t>Study </a:t>
            </a:r>
            <a:r>
              <a:rPr dirty="0" sz="1200">
                <a:latin typeface="Times New Roman"/>
                <a:cs typeface="Times New Roman"/>
              </a:rPr>
              <a:t>titled -  </a:t>
            </a:r>
            <a:r>
              <a:rPr dirty="0" sz="1200" spc="-5">
                <a:latin typeface="Times New Roman"/>
                <a:cs typeface="Times New Roman"/>
              </a:rPr>
              <a:t>Solvency Analysis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Indian Banking Sectors, reveals that </a:t>
            </a:r>
            <a:r>
              <a:rPr dirty="0" sz="1200">
                <a:latin typeface="Times New Roman"/>
                <a:cs typeface="Times New Roman"/>
              </a:rPr>
              <a:t>on an average 24 per cent </a:t>
            </a:r>
            <a:r>
              <a:rPr dirty="0" sz="1200" spc="-5">
                <a:latin typeface="Times New Roman"/>
                <a:cs typeface="Times New Roman"/>
              </a:rPr>
              <a:t>rise 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 marL="129539" marR="12192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net non </a:t>
            </a:r>
            <a:r>
              <a:rPr dirty="0" sz="1200" spc="-5">
                <a:latin typeface="Times New Roman"/>
                <a:cs typeface="Times New Roman"/>
              </a:rPr>
              <a:t>performing assets have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registered </a:t>
            </a:r>
            <a:r>
              <a:rPr dirty="0" sz="1200">
                <a:latin typeface="Times New Roman"/>
                <a:cs typeface="Times New Roman"/>
              </a:rPr>
              <a:t>by 25 public sector and </a:t>
            </a:r>
            <a:r>
              <a:rPr dirty="0" sz="1200" spc="-5">
                <a:latin typeface="Times New Roman"/>
                <a:cs typeface="Times New Roman"/>
              </a:rPr>
              <a:t>commercial banks 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the second </a:t>
            </a:r>
            <a:r>
              <a:rPr dirty="0" sz="1200" spc="-5">
                <a:latin typeface="Times New Roman"/>
                <a:cs typeface="Times New Roman"/>
              </a:rPr>
              <a:t>quarter </a:t>
            </a:r>
            <a:r>
              <a:rPr dirty="0" sz="1200">
                <a:latin typeface="Times New Roman"/>
                <a:cs typeface="Times New Roman"/>
              </a:rPr>
              <a:t>of the 2015 as </a:t>
            </a:r>
            <a:r>
              <a:rPr dirty="0" sz="1200" spc="-5">
                <a:latin typeface="Times New Roman"/>
                <a:cs typeface="Times New Roman"/>
              </a:rPr>
              <a:t>against 2014. According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10">
                <a:latin typeface="Times New Roman"/>
                <a:cs typeface="Times New Roman"/>
              </a:rPr>
              <a:t>RBI, </a:t>
            </a:r>
            <a:r>
              <a:rPr dirty="0" sz="1200">
                <a:latin typeface="Times New Roman"/>
                <a:cs typeface="Times New Roman"/>
              </a:rPr>
              <a:t>"Reduction of </a:t>
            </a:r>
            <a:r>
              <a:rPr dirty="0" sz="1200" spc="-10">
                <a:latin typeface="Times New Roman"/>
                <a:cs typeface="Times New Roman"/>
              </a:rPr>
              <a:t>NPAs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 marL="1079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 marL="259079" marR="247650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Indian </a:t>
            </a:r>
            <a:r>
              <a:rPr dirty="0" sz="1200">
                <a:latin typeface="Times New Roman"/>
                <a:cs typeface="Times New Roman"/>
              </a:rPr>
              <a:t>banking sector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>
                <a:latin typeface="Times New Roman"/>
                <a:cs typeface="Times New Roman"/>
              </a:rPr>
              <a:t>be treated as a </a:t>
            </a:r>
            <a:r>
              <a:rPr dirty="0" sz="1200" spc="-5">
                <a:latin typeface="Times New Roman"/>
                <a:cs typeface="Times New Roman"/>
              </a:rPr>
              <a:t>national priority </a:t>
            </a:r>
            <a:r>
              <a:rPr dirty="0" sz="1200">
                <a:latin typeface="Times New Roman"/>
                <a:cs typeface="Times New Roman"/>
              </a:rPr>
              <a:t>item to </a:t>
            </a:r>
            <a:r>
              <a:rPr dirty="0" sz="1200" spc="-5">
                <a:latin typeface="Times New Roman"/>
                <a:cs typeface="Times New Roman"/>
              </a:rPr>
              <a:t>make </a:t>
            </a:r>
            <a:r>
              <a:rPr dirty="0" sz="1200" spc="-10">
                <a:latin typeface="Times New Roman"/>
                <a:cs typeface="Times New Roman"/>
              </a:rPr>
              <a:t>the system  </a:t>
            </a:r>
            <a:r>
              <a:rPr dirty="0" sz="1200" spc="-5">
                <a:latin typeface="Times New Roman"/>
                <a:cs typeface="Times New Roman"/>
              </a:rPr>
              <a:t>stronger,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dirty="0" sz="1200" spc="-5">
                <a:latin typeface="Times New Roman"/>
                <a:cs typeface="Times New Roman"/>
              </a:rPr>
              <a:t>resilient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geared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meet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challenges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globalization.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necessary that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endParaRPr sz="12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645"/>
              </a:spcBef>
            </a:pPr>
            <a:r>
              <a:rPr dirty="0" sz="1200">
                <a:latin typeface="Times New Roman"/>
                <a:cs typeface="Times New Roman"/>
              </a:rPr>
              <a:t>debate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started </a:t>
            </a:r>
            <a:r>
              <a:rPr dirty="0" sz="1200" spc="-5">
                <a:latin typeface="Times New Roman"/>
                <a:cs typeface="Times New Roman"/>
              </a:rPr>
              <a:t>soon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problem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and their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resolution."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97" y="5800089"/>
            <a:ext cx="5695950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Review </a:t>
            </a:r>
            <a:r>
              <a:rPr dirty="0" sz="1200" spc="-15" b="1">
                <a:latin typeface="Times New Roman"/>
                <a:cs typeface="Times New Roman"/>
              </a:rPr>
              <a:t>of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Literature: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L="12065" marR="5080" indent="2540">
              <a:lnSpc>
                <a:spcPct val="1438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According </a:t>
            </a:r>
            <a:r>
              <a:rPr dirty="0" sz="1200" b="1" i="1">
                <a:latin typeface="Times New Roman"/>
                <a:cs typeface="Times New Roman"/>
              </a:rPr>
              <a:t>to a </a:t>
            </a:r>
            <a:r>
              <a:rPr dirty="0" sz="1200" spc="-5" b="1" i="1">
                <a:latin typeface="Times New Roman"/>
                <a:cs typeface="Times New Roman"/>
              </a:rPr>
              <a:t>study </a:t>
            </a:r>
            <a:r>
              <a:rPr dirty="0" sz="1200" b="1" i="1">
                <a:latin typeface="Times New Roman"/>
                <a:cs typeface="Times New Roman"/>
              </a:rPr>
              <a:t>by </a:t>
            </a:r>
            <a:r>
              <a:rPr dirty="0" sz="1200" spc="-5" b="1" i="1">
                <a:latin typeface="Times New Roman"/>
                <a:cs typeface="Times New Roman"/>
              </a:rPr>
              <a:t>Brown bridge (1998), </a:t>
            </a:r>
            <a:r>
              <a:rPr dirty="0" sz="1200" spc="-5">
                <a:latin typeface="Times New Roman"/>
                <a:cs typeface="Times New Roman"/>
              </a:rPr>
              <a:t>most </a:t>
            </a:r>
            <a:r>
              <a:rPr dirty="0" sz="1200">
                <a:latin typeface="Times New Roman"/>
                <a:cs typeface="Times New Roman"/>
              </a:rPr>
              <a:t>of the bank </a:t>
            </a:r>
            <a:r>
              <a:rPr dirty="0" sz="1200" spc="-5">
                <a:latin typeface="Times New Roman"/>
                <a:cs typeface="Times New Roman"/>
              </a:rPr>
              <a:t>failures were </a:t>
            </a:r>
            <a:r>
              <a:rPr dirty="0" sz="1200" spc="-10">
                <a:latin typeface="Times New Roman"/>
                <a:cs typeface="Times New Roman"/>
              </a:rPr>
              <a:t>caused </a:t>
            </a:r>
            <a:r>
              <a:rPr dirty="0" sz="1200" spc="5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nonperforming </a:t>
            </a:r>
            <a:r>
              <a:rPr dirty="0" sz="1200" spc="-5">
                <a:latin typeface="Times New Roman"/>
                <a:cs typeface="Times New Roman"/>
              </a:rPr>
              <a:t>loans. Arrears </a:t>
            </a:r>
            <a:r>
              <a:rPr dirty="0" sz="1200">
                <a:latin typeface="Times New Roman"/>
                <a:cs typeface="Times New Roman"/>
              </a:rPr>
              <a:t>affecting </a:t>
            </a:r>
            <a:r>
              <a:rPr dirty="0" sz="1200" spc="-5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half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loan </a:t>
            </a:r>
            <a:r>
              <a:rPr dirty="0" sz="1200" spc="-5">
                <a:latin typeface="Times New Roman"/>
                <a:cs typeface="Times New Roman"/>
              </a:rPr>
              <a:t>portfolios were typical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 </a:t>
            </a:r>
            <a:r>
              <a:rPr dirty="0" sz="1200">
                <a:latin typeface="Times New Roman"/>
                <a:cs typeface="Times New Roman"/>
              </a:rPr>
              <a:t>failed </a:t>
            </a:r>
            <a:r>
              <a:rPr dirty="0" sz="1200" spc="-5">
                <a:latin typeface="Times New Roman"/>
                <a:cs typeface="Times New Roman"/>
              </a:rPr>
              <a:t>banks. </a:t>
            </a:r>
            <a:r>
              <a:rPr dirty="0" sz="1200">
                <a:latin typeface="Times New Roman"/>
                <a:cs typeface="Times New Roman"/>
              </a:rPr>
              <a:t>Many of the bad debts </a:t>
            </a:r>
            <a:r>
              <a:rPr dirty="0" sz="1200" spc="-5">
                <a:latin typeface="Times New Roman"/>
                <a:cs typeface="Times New Roman"/>
              </a:rPr>
              <a:t>were attributable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moral hazard: </a:t>
            </a:r>
            <a:r>
              <a:rPr dirty="0" sz="1200">
                <a:latin typeface="Times New Roman"/>
                <a:cs typeface="Times New Roman"/>
              </a:rPr>
              <a:t>the adverse incentives  on bank </a:t>
            </a:r>
            <a:r>
              <a:rPr dirty="0" sz="1200" spc="-5">
                <a:latin typeface="Times New Roman"/>
                <a:cs typeface="Times New Roman"/>
              </a:rPr>
              <a:t>owners </a:t>
            </a:r>
            <a:r>
              <a:rPr dirty="0" sz="1200">
                <a:latin typeface="Times New Roman"/>
                <a:cs typeface="Times New Roman"/>
              </a:rPr>
              <a:t>to adopt </a:t>
            </a:r>
            <a:r>
              <a:rPr dirty="0" sz="1200" spc="-5">
                <a:latin typeface="Times New Roman"/>
                <a:cs typeface="Times New Roman"/>
              </a:rPr>
              <a:t>imprudent </a:t>
            </a:r>
            <a:r>
              <a:rPr dirty="0" sz="1200" spc="-10">
                <a:latin typeface="Times New Roman"/>
                <a:cs typeface="Times New Roman"/>
              </a:rPr>
              <a:t>lending </a:t>
            </a:r>
            <a:r>
              <a:rPr dirty="0" sz="1200" spc="-5">
                <a:latin typeface="Times New Roman"/>
                <a:cs typeface="Times New Roman"/>
              </a:rPr>
              <a:t>strategies, </a:t>
            </a:r>
            <a:r>
              <a:rPr dirty="0" sz="1200">
                <a:latin typeface="Times New Roman"/>
                <a:cs typeface="Times New Roman"/>
              </a:rPr>
              <a:t>in particular </a:t>
            </a:r>
            <a:r>
              <a:rPr dirty="0" sz="1200" spc="-5">
                <a:latin typeface="Times New Roman"/>
                <a:cs typeface="Times New Roman"/>
              </a:rPr>
              <a:t>insider lending </a:t>
            </a:r>
            <a:r>
              <a:rPr dirty="0" sz="1200">
                <a:latin typeface="Times New Roman"/>
                <a:cs typeface="Times New Roman"/>
              </a:rPr>
              <a:t>and  lending at </a:t>
            </a:r>
            <a:r>
              <a:rPr dirty="0" sz="1200" spc="-10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interest </a:t>
            </a:r>
            <a:r>
              <a:rPr dirty="0" sz="1200" spc="-5">
                <a:latin typeface="Times New Roman"/>
                <a:cs typeface="Times New Roman"/>
              </a:rPr>
              <a:t>rates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borrowers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most risky segments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credit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markets</a:t>
            </a:r>
            <a:endParaRPr sz="12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ctr" marL="53340" marR="40005">
              <a:lnSpc>
                <a:spcPct val="143700"/>
              </a:lnSpc>
              <a:spcBef>
                <a:spcPts val="15"/>
              </a:spcBef>
            </a:pPr>
            <a:r>
              <a:rPr dirty="0" sz="1200" spc="-5" b="1" i="1">
                <a:latin typeface="Times New Roman"/>
                <a:cs typeface="Times New Roman"/>
              </a:rPr>
              <a:t>Bloem and Gorter </a:t>
            </a:r>
            <a:r>
              <a:rPr dirty="0" sz="1200" b="1" i="1">
                <a:latin typeface="Times New Roman"/>
                <a:cs typeface="Times New Roman"/>
              </a:rPr>
              <a:t>(2005) </a:t>
            </a:r>
            <a:r>
              <a:rPr dirty="0" sz="1200" spc="-5">
                <a:latin typeface="Times New Roman"/>
                <a:cs typeface="Times New Roman"/>
              </a:rPr>
              <a:t>suggested </a:t>
            </a:r>
            <a:r>
              <a:rPr dirty="0" sz="1200">
                <a:latin typeface="Times New Roman"/>
                <a:cs typeface="Times New Roman"/>
              </a:rPr>
              <a:t>that a more or </a:t>
            </a:r>
            <a:r>
              <a:rPr dirty="0" sz="1200" spc="-5">
                <a:latin typeface="Times New Roman"/>
                <a:cs typeface="Times New Roman"/>
              </a:rPr>
              <a:t>less </a:t>
            </a:r>
            <a:r>
              <a:rPr dirty="0" sz="1200">
                <a:latin typeface="Times New Roman"/>
                <a:cs typeface="Times New Roman"/>
              </a:rPr>
              <a:t>predictable </a:t>
            </a:r>
            <a:r>
              <a:rPr dirty="0" sz="1200" spc="-5">
                <a:latin typeface="Times New Roman"/>
                <a:cs typeface="Times New Roman"/>
              </a:rPr>
              <a:t>level </a:t>
            </a:r>
            <a:r>
              <a:rPr dirty="0" sz="1200">
                <a:latin typeface="Times New Roman"/>
                <a:cs typeface="Times New Roman"/>
              </a:rPr>
              <a:t>of non-performing  </a:t>
            </a:r>
            <a:r>
              <a:rPr dirty="0" sz="1200" spc="-5">
                <a:latin typeface="Times New Roman"/>
                <a:cs typeface="Times New Roman"/>
              </a:rPr>
              <a:t>loans, though </a:t>
            </a:r>
            <a:r>
              <a:rPr dirty="0" sz="1200">
                <a:latin typeface="Times New Roman"/>
                <a:cs typeface="Times New Roman"/>
              </a:rPr>
              <a:t>it may </a:t>
            </a:r>
            <a:r>
              <a:rPr dirty="0" sz="1200" spc="-5">
                <a:latin typeface="Times New Roman"/>
                <a:cs typeface="Times New Roman"/>
              </a:rPr>
              <a:t>vary slightly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year, </a:t>
            </a:r>
            <a:r>
              <a:rPr dirty="0" sz="1200">
                <a:latin typeface="Times New Roman"/>
                <a:cs typeface="Times New Roman"/>
              </a:rPr>
              <a:t>is caused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inevitable number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‘</a:t>
            </a:r>
            <a:r>
              <a:rPr dirty="0" sz="1200" spc="-5" b="1" i="1">
                <a:latin typeface="Times New Roman"/>
                <a:cs typeface="Times New Roman"/>
              </a:rPr>
              <a:t>wrong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 b="1" i="1">
                <a:latin typeface="Times New Roman"/>
                <a:cs typeface="Times New Roman"/>
              </a:rPr>
              <a:t>economic </a:t>
            </a:r>
            <a:r>
              <a:rPr dirty="0" sz="1200" spc="-5" b="1" i="1">
                <a:latin typeface="Times New Roman"/>
                <a:cs typeface="Times New Roman"/>
              </a:rPr>
              <a:t>decisions </a:t>
            </a:r>
            <a:r>
              <a:rPr dirty="0" sz="1200">
                <a:latin typeface="Times New Roman"/>
                <a:cs typeface="Times New Roman"/>
              </a:rPr>
              <a:t>by individuals and </a:t>
            </a:r>
            <a:r>
              <a:rPr dirty="0" sz="1200" spc="-5">
                <a:latin typeface="Times New Roman"/>
                <a:cs typeface="Times New Roman"/>
              </a:rPr>
              <a:t>plain </a:t>
            </a:r>
            <a:r>
              <a:rPr dirty="0" sz="1200">
                <a:latin typeface="Times New Roman"/>
                <a:cs typeface="Times New Roman"/>
              </a:rPr>
              <a:t>bad </a:t>
            </a:r>
            <a:r>
              <a:rPr dirty="0" sz="1200" spc="-5">
                <a:latin typeface="Times New Roman"/>
                <a:cs typeface="Times New Roman"/>
              </a:rPr>
              <a:t>luck (inclement weather, unexpected</a:t>
            </a:r>
            <a:r>
              <a:rPr dirty="0" sz="1200">
                <a:latin typeface="Times New Roman"/>
                <a:cs typeface="Times New Roman"/>
              </a:rPr>
              <a:t> price</a:t>
            </a:r>
            <a:endParaRPr sz="1200">
              <a:latin typeface="Times New Roman"/>
              <a:cs typeface="Times New Roman"/>
            </a:endParaRPr>
          </a:p>
          <a:p>
            <a:pPr algn="ctr" marL="30480" marR="24765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changes </a:t>
            </a:r>
            <a:r>
              <a:rPr dirty="0" sz="1200">
                <a:latin typeface="Times New Roman"/>
                <a:cs typeface="Times New Roman"/>
              </a:rPr>
              <a:t>for certain </a:t>
            </a:r>
            <a:r>
              <a:rPr dirty="0" sz="1200" spc="-5">
                <a:latin typeface="Times New Roman"/>
                <a:cs typeface="Times New Roman"/>
              </a:rPr>
              <a:t>products, </a:t>
            </a:r>
            <a:r>
              <a:rPr dirty="0" sz="1200" spc="-5" i="1">
                <a:latin typeface="Times New Roman"/>
                <a:cs typeface="Times New Roman"/>
              </a:rPr>
              <a:t>etc.</a:t>
            </a:r>
            <a:r>
              <a:rPr dirty="0" sz="1200" spc="-5">
                <a:latin typeface="Times New Roman"/>
                <a:cs typeface="Times New Roman"/>
              </a:rPr>
              <a:t>). Under such circumstances,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holders </a:t>
            </a:r>
            <a:r>
              <a:rPr dirty="0" sz="1200">
                <a:latin typeface="Times New Roman"/>
                <a:cs typeface="Times New Roman"/>
              </a:rPr>
              <a:t>of loans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make 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0640"/>
            <a:ext cx="5755005" cy="5281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3340" marR="41910">
              <a:lnSpc>
                <a:spcPct val="1431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allowance for a normal </a:t>
            </a:r>
            <a:r>
              <a:rPr dirty="0" sz="1200" spc="-5">
                <a:latin typeface="Times New Roman"/>
                <a:cs typeface="Times New Roman"/>
              </a:rPr>
              <a:t>share </a:t>
            </a:r>
            <a:r>
              <a:rPr dirty="0" sz="1200">
                <a:latin typeface="Times New Roman"/>
                <a:cs typeface="Times New Roman"/>
              </a:rPr>
              <a:t>of non-performance in the form of bad loan </a:t>
            </a:r>
            <a:r>
              <a:rPr dirty="0" sz="1200" spc="-5">
                <a:latin typeface="Times New Roman"/>
                <a:cs typeface="Times New Roman"/>
              </a:rPr>
              <a:t>provisions, </a:t>
            </a:r>
            <a:r>
              <a:rPr dirty="0" sz="1200">
                <a:latin typeface="Times New Roman"/>
                <a:cs typeface="Times New Roman"/>
              </a:rPr>
              <a:t>or they  </a:t>
            </a:r>
            <a:r>
              <a:rPr dirty="0" sz="1200" spc="5">
                <a:latin typeface="Times New Roman"/>
                <a:cs typeface="Times New Roman"/>
              </a:rPr>
              <a:t>may</a:t>
            </a:r>
            <a:endParaRPr sz="1200">
              <a:latin typeface="Times New Roman"/>
              <a:cs typeface="Times New Roman"/>
            </a:endParaRPr>
          </a:p>
          <a:p>
            <a:pPr algn="ctr" marL="91440" marR="86360">
              <a:lnSpc>
                <a:spcPct val="1431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spread the </a:t>
            </a:r>
            <a:r>
              <a:rPr dirty="0" sz="1200" spc="-5">
                <a:latin typeface="Times New Roman"/>
                <a:cs typeface="Times New Roman"/>
              </a:rPr>
              <a:t>risk </a:t>
            </a:r>
            <a:r>
              <a:rPr dirty="0" sz="1200">
                <a:latin typeface="Times New Roman"/>
                <a:cs typeface="Times New Roman"/>
              </a:rPr>
              <a:t>by taking out insurance. </a:t>
            </a:r>
            <a:r>
              <a:rPr dirty="0" sz="1200" spc="-5">
                <a:latin typeface="Times New Roman"/>
                <a:cs typeface="Times New Roman"/>
              </a:rPr>
              <a:t>Enterprises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well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large </a:t>
            </a:r>
            <a:r>
              <a:rPr dirty="0" sz="1200">
                <a:latin typeface="Times New Roman"/>
                <a:cs typeface="Times New Roman"/>
              </a:rPr>
              <a:t>portion  of</a:t>
            </a:r>
            <a:endParaRPr sz="1200">
              <a:latin typeface="Times New Roman"/>
              <a:cs typeface="Times New Roman"/>
            </a:endParaRPr>
          </a:p>
          <a:p>
            <a:pPr algn="ctr" marL="22860" marR="19050">
              <a:lnSpc>
                <a:spcPct val="1431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these costs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customers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form of </a:t>
            </a:r>
            <a:r>
              <a:rPr dirty="0" sz="1200" spc="-10">
                <a:latin typeface="Times New Roman"/>
                <a:cs typeface="Times New Roman"/>
              </a:rPr>
              <a:t>higher </a:t>
            </a:r>
            <a:r>
              <a:rPr dirty="0" sz="1200">
                <a:latin typeface="Times New Roman"/>
                <a:cs typeface="Times New Roman"/>
              </a:rPr>
              <a:t>prices. </a:t>
            </a:r>
            <a:r>
              <a:rPr dirty="0" sz="1200" spc="-2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instance, the </a:t>
            </a:r>
            <a:r>
              <a:rPr dirty="0" sz="1200" spc="-5">
                <a:latin typeface="Times New Roman"/>
                <a:cs typeface="Times New Roman"/>
              </a:rPr>
              <a:t>interest margin </a:t>
            </a:r>
            <a:r>
              <a:rPr dirty="0" sz="1200">
                <a:latin typeface="Times New Roman"/>
                <a:cs typeface="Times New Roman"/>
              </a:rPr>
              <a:t>applied  </a:t>
            </a:r>
            <a:r>
              <a:rPr dirty="0" sz="1200" spc="2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algn="ctr" marL="29845" marR="25400">
              <a:lnSpc>
                <a:spcPct val="1435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financial </a:t>
            </a:r>
            <a:r>
              <a:rPr dirty="0" sz="1200" spc="-5">
                <a:latin typeface="Times New Roman"/>
                <a:cs typeface="Times New Roman"/>
              </a:rPr>
              <a:t>institutions will include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premium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risk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nonperformance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granted loans.  </a:t>
            </a:r>
            <a:r>
              <a:rPr dirty="0" sz="1200" spc="-1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this time, </a:t>
            </a:r>
            <a:r>
              <a:rPr dirty="0" sz="1200" spc="-5">
                <a:latin typeface="Times New Roman"/>
                <a:cs typeface="Times New Roman"/>
              </a:rPr>
              <a:t>banks’ </a:t>
            </a:r>
            <a:r>
              <a:rPr dirty="0" sz="1200">
                <a:latin typeface="Times New Roman"/>
                <a:cs typeface="Times New Roman"/>
              </a:rPr>
              <a:t>non-performing loans increase, </a:t>
            </a:r>
            <a:r>
              <a:rPr dirty="0" sz="1200" spc="-5">
                <a:latin typeface="Times New Roman"/>
                <a:cs typeface="Times New Roman"/>
              </a:rPr>
              <a:t>profits decline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substantial </a:t>
            </a:r>
            <a:r>
              <a:rPr dirty="0" sz="1200" spc="-10">
                <a:latin typeface="Times New Roman"/>
                <a:cs typeface="Times New Roman"/>
              </a:rPr>
              <a:t>losses </a:t>
            </a:r>
            <a:r>
              <a:rPr dirty="0" sz="1200">
                <a:latin typeface="Times New Roman"/>
                <a:cs typeface="Times New Roman"/>
              </a:rPr>
              <a:t>to  capital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become </a:t>
            </a:r>
            <a:r>
              <a:rPr dirty="0" sz="1200" spc="-5">
                <a:latin typeface="Times New Roman"/>
                <a:cs typeface="Times New Roman"/>
              </a:rPr>
              <a:t>apparent. </a:t>
            </a:r>
            <a:r>
              <a:rPr dirty="0" sz="1200" spc="-10">
                <a:latin typeface="Times New Roman"/>
                <a:cs typeface="Times New Roman"/>
              </a:rPr>
              <a:t>Eventually,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economy </a:t>
            </a:r>
            <a:r>
              <a:rPr dirty="0" sz="1200">
                <a:latin typeface="Times New Roman"/>
                <a:cs typeface="Times New Roman"/>
              </a:rPr>
              <a:t>reaches a </a:t>
            </a:r>
            <a:r>
              <a:rPr dirty="0" sz="1200" spc="-5">
                <a:latin typeface="Times New Roman"/>
                <a:cs typeface="Times New Roman"/>
              </a:rPr>
              <a:t>trough </a:t>
            </a:r>
            <a:r>
              <a:rPr dirty="0" sz="1200">
                <a:latin typeface="Times New Roman"/>
                <a:cs typeface="Times New Roman"/>
              </a:rPr>
              <a:t>and turns </a:t>
            </a:r>
            <a:r>
              <a:rPr dirty="0" sz="1200" spc="-5">
                <a:latin typeface="Times New Roman"/>
                <a:cs typeface="Times New Roman"/>
              </a:rPr>
              <a:t>towards </a:t>
            </a:r>
            <a:r>
              <a:rPr dirty="0" sz="1200">
                <a:latin typeface="Times New Roman"/>
                <a:cs typeface="Times New Roman"/>
              </a:rPr>
              <a:t>a  new</a:t>
            </a:r>
            <a:endParaRPr sz="1200">
              <a:latin typeface="Times New Roman"/>
              <a:cs typeface="Times New Roman"/>
            </a:endParaRPr>
          </a:p>
          <a:p>
            <a:pPr algn="ctr" marL="184785" marR="182880">
              <a:lnSpc>
                <a:spcPct val="1430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expansionary phase, as a </a:t>
            </a:r>
            <a:r>
              <a:rPr dirty="0" sz="1200" spc="-5">
                <a:latin typeface="Times New Roman"/>
                <a:cs typeface="Times New Roman"/>
              </a:rPr>
              <a:t>result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risk </a:t>
            </a:r>
            <a:r>
              <a:rPr dirty="0" sz="1200">
                <a:latin typeface="Times New Roman"/>
                <a:cs typeface="Times New Roman"/>
              </a:rPr>
              <a:t>of future </a:t>
            </a:r>
            <a:r>
              <a:rPr dirty="0" sz="1200" spc="-5">
                <a:latin typeface="Times New Roman"/>
                <a:cs typeface="Times New Roman"/>
              </a:rPr>
              <a:t>losses </a:t>
            </a:r>
            <a:r>
              <a:rPr dirty="0" sz="1200">
                <a:latin typeface="Times New Roman"/>
                <a:cs typeface="Times New Roman"/>
              </a:rPr>
              <a:t>reaches a </a:t>
            </a:r>
            <a:r>
              <a:rPr dirty="0" sz="1200" spc="-5">
                <a:latin typeface="Times New Roman"/>
                <a:cs typeface="Times New Roman"/>
              </a:rPr>
              <a:t>low point, even </a:t>
            </a:r>
            <a:r>
              <a:rPr dirty="0" sz="1200" spc="-10">
                <a:latin typeface="Times New Roman"/>
                <a:cs typeface="Times New Roman"/>
              </a:rPr>
              <a:t>though  </a:t>
            </a:r>
            <a:r>
              <a:rPr dirty="0" sz="1200">
                <a:latin typeface="Times New Roman"/>
                <a:cs typeface="Times New Roman"/>
              </a:rPr>
              <a:t>banks</a:t>
            </a:r>
            <a:endParaRPr sz="12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still appear relatively </a:t>
            </a:r>
            <a:r>
              <a:rPr dirty="0" sz="1200">
                <a:latin typeface="Times New Roman"/>
                <a:cs typeface="Times New Roman"/>
              </a:rPr>
              <a:t>unhealthy at this </a:t>
            </a:r>
            <a:r>
              <a:rPr dirty="0" sz="1200" spc="-10">
                <a:latin typeface="Times New Roman"/>
                <a:cs typeface="Times New Roman"/>
              </a:rPr>
              <a:t>stage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cycle.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228600" marR="219710">
              <a:lnSpc>
                <a:spcPct val="1432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According </a:t>
            </a:r>
            <a:r>
              <a:rPr dirty="0" sz="1200" b="1" i="1">
                <a:latin typeface="Times New Roman"/>
                <a:cs typeface="Times New Roman"/>
              </a:rPr>
              <a:t>to </a:t>
            </a:r>
            <a:r>
              <a:rPr dirty="0" sz="1200" spc="-5" b="1" i="1">
                <a:latin typeface="Times New Roman"/>
                <a:cs typeface="Times New Roman"/>
              </a:rPr>
              <a:t>Gorter and Bloem </a:t>
            </a:r>
            <a:r>
              <a:rPr dirty="0" sz="1200" b="1" i="1">
                <a:latin typeface="Times New Roman"/>
                <a:cs typeface="Times New Roman"/>
              </a:rPr>
              <a:t>(2006) </a:t>
            </a:r>
            <a:r>
              <a:rPr dirty="0" sz="1200" spc="-5">
                <a:latin typeface="Times New Roman"/>
                <a:cs typeface="Times New Roman"/>
              </a:rPr>
              <a:t>non-performing </a:t>
            </a:r>
            <a:r>
              <a:rPr dirty="0" sz="1200">
                <a:latin typeface="Times New Roman"/>
                <a:cs typeface="Times New Roman"/>
              </a:rPr>
              <a:t>loans are </a:t>
            </a:r>
            <a:r>
              <a:rPr dirty="0" sz="1200" spc="-5">
                <a:latin typeface="Times New Roman"/>
                <a:cs typeface="Times New Roman"/>
              </a:rPr>
              <a:t>mainly </a:t>
            </a:r>
            <a:r>
              <a:rPr dirty="0" sz="1200">
                <a:latin typeface="Times New Roman"/>
                <a:cs typeface="Times New Roman"/>
              </a:rPr>
              <a:t>caused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an  </a:t>
            </a:r>
            <a:r>
              <a:rPr dirty="0" sz="1200" spc="-5">
                <a:latin typeface="Times New Roman"/>
                <a:cs typeface="Times New Roman"/>
              </a:rPr>
              <a:t>inevitable</a:t>
            </a:r>
            <a:endParaRPr sz="1200">
              <a:latin typeface="Times New Roman"/>
              <a:cs typeface="Times New Roman"/>
            </a:endParaRPr>
          </a:p>
          <a:p>
            <a:pPr algn="ctr" marL="12065" marR="5080" indent="-3810">
              <a:lnSpc>
                <a:spcPct val="1435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number of </a:t>
            </a:r>
            <a:r>
              <a:rPr dirty="0" sz="1200" spc="-5">
                <a:latin typeface="Times New Roman"/>
                <a:cs typeface="Times New Roman"/>
              </a:rPr>
              <a:t>wrong </a:t>
            </a:r>
            <a:r>
              <a:rPr dirty="0" sz="1200">
                <a:latin typeface="Times New Roman"/>
                <a:cs typeface="Times New Roman"/>
              </a:rPr>
              <a:t>economic </a:t>
            </a:r>
            <a:r>
              <a:rPr dirty="0" sz="1200" spc="-5">
                <a:latin typeface="Times New Roman"/>
                <a:cs typeface="Times New Roman"/>
              </a:rPr>
              <a:t>decisions </a:t>
            </a:r>
            <a:r>
              <a:rPr dirty="0" sz="1200">
                <a:latin typeface="Times New Roman"/>
                <a:cs typeface="Times New Roman"/>
              </a:rPr>
              <a:t>by individuals and plain </a:t>
            </a:r>
            <a:r>
              <a:rPr dirty="0" sz="1200" spc="-10">
                <a:latin typeface="Times New Roman"/>
                <a:cs typeface="Times New Roman"/>
              </a:rPr>
              <a:t>bad </a:t>
            </a:r>
            <a:r>
              <a:rPr dirty="0" sz="1200">
                <a:latin typeface="Times New Roman"/>
                <a:cs typeface="Times New Roman"/>
              </a:rPr>
              <a:t>luck </a:t>
            </a:r>
            <a:r>
              <a:rPr dirty="0" sz="1200" spc="-5">
                <a:latin typeface="Times New Roman"/>
                <a:cs typeface="Times New Roman"/>
              </a:rPr>
              <a:t>(inclement </a:t>
            </a:r>
            <a:r>
              <a:rPr dirty="0" sz="1200">
                <a:latin typeface="Times New Roman"/>
                <a:cs typeface="Times New Roman"/>
              </a:rPr>
              <a:t>weather,  unexpected </a:t>
            </a:r>
            <a:r>
              <a:rPr dirty="0" sz="1200" spc="-5">
                <a:latin typeface="Times New Roman"/>
                <a:cs typeface="Times New Roman"/>
              </a:rPr>
              <a:t>price changes </a:t>
            </a:r>
            <a:r>
              <a:rPr dirty="0" sz="1200">
                <a:latin typeface="Times New Roman"/>
                <a:cs typeface="Times New Roman"/>
              </a:rPr>
              <a:t>for certain </a:t>
            </a:r>
            <a:r>
              <a:rPr dirty="0" sz="1200" spc="-5">
                <a:latin typeface="Times New Roman"/>
                <a:cs typeface="Times New Roman"/>
              </a:rPr>
              <a:t>products, </a:t>
            </a:r>
            <a:r>
              <a:rPr dirty="0" sz="1200">
                <a:latin typeface="Times New Roman"/>
                <a:cs typeface="Times New Roman"/>
              </a:rPr>
              <a:t>etc.). </a:t>
            </a: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 spc="-1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circumstances, </a:t>
            </a:r>
            <a:r>
              <a:rPr dirty="0" sz="1200">
                <a:latin typeface="Times New Roman"/>
                <a:cs typeface="Times New Roman"/>
              </a:rPr>
              <a:t>the holders of  loans can </a:t>
            </a:r>
            <a:r>
              <a:rPr dirty="0" sz="1200" spc="-5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allowance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normal share </a:t>
            </a:r>
            <a:r>
              <a:rPr dirty="0" sz="1200">
                <a:latin typeface="Times New Roman"/>
                <a:cs typeface="Times New Roman"/>
              </a:rPr>
              <a:t>of nonperformance in the </a:t>
            </a:r>
            <a:r>
              <a:rPr dirty="0" sz="1200" spc="-5">
                <a:latin typeface="Times New Roman"/>
                <a:cs typeface="Times New Roman"/>
              </a:rPr>
              <a:t>form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bad </a:t>
            </a:r>
            <a:r>
              <a:rPr dirty="0" sz="1200">
                <a:latin typeface="Times New Roman"/>
                <a:cs typeface="Times New Roman"/>
              </a:rPr>
              <a:t>loan  </a:t>
            </a:r>
            <a:r>
              <a:rPr dirty="0" sz="1200" spc="-5">
                <a:latin typeface="Times New Roman"/>
                <a:cs typeface="Times New Roman"/>
              </a:rPr>
              <a:t>provisions,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they may </a:t>
            </a:r>
            <a:r>
              <a:rPr dirty="0" sz="1200">
                <a:latin typeface="Times New Roman"/>
                <a:cs typeface="Times New Roman"/>
              </a:rPr>
              <a:t>spread the </a:t>
            </a:r>
            <a:r>
              <a:rPr dirty="0" sz="1200" spc="-5">
                <a:latin typeface="Times New Roman"/>
                <a:cs typeface="Times New Roman"/>
              </a:rPr>
              <a:t>risk </a:t>
            </a:r>
            <a:r>
              <a:rPr dirty="0" sz="1200">
                <a:latin typeface="Times New Roman"/>
                <a:cs typeface="Times New Roman"/>
              </a:rPr>
              <a:t>by taking out</a:t>
            </a:r>
            <a:r>
              <a:rPr dirty="0" sz="1200" spc="-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insurance.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357" y="6989191"/>
            <a:ext cx="5640705" cy="2652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8890">
              <a:lnSpc>
                <a:spcPct val="143700"/>
              </a:lnSpc>
              <a:spcBef>
                <a:spcPts val="90"/>
              </a:spcBef>
            </a:pPr>
            <a:r>
              <a:rPr dirty="0" sz="1200" b="1" i="1">
                <a:latin typeface="Times New Roman"/>
                <a:cs typeface="Times New Roman"/>
              </a:rPr>
              <a:t>Petya </a:t>
            </a:r>
            <a:r>
              <a:rPr dirty="0" sz="1200" spc="-5" b="1" i="1">
                <a:latin typeface="Times New Roman"/>
                <a:cs typeface="Times New Roman"/>
              </a:rPr>
              <a:t>Koeva </a:t>
            </a:r>
            <a:r>
              <a:rPr dirty="0" sz="1200" b="1" i="1">
                <a:latin typeface="Times New Roman"/>
                <a:cs typeface="Times New Roman"/>
              </a:rPr>
              <a:t>(2007)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10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study on the Performance of </a:t>
            </a:r>
            <a:r>
              <a:rPr dirty="0" sz="1200" spc="-5">
                <a:latin typeface="Times New Roman"/>
                <a:cs typeface="Times New Roman"/>
              </a:rPr>
              <a:t>Indian Banks. During Financial  Liberalization states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empirical evidence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impact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financial liberalization </a:t>
            </a:r>
            <a:r>
              <a:rPr dirty="0" sz="1200">
                <a:latin typeface="Times New Roman"/>
                <a:cs typeface="Times New Roman"/>
              </a:rPr>
              <a:t>on  the</a:t>
            </a:r>
            <a:endParaRPr sz="1200">
              <a:latin typeface="Times New Roman"/>
              <a:cs typeface="Times New Roman"/>
            </a:endParaRPr>
          </a:p>
          <a:p>
            <a:pPr algn="ctr" marL="65405" marR="52705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performance of </a:t>
            </a:r>
            <a:r>
              <a:rPr dirty="0" sz="1200" spc="-5">
                <a:latin typeface="Times New Roman"/>
                <a:cs typeface="Times New Roman"/>
              </a:rPr>
              <a:t>Indian commercial banks.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analysis </a:t>
            </a:r>
            <a:r>
              <a:rPr dirty="0" sz="1200" spc="-5">
                <a:latin typeface="Times New Roman"/>
                <a:cs typeface="Times New Roman"/>
              </a:rPr>
              <a:t>focuses </a:t>
            </a:r>
            <a:r>
              <a:rPr dirty="0" sz="1200">
                <a:latin typeface="Times New Roman"/>
                <a:cs typeface="Times New Roman"/>
              </a:rPr>
              <a:t>on examining the </a:t>
            </a:r>
            <a:r>
              <a:rPr dirty="0" sz="1200" spc="-5">
                <a:latin typeface="Times New Roman"/>
                <a:cs typeface="Times New Roman"/>
              </a:rPr>
              <a:t>behavior 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  <a:spcBef>
                <a:spcPts val="440"/>
              </a:spcBef>
            </a:pPr>
            <a:r>
              <a:rPr dirty="0" sz="1200">
                <a:latin typeface="Times New Roman"/>
                <a:cs typeface="Times New Roman"/>
              </a:rPr>
              <a:t>determinants of bank </a:t>
            </a:r>
            <a:r>
              <a:rPr dirty="0" sz="1200" spc="-5">
                <a:latin typeface="Times New Roman"/>
                <a:cs typeface="Times New Roman"/>
              </a:rPr>
              <a:t>intermediation costs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during the </a:t>
            </a:r>
            <a:r>
              <a:rPr dirty="0" sz="1200" spc="-5">
                <a:latin typeface="Times New Roman"/>
                <a:cs typeface="Times New Roman"/>
              </a:rPr>
              <a:t>liberalization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period.</a:t>
            </a:r>
            <a:endParaRPr sz="1200">
              <a:latin typeface="Times New Roman"/>
              <a:cs typeface="Times New Roman"/>
            </a:endParaRPr>
          </a:p>
          <a:p>
            <a:pPr algn="ctr" marL="14604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empirical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 spc="-10">
                <a:latin typeface="Times New Roman"/>
                <a:cs typeface="Times New Roman"/>
              </a:rPr>
              <a:t>suggest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ownership </a:t>
            </a:r>
            <a:r>
              <a:rPr dirty="0" sz="1200" spc="-10">
                <a:latin typeface="Times New Roman"/>
                <a:cs typeface="Times New Roman"/>
              </a:rPr>
              <a:t>type </a:t>
            </a:r>
            <a:r>
              <a:rPr dirty="0" sz="1200">
                <a:latin typeface="Times New Roman"/>
                <a:cs typeface="Times New Roman"/>
              </a:rPr>
              <a:t>has a </a:t>
            </a:r>
            <a:r>
              <a:rPr dirty="0" sz="1200" spc="-5">
                <a:latin typeface="Times New Roman"/>
                <a:cs typeface="Times New Roman"/>
              </a:rPr>
              <a:t>significant effect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 algn="ctr" marL="81280" marR="60960">
              <a:lnSpc>
                <a:spcPct val="143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indicators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observed </a:t>
            </a:r>
            <a:r>
              <a:rPr dirty="0" sz="1200">
                <a:latin typeface="Times New Roman"/>
                <a:cs typeface="Times New Roman"/>
              </a:rPr>
              <a:t>increase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competition during </a:t>
            </a:r>
            <a:r>
              <a:rPr dirty="0" sz="1200">
                <a:latin typeface="Times New Roman"/>
                <a:cs typeface="Times New Roman"/>
              </a:rPr>
              <a:t>financial liberalization has  been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797" y="889380"/>
            <a:ext cx="5723255" cy="572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associated </a:t>
            </a:r>
            <a:r>
              <a:rPr dirty="0" sz="1200" spc="-5">
                <a:latin typeface="Times New Roman"/>
                <a:cs typeface="Times New Roman"/>
              </a:rPr>
              <a:t>with lower </a:t>
            </a:r>
            <a:r>
              <a:rPr dirty="0" sz="1200">
                <a:latin typeface="Times New Roman"/>
                <a:cs typeface="Times New Roman"/>
              </a:rPr>
              <a:t>intermediation </a:t>
            </a:r>
            <a:r>
              <a:rPr dirty="0" sz="1200" spc="-5">
                <a:latin typeface="Times New Roman"/>
                <a:cs typeface="Times New Roman"/>
              </a:rPr>
              <a:t>costs </a:t>
            </a:r>
            <a:r>
              <a:rPr dirty="0" sz="1200">
                <a:latin typeface="Times New Roman"/>
                <a:cs typeface="Times New Roman"/>
              </a:rPr>
              <a:t>and profitability of the </a:t>
            </a:r>
            <a:r>
              <a:rPr dirty="0" sz="1200" spc="-5">
                <a:latin typeface="Times New Roman"/>
                <a:cs typeface="Times New Roman"/>
              </a:rPr>
              <a:t>Indian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L="66040" marR="57785">
              <a:lnSpc>
                <a:spcPct val="1436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Das and Ghosh </a:t>
            </a:r>
            <a:r>
              <a:rPr dirty="0" sz="1200" b="1" i="1">
                <a:latin typeface="Times New Roman"/>
                <a:cs typeface="Times New Roman"/>
              </a:rPr>
              <a:t>(2007) </a:t>
            </a:r>
            <a:r>
              <a:rPr dirty="0" sz="1200">
                <a:latin typeface="Times New Roman"/>
                <a:cs typeface="Times New Roman"/>
              </a:rPr>
              <a:t>empirically examined non-performing loans of </a:t>
            </a:r>
            <a:r>
              <a:rPr dirty="0" sz="1200" spc="-5">
                <a:latin typeface="Times New Roman"/>
                <a:cs typeface="Times New Roman"/>
              </a:rPr>
              <a:t>India’s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sector  banks in terms of </a:t>
            </a:r>
            <a:r>
              <a:rPr dirty="0" sz="1200" spc="-5">
                <a:latin typeface="Times New Roman"/>
                <a:cs typeface="Times New Roman"/>
              </a:rPr>
              <a:t>various indicators such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asset size, credit </a:t>
            </a:r>
            <a:r>
              <a:rPr dirty="0" sz="1200">
                <a:latin typeface="Times New Roman"/>
                <a:cs typeface="Times New Roman"/>
              </a:rPr>
              <a:t>growth and </a:t>
            </a:r>
            <a:r>
              <a:rPr dirty="0" sz="1200" spc="-5">
                <a:latin typeface="Times New Roman"/>
                <a:cs typeface="Times New Roman"/>
              </a:rPr>
              <a:t>macroeconomic  </a:t>
            </a:r>
            <a:r>
              <a:rPr dirty="0" sz="1200">
                <a:latin typeface="Times New Roman"/>
                <a:cs typeface="Times New Roman"/>
              </a:rPr>
              <a:t>condition, and </a:t>
            </a:r>
            <a:r>
              <a:rPr dirty="0" sz="1200" spc="-5">
                <a:latin typeface="Times New Roman"/>
                <a:cs typeface="Times New Roman"/>
              </a:rPr>
              <a:t>operating </a:t>
            </a:r>
            <a:r>
              <a:rPr dirty="0" sz="1200">
                <a:latin typeface="Times New Roman"/>
                <a:cs typeface="Times New Roman"/>
              </a:rPr>
              <a:t>efficiency </a:t>
            </a:r>
            <a:r>
              <a:rPr dirty="0" sz="1200" spc="-5">
                <a:latin typeface="Times New Roman"/>
                <a:cs typeface="Times New Roman"/>
              </a:rPr>
              <a:t>indicators. Sergio </a:t>
            </a:r>
            <a:r>
              <a:rPr dirty="0" sz="1200">
                <a:latin typeface="Times New Roman"/>
                <a:cs typeface="Times New Roman"/>
              </a:rPr>
              <a:t>(1996) in a study of </a:t>
            </a:r>
            <a:r>
              <a:rPr dirty="0" sz="1200" spc="5">
                <a:latin typeface="Times New Roman"/>
                <a:cs typeface="Times New Roman"/>
              </a:rPr>
              <a:t>non-performing  </a:t>
            </a:r>
            <a:r>
              <a:rPr dirty="0" sz="1200">
                <a:latin typeface="Times New Roman"/>
                <a:cs typeface="Times New Roman"/>
              </a:rPr>
              <a:t>loans</a:t>
            </a:r>
            <a:endParaRPr sz="1200">
              <a:latin typeface="Times New Roman"/>
              <a:cs typeface="Times New Roman"/>
            </a:endParaRPr>
          </a:p>
          <a:p>
            <a:pPr algn="ctr" marL="100965" marR="100330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in Italy found </a:t>
            </a:r>
            <a:r>
              <a:rPr dirty="0" sz="1200" spc="-5">
                <a:latin typeface="Times New Roman"/>
                <a:cs typeface="Times New Roman"/>
              </a:rPr>
              <a:t>evidence </a:t>
            </a:r>
            <a:r>
              <a:rPr dirty="0" sz="1200">
                <a:latin typeface="Times New Roman"/>
                <a:cs typeface="Times New Roman"/>
              </a:rPr>
              <a:t>that, an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riskiness </a:t>
            </a:r>
            <a:r>
              <a:rPr dirty="0" sz="1200">
                <a:latin typeface="Times New Roman"/>
                <a:cs typeface="Times New Roman"/>
              </a:rPr>
              <a:t>of loan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is rooted in a </a:t>
            </a:r>
            <a:r>
              <a:rPr dirty="0" sz="1200" spc="-5">
                <a:latin typeface="Times New Roman"/>
                <a:cs typeface="Times New Roman"/>
              </a:rPr>
              <a:t>bank’s  </a:t>
            </a:r>
            <a:r>
              <a:rPr dirty="0" sz="1200">
                <a:latin typeface="Times New Roman"/>
                <a:cs typeface="Times New Roman"/>
              </a:rPr>
              <a:t>lending policy adducing to </a:t>
            </a:r>
            <a:r>
              <a:rPr dirty="0" sz="1200" spc="-5">
                <a:latin typeface="Times New Roman"/>
                <a:cs typeface="Times New Roman"/>
              </a:rPr>
              <a:t>relatively </a:t>
            </a:r>
            <a:r>
              <a:rPr dirty="0" sz="1200">
                <a:latin typeface="Times New Roman"/>
                <a:cs typeface="Times New Roman"/>
              </a:rPr>
              <a:t>unselective and </a:t>
            </a:r>
            <a:r>
              <a:rPr dirty="0" sz="1200" spc="-5">
                <a:latin typeface="Times New Roman"/>
                <a:cs typeface="Times New Roman"/>
              </a:rPr>
              <a:t>inadequate assessment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sectoral  prospects.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66040" marR="64135">
              <a:lnSpc>
                <a:spcPct val="143000"/>
              </a:lnSpc>
            </a:pPr>
            <a:r>
              <a:rPr dirty="0" sz="1200" spc="-10" b="1" i="1">
                <a:latin typeface="Times New Roman"/>
                <a:cs typeface="Times New Roman"/>
              </a:rPr>
              <a:t>Vradi </a:t>
            </a:r>
            <a:r>
              <a:rPr dirty="0" sz="1200" b="1" i="1">
                <a:latin typeface="Times New Roman"/>
                <a:cs typeface="Times New Roman"/>
              </a:rPr>
              <a:t>et.al (2010)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study </a:t>
            </a:r>
            <a:r>
              <a:rPr dirty="0" sz="1200" spc="5">
                <a:latin typeface="Times New Roman"/>
                <a:cs typeface="Times New Roman"/>
              </a:rPr>
              <a:t>on´ </a:t>
            </a:r>
            <a:r>
              <a:rPr dirty="0" sz="1200">
                <a:latin typeface="Times New Roman"/>
                <a:cs typeface="Times New Roman"/>
              </a:rPr>
              <a:t>Measurement of </a:t>
            </a:r>
            <a:r>
              <a:rPr dirty="0" sz="1200" spc="-5">
                <a:latin typeface="Times New Roman"/>
                <a:cs typeface="Times New Roman"/>
              </a:rPr>
              <a:t>efficiency </a:t>
            </a:r>
            <a:r>
              <a:rPr dirty="0" sz="1200">
                <a:latin typeface="Times New Roman"/>
                <a:cs typeface="Times New Roman"/>
              </a:rPr>
              <a:t>of bank in </a:t>
            </a:r>
            <a:r>
              <a:rPr dirty="0" sz="1200" spc="-5">
                <a:latin typeface="Times New Roman"/>
                <a:cs typeface="Times New Roman"/>
              </a:rPr>
              <a:t>India concluded </a:t>
            </a:r>
            <a:r>
              <a:rPr dirty="0" sz="1200">
                <a:latin typeface="Times New Roman"/>
                <a:cs typeface="Times New Roman"/>
              </a:rPr>
              <a:t>that 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 marL="75565" marR="77470">
              <a:lnSpc>
                <a:spcPct val="143100"/>
              </a:lnSpc>
              <a:spcBef>
                <a:spcPts val="1019"/>
              </a:spcBef>
            </a:pPr>
            <a:r>
              <a:rPr dirty="0" sz="1200">
                <a:latin typeface="Times New Roman"/>
                <a:cs typeface="Times New Roman"/>
              </a:rPr>
              <a:t>modern </a:t>
            </a:r>
            <a:r>
              <a:rPr dirty="0" sz="1200" spc="-5">
                <a:latin typeface="Times New Roman"/>
                <a:cs typeface="Times New Roman"/>
              </a:rPr>
              <a:t>world performance </a:t>
            </a:r>
            <a:r>
              <a:rPr dirty="0" sz="1200">
                <a:latin typeface="Times New Roman"/>
                <a:cs typeface="Times New Roman"/>
              </a:rPr>
              <a:t>of banking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important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stable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economy </a:t>
            </a:r>
            <a:r>
              <a:rPr dirty="0" sz="1200">
                <a:latin typeface="Times New Roman"/>
                <a:cs typeface="Times New Roman"/>
              </a:rPr>
              <a:t>.in order to  </a:t>
            </a:r>
            <a:r>
              <a:rPr dirty="0" sz="1200" spc="-5">
                <a:latin typeface="Times New Roman"/>
                <a:cs typeface="Times New Roman"/>
              </a:rPr>
              <a:t>see</a:t>
            </a:r>
            <a:endParaRPr sz="1200">
              <a:latin typeface="Times New Roman"/>
              <a:cs typeface="Times New Roman"/>
            </a:endParaRPr>
          </a:p>
          <a:p>
            <a:pPr algn="ctr" marL="12065" marR="5080" indent="-12700">
              <a:lnSpc>
                <a:spcPct val="1435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efficiency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Indian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have see </a:t>
            </a:r>
            <a:r>
              <a:rPr dirty="0" sz="1200">
                <a:latin typeface="Times New Roman"/>
                <a:cs typeface="Times New Roman"/>
              </a:rPr>
              <a:t>the fore </a:t>
            </a:r>
            <a:r>
              <a:rPr dirty="0" sz="1200" spc="-5">
                <a:latin typeface="Times New Roman"/>
                <a:cs typeface="Times New Roman"/>
              </a:rPr>
              <a:t>indicators </a:t>
            </a:r>
            <a:r>
              <a:rPr dirty="0" sz="1200">
                <a:latin typeface="Times New Roman"/>
                <a:cs typeface="Times New Roman"/>
              </a:rPr>
              <a:t>i.e. </a:t>
            </a:r>
            <a:r>
              <a:rPr dirty="0" sz="1200" spc="-10">
                <a:latin typeface="Times New Roman"/>
                <a:cs typeface="Times New Roman"/>
              </a:rPr>
              <a:t>profitability, </a:t>
            </a:r>
            <a:r>
              <a:rPr dirty="0" sz="1200" spc="-5">
                <a:latin typeface="Times New Roman"/>
                <a:cs typeface="Times New Roman"/>
              </a:rPr>
              <a:t>productivity,  assets, </a:t>
            </a:r>
            <a:r>
              <a:rPr dirty="0" sz="1200">
                <a:latin typeface="Times New Roman"/>
                <a:cs typeface="Times New Roman"/>
              </a:rPr>
              <a:t>quality and financial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all banks </a:t>
            </a:r>
            <a:r>
              <a:rPr dirty="0" sz="1200" spc="-5">
                <a:latin typeface="Times New Roman"/>
                <a:cs typeface="Times New Roman"/>
              </a:rPr>
              <a:t>includes public sector, private </a:t>
            </a:r>
            <a:r>
              <a:rPr dirty="0" sz="1200">
                <a:latin typeface="Times New Roman"/>
                <a:cs typeface="Times New Roman"/>
              </a:rPr>
              <a:t>sector  banks in </a:t>
            </a:r>
            <a:r>
              <a:rPr dirty="0" sz="1200" spc="-5">
                <a:latin typeface="Times New Roman"/>
                <a:cs typeface="Times New Roman"/>
              </a:rPr>
              <a:t>India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period </a:t>
            </a:r>
            <a:r>
              <a:rPr dirty="0" sz="1200">
                <a:latin typeface="Times New Roman"/>
                <a:cs typeface="Times New Roman"/>
              </a:rPr>
              <a:t>2006 and </a:t>
            </a:r>
            <a:r>
              <a:rPr dirty="0" sz="1200" spc="-10">
                <a:latin typeface="Times New Roman"/>
                <a:cs typeface="Times New Roman"/>
              </a:rPr>
              <a:t>2005 </a:t>
            </a:r>
            <a:r>
              <a:rPr dirty="0" sz="1200">
                <a:latin typeface="Times New Roman"/>
                <a:cs typeface="Times New Roman"/>
              </a:rPr>
              <a:t>to 2008-2019. </a:t>
            </a:r>
            <a:r>
              <a:rPr dirty="0" sz="1200" spc="-1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measuring efficiency of banks  </a:t>
            </a:r>
            <a:r>
              <a:rPr dirty="0" sz="1200" spc="-15">
                <a:latin typeface="Times New Roman"/>
                <a:cs typeface="Times New Roman"/>
              </a:rPr>
              <a:t>we</a:t>
            </a:r>
            <a:endParaRPr sz="1200">
              <a:latin typeface="Times New Roman"/>
              <a:cs typeface="Times New Roman"/>
            </a:endParaRPr>
          </a:p>
          <a:p>
            <a:pPr algn="ctr" marL="156845" marR="159385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adopted </a:t>
            </a:r>
            <a:r>
              <a:rPr dirty="0" sz="1200" spc="-5">
                <a:latin typeface="Times New Roman"/>
                <a:cs typeface="Times New Roman"/>
              </a:rPr>
              <a:t>development envelopment </a:t>
            </a:r>
            <a:r>
              <a:rPr dirty="0" sz="1200" spc="-10">
                <a:latin typeface="Times New Roman"/>
                <a:cs typeface="Times New Roman"/>
              </a:rPr>
              <a:t>analysis </a:t>
            </a:r>
            <a:r>
              <a:rPr dirty="0" sz="1200">
                <a:latin typeface="Times New Roman"/>
                <a:cs typeface="Times New Roman"/>
              </a:rPr>
              <a:t>and found that </a:t>
            </a:r>
            <a:r>
              <a:rPr dirty="0" sz="1200" spc="-5">
                <a:latin typeface="Times New Roman"/>
                <a:cs typeface="Times New Roman"/>
              </a:rPr>
              <a:t>public sectors banks </a:t>
            </a:r>
            <a:r>
              <a:rPr dirty="0" sz="1200">
                <a:latin typeface="Times New Roman"/>
                <a:cs typeface="Times New Roman"/>
              </a:rPr>
              <a:t>are  more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200">
                <a:latin typeface="Times New Roman"/>
                <a:cs typeface="Times New Roman"/>
              </a:rPr>
              <a:t>efficient </a:t>
            </a:r>
            <a:r>
              <a:rPr dirty="0" sz="1200" spc="-5">
                <a:latin typeface="Times New Roman"/>
                <a:cs typeface="Times New Roman"/>
              </a:rPr>
              <a:t>then other </a:t>
            </a:r>
            <a:r>
              <a:rPr dirty="0" sz="1200">
                <a:latin typeface="Times New Roman"/>
                <a:cs typeface="Times New Roman"/>
              </a:rPr>
              <a:t>banks 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817" y="7502017"/>
            <a:ext cx="5648960" cy="225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6215" marR="26034" indent="-2698750">
              <a:lnSpc>
                <a:spcPct val="144600"/>
              </a:lnSpc>
              <a:spcBef>
                <a:spcPts val="100"/>
              </a:spcBef>
            </a:pPr>
            <a:r>
              <a:rPr dirty="0" sz="1200" spc="-10" b="1" i="1">
                <a:latin typeface="Times New Roman"/>
                <a:cs typeface="Times New Roman"/>
              </a:rPr>
              <a:t>M. </a:t>
            </a:r>
            <a:r>
              <a:rPr dirty="0" sz="1200" spc="-5" b="1" i="1">
                <a:latin typeface="Times New Roman"/>
                <a:cs typeface="Times New Roman"/>
              </a:rPr>
              <a:t>Karunakar </a:t>
            </a:r>
            <a:r>
              <a:rPr dirty="0" sz="1200" b="1" i="1">
                <a:latin typeface="Times New Roman"/>
                <a:cs typeface="Times New Roman"/>
              </a:rPr>
              <a:t>et.al (2012), </a:t>
            </a:r>
            <a:r>
              <a:rPr dirty="0" sz="1200">
                <a:latin typeface="Times New Roman"/>
                <a:cs typeface="Times New Roman"/>
              </a:rPr>
              <a:t>Study the </a:t>
            </a:r>
            <a:r>
              <a:rPr dirty="0" sz="1200" spc="-5">
                <a:latin typeface="Times New Roman"/>
                <a:cs typeface="Times New Roman"/>
              </a:rPr>
              <a:t>important aspect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norms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guidelines </a:t>
            </a:r>
            <a:r>
              <a:rPr dirty="0" sz="1200">
                <a:latin typeface="Times New Roman"/>
                <a:cs typeface="Times New Roman"/>
              </a:rPr>
              <a:t>for making  the</a:t>
            </a:r>
            <a:endParaRPr sz="1200">
              <a:latin typeface="Times New Roman"/>
              <a:cs typeface="Times New Roman"/>
            </a:endParaRPr>
          </a:p>
          <a:p>
            <a:pPr algn="ctr" marL="22860" marR="5080">
              <a:lnSpc>
                <a:spcPct val="143700"/>
              </a:lnSpc>
              <a:spcBef>
                <a:spcPts val="990"/>
              </a:spcBef>
            </a:pPr>
            <a:r>
              <a:rPr dirty="0" sz="1200" spc="-5">
                <a:latin typeface="Times New Roman"/>
                <a:cs typeface="Times New Roman"/>
              </a:rPr>
              <a:t>whole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vibrant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competitive. </a:t>
            </a:r>
            <a:r>
              <a:rPr dirty="0" sz="1200">
                <a:latin typeface="Times New Roman"/>
                <a:cs typeface="Times New Roman"/>
              </a:rPr>
              <a:t>The problem of </a:t>
            </a:r>
            <a:r>
              <a:rPr dirty="0" sz="1200" spc="-5">
                <a:latin typeface="Times New Roman"/>
                <a:cs typeface="Times New Roman"/>
              </a:rPr>
              <a:t>losses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lower profitability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Non-  </a:t>
            </a:r>
            <a:r>
              <a:rPr dirty="0" sz="1200">
                <a:latin typeface="Times New Roman"/>
                <a:cs typeface="Times New Roman"/>
              </a:rPr>
              <a:t>Performing </a:t>
            </a:r>
            <a:r>
              <a:rPr dirty="0" sz="1200" spc="-10">
                <a:latin typeface="Times New Roman"/>
                <a:cs typeface="Times New Roman"/>
              </a:rPr>
              <a:t>Assets </a:t>
            </a:r>
            <a:r>
              <a:rPr dirty="0" sz="1200" spc="-5">
                <a:latin typeface="Times New Roman"/>
                <a:cs typeface="Times New Roman"/>
              </a:rPr>
              <a:t>(NPA)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liability </a:t>
            </a:r>
            <a:r>
              <a:rPr dirty="0" sz="1200">
                <a:latin typeface="Times New Roman"/>
                <a:cs typeface="Times New Roman"/>
              </a:rPr>
              <a:t>mismatch in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financial sector depend </a:t>
            </a:r>
            <a:r>
              <a:rPr dirty="0" sz="1200">
                <a:latin typeface="Times New Roman"/>
                <a:cs typeface="Times New Roman"/>
              </a:rPr>
              <a:t>on  how</a:t>
            </a:r>
            <a:endParaRPr sz="1200">
              <a:latin typeface="Times New Roman"/>
              <a:cs typeface="Times New Roman"/>
            </a:endParaRPr>
          </a:p>
          <a:p>
            <a:pPr algn="ctr" marL="12065" marR="5080" indent="10795">
              <a:lnSpc>
                <a:spcPct val="1438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various risks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managed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 spc="-10">
                <a:latin typeface="Times New Roman"/>
                <a:cs typeface="Times New Roman"/>
              </a:rPr>
              <a:t>business. </a:t>
            </a:r>
            <a:r>
              <a:rPr dirty="0" sz="1200" spc="-5">
                <a:latin typeface="Times New Roman"/>
                <a:cs typeface="Times New Roman"/>
              </a:rPr>
              <a:t>Besides </a:t>
            </a:r>
            <a:r>
              <a:rPr dirty="0" sz="1200">
                <a:latin typeface="Times New Roman"/>
                <a:cs typeface="Times New Roman"/>
              </a:rPr>
              <a:t>capital to </a:t>
            </a:r>
            <a:r>
              <a:rPr dirty="0" sz="1200" spc="-10">
                <a:latin typeface="Times New Roman"/>
                <a:cs typeface="Times New Roman"/>
              </a:rPr>
              <a:t>risk Weightage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ratio of  public </a:t>
            </a:r>
            <a:r>
              <a:rPr dirty="0" sz="1200" spc="-5">
                <a:latin typeface="Times New Roman"/>
                <a:cs typeface="Times New Roman"/>
              </a:rPr>
              <a:t>sector banks, management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credit risk </a:t>
            </a:r>
            <a:r>
              <a:rPr dirty="0" sz="1200">
                <a:latin typeface="Times New Roman"/>
                <a:cs typeface="Times New Roman"/>
              </a:rPr>
              <a:t>and measures to </a:t>
            </a:r>
            <a:r>
              <a:rPr dirty="0" sz="1200" spc="-5">
                <a:latin typeface="Times New Roman"/>
                <a:cs typeface="Times New Roman"/>
              </a:rPr>
              <a:t>control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menace </a:t>
            </a:r>
            <a:r>
              <a:rPr dirty="0" sz="1200" spc="-15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NPAs  </a:t>
            </a:r>
            <a:r>
              <a:rPr dirty="0" sz="120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097" y="810640"/>
            <a:ext cx="5739130" cy="7911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435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also discussed.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lasting solution </a:t>
            </a:r>
            <a:r>
              <a:rPr dirty="0" sz="1200">
                <a:latin typeface="Times New Roman"/>
                <a:cs typeface="Times New Roman"/>
              </a:rPr>
              <a:t>to the problem of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achieved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proper  credit </a:t>
            </a:r>
            <a:r>
              <a:rPr dirty="0" sz="1200" spc="-5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management mechanism.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better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avoid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at the market  </a:t>
            </a:r>
            <a:r>
              <a:rPr dirty="0" sz="1200" spc="-10">
                <a:latin typeface="Times New Roman"/>
                <a:cs typeface="Times New Roman"/>
              </a:rPr>
              <a:t>stage </a:t>
            </a:r>
            <a:r>
              <a:rPr dirty="0" sz="1200">
                <a:latin typeface="Times New Roman"/>
                <a:cs typeface="Times New Roman"/>
              </a:rPr>
              <a:t>of credit </a:t>
            </a:r>
            <a:r>
              <a:rPr dirty="0" sz="1200" spc="-5">
                <a:latin typeface="Times New Roman"/>
                <a:cs typeface="Times New Roman"/>
              </a:rPr>
              <a:t>consolidation </a:t>
            </a:r>
            <a:r>
              <a:rPr dirty="0" sz="1200">
                <a:latin typeface="Times New Roman"/>
                <a:cs typeface="Times New Roman"/>
              </a:rPr>
              <a:t>by putting in place of </a:t>
            </a:r>
            <a:r>
              <a:rPr dirty="0" sz="1200" spc="-10">
                <a:latin typeface="Times New Roman"/>
                <a:cs typeface="Times New Roman"/>
              </a:rPr>
              <a:t>rigorous </a:t>
            </a:r>
            <a:r>
              <a:rPr dirty="0" sz="1200">
                <a:latin typeface="Times New Roman"/>
                <a:cs typeface="Times New Roman"/>
              </a:rPr>
              <a:t>and appropriate </a:t>
            </a:r>
            <a:r>
              <a:rPr dirty="0" sz="1200" spc="-5">
                <a:latin typeface="Times New Roman"/>
                <a:cs typeface="Times New Roman"/>
              </a:rPr>
              <a:t>credit appraisal  mechanisms.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89865" marR="180975">
              <a:lnSpc>
                <a:spcPct val="1444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Nelson </a:t>
            </a:r>
            <a:r>
              <a:rPr dirty="0" sz="1200" spc="-10" b="1" i="1">
                <a:latin typeface="Times New Roman"/>
                <a:cs typeface="Times New Roman"/>
              </a:rPr>
              <a:t>M. </a:t>
            </a:r>
            <a:r>
              <a:rPr dirty="0" sz="1200" spc="-5" b="1" i="1">
                <a:latin typeface="Times New Roman"/>
                <a:cs typeface="Times New Roman"/>
              </a:rPr>
              <a:t>Waweru </a:t>
            </a:r>
            <a:r>
              <a:rPr dirty="0" sz="1200" b="1" i="1">
                <a:latin typeface="Times New Roman"/>
                <a:cs typeface="Times New Roman"/>
              </a:rPr>
              <a:t>et.al (2013), </a:t>
            </a:r>
            <a:r>
              <a:rPr dirty="0" sz="1200">
                <a:latin typeface="Times New Roman"/>
                <a:cs typeface="Times New Roman"/>
              </a:rPr>
              <a:t>Study </a:t>
            </a:r>
            <a:r>
              <a:rPr dirty="0" sz="1200" spc="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many financial </a:t>
            </a:r>
            <a:r>
              <a:rPr dirty="0" sz="1200" spc="-5">
                <a:latin typeface="Times New Roman"/>
                <a:cs typeface="Times New Roman"/>
              </a:rPr>
              <a:t>institutions that collapsed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10">
                <a:latin typeface="Times New Roman"/>
                <a:cs typeface="Times New Roman"/>
              </a:rPr>
              <a:t>Kenya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since </a:t>
            </a:r>
            <a:r>
              <a:rPr dirty="0" sz="1200">
                <a:latin typeface="Times New Roman"/>
                <a:cs typeface="Times New Roman"/>
              </a:rPr>
              <a:t>1986 failed </a:t>
            </a:r>
            <a:r>
              <a:rPr dirty="0" sz="1200" spc="-10">
                <a:latin typeface="Times New Roman"/>
                <a:cs typeface="Times New Roman"/>
              </a:rPr>
              <a:t>due </a:t>
            </a:r>
            <a:r>
              <a:rPr dirty="0" sz="1200">
                <a:latin typeface="Times New Roman"/>
                <a:cs typeface="Times New Roman"/>
              </a:rPr>
              <a:t>to non </a:t>
            </a:r>
            <a:r>
              <a:rPr dirty="0" sz="1200" spc="-5">
                <a:latin typeface="Times New Roman"/>
                <a:cs typeface="Times New Roman"/>
              </a:rPr>
              <a:t>performing loans, </a:t>
            </a:r>
            <a:r>
              <a:rPr dirty="0" sz="1200">
                <a:latin typeface="Times New Roman"/>
                <a:cs typeface="Times New Roman"/>
              </a:rPr>
              <a:t>this study </a:t>
            </a:r>
            <a:r>
              <a:rPr dirty="0" sz="1200" spc="-5">
                <a:latin typeface="Times New Roman"/>
                <a:cs typeface="Times New Roman"/>
              </a:rPr>
              <a:t>investigated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causes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27940" marR="20955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nonperforming </a:t>
            </a:r>
            <a:r>
              <a:rPr dirty="0" sz="1200" spc="-5">
                <a:latin typeface="Times New Roman"/>
                <a:cs typeface="Times New Roman"/>
              </a:rPr>
              <a:t>loans,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actions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5">
                <a:latin typeface="Times New Roman"/>
                <a:cs typeface="Times New Roman"/>
              </a:rPr>
              <a:t>bank </a:t>
            </a:r>
            <a:r>
              <a:rPr dirty="0" sz="1200" spc="-5">
                <a:latin typeface="Times New Roman"/>
                <a:cs typeface="Times New Roman"/>
              </a:rPr>
              <a:t>managers have </a:t>
            </a:r>
            <a:r>
              <a:rPr dirty="0" sz="1200">
                <a:latin typeface="Times New Roman"/>
                <a:cs typeface="Times New Roman"/>
              </a:rPr>
              <a:t>taken to </a:t>
            </a:r>
            <a:r>
              <a:rPr dirty="0" sz="1200" spc="-5">
                <a:latin typeface="Times New Roman"/>
                <a:cs typeface="Times New Roman"/>
              </a:rPr>
              <a:t>mitigate that problem </a:t>
            </a:r>
            <a:r>
              <a:rPr dirty="0" sz="1200">
                <a:latin typeface="Times New Roman"/>
                <a:cs typeface="Times New Roman"/>
              </a:rPr>
              <a:t>and  the</a:t>
            </a:r>
            <a:endParaRPr sz="1200">
              <a:latin typeface="Times New Roman"/>
              <a:cs typeface="Times New Roman"/>
            </a:endParaRPr>
          </a:p>
          <a:p>
            <a:pPr algn="ctr" marL="43180" marR="29209">
              <a:lnSpc>
                <a:spcPct val="143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level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success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such actions. Using </a:t>
            </a:r>
            <a:r>
              <a:rPr dirty="0" sz="1200">
                <a:latin typeface="Times New Roman"/>
                <a:cs typeface="Times New Roman"/>
              </a:rPr>
              <a:t>a sample of 30 </a:t>
            </a:r>
            <a:r>
              <a:rPr dirty="0" sz="1200" spc="-5">
                <a:latin typeface="Times New Roman"/>
                <a:cs typeface="Times New Roman"/>
              </a:rPr>
              <a:t>managers selected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ten </a:t>
            </a:r>
            <a:r>
              <a:rPr dirty="0" sz="1200" spc="5">
                <a:latin typeface="Times New Roman"/>
                <a:cs typeface="Times New Roman"/>
              </a:rPr>
              <a:t>largest  </a:t>
            </a:r>
            <a:r>
              <a:rPr dirty="0" sz="1200">
                <a:latin typeface="Times New Roman"/>
                <a:cs typeface="Times New Roman"/>
              </a:rPr>
              <a:t>banks the </a:t>
            </a:r>
            <a:r>
              <a:rPr dirty="0" sz="1200" spc="-5">
                <a:latin typeface="Times New Roman"/>
                <a:cs typeface="Times New Roman"/>
              </a:rPr>
              <a:t>study </a:t>
            </a:r>
            <a:r>
              <a:rPr dirty="0" sz="1200">
                <a:latin typeface="Times New Roman"/>
                <a:cs typeface="Times New Roman"/>
              </a:rPr>
              <a:t>found that national </a:t>
            </a:r>
            <a:r>
              <a:rPr dirty="0" sz="1200" spc="-5">
                <a:latin typeface="Times New Roman"/>
                <a:cs typeface="Times New Roman"/>
              </a:rPr>
              <a:t>economic downturn was perceived </a:t>
            </a:r>
            <a:r>
              <a:rPr dirty="0" sz="1200">
                <a:latin typeface="Times New Roman"/>
                <a:cs typeface="Times New Roman"/>
              </a:rPr>
              <a:t>as the </a:t>
            </a:r>
            <a:r>
              <a:rPr dirty="0" sz="1200" spc="-5">
                <a:latin typeface="Times New Roman"/>
                <a:cs typeface="Times New Roman"/>
              </a:rPr>
              <a:t>most important  external factor. Customer failure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disclose </a:t>
            </a:r>
            <a:r>
              <a:rPr dirty="0" sz="1200" spc="-5">
                <a:latin typeface="Times New Roman"/>
                <a:cs typeface="Times New Roman"/>
              </a:rPr>
              <a:t>vital information </a:t>
            </a:r>
            <a:r>
              <a:rPr dirty="0" sz="1200">
                <a:latin typeface="Times New Roman"/>
                <a:cs typeface="Times New Roman"/>
              </a:rPr>
              <a:t>during the </a:t>
            </a:r>
            <a:r>
              <a:rPr dirty="0" sz="1200" spc="-5">
                <a:latin typeface="Times New Roman"/>
                <a:cs typeface="Times New Roman"/>
              </a:rPr>
              <a:t>loan application  process</a:t>
            </a:r>
            <a:endParaRPr sz="1200">
              <a:latin typeface="Times New Roman"/>
              <a:cs typeface="Times New Roman"/>
            </a:endParaRPr>
          </a:p>
          <a:p>
            <a:pPr algn="ctr" marL="50165" marR="42545">
              <a:lnSpc>
                <a:spcPct val="1432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considered to be the main customer </a:t>
            </a:r>
            <a:r>
              <a:rPr dirty="0" sz="1200" spc="-5">
                <a:latin typeface="Times New Roman"/>
                <a:cs typeface="Times New Roman"/>
              </a:rPr>
              <a:t>specific factor.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study </a:t>
            </a:r>
            <a:r>
              <a:rPr dirty="0" sz="1200">
                <a:latin typeface="Times New Roman"/>
                <a:cs typeface="Times New Roman"/>
              </a:rPr>
              <a:t>further found that </a:t>
            </a:r>
            <a:r>
              <a:rPr dirty="0" sz="1200" spc="-15">
                <a:latin typeface="Times New Roman"/>
                <a:cs typeface="Times New Roman"/>
              </a:rPr>
              <a:t>Lack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algn="ctr" marL="22860" marR="10795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aggressive </a:t>
            </a:r>
            <a:r>
              <a:rPr dirty="0" sz="1200">
                <a:latin typeface="Times New Roman"/>
                <a:cs typeface="Times New Roman"/>
              </a:rPr>
              <a:t>debt </a:t>
            </a:r>
            <a:r>
              <a:rPr dirty="0" sz="1200" spc="-5">
                <a:latin typeface="Times New Roman"/>
                <a:cs typeface="Times New Roman"/>
              </a:rPr>
              <a:t>collection policy was </a:t>
            </a:r>
            <a:r>
              <a:rPr dirty="0" sz="1200">
                <a:latin typeface="Times New Roman"/>
                <a:cs typeface="Times New Roman"/>
              </a:rPr>
              <a:t>perceived as the </a:t>
            </a:r>
            <a:r>
              <a:rPr dirty="0" sz="1200" spc="-5">
                <a:latin typeface="Times New Roman"/>
                <a:cs typeface="Times New Roman"/>
              </a:rPr>
              <a:t>main </a:t>
            </a:r>
            <a:r>
              <a:rPr dirty="0" sz="1200">
                <a:latin typeface="Times New Roman"/>
                <a:cs typeface="Times New Roman"/>
              </a:rPr>
              <a:t>bank </a:t>
            </a:r>
            <a:r>
              <a:rPr dirty="0" sz="1200" spc="-5">
                <a:latin typeface="Times New Roman"/>
                <a:cs typeface="Times New Roman"/>
              </a:rPr>
              <a:t>specific factor, contributing 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algn="ctr" marL="698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the non </a:t>
            </a:r>
            <a:r>
              <a:rPr dirty="0" sz="1200" spc="-5">
                <a:latin typeface="Times New Roman"/>
                <a:cs typeface="Times New Roman"/>
              </a:rPr>
              <a:t>performing </a:t>
            </a:r>
            <a:r>
              <a:rPr dirty="0" sz="1200">
                <a:latin typeface="Times New Roman"/>
                <a:cs typeface="Times New Roman"/>
              </a:rPr>
              <a:t>debt </a:t>
            </a:r>
            <a:r>
              <a:rPr dirty="0" sz="1200" spc="-5">
                <a:latin typeface="Times New Roman"/>
                <a:cs typeface="Times New Roman"/>
              </a:rPr>
              <a:t>problem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Kenya.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L="17780" marR="12065" indent="9525">
              <a:lnSpc>
                <a:spcPct val="143900"/>
              </a:lnSpc>
            </a:pPr>
            <a:r>
              <a:rPr dirty="0" sz="1200" b="1" i="1">
                <a:latin typeface="Times New Roman"/>
                <a:cs typeface="Times New Roman"/>
              </a:rPr>
              <a:t>Kevin </a:t>
            </a:r>
            <a:r>
              <a:rPr dirty="0" sz="1200" spc="-5" b="1" i="1">
                <a:latin typeface="Times New Roman"/>
                <a:cs typeface="Times New Roman"/>
              </a:rPr>
              <a:t>Greenidge et.al </a:t>
            </a:r>
            <a:r>
              <a:rPr dirty="0" sz="1200" b="1" i="1">
                <a:latin typeface="Times New Roman"/>
                <a:cs typeface="Times New Roman"/>
              </a:rPr>
              <a:t>(2014), </a:t>
            </a:r>
            <a:r>
              <a:rPr dirty="0" sz="1200" spc="-5">
                <a:latin typeface="Times New Roman"/>
                <a:cs typeface="Times New Roman"/>
              </a:rPr>
              <a:t>study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evaluation </a:t>
            </a:r>
            <a:r>
              <a:rPr dirty="0" sz="1200">
                <a:latin typeface="Times New Roman"/>
                <a:cs typeface="Times New Roman"/>
              </a:rPr>
              <a:t>of non-performing loans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of great  </a:t>
            </a:r>
            <a:r>
              <a:rPr dirty="0" sz="1200" spc="-5">
                <a:latin typeface="Times New Roman"/>
                <a:cs typeface="Times New Roman"/>
              </a:rPr>
              <a:t>importance </a:t>
            </a:r>
            <a:r>
              <a:rPr dirty="0" sz="1200" spc="-10">
                <a:latin typeface="Times New Roman"/>
                <a:cs typeface="Times New Roman"/>
              </a:rPr>
              <a:t>given </a:t>
            </a:r>
            <a:r>
              <a:rPr dirty="0" sz="1200" spc="-5">
                <a:latin typeface="Times New Roman"/>
                <a:cs typeface="Times New Roman"/>
              </a:rPr>
              <a:t>its association with bank </a:t>
            </a:r>
            <a:r>
              <a:rPr dirty="0" sz="1200">
                <a:latin typeface="Times New Roman"/>
                <a:cs typeface="Times New Roman"/>
              </a:rPr>
              <a:t>failure and </a:t>
            </a:r>
            <a:r>
              <a:rPr dirty="0" sz="1200" spc="-5">
                <a:latin typeface="Times New Roman"/>
                <a:cs typeface="Times New Roman"/>
              </a:rPr>
              <a:t>financial crises, </a:t>
            </a:r>
            <a:r>
              <a:rPr dirty="0" sz="1200">
                <a:latin typeface="Times New Roman"/>
                <a:cs typeface="Times New Roman"/>
              </a:rPr>
              <a:t>and it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>
                <a:latin typeface="Times New Roman"/>
                <a:cs typeface="Times New Roman"/>
              </a:rPr>
              <a:t>therefore  be</a:t>
            </a:r>
            <a:endParaRPr sz="1200">
              <a:latin typeface="Times New Roman"/>
              <a:cs typeface="Times New Roman"/>
            </a:endParaRPr>
          </a:p>
          <a:p>
            <a:pPr algn="ctr" marL="952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of interest to </a:t>
            </a:r>
            <a:r>
              <a:rPr dirty="0" sz="1200" spc="-5">
                <a:latin typeface="Times New Roman"/>
                <a:cs typeface="Times New Roman"/>
              </a:rPr>
              <a:t>developing countries.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purpose </a:t>
            </a:r>
            <a:r>
              <a:rPr dirty="0" sz="1200">
                <a:latin typeface="Times New Roman"/>
                <a:cs typeface="Times New Roman"/>
              </a:rPr>
              <a:t>of this paper is to </a:t>
            </a:r>
            <a:r>
              <a:rPr dirty="0" sz="1200" spc="-5">
                <a:latin typeface="Times New Roman"/>
                <a:cs typeface="Times New Roman"/>
              </a:rPr>
              <a:t>build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multivariate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model,</a:t>
            </a:r>
            <a:endParaRPr sz="1200">
              <a:latin typeface="Times New Roman"/>
              <a:cs typeface="Times New Roman"/>
            </a:endParaRPr>
          </a:p>
          <a:p>
            <a:pPr algn="ctr" marL="66040" marR="50165">
              <a:lnSpc>
                <a:spcPct val="1431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incorporating macroeconomic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bank-specific variables,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forecast non-performing </a:t>
            </a:r>
            <a:r>
              <a:rPr dirty="0" sz="1200">
                <a:latin typeface="Times New Roman"/>
                <a:cs typeface="Times New Roman"/>
              </a:rPr>
              <a:t>loans 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 marL="202565" marR="195580">
              <a:lnSpc>
                <a:spcPct val="1431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the banking sector of </a:t>
            </a:r>
            <a:r>
              <a:rPr dirty="0" sz="1200" spc="-5">
                <a:latin typeface="Times New Roman"/>
                <a:cs typeface="Times New Roman"/>
              </a:rPr>
              <a:t>Barbados. </a:t>
            </a:r>
            <a:r>
              <a:rPr dirty="0" sz="1200" spc="-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aggregate level,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model outperforms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simple  </a:t>
            </a:r>
            <a:r>
              <a:rPr dirty="0" sz="1200">
                <a:latin typeface="Times New Roman"/>
                <a:cs typeface="Times New Roman"/>
              </a:rPr>
              <a:t>random</a:t>
            </a:r>
            <a:endParaRPr sz="1200">
              <a:latin typeface="Times New Roman"/>
              <a:cs typeface="Times New Roman"/>
            </a:endParaRPr>
          </a:p>
          <a:p>
            <a:pPr algn="ctr" marL="137160" marR="123825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walk </a:t>
            </a:r>
            <a:r>
              <a:rPr dirty="0" sz="1200">
                <a:latin typeface="Times New Roman"/>
                <a:cs typeface="Times New Roman"/>
              </a:rPr>
              <a:t>model on all </a:t>
            </a:r>
            <a:r>
              <a:rPr dirty="0" sz="1200" spc="-5">
                <a:latin typeface="Times New Roman"/>
                <a:cs typeface="Times New Roman"/>
              </a:rPr>
              <a:t>forecast horizons, while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individual banks; </a:t>
            </a: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forecasts </a:t>
            </a:r>
            <a:r>
              <a:rPr dirty="0" sz="1200">
                <a:latin typeface="Times New Roman"/>
                <a:cs typeface="Times New Roman"/>
              </a:rPr>
              <a:t>tend to be  more </a:t>
            </a:r>
            <a:r>
              <a:rPr dirty="0" sz="1200" spc="-5">
                <a:latin typeface="Times New Roman"/>
                <a:cs typeface="Times New Roman"/>
              </a:rPr>
              <a:t>accurate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longer prediction </a:t>
            </a:r>
            <a:r>
              <a:rPr dirty="0" sz="1200" spc="-10">
                <a:latin typeface="Times New Roman"/>
                <a:cs typeface="Times New Roman"/>
              </a:rPr>
              <a:t>periods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637" y="2334895"/>
            <a:ext cx="5737225" cy="403923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940"/>
              </a:spcBef>
            </a:pPr>
            <a:r>
              <a:rPr dirty="0" sz="1400" b="1">
                <a:latin typeface="Times New Roman"/>
                <a:cs typeface="Times New Roman"/>
              </a:rPr>
              <a:t>RESEARCH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PROBLEM:</a:t>
            </a:r>
            <a:endParaRPr sz="14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4100"/>
              </a:lnSpc>
              <a:spcBef>
                <a:spcPts val="85"/>
              </a:spcBef>
            </a:pPr>
            <a:r>
              <a:rPr dirty="0" sz="1200" spc="-5">
                <a:latin typeface="Times New Roman"/>
                <a:cs typeface="Times New Roman"/>
              </a:rPr>
              <a:t>Indian </a:t>
            </a:r>
            <a:r>
              <a:rPr dirty="0" sz="1200">
                <a:latin typeface="Times New Roman"/>
                <a:cs typeface="Times New Roman"/>
              </a:rPr>
              <a:t>banking </a:t>
            </a:r>
            <a:r>
              <a:rPr dirty="0" sz="1200" spc="-5">
                <a:latin typeface="Times New Roman"/>
                <a:cs typeface="Times New Roman"/>
              </a:rPr>
              <a:t>industry, which was </a:t>
            </a:r>
            <a:r>
              <a:rPr dirty="0" sz="1200">
                <a:latin typeface="Times New Roman"/>
                <a:cs typeface="Times New Roman"/>
              </a:rPr>
              <a:t>in glory </a:t>
            </a:r>
            <a:r>
              <a:rPr dirty="0" sz="1200" spc="-5">
                <a:latin typeface="Times New Roman"/>
                <a:cs typeface="Times New Roman"/>
              </a:rPr>
              <a:t>phase </a:t>
            </a:r>
            <a:r>
              <a:rPr dirty="0" sz="1200">
                <a:latin typeface="Times New Roman"/>
                <a:cs typeface="Times New Roman"/>
              </a:rPr>
              <a:t>once upon a </a:t>
            </a:r>
            <a:r>
              <a:rPr dirty="0" sz="1200" spc="-5">
                <a:latin typeface="Times New Roman"/>
                <a:cs typeface="Times New Roman"/>
              </a:rPr>
              <a:t>time,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 spc="-10">
                <a:latin typeface="Times New Roman"/>
                <a:cs typeface="Times New Roman"/>
              </a:rPr>
              <a:t>facing </a:t>
            </a:r>
            <a:r>
              <a:rPr dirty="0" sz="1200">
                <a:latin typeface="Times New Roman"/>
                <a:cs typeface="Times New Roman"/>
              </a:rPr>
              <a:t>a lots of  </a:t>
            </a:r>
            <a:r>
              <a:rPr dirty="0" sz="1200" spc="-5">
                <a:latin typeface="Times New Roman"/>
                <a:cs typeface="Times New Roman"/>
              </a:rPr>
              <a:t>challenges </a:t>
            </a:r>
            <a:r>
              <a:rPr dirty="0" sz="1200">
                <a:latin typeface="Times New Roman"/>
                <a:cs typeface="Times New Roman"/>
              </a:rPr>
              <a:t>on non performing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present </a:t>
            </a:r>
            <a:r>
              <a:rPr dirty="0" sz="1200">
                <a:latin typeface="Times New Roman"/>
                <a:cs typeface="Times New Roman"/>
              </a:rPr>
              <a:t>scenario. </a:t>
            </a:r>
            <a:r>
              <a:rPr dirty="0" sz="1200" spc="-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kept their </a:t>
            </a:r>
            <a:r>
              <a:rPr dirty="0" sz="1200" spc="-10">
                <a:latin typeface="Times New Roman"/>
                <a:cs typeface="Times New Roman"/>
              </a:rPr>
              <a:t>NPAs  </a:t>
            </a:r>
            <a:r>
              <a:rPr dirty="0" sz="1200">
                <a:latin typeface="Times New Roman"/>
                <a:cs typeface="Times New Roman"/>
              </a:rPr>
              <a:t>under the </a:t>
            </a:r>
            <a:r>
              <a:rPr dirty="0" sz="1200" spc="-5">
                <a:latin typeface="Times New Roman"/>
                <a:cs typeface="Times New Roman"/>
              </a:rPr>
              <a:t>control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0">
                <a:latin typeface="Times New Roman"/>
                <a:cs typeface="Times New Roman"/>
              </a:rPr>
              <a:t>some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control their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 spc="-5">
                <a:latin typeface="Times New Roman"/>
                <a:cs typeface="Times New Roman"/>
              </a:rPr>
              <a:t>levels.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facing  lots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118745" marR="10668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problems. </a:t>
            </a:r>
            <a:r>
              <a:rPr dirty="0" sz="1200" spc="-5">
                <a:latin typeface="Times New Roman"/>
                <a:cs typeface="Times New Roman"/>
              </a:rPr>
              <a:t>There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various reasons behind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5">
                <a:latin typeface="Times New Roman"/>
                <a:cs typeface="Times New Roman"/>
              </a:rPr>
              <a:t>NPA. </a:t>
            </a:r>
            <a:r>
              <a:rPr dirty="0" sz="1200">
                <a:latin typeface="Times New Roman"/>
                <a:cs typeface="Times New Roman"/>
              </a:rPr>
              <a:t>Non-performing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has been  hitting</a:t>
            </a:r>
            <a:endParaRPr sz="12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of the banks or it 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said that </a:t>
            </a:r>
            <a:r>
              <a:rPr dirty="0" sz="1200">
                <a:latin typeface="Times New Roman"/>
                <a:cs typeface="Times New Roman"/>
              </a:rPr>
              <a:t>due to </a:t>
            </a:r>
            <a:r>
              <a:rPr dirty="0" sz="1200" spc="-15">
                <a:latin typeface="Times New Roman"/>
                <a:cs typeface="Times New Roman"/>
              </a:rPr>
              <a:t>NPA,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banks</a:t>
            </a:r>
            <a:endParaRPr sz="1200">
              <a:latin typeface="Times New Roman"/>
              <a:cs typeface="Times New Roman"/>
            </a:endParaRPr>
          </a:p>
          <a:p>
            <a:pPr algn="ctr" marL="889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algn="ctr" marL="34925" marR="25400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going down </a:t>
            </a:r>
            <a:r>
              <a:rPr dirty="0" sz="1200" spc="5">
                <a:latin typeface="Times New Roman"/>
                <a:cs typeface="Times New Roman"/>
              </a:rPr>
              <a:t>day by </a:t>
            </a:r>
            <a:r>
              <a:rPr dirty="0" sz="1200" spc="-5">
                <a:latin typeface="Times New Roman"/>
                <a:cs typeface="Times New Roman"/>
              </a:rPr>
              <a:t>day. </a:t>
            </a:r>
            <a:r>
              <a:rPr dirty="0" sz="1200">
                <a:latin typeface="Times New Roman"/>
                <a:cs typeface="Times New Roman"/>
              </a:rPr>
              <a:t>The subsidiary </a:t>
            </a:r>
            <a:r>
              <a:rPr dirty="0" sz="1200" spc="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Debt Recovery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Tribunal  </a:t>
            </a:r>
            <a:r>
              <a:rPr dirty="0" sz="1200" spc="-5">
                <a:latin typeface="Times New Roman"/>
                <a:cs typeface="Times New Roman"/>
              </a:rPr>
              <a:t>(DRT) which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judiciary </a:t>
            </a:r>
            <a:r>
              <a:rPr dirty="0" sz="1200">
                <a:latin typeface="Times New Roman"/>
                <a:cs typeface="Times New Roman"/>
              </a:rPr>
              <a:t>for the bank for recovery amount from the default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algn="ctr" marL="8890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These</a:t>
            </a:r>
            <a:endParaRPr sz="1200">
              <a:latin typeface="Times New Roman"/>
              <a:cs typeface="Times New Roman"/>
            </a:endParaRPr>
          </a:p>
          <a:p>
            <a:pPr algn="ctr" marL="164465" marR="15875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considered </a:t>
            </a:r>
            <a:r>
              <a:rPr dirty="0" sz="1200">
                <a:latin typeface="Times New Roman"/>
                <a:cs typeface="Times New Roman"/>
              </a:rPr>
              <a:t>as a </a:t>
            </a:r>
            <a:r>
              <a:rPr dirty="0" sz="1200" spc="-5">
                <a:latin typeface="Times New Roman"/>
                <a:cs typeface="Times New Roman"/>
              </a:rPr>
              <a:t>research problem 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information is collected, </a:t>
            </a:r>
            <a:r>
              <a:rPr dirty="0" sz="1200">
                <a:latin typeface="Times New Roman"/>
                <a:cs typeface="Times New Roman"/>
              </a:rPr>
              <a:t>the  object</a:t>
            </a:r>
            <a:endParaRPr sz="12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measured and the </a:t>
            </a:r>
            <a:r>
              <a:rPr dirty="0" sz="1200" spc="-5">
                <a:latin typeface="Times New Roman"/>
                <a:cs typeface="Times New Roman"/>
              </a:rPr>
              <a:t>data is analyzed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interpreted.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9795" y="8602344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74595" y="8866504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4917" y="9128505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38021" y="9392602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3137" y="6844135"/>
            <a:ext cx="5610860" cy="272923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60"/>
              </a:spcBef>
            </a:pPr>
            <a:r>
              <a:rPr dirty="0" sz="1400" spc="-5" b="1">
                <a:latin typeface="Times New Roman"/>
                <a:cs typeface="Times New Roman"/>
              </a:rPr>
              <a:t>OBJECTIVES OF THE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STUDY:</a:t>
            </a:r>
            <a:endParaRPr sz="14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1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objective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 was </a:t>
            </a:r>
            <a:r>
              <a:rPr dirty="0" sz="1200">
                <a:latin typeface="Times New Roman"/>
                <a:cs typeface="Times New Roman"/>
              </a:rPr>
              <a:t>to find </a:t>
            </a:r>
            <a:r>
              <a:rPr dirty="0" sz="1200" spc="-10">
                <a:latin typeface="Times New Roman"/>
                <a:cs typeface="Times New Roman"/>
              </a:rPr>
              <a:t>how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Non-Performing Assets generate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what  </a:t>
            </a:r>
            <a:r>
              <a:rPr dirty="0" sz="1200">
                <a:latin typeface="Times New Roman"/>
                <a:cs typeface="Times New Roman"/>
              </a:rPr>
              <a:t>its</a:t>
            </a:r>
            <a:endParaRPr sz="1200">
              <a:latin typeface="Times New Roman"/>
              <a:cs typeface="Times New Roman"/>
            </a:endParaRPr>
          </a:p>
          <a:p>
            <a:pPr algn="ctr" marL="22225" marR="15875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impact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of the bank and how it can be </a:t>
            </a:r>
            <a:r>
              <a:rPr dirty="0" sz="1200" spc="-5">
                <a:latin typeface="Times New Roman"/>
                <a:cs typeface="Times New Roman"/>
              </a:rPr>
              <a:t>reduced.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study is addressed </a:t>
            </a:r>
            <a:r>
              <a:rPr dirty="0" sz="1200">
                <a:latin typeface="Times New Roman"/>
                <a:cs typeface="Times New Roman"/>
              </a:rPr>
              <a:t>to  the</a:t>
            </a:r>
            <a:endParaRPr sz="120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objectives:</a:t>
            </a:r>
            <a:endParaRPr sz="1200">
              <a:latin typeface="Times New Roman"/>
              <a:cs typeface="Times New Roman"/>
            </a:endParaRPr>
          </a:p>
          <a:p>
            <a:pPr algn="ctr" marL="15494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study </a:t>
            </a:r>
            <a:r>
              <a:rPr dirty="0" sz="1200">
                <a:latin typeface="Times New Roman"/>
                <a:cs typeface="Times New Roman"/>
              </a:rPr>
              <a:t>the trend of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during </a:t>
            </a:r>
            <a:r>
              <a:rPr dirty="0" sz="1200" spc="-5">
                <a:latin typeface="Times New Roman"/>
                <a:cs typeface="Times New Roman"/>
              </a:rPr>
              <a:t>last </a:t>
            </a:r>
            <a:r>
              <a:rPr dirty="0" sz="1200">
                <a:latin typeface="Times New Roman"/>
                <a:cs typeface="Times New Roman"/>
              </a:rPr>
              <a:t>nine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years.</a:t>
            </a:r>
            <a:endParaRPr sz="1200">
              <a:latin typeface="Times New Roman"/>
              <a:cs typeface="Times New Roman"/>
            </a:endParaRPr>
          </a:p>
          <a:p>
            <a:pPr algn="ctr" marL="16129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determine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factors affecting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NPA.</a:t>
            </a:r>
            <a:endParaRPr sz="1200">
              <a:latin typeface="Times New Roman"/>
              <a:cs typeface="Times New Roman"/>
            </a:endParaRPr>
          </a:p>
          <a:p>
            <a:pPr algn="ctr" marL="429259" marR="268605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To find out the </a:t>
            </a:r>
            <a:r>
              <a:rPr dirty="0" sz="1200" spc="-5">
                <a:latin typeface="Times New Roman"/>
                <a:cs typeface="Times New Roman"/>
              </a:rPr>
              <a:t>effectiveness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mechanism </a:t>
            </a:r>
            <a:r>
              <a:rPr dirty="0" sz="1200" spc="-5">
                <a:latin typeface="Times New Roman"/>
                <a:cs typeface="Times New Roman"/>
              </a:rPr>
              <a:t>adopted </a:t>
            </a:r>
            <a:r>
              <a:rPr dirty="0" sz="1200">
                <a:latin typeface="Times New Roman"/>
                <a:cs typeface="Times New Roman"/>
              </a:rPr>
              <a:t>by banks for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NPA.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establish relationship </a:t>
            </a:r>
            <a:r>
              <a:rPr dirty="0" sz="1200" spc="-10">
                <a:latin typeface="Times New Roman"/>
                <a:cs typeface="Times New Roman"/>
              </a:rPr>
              <a:t>between NPAs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private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5175" y="917193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9954" y="889380"/>
            <a:ext cx="3354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suggest </a:t>
            </a:r>
            <a:r>
              <a:rPr dirty="0" sz="1200">
                <a:latin typeface="Times New Roman"/>
                <a:cs typeface="Times New Roman"/>
              </a:rPr>
              <a:t>measures to reduce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private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0035" y="9412922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2177" y="1566565"/>
            <a:ext cx="5727700" cy="8027034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ctr" marL="10160">
              <a:lnSpc>
                <a:spcPct val="100000"/>
              </a:lnSpc>
              <a:spcBef>
                <a:spcPts val="965"/>
              </a:spcBef>
            </a:pPr>
            <a:r>
              <a:rPr dirty="0" sz="1400" spc="-5" b="1">
                <a:latin typeface="Times New Roman"/>
                <a:cs typeface="Times New Roman"/>
              </a:rPr>
              <a:t>NEED OF THE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STUDY:</a:t>
            </a:r>
            <a:endParaRPr sz="1400">
              <a:latin typeface="Times New Roman"/>
              <a:cs typeface="Times New Roman"/>
            </a:endParaRPr>
          </a:p>
          <a:p>
            <a:pPr algn="ctr" marL="162560" marR="149860">
              <a:lnSpc>
                <a:spcPct val="1444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non-performing assets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generate income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bank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great  </a:t>
            </a:r>
            <a:r>
              <a:rPr dirty="0" sz="1200">
                <a:latin typeface="Times New Roman"/>
                <a:cs typeface="Times New Roman"/>
              </a:rPr>
              <a:t>threat</a:t>
            </a:r>
            <a:endParaRPr sz="1200">
              <a:latin typeface="Times New Roman"/>
              <a:cs typeface="Times New Roman"/>
            </a:endParaRPr>
          </a:p>
          <a:p>
            <a:pPr algn="ctr" marL="149225" marR="14033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for the banking </a:t>
            </a:r>
            <a:r>
              <a:rPr dirty="0" sz="1200" spc="-5">
                <a:latin typeface="Times New Roman"/>
                <a:cs typeface="Times New Roman"/>
              </a:rPr>
              <a:t>institution. Rather than generating </a:t>
            </a:r>
            <a:r>
              <a:rPr dirty="0" sz="1200">
                <a:latin typeface="Times New Roman"/>
                <a:cs typeface="Times New Roman"/>
              </a:rPr>
              <a:t>profit for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bank,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drains off the  income</a:t>
            </a:r>
            <a:endParaRPr sz="1200">
              <a:latin typeface="Times New Roman"/>
              <a:cs typeface="Times New Roman"/>
            </a:endParaRPr>
          </a:p>
          <a:p>
            <a:pPr algn="ctr" marL="1079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earned by the other </a:t>
            </a:r>
            <a:r>
              <a:rPr dirty="0" sz="1200" spc="-5">
                <a:latin typeface="Times New Roman"/>
                <a:cs typeface="Times New Roman"/>
              </a:rPr>
              <a:t>performing asset </a:t>
            </a:r>
            <a:r>
              <a:rPr dirty="0" sz="1200" spc="5">
                <a:latin typeface="Times New Roman"/>
                <a:cs typeface="Times New Roman"/>
              </a:rPr>
              <a:t>by the </a:t>
            </a:r>
            <a:r>
              <a:rPr dirty="0" sz="1200">
                <a:latin typeface="Times New Roman"/>
                <a:cs typeface="Times New Roman"/>
              </a:rPr>
              <a:t>way of paying interest to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real owner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 marL="81280" marR="69215">
              <a:lnSpc>
                <a:spcPct val="1438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resources.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affects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overall profitability </a:t>
            </a:r>
            <a:r>
              <a:rPr dirty="0" sz="1200">
                <a:latin typeface="Times New Roman"/>
                <a:cs typeface="Times New Roman"/>
              </a:rPr>
              <a:t>of the bank adversely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affecting the </a:t>
            </a:r>
            <a:r>
              <a:rPr dirty="0" sz="1200" spc="-5">
                <a:latin typeface="Times New Roman"/>
                <a:cs typeface="Times New Roman"/>
              </a:rPr>
              <a:t>return </a:t>
            </a:r>
            <a:r>
              <a:rPr dirty="0" sz="1200">
                <a:latin typeface="Times New Roman"/>
                <a:cs typeface="Times New Roman"/>
              </a:rPr>
              <a:t>on  equity and return on </a:t>
            </a:r>
            <a:r>
              <a:rPr dirty="0" sz="1200" spc="-5">
                <a:latin typeface="Times New Roman"/>
                <a:cs typeface="Times New Roman"/>
              </a:rPr>
              <a:t>asset. There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certain </a:t>
            </a:r>
            <a:r>
              <a:rPr dirty="0" sz="1200" spc="-10">
                <a:latin typeface="Times New Roman"/>
                <a:cs typeface="Times New Roman"/>
              </a:rPr>
              <a:t>ways </a:t>
            </a:r>
            <a:r>
              <a:rPr dirty="0" sz="1200" spc="-5">
                <a:latin typeface="Times New Roman"/>
                <a:cs typeface="Times New Roman"/>
              </a:rPr>
              <a:t>through which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affects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financial  institutions </a:t>
            </a:r>
            <a:r>
              <a:rPr dirty="0" sz="1200">
                <a:latin typeface="Times New Roman"/>
                <a:cs typeface="Times New Roman"/>
              </a:rPr>
              <a:t>are 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algn="ctr" marL="25400" marR="12065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Thus, </a:t>
            </a:r>
            <a:r>
              <a:rPr dirty="0" sz="1200">
                <a:latin typeface="Times New Roman"/>
                <a:cs typeface="Times New Roman"/>
              </a:rPr>
              <a:t>the need of the </a:t>
            </a:r>
            <a:r>
              <a:rPr dirty="0" sz="1200" spc="-5">
                <a:latin typeface="Times New Roman"/>
                <a:cs typeface="Times New Roman"/>
              </a:rPr>
              <a:t>study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NPA is must </a:t>
            </a:r>
            <a:r>
              <a:rPr dirty="0" sz="1200">
                <a:latin typeface="Times New Roman"/>
                <a:cs typeface="Times New Roman"/>
              </a:rPr>
              <a:t>necessary due to </a:t>
            </a:r>
            <a:r>
              <a:rPr dirty="0" sz="1200" spc="-5">
                <a:latin typeface="Times New Roman"/>
                <a:cs typeface="Times New Roman"/>
              </a:rPr>
              <a:t>these reasons. These reasons  </a:t>
            </a:r>
            <a:r>
              <a:rPr dirty="0" sz="120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crucial </a:t>
            </a:r>
            <a:r>
              <a:rPr dirty="0" sz="1200">
                <a:latin typeface="Times New Roman"/>
                <a:cs typeface="Times New Roman"/>
              </a:rPr>
              <a:t>for any bank at present.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 spc="-10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realize </a:t>
            </a: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matters </a:t>
            </a:r>
            <a:r>
              <a:rPr dirty="0" sz="1200">
                <a:latin typeface="Times New Roman"/>
                <a:cs typeface="Times New Roman"/>
              </a:rPr>
              <a:t>and has to </a:t>
            </a:r>
            <a:r>
              <a:rPr dirty="0" sz="1200" spc="-5">
                <a:latin typeface="Times New Roman"/>
                <a:cs typeface="Times New Roman"/>
              </a:rPr>
              <a:t>take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corrective</a:t>
            </a:r>
            <a:endParaRPr sz="1200">
              <a:latin typeface="Times New Roman"/>
              <a:cs typeface="Times New Roman"/>
            </a:endParaRPr>
          </a:p>
          <a:p>
            <a:pPr algn="ctr" marL="88900" marR="71755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action </a:t>
            </a:r>
            <a:r>
              <a:rPr dirty="0" sz="1200" spc="-5">
                <a:latin typeface="Times New Roman"/>
                <a:cs typeface="Times New Roman"/>
              </a:rPr>
              <a:t>against NPA reasons, </a:t>
            </a:r>
            <a:r>
              <a:rPr dirty="0" sz="1200">
                <a:latin typeface="Times New Roman"/>
                <a:cs typeface="Times New Roman"/>
              </a:rPr>
              <a:t>as for as possible one </a:t>
            </a:r>
            <a:r>
              <a:rPr dirty="0" sz="1200" spc="-10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convert all </a:t>
            </a:r>
            <a:r>
              <a:rPr dirty="0" sz="1200" spc="-10">
                <a:latin typeface="Times New Roman"/>
                <a:cs typeface="Times New Roman"/>
              </a:rPr>
              <a:t>the NPA </a:t>
            </a:r>
            <a:r>
              <a:rPr dirty="0" sz="1200">
                <a:latin typeface="Times New Roman"/>
                <a:cs typeface="Times New Roman"/>
              </a:rPr>
              <a:t>accounts </a:t>
            </a:r>
            <a:r>
              <a:rPr dirty="0" sz="1200" spc="15">
                <a:latin typeface="Times New Roman"/>
                <a:cs typeface="Times New Roman"/>
              </a:rPr>
              <a:t>into  </a:t>
            </a:r>
            <a:r>
              <a:rPr dirty="0" sz="1200" spc="5">
                <a:latin typeface="Times New Roman"/>
                <a:cs typeface="Times New Roman"/>
              </a:rPr>
              <a:t>PA</a:t>
            </a:r>
            <a:endParaRPr sz="1200">
              <a:latin typeface="Times New Roman"/>
              <a:cs typeface="Times New Roman"/>
            </a:endParaRPr>
          </a:p>
          <a:p>
            <a:pPr algn="ctr" marL="223520" marR="211454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accounts. </a:t>
            </a:r>
            <a:r>
              <a:rPr dirty="0" sz="1200" spc="-1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far as the </a:t>
            </a:r>
            <a:r>
              <a:rPr dirty="0" sz="1200" spc="-5">
                <a:latin typeface="Times New Roman"/>
                <a:cs typeface="Times New Roman"/>
              </a:rPr>
              <a:t>importance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study </a:t>
            </a:r>
            <a:r>
              <a:rPr dirty="0" sz="1200">
                <a:latin typeface="Times New Roman"/>
                <a:cs typeface="Times New Roman"/>
              </a:rPr>
              <a:t>is concern, without </a:t>
            </a:r>
            <a:r>
              <a:rPr dirty="0" sz="1200" spc="-10">
                <a:latin typeface="Times New Roman"/>
                <a:cs typeface="Times New Roman"/>
              </a:rPr>
              <a:t>the study, </a:t>
            </a:r>
            <a:r>
              <a:rPr dirty="0" sz="1200">
                <a:latin typeface="Times New Roman"/>
                <a:cs typeface="Times New Roman"/>
              </a:rPr>
              <a:t>one can’t  identify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whole gamut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NPA.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know, </a:t>
            </a:r>
            <a:r>
              <a:rPr dirty="0" sz="1200">
                <a:latin typeface="Times New Roman"/>
                <a:cs typeface="Times New Roman"/>
              </a:rPr>
              <a:t>how the </a:t>
            </a:r>
            <a:r>
              <a:rPr dirty="0" sz="1200" spc="-5">
                <a:latin typeface="Times New Roman"/>
                <a:cs typeface="Times New Roman"/>
              </a:rPr>
              <a:t>account is becoming NPA is must necessary.  After identifying </a:t>
            </a:r>
            <a:r>
              <a:rPr dirty="0" sz="1200">
                <a:latin typeface="Times New Roman"/>
                <a:cs typeface="Times New Roman"/>
              </a:rPr>
              <a:t>the reason behind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particular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account, one can </a:t>
            </a:r>
            <a:r>
              <a:rPr dirty="0" sz="1200" spc="-15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step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ahead.</a:t>
            </a:r>
            <a:endParaRPr sz="1200">
              <a:latin typeface="Times New Roman"/>
              <a:cs typeface="Times New Roman"/>
            </a:endParaRPr>
          </a:p>
          <a:p>
            <a:pPr algn="ctr" marL="1143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means for the </a:t>
            </a:r>
            <a:r>
              <a:rPr dirty="0" sz="1200" spc="-5">
                <a:latin typeface="Times New Roman"/>
                <a:cs typeface="Times New Roman"/>
              </a:rPr>
              <a:t>step </a:t>
            </a:r>
            <a:r>
              <a:rPr dirty="0" sz="1200">
                <a:latin typeface="Times New Roman"/>
                <a:cs typeface="Times New Roman"/>
              </a:rPr>
              <a:t>of how to </a:t>
            </a:r>
            <a:r>
              <a:rPr dirty="0" sz="1200" spc="-5">
                <a:latin typeface="Times New Roman"/>
                <a:cs typeface="Times New Roman"/>
              </a:rPr>
              <a:t>convert </a:t>
            </a:r>
            <a:r>
              <a:rPr dirty="0" sz="1200" spc="-10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PA and how to </a:t>
            </a:r>
            <a:r>
              <a:rPr dirty="0" sz="1200" spc="-5">
                <a:latin typeface="Times New Roman"/>
                <a:cs typeface="Times New Roman"/>
              </a:rPr>
              <a:t>prevent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account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endParaRPr sz="1200">
              <a:latin typeface="Times New Roman"/>
              <a:cs typeface="Times New Roman"/>
            </a:endParaRPr>
          </a:p>
          <a:p>
            <a:pPr algn="ctr" marL="187960" marR="17526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becoming </a:t>
            </a:r>
            <a:r>
              <a:rPr dirty="0" sz="1200" spc="-10">
                <a:latin typeface="Times New Roman"/>
                <a:cs typeface="Times New Roman"/>
              </a:rPr>
              <a:t>NPA. </a:t>
            </a:r>
            <a:r>
              <a:rPr dirty="0" sz="1200" spc="-2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for as possible, one </a:t>
            </a:r>
            <a:r>
              <a:rPr dirty="0" sz="1200" spc="-10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eradicate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reasons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NPAs. </a:t>
            </a:r>
            <a:r>
              <a:rPr dirty="0" sz="1200" spc="-5">
                <a:latin typeface="Times New Roman"/>
                <a:cs typeface="Times New Roman"/>
              </a:rPr>
              <a:t>Thus, </a:t>
            </a:r>
            <a:r>
              <a:rPr dirty="0" sz="1200" spc="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1016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to study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8890">
              <a:lnSpc>
                <a:spcPct val="100000"/>
              </a:lnSpc>
              <a:spcBef>
                <a:spcPts val="1135"/>
              </a:spcBef>
            </a:pPr>
            <a:r>
              <a:rPr dirty="0" sz="1200" spc="-5" b="1">
                <a:latin typeface="Times New Roman"/>
                <a:cs typeface="Times New Roman"/>
              </a:rPr>
              <a:t>SCOPE </a:t>
            </a:r>
            <a:r>
              <a:rPr dirty="0" sz="1200" b="1">
                <a:latin typeface="Times New Roman"/>
                <a:cs typeface="Times New Roman"/>
              </a:rPr>
              <a:t>OF THE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STUDY:</a:t>
            </a:r>
            <a:endParaRPr sz="1200">
              <a:latin typeface="Times New Roman"/>
              <a:cs typeface="Times New Roman"/>
            </a:endParaRPr>
          </a:p>
          <a:p>
            <a:pPr algn="ctr" marL="40005" marR="24765">
              <a:lnSpc>
                <a:spcPts val="2060"/>
              </a:lnSpc>
              <a:spcBef>
                <a:spcPts val="150"/>
              </a:spcBef>
            </a:pPr>
            <a:r>
              <a:rPr dirty="0" sz="1200" spc="-5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a project </a:t>
            </a:r>
            <a:r>
              <a:rPr dirty="0" sz="1200" spc="-5">
                <a:latin typeface="Times New Roman"/>
                <a:cs typeface="Times New Roman"/>
              </a:rPr>
              <a:t>scope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based on the day-to-day teamwork </a:t>
            </a:r>
            <a:r>
              <a:rPr dirty="0" sz="1200" spc="-5">
                <a:latin typeface="Times New Roman"/>
                <a:cs typeface="Times New Roman"/>
              </a:rPr>
              <a:t>operations.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 collected </a:t>
            </a:r>
            <a:r>
              <a:rPr dirty="0" sz="1200" spc="-5">
                <a:latin typeface="Times New Roman"/>
                <a:cs typeface="Times New Roman"/>
              </a:rPr>
              <a:t>from various </a:t>
            </a:r>
            <a:r>
              <a:rPr dirty="0" sz="1200">
                <a:latin typeface="Times New Roman"/>
                <a:cs typeface="Times New Roman"/>
              </a:rPr>
              <a:t>aspects of </a:t>
            </a:r>
            <a:r>
              <a:rPr dirty="0" sz="1200" spc="-5">
                <a:latin typeface="Times New Roman"/>
                <a:cs typeface="Times New Roman"/>
              </a:rPr>
              <a:t>loans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various private </a:t>
            </a:r>
            <a:r>
              <a:rPr dirty="0" sz="1200">
                <a:latin typeface="Times New Roman"/>
                <a:cs typeface="Times New Roman"/>
              </a:rPr>
              <a:t>banks of </a:t>
            </a:r>
            <a:r>
              <a:rPr dirty="0" sz="1200" spc="-5">
                <a:latin typeface="Times New Roman"/>
                <a:cs typeface="Times New Roman"/>
              </a:rPr>
              <a:t>Sopore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ctr" marL="9525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latin typeface="Times New Roman"/>
                <a:cs typeface="Times New Roman"/>
              </a:rPr>
              <a:t>Baramulla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(Kashmir).</a:t>
            </a:r>
            <a:endParaRPr sz="1200">
              <a:latin typeface="Times New Roman"/>
              <a:cs typeface="Times New Roman"/>
            </a:endParaRPr>
          </a:p>
          <a:p>
            <a:pPr algn="ctr" marL="15938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To understand the </a:t>
            </a:r>
            <a:r>
              <a:rPr dirty="0" sz="1200" spc="-5">
                <a:latin typeface="Times New Roman"/>
                <a:cs typeface="Times New Roman"/>
              </a:rPr>
              <a:t>concept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in Indian </a:t>
            </a:r>
            <a:r>
              <a:rPr dirty="0" sz="1200" spc="-5">
                <a:latin typeface="Times New Roman"/>
                <a:cs typeface="Times New Roman"/>
              </a:rPr>
              <a:t>Private Banking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industry.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0269" y="917193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18995" y="1178940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63775" y="810640"/>
            <a:ext cx="3187065" cy="5486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Times New Roman"/>
                <a:cs typeface="Times New Roman"/>
              </a:rPr>
              <a:t>To understand the causes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NPA.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analyze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past </a:t>
            </a:r>
            <a:r>
              <a:rPr dirty="0" sz="1200">
                <a:latin typeface="Times New Roman"/>
                <a:cs typeface="Times New Roman"/>
              </a:rPr>
              <a:t>trends of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Private banks.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353" y="1867534"/>
            <a:ext cx="4944745" cy="8077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HYPOTHESES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FORMULATION: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200" b="1">
                <a:latin typeface="Times New Roman"/>
                <a:cs typeface="Times New Roman"/>
              </a:rPr>
              <a:t>H1: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exists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relationship between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of private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b="1">
                <a:latin typeface="Times New Roman"/>
                <a:cs typeface="Times New Roman"/>
              </a:rPr>
              <a:t>H2: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mechanisms </a:t>
            </a:r>
            <a:r>
              <a:rPr dirty="0" sz="1200" spc="-5">
                <a:latin typeface="Times New Roman"/>
                <a:cs typeface="Times New Roman"/>
              </a:rPr>
              <a:t>adopted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banks are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57" y="3915155"/>
            <a:ext cx="5721985" cy="5464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COLLECTION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27305" marR="14604" indent="-3175">
              <a:lnSpc>
                <a:spcPct val="144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relevant data was collected </a:t>
            </a:r>
            <a:r>
              <a:rPr dirty="0" sz="1200">
                <a:latin typeface="Times New Roman"/>
                <a:cs typeface="Times New Roman"/>
              </a:rPr>
              <a:t>from both primary and secondary </a:t>
            </a:r>
            <a:r>
              <a:rPr dirty="0" sz="1200" spc="-5">
                <a:latin typeface="Times New Roman"/>
                <a:cs typeface="Times New Roman"/>
              </a:rPr>
              <a:t>sources. Census </a:t>
            </a:r>
            <a:r>
              <a:rPr dirty="0" sz="1200">
                <a:latin typeface="Times New Roman"/>
                <a:cs typeface="Times New Roman"/>
              </a:rPr>
              <a:t>method of  data </a:t>
            </a:r>
            <a:r>
              <a:rPr dirty="0" sz="1200" spc="-5">
                <a:latin typeface="Times New Roman"/>
                <a:cs typeface="Times New Roman"/>
              </a:rPr>
              <a:t>collection </a:t>
            </a:r>
            <a:r>
              <a:rPr dirty="0" sz="1200" spc="-10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applied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collect primary </a:t>
            </a:r>
            <a:r>
              <a:rPr dirty="0" sz="1200">
                <a:latin typeface="Times New Roman"/>
                <a:cs typeface="Times New Roman"/>
              </a:rPr>
              <a:t>information. </a:t>
            </a:r>
            <a:r>
              <a:rPr dirty="0" sz="1200" spc="5">
                <a:latin typeface="Times New Roman"/>
                <a:cs typeface="Times New Roman"/>
              </a:rPr>
              <a:t>Research </a:t>
            </a:r>
            <a:r>
              <a:rPr dirty="0" sz="1200" spc="-5">
                <a:latin typeface="Times New Roman"/>
                <a:cs typeface="Times New Roman"/>
              </a:rPr>
              <a:t>population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study  comprised of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5">
                <a:latin typeface="Times New Roman"/>
                <a:cs typeface="Times New Roman"/>
              </a:rPr>
              <a:t>operating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sopore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Baramulla (kashmir).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response </a:t>
            </a:r>
            <a:r>
              <a:rPr dirty="0" sz="1200">
                <a:latin typeface="Times New Roman"/>
                <a:cs typeface="Times New Roman"/>
              </a:rPr>
              <a:t>rate  for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the present </a:t>
            </a:r>
            <a:r>
              <a:rPr dirty="0" sz="1200" spc="-5">
                <a:latin typeface="Times New Roman"/>
                <a:cs typeface="Times New Roman"/>
              </a:rPr>
              <a:t>study </a:t>
            </a:r>
            <a:r>
              <a:rPr dirty="0" sz="1200">
                <a:latin typeface="Times New Roman"/>
                <a:cs typeface="Times New Roman"/>
              </a:rPr>
              <a:t>came to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86.66 % </a:t>
            </a:r>
            <a:r>
              <a:rPr dirty="0" sz="1200" spc="-5">
                <a:latin typeface="Times New Roman"/>
                <a:cs typeface="Times New Roman"/>
              </a:rPr>
              <a:t>since </a:t>
            </a:r>
            <a:r>
              <a:rPr dirty="0" sz="1200">
                <a:latin typeface="Times New Roman"/>
                <a:cs typeface="Times New Roman"/>
              </a:rPr>
              <a:t>13 banks responded out of 15 </a:t>
            </a:r>
            <a:r>
              <a:rPr dirty="0" sz="1200" spc="-5">
                <a:latin typeface="Times New Roman"/>
                <a:cs typeface="Times New Roman"/>
              </a:rPr>
              <a:t>private banks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 concerned </a:t>
            </a:r>
            <a:r>
              <a:rPr dirty="0" sz="1200" spc="-5">
                <a:latin typeface="Times New Roman"/>
                <a:cs typeface="Times New Roman"/>
              </a:rPr>
              <a:t>area. </a:t>
            </a:r>
            <a:r>
              <a:rPr dirty="0" sz="1200">
                <a:latin typeface="Times New Roman"/>
                <a:cs typeface="Times New Roman"/>
              </a:rPr>
              <a:t>The 13 </a:t>
            </a:r>
            <a:r>
              <a:rPr dirty="0" sz="1200" spc="-5">
                <a:latin typeface="Times New Roman"/>
                <a:cs typeface="Times New Roman"/>
              </a:rPr>
              <a:t>banks surveyed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2603500" indent="-165735">
              <a:lnSpc>
                <a:spcPct val="100000"/>
              </a:lnSpc>
              <a:spcBef>
                <a:spcPts val="445"/>
              </a:spcBef>
              <a:buAutoNum type="arabicParenR"/>
              <a:tabLst>
                <a:tab pos="2604135" algn="l"/>
              </a:tabLst>
            </a:pPr>
            <a:r>
              <a:rPr dirty="0" sz="1200" spc="-10">
                <a:latin typeface="Times New Roman"/>
                <a:cs typeface="Times New Roman"/>
              </a:rPr>
              <a:t>Axis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Bank,</a:t>
            </a:r>
            <a:endParaRPr sz="1200">
              <a:latin typeface="Times New Roman"/>
              <a:cs typeface="Times New Roman"/>
            </a:endParaRPr>
          </a:p>
          <a:p>
            <a:pPr marL="2632075" indent="-165735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2632710" algn="l"/>
              </a:tabLst>
            </a:pPr>
            <a:r>
              <a:rPr dirty="0" sz="1200">
                <a:latin typeface="Times New Roman"/>
                <a:cs typeface="Times New Roman"/>
              </a:rPr>
              <a:t>Citi</a:t>
            </a:r>
            <a:r>
              <a:rPr dirty="0" sz="1200" spc="-5">
                <a:latin typeface="Times New Roman"/>
                <a:cs typeface="Times New Roman"/>
              </a:rPr>
              <a:t> Bank,</a:t>
            </a:r>
            <a:endParaRPr sz="1200">
              <a:latin typeface="Times New Roman"/>
              <a:cs typeface="Times New Roman"/>
            </a:endParaRPr>
          </a:p>
          <a:p>
            <a:pPr marL="2519680" indent="-167640">
              <a:lnSpc>
                <a:spcPct val="100000"/>
              </a:lnSpc>
              <a:spcBef>
                <a:spcPts val="620"/>
              </a:spcBef>
              <a:buAutoNum type="arabicParenR"/>
              <a:tabLst>
                <a:tab pos="2520315" algn="l"/>
              </a:tabLst>
            </a:pPr>
            <a:r>
              <a:rPr dirty="0" sz="1200" spc="-5">
                <a:latin typeface="Times New Roman"/>
                <a:cs typeface="Times New Roman"/>
              </a:rPr>
              <a:t>Federal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Bank;</a:t>
            </a:r>
            <a:endParaRPr sz="1200">
              <a:latin typeface="Times New Roman"/>
              <a:cs typeface="Times New Roman"/>
            </a:endParaRPr>
          </a:p>
          <a:p>
            <a:pPr marL="2543175" indent="-165735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2543810" algn="l"/>
              </a:tabLst>
            </a:pPr>
            <a:r>
              <a:rPr dirty="0" sz="1200" spc="-10">
                <a:latin typeface="Times New Roman"/>
                <a:cs typeface="Times New Roman"/>
              </a:rPr>
              <a:t>HDFC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Bank,</a:t>
            </a:r>
            <a:endParaRPr sz="1200">
              <a:latin typeface="Times New Roman"/>
              <a:cs typeface="Times New Roman"/>
            </a:endParaRPr>
          </a:p>
          <a:p>
            <a:pPr marL="2568575" indent="-165735">
              <a:lnSpc>
                <a:spcPct val="100000"/>
              </a:lnSpc>
              <a:spcBef>
                <a:spcPts val="620"/>
              </a:spcBef>
              <a:buAutoNum type="arabicParenR"/>
              <a:tabLst>
                <a:tab pos="2569210" algn="l"/>
              </a:tabLst>
            </a:pPr>
            <a:r>
              <a:rPr dirty="0" sz="1200" spc="-5">
                <a:latin typeface="Times New Roman"/>
                <a:cs typeface="Times New Roman"/>
              </a:rPr>
              <a:t>ICICI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Bank,</a:t>
            </a:r>
            <a:endParaRPr sz="1200">
              <a:latin typeface="Times New Roman"/>
              <a:cs typeface="Times New Roman"/>
            </a:endParaRPr>
          </a:p>
          <a:p>
            <a:pPr marL="2476500" indent="-165735">
              <a:lnSpc>
                <a:spcPct val="100000"/>
              </a:lnSpc>
              <a:spcBef>
                <a:spcPts val="620"/>
              </a:spcBef>
              <a:buAutoNum type="arabicParenR"/>
              <a:tabLst>
                <a:tab pos="2477135" algn="l"/>
              </a:tabLst>
            </a:pPr>
            <a:r>
              <a:rPr dirty="0" sz="1200" spc="-5">
                <a:latin typeface="Times New Roman"/>
                <a:cs typeface="Times New Roman"/>
              </a:rPr>
              <a:t>IndusInd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Bank,</a:t>
            </a:r>
            <a:endParaRPr sz="1200">
              <a:latin typeface="Times New Roman"/>
              <a:cs typeface="Times New Roman"/>
            </a:endParaRPr>
          </a:p>
          <a:p>
            <a:pPr marL="2482215" indent="-165735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2482850" algn="l"/>
              </a:tabLst>
            </a:pPr>
            <a:r>
              <a:rPr dirty="0" sz="1200" spc="-5">
                <a:latin typeface="Times New Roman"/>
                <a:cs typeface="Times New Roman"/>
              </a:rPr>
              <a:t>Grameen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bank,</a:t>
            </a:r>
            <a:endParaRPr sz="1200">
              <a:latin typeface="Times New Roman"/>
              <a:cs typeface="Times New Roman"/>
            </a:endParaRPr>
          </a:p>
          <a:p>
            <a:pPr marL="2327275" indent="-165735">
              <a:lnSpc>
                <a:spcPct val="100000"/>
              </a:lnSpc>
              <a:spcBef>
                <a:spcPts val="625"/>
              </a:spcBef>
              <a:buAutoNum type="arabicParenR"/>
              <a:tabLst>
                <a:tab pos="2327910" algn="l"/>
              </a:tabLst>
            </a:pPr>
            <a:r>
              <a:rPr dirty="0" sz="1200" spc="-5">
                <a:latin typeface="Times New Roman"/>
                <a:cs typeface="Times New Roman"/>
              </a:rPr>
              <a:t>Ilaqah Dihaati</a:t>
            </a:r>
            <a:r>
              <a:rPr dirty="0" sz="1200">
                <a:latin typeface="Times New Roman"/>
                <a:cs typeface="Times New Roman"/>
              </a:rPr>
              <a:t> bank,</a:t>
            </a:r>
            <a:endParaRPr sz="1200">
              <a:latin typeface="Times New Roman"/>
              <a:cs typeface="Times New Roman"/>
            </a:endParaRPr>
          </a:p>
          <a:p>
            <a:pPr marL="2317115" indent="-165735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2317750" algn="l"/>
              </a:tabLst>
            </a:pPr>
            <a:r>
              <a:rPr dirty="0" sz="1200" spc="-5">
                <a:latin typeface="Times New Roman"/>
                <a:cs typeface="Times New Roman"/>
              </a:rPr>
              <a:t>Kamraz </a:t>
            </a:r>
            <a:r>
              <a:rPr dirty="0" sz="1200">
                <a:latin typeface="Times New Roman"/>
                <a:cs typeface="Times New Roman"/>
              </a:rPr>
              <a:t>Rural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Bank,</a:t>
            </a:r>
            <a:endParaRPr sz="1200">
              <a:latin typeface="Times New Roman"/>
              <a:cs typeface="Times New Roman"/>
            </a:endParaRPr>
          </a:p>
          <a:p>
            <a:pPr marL="2679700" indent="-241935">
              <a:lnSpc>
                <a:spcPct val="100000"/>
              </a:lnSpc>
              <a:spcBef>
                <a:spcPts val="620"/>
              </a:spcBef>
              <a:buAutoNum type="arabicParenR"/>
              <a:tabLst>
                <a:tab pos="2680335" algn="l"/>
              </a:tabLst>
            </a:pPr>
            <a:r>
              <a:rPr dirty="0" sz="1200" spc="-5">
                <a:latin typeface="Times New Roman"/>
                <a:cs typeface="Times New Roman"/>
              </a:rPr>
              <a:t>Yes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bank,</a:t>
            </a:r>
            <a:endParaRPr sz="1200">
              <a:latin typeface="Times New Roman"/>
              <a:cs typeface="Times New Roman"/>
            </a:endParaRPr>
          </a:p>
          <a:p>
            <a:pPr marL="1772920" indent="-241935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1773555" algn="l"/>
              </a:tabLst>
            </a:pPr>
            <a:r>
              <a:rPr dirty="0" sz="1200" spc="-10">
                <a:latin typeface="Times New Roman"/>
                <a:cs typeface="Times New Roman"/>
              </a:rPr>
              <a:t>Kashmir </a:t>
            </a:r>
            <a:r>
              <a:rPr dirty="0" sz="1200" spc="-5">
                <a:latin typeface="Times New Roman"/>
                <a:cs typeface="Times New Roman"/>
              </a:rPr>
              <a:t>Merchantile cooperative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bank,</a:t>
            </a:r>
            <a:endParaRPr sz="1200">
              <a:latin typeface="Times New Roman"/>
              <a:cs typeface="Times New Roman"/>
            </a:endParaRPr>
          </a:p>
          <a:p>
            <a:pPr marL="2154555" indent="-241935">
              <a:lnSpc>
                <a:spcPct val="100000"/>
              </a:lnSpc>
              <a:spcBef>
                <a:spcPts val="620"/>
              </a:spcBef>
              <a:buAutoNum type="arabicParenR"/>
              <a:tabLst>
                <a:tab pos="2155190" algn="l"/>
              </a:tabLst>
            </a:pPr>
            <a:r>
              <a:rPr dirty="0" sz="1200">
                <a:latin typeface="Times New Roman"/>
                <a:cs typeface="Times New Roman"/>
              </a:rPr>
              <a:t>Jammu and </a:t>
            </a:r>
            <a:r>
              <a:rPr dirty="0" sz="1200" spc="-10">
                <a:latin typeface="Times New Roman"/>
                <a:cs typeface="Times New Roman"/>
              </a:rPr>
              <a:t>Kashmir</a:t>
            </a:r>
            <a:r>
              <a:rPr dirty="0" sz="1200" spc="-5">
                <a:latin typeface="Times New Roman"/>
                <a:cs typeface="Times New Roman"/>
              </a:rPr>
              <a:t> Bank,</a:t>
            </a:r>
            <a:endParaRPr sz="1200">
              <a:latin typeface="Times New Roman"/>
              <a:cs typeface="Times New Roman"/>
            </a:endParaRPr>
          </a:p>
          <a:p>
            <a:pPr marL="2628900" indent="-241935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2629535" algn="l"/>
              </a:tabLst>
            </a:pPr>
            <a:r>
              <a:rPr dirty="0" sz="1200" spc="-5">
                <a:latin typeface="Times New Roman"/>
                <a:cs typeface="Times New Roman"/>
              </a:rPr>
              <a:t>IDBI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277" y="810640"/>
            <a:ext cx="5652770" cy="1600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43500"/>
              </a:lnSpc>
              <a:spcBef>
                <a:spcPts val="90"/>
              </a:spcBef>
            </a:pPr>
            <a:r>
              <a:rPr dirty="0" sz="1200">
                <a:latin typeface="Times New Roman"/>
                <a:cs typeface="Times New Roman"/>
              </a:rPr>
              <a:t>The secondary </a:t>
            </a:r>
            <a:r>
              <a:rPr dirty="0" sz="1200" spc="-5">
                <a:latin typeface="Times New Roman"/>
                <a:cs typeface="Times New Roman"/>
              </a:rPr>
              <a:t>sources </a:t>
            </a:r>
            <a:r>
              <a:rPr dirty="0" sz="1200">
                <a:latin typeface="Times New Roman"/>
                <a:cs typeface="Times New Roman"/>
              </a:rPr>
              <a:t>comprised of </a:t>
            </a:r>
            <a:r>
              <a:rPr dirty="0" sz="1200" spc="-5">
                <a:latin typeface="Times New Roman"/>
                <a:cs typeface="Times New Roman"/>
              </a:rPr>
              <a:t>various </a:t>
            </a:r>
            <a:r>
              <a:rPr dirty="0" sz="1200">
                <a:latin typeface="Times New Roman"/>
                <a:cs typeface="Times New Roman"/>
              </a:rPr>
              <a:t>audited reports and publications of the </a:t>
            </a:r>
            <a:r>
              <a:rPr dirty="0" sz="1200" spc="-5">
                <a:latin typeface="Times New Roman"/>
                <a:cs typeface="Times New Roman"/>
              </a:rPr>
              <a:t>Reserve  Bank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India. Detailed information were </a:t>
            </a:r>
            <a:r>
              <a:rPr dirty="0" sz="1200">
                <a:latin typeface="Times New Roman"/>
                <a:cs typeface="Times New Roman"/>
              </a:rPr>
              <a:t>collected </a:t>
            </a:r>
            <a:r>
              <a:rPr dirty="0" sz="1200" spc="-5">
                <a:latin typeface="Times New Roman"/>
                <a:cs typeface="Times New Roman"/>
              </a:rPr>
              <a:t>mainly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various volumes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“Statistical Tables Relating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India” </a:t>
            </a:r>
            <a:r>
              <a:rPr dirty="0" sz="1200" spc="-5">
                <a:latin typeface="Times New Roman"/>
                <a:cs typeface="Times New Roman"/>
              </a:rPr>
              <a:t>covering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period </a:t>
            </a:r>
            <a:r>
              <a:rPr dirty="0" sz="1200">
                <a:latin typeface="Times New Roman"/>
                <a:cs typeface="Times New Roman"/>
              </a:rPr>
              <a:t>from 2008 - 2017 </a:t>
            </a:r>
            <a:r>
              <a:rPr dirty="0" sz="1200" spc="-5">
                <a:latin typeface="Times New Roman"/>
                <a:cs typeface="Times New Roman"/>
              </a:rPr>
              <a:t>which  were</a:t>
            </a:r>
            <a:endParaRPr sz="1200">
              <a:latin typeface="Times New Roman"/>
              <a:cs typeface="Times New Roman"/>
            </a:endParaRPr>
          </a:p>
          <a:p>
            <a:pPr algn="ctr" marL="17780" marR="5715">
              <a:lnSpc>
                <a:spcPct val="1431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published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Statistical Department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Reserve Bank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India, Mumbai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website 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www.rbi.org.in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597" y="3172840"/>
            <a:ext cx="5620385" cy="15957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1200" spc="-10" b="1">
                <a:latin typeface="Times New Roman"/>
                <a:cs typeface="Times New Roman"/>
              </a:rPr>
              <a:t>DATA </a:t>
            </a:r>
            <a:r>
              <a:rPr dirty="0" sz="1200" spc="-5" b="1">
                <a:latin typeface="Times New Roman"/>
                <a:cs typeface="Times New Roman"/>
              </a:rPr>
              <a:t>COLLECTION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  <a:p>
            <a:pPr algn="ctr" marL="243204" marR="239395">
              <a:lnSpc>
                <a:spcPts val="208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structured </a:t>
            </a:r>
            <a:r>
              <a:rPr dirty="0" sz="1200" spc="-5">
                <a:latin typeface="Times New Roman"/>
                <a:cs typeface="Times New Roman"/>
              </a:rPr>
              <a:t>questionnaire assessing work system, </a:t>
            </a:r>
            <a:r>
              <a:rPr dirty="0" sz="1200">
                <a:latin typeface="Times New Roman"/>
                <a:cs typeface="Times New Roman"/>
              </a:rPr>
              <a:t>recovery </a:t>
            </a:r>
            <a:r>
              <a:rPr dirty="0" sz="1200" spc="-5">
                <a:latin typeface="Times New Roman"/>
                <a:cs typeface="Times New Roman"/>
              </a:rPr>
              <a:t>system, processing </a:t>
            </a:r>
            <a:r>
              <a:rPr dirty="0" sz="1200">
                <a:latin typeface="Times New Roman"/>
                <a:cs typeface="Times New Roman"/>
              </a:rPr>
              <a:t>loan 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dirty="0" sz="1200">
                <a:latin typeface="Times New Roman"/>
                <a:cs typeface="Times New Roman"/>
              </a:rPr>
              <a:t>and other </a:t>
            </a:r>
            <a:r>
              <a:rPr dirty="0" sz="1200" spc="-5">
                <a:latin typeface="Times New Roman"/>
                <a:cs typeface="Times New Roman"/>
              </a:rPr>
              <a:t>impeding factors associated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loan </a:t>
            </a:r>
            <a:r>
              <a:rPr dirty="0" sz="1200" spc="-5">
                <a:latin typeface="Times New Roman"/>
                <a:cs typeface="Times New Roman"/>
              </a:rPr>
              <a:t>portfolio was 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collect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private banks. Items </a:t>
            </a:r>
            <a:r>
              <a:rPr dirty="0" sz="1200">
                <a:latin typeface="Times New Roman"/>
                <a:cs typeface="Times New Roman"/>
              </a:rPr>
              <a:t>based on 5-point </a:t>
            </a:r>
            <a:r>
              <a:rPr dirty="0" sz="1200" spc="-10">
                <a:latin typeface="Times New Roman"/>
                <a:cs typeface="Times New Roman"/>
              </a:rPr>
              <a:t>Likert </a:t>
            </a:r>
            <a:r>
              <a:rPr dirty="0" sz="1200">
                <a:latin typeface="Times New Roman"/>
                <a:cs typeface="Times New Roman"/>
              </a:rPr>
              <a:t>scale and </a:t>
            </a:r>
            <a:r>
              <a:rPr dirty="0" sz="1200" spc="-10">
                <a:latin typeface="Times New Roman"/>
                <a:cs typeface="Times New Roman"/>
              </a:rPr>
              <a:t>multiple </a:t>
            </a:r>
            <a:r>
              <a:rPr dirty="0" sz="1200">
                <a:latin typeface="Times New Roman"/>
                <a:cs typeface="Times New Roman"/>
              </a:rPr>
              <a:t>chioce  </a:t>
            </a:r>
            <a:r>
              <a:rPr dirty="0" sz="1200" spc="-5">
                <a:latin typeface="Times New Roman"/>
                <a:cs typeface="Times New Roman"/>
              </a:rPr>
              <a:t>questions were included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5">
                <a:latin typeface="Times New Roman"/>
                <a:cs typeface="Times New Roman"/>
              </a:rPr>
              <a:t> questionnaire.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197" y="5276850"/>
            <a:ext cx="5671185" cy="10693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STATISTICAL TOOLS:</a:t>
            </a:r>
            <a:endParaRPr sz="1200">
              <a:latin typeface="Times New Roman"/>
              <a:cs typeface="Times New Roman"/>
            </a:endParaRPr>
          </a:p>
          <a:p>
            <a:pPr algn="ctr" marR="3175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analyses </a:t>
            </a:r>
            <a:r>
              <a:rPr dirty="0" sz="1200">
                <a:latin typeface="Times New Roman"/>
                <a:cs typeface="Times New Roman"/>
              </a:rPr>
              <a:t>of primary data </a:t>
            </a:r>
            <a:r>
              <a:rPr dirty="0" sz="1200" spc="-5">
                <a:latin typeface="Times New Roman"/>
                <a:cs typeface="Times New Roman"/>
              </a:rPr>
              <a:t>were conducted through descriptive statistics, </a:t>
            </a:r>
            <a:r>
              <a:rPr dirty="0" sz="1200">
                <a:latin typeface="Times New Roman"/>
                <a:cs typeface="Times New Roman"/>
              </a:rPr>
              <a:t>factor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analysis,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Pearson </a:t>
            </a:r>
            <a:r>
              <a:rPr dirty="0" sz="1200">
                <a:latin typeface="Times New Roman"/>
                <a:cs typeface="Times New Roman"/>
              </a:rPr>
              <a:t>correlation and </a:t>
            </a:r>
            <a:r>
              <a:rPr dirty="0" sz="1200" spc="-5">
                <a:latin typeface="Times New Roman"/>
                <a:cs typeface="Times New Roman"/>
              </a:rPr>
              <a:t>one-sample t-test. </a:t>
            </a:r>
            <a:r>
              <a:rPr dirty="0" sz="1200">
                <a:latin typeface="Times New Roman"/>
                <a:cs typeface="Times New Roman"/>
              </a:rPr>
              <a:t>The secondary data </a:t>
            </a:r>
            <a:r>
              <a:rPr dirty="0" sz="1200" spc="-5">
                <a:latin typeface="Times New Roman"/>
                <a:cs typeface="Times New Roman"/>
              </a:rPr>
              <a:t>was analyzed through </a:t>
            </a:r>
            <a:r>
              <a:rPr dirty="0" sz="1200">
                <a:latin typeface="Times New Roman"/>
                <a:cs typeface="Times New Roman"/>
              </a:rPr>
              <a:t>column  charts, </a:t>
            </a:r>
            <a:r>
              <a:rPr dirty="0" sz="1200" spc="-10">
                <a:latin typeface="Times New Roman"/>
                <a:cs typeface="Times New Roman"/>
              </a:rPr>
              <a:t>line </a:t>
            </a:r>
            <a:r>
              <a:rPr dirty="0" sz="1200" spc="-5">
                <a:latin typeface="Times New Roman"/>
                <a:cs typeface="Times New Roman"/>
              </a:rPr>
              <a:t>charts, </a:t>
            </a:r>
            <a:r>
              <a:rPr dirty="0" sz="1200">
                <a:latin typeface="Times New Roman"/>
                <a:cs typeface="Times New Roman"/>
              </a:rPr>
              <a:t>bar </a:t>
            </a:r>
            <a:r>
              <a:rPr dirty="0" sz="1200" spc="-5">
                <a:latin typeface="Times New Roman"/>
                <a:cs typeface="Times New Roman"/>
              </a:rPr>
              <a:t>charts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percentages.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237" y="6854317"/>
            <a:ext cx="5287645" cy="13341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LIMITATIONS:</a:t>
            </a:r>
            <a:endParaRPr sz="1200">
              <a:latin typeface="Times New Roman"/>
              <a:cs typeface="Times New Roman"/>
            </a:endParaRPr>
          </a:p>
          <a:p>
            <a:pPr marL="1176020" indent="-1530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76655" algn="l"/>
              </a:tabLst>
            </a:pPr>
            <a:r>
              <a:rPr dirty="0" sz="1200">
                <a:latin typeface="Times New Roman"/>
                <a:cs typeface="Times New Roman"/>
              </a:rPr>
              <a:t>The secondary data </a:t>
            </a:r>
            <a:r>
              <a:rPr dirty="0" sz="1200" spc="-5">
                <a:latin typeface="Times New Roman"/>
                <a:cs typeface="Times New Roman"/>
              </a:rPr>
              <a:t>was available </a:t>
            </a:r>
            <a:r>
              <a:rPr dirty="0" sz="1200">
                <a:latin typeface="Times New Roman"/>
                <a:cs typeface="Times New Roman"/>
              </a:rPr>
              <a:t>for 9 </a:t>
            </a:r>
            <a:r>
              <a:rPr dirty="0" sz="1200" spc="-5">
                <a:latin typeface="Times New Roman"/>
                <a:cs typeface="Times New Roman"/>
              </a:rPr>
              <a:t>years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only.</a:t>
            </a:r>
            <a:endParaRPr sz="1200">
              <a:latin typeface="Times New Roman"/>
              <a:cs typeface="Times New Roman"/>
            </a:endParaRPr>
          </a:p>
          <a:p>
            <a:pPr marL="693420" indent="-15303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694055" algn="l"/>
              </a:tabLst>
            </a:pPr>
            <a:r>
              <a:rPr dirty="0" sz="1200">
                <a:latin typeface="Times New Roman"/>
                <a:cs typeface="Times New Roman"/>
              </a:rPr>
              <a:t>The present </a:t>
            </a:r>
            <a:r>
              <a:rPr dirty="0" sz="1200" spc="-5">
                <a:latin typeface="Times New Roman"/>
                <a:cs typeface="Times New Roman"/>
              </a:rPr>
              <a:t>study is </a:t>
            </a:r>
            <a:r>
              <a:rPr dirty="0" sz="1200">
                <a:latin typeface="Times New Roman"/>
                <a:cs typeface="Times New Roman"/>
              </a:rPr>
              <a:t>confined to </a:t>
            </a:r>
            <a:r>
              <a:rPr dirty="0" sz="1200" spc="-5">
                <a:latin typeface="Times New Roman"/>
                <a:cs typeface="Times New Roman"/>
              </a:rPr>
              <a:t>Sopore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Baramulla areas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only.</a:t>
            </a:r>
            <a:endParaRPr sz="1200">
              <a:latin typeface="Times New Roman"/>
              <a:cs typeface="Times New Roman"/>
            </a:endParaRPr>
          </a:p>
          <a:p>
            <a:pPr marL="165100" marR="5080" indent="-165100">
              <a:lnSpc>
                <a:spcPts val="2080"/>
              </a:lnSpc>
              <a:spcBef>
                <a:spcPts val="160"/>
              </a:spcBef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conclusions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study </a:t>
            </a:r>
            <a:r>
              <a:rPr dirty="0" sz="1200">
                <a:latin typeface="Times New Roman"/>
                <a:cs typeface="Times New Roman"/>
              </a:rPr>
              <a:t>are based on the </a:t>
            </a:r>
            <a:r>
              <a:rPr dirty="0" sz="1200" spc="-5">
                <a:latin typeface="Times New Roman"/>
                <a:cs typeface="Times New Roman"/>
              </a:rPr>
              <a:t>responses </a:t>
            </a:r>
            <a:r>
              <a:rPr dirty="0" sz="1200">
                <a:latin typeface="Times New Roman"/>
                <a:cs typeface="Times New Roman"/>
              </a:rPr>
              <a:t>of the banks and </a:t>
            </a:r>
            <a:r>
              <a:rPr dirty="0" sz="1200" spc="5">
                <a:latin typeface="Times New Roman"/>
                <a:cs typeface="Times New Roman"/>
              </a:rPr>
              <a:t>secondary  </a:t>
            </a:r>
            <a:r>
              <a:rPr dirty="0" sz="1200" spc="-5">
                <a:latin typeface="Times New Roman"/>
                <a:cs typeface="Times New Roman"/>
              </a:rPr>
              <a:t>information. Thus, some amount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subjectivity might </a:t>
            </a:r>
            <a:r>
              <a:rPr dirty="0" sz="1200">
                <a:latin typeface="Times New Roman"/>
                <a:cs typeface="Times New Roman"/>
              </a:rPr>
              <a:t>remain.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2035" y="1880234"/>
            <a:ext cx="29400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CC3300"/>
                </a:solidFill>
                <a:latin typeface="Times New Roman"/>
                <a:cs typeface="Times New Roman"/>
              </a:rPr>
              <a:t>ACKNOWLEDGEMENT.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2510154"/>
            <a:ext cx="5760085" cy="19030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deep consent and </a:t>
            </a:r>
            <a:r>
              <a:rPr dirty="0" sz="1200" spc="-5">
                <a:latin typeface="Times New Roman"/>
                <a:cs typeface="Times New Roman"/>
              </a:rPr>
              <a:t>pleasure, </a:t>
            </a:r>
            <a:r>
              <a:rPr dirty="0" sz="1200">
                <a:latin typeface="Times New Roman"/>
                <a:cs typeface="Times New Roman"/>
              </a:rPr>
              <a:t>I would like to </a:t>
            </a:r>
            <a:r>
              <a:rPr dirty="0" sz="1200" spc="-5">
                <a:latin typeface="Times New Roman"/>
                <a:cs typeface="Times New Roman"/>
              </a:rPr>
              <a:t>express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gratitude </a:t>
            </a:r>
            <a:r>
              <a:rPr dirty="0" sz="1200">
                <a:latin typeface="Times New Roman"/>
                <a:cs typeface="Times New Roman"/>
              </a:rPr>
              <a:t>to my supporting  project </a:t>
            </a:r>
            <a:r>
              <a:rPr dirty="0" sz="1200" spc="-5">
                <a:latin typeface="Times New Roman"/>
                <a:cs typeface="Times New Roman"/>
              </a:rPr>
              <a:t>guide Mr. </a:t>
            </a:r>
            <a:r>
              <a:rPr dirty="0" sz="1200" spc="-10">
                <a:latin typeface="Times New Roman"/>
                <a:cs typeface="Times New Roman"/>
              </a:rPr>
              <a:t>IRFAN </a:t>
            </a:r>
            <a:r>
              <a:rPr dirty="0" sz="1200">
                <a:latin typeface="Times New Roman"/>
                <a:cs typeface="Times New Roman"/>
              </a:rPr>
              <a:t>SIR.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helped me in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preparation </a:t>
            </a:r>
            <a:r>
              <a:rPr dirty="0" sz="1200">
                <a:latin typeface="Times New Roman"/>
                <a:cs typeface="Times New Roman"/>
              </a:rPr>
              <a:t>of this </a:t>
            </a:r>
            <a:r>
              <a:rPr dirty="0" sz="1200" spc="-5">
                <a:latin typeface="Times New Roman"/>
                <a:cs typeface="Times New Roman"/>
              </a:rPr>
              <a:t>project. Without </a:t>
            </a:r>
            <a:r>
              <a:rPr dirty="0" sz="1200" spc="-10">
                <a:latin typeface="Times New Roman"/>
                <a:cs typeface="Times New Roman"/>
              </a:rPr>
              <a:t>his  </a:t>
            </a:r>
            <a:r>
              <a:rPr dirty="0" sz="1200" spc="-5">
                <a:latin typeface="Times New Roman"/>
                <a:cs typeface="Times New Roman"/>
              </a:rPr>
              <a:t>co-operation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work would </a:t>
            </a:r>
            <a:r>
              <a:rPr dirty="0" sz="1200" spc="-1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possible </a:t>
            </a:r>
            <a:r>
              <a:rPr dirty="0" sz="1200">
                <a:latin typeface="Times New Roman"/>
                <a:cs typeface="Times New Roman"/>
              </a:rPr>
              <a:t>, i </a:t>
            </a:r>
            <a:r>
              <a:rPr dirty="0" sz="1200" spc="-10">
                <a:latin typeface="Times New Roman"/>
                <a:cs typeface="Times New Roman"/>
              </a:rPr>
              <a:t>wish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thank </a:t>
            </a:r>
            <a:r>
              <a:rPr dirty="0" sz="1400" spc="-5" b="1">
                <a:latin typeface="Times New Roman"/>
                <a:cs typeface="Times New Roman"/>
              </a:rPr>
              <a:t>Chandigarh group  </a:t>
            </a:r>
            <a:r>
              <a:rPr dirty="0" sz="1400" b="1">
                <a:latin typeface="Times New Roman"/>
                <a:cs typeface="Times New Roman"/>
              </a:rPr>
              <a:t>of </a:t>
            </a:r>
            <a:r>
              <a:rPr dirty="0" sz="1400" spc="-5" b="1">
                <a:latin typeface="Times New Roman"/>
                <a:cs typeface="Times New Roman"/>
              </a:rPr>
              <a:t>colleges’ jhanjeri mohali </a:t>
            </a:r>
            <a:r>
              <a:rPr dirty="0" sz="1400" b="1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giving </a:t>
            </a:r>
            <a:r>
              <a:rPr dirty="0" sz="1200" spc="-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an opportunity to undertake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as 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final </a:t>
            </a:r>
            <a:r>
              <a:rPr dirty="0" sz="1200" spc="-5">
                <a:latin typeface="Times New Roman"/>
                <a:cs typeface="Times New Roman"/>
              </a:rPr>
              <a:t>dissertation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partial fulfillment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BBA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course.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4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 am highly </a:t>
            </a:r>
            <a:r>
              <a:rPr dirty="0" sz="1200" spc="-5">
                <a:latin typeface="Times New Roman"/>
                <a:cs typeface="Times New Roman"/>
              </a:rPr>
              <a:t>grateful </a:t>
            </a:r>
            <a:r>
              <a:rPr dirty="0" sz="1200">
                <a:latin typeface="Times New Roman"/>
                <a:cs typeface="Times New Roman"/>
              </a:rPr>
              <a:t>to my principal </a:t>
            </a:r>
            <a:r>
              <a:rPr dirty="0" sz="1200" spc="-5">
                <a:latin typeface="Times New Roman"/>
                <a:cs typeface="Times New Roman"/>
              </a:rPr>
              <a:t>“</a:t>
            </a:r>
            <a:r>
              <a:rPr dirty="0" sz="1400" spc="-5" b="1">
                <a:latin typeface="Times New Roman"/>
                <a:cs typeface="Times New Roman"/>
              </a:rPr>
              <a:t>Dr. Jaskiran Kaur and </a:t>
            </a:r>
            <a:r>
              <a:rPr dirty="0" sz="1400" spc="-15" b="1">
                <a:latin typeface="Times New Roman"/>
                <a:cs typeface="Times New Roman"/>
              </a:rPr>
              <a:t>my </a:t>
            </a:r>
            <a:r>
              <a:rPr dirty="0" sz="1400" spc="-5" b="1">
                <a:latin typeface="Times New Roman"/>
                <a:cs typeface="Times New Roman"/>
              </a:rPr>
              <a:t>caring </a:t>
            </a:r>
            <a:r>
              <a:rPr dirty="0" sz="1400" spc="-10" b="1">
                <a:latin typeface="Times New Roman"/>
                <a:cs typeface="Times New Roman"/>
              </a:rPr>
              <a:t>c.c </a:t>
            </a:r>
            <a:r>
              <a:rPr dirty="0" sz="1400" spc="-5" b="1">
                <a:latin typeface="Times New Roman"/>
                <a:cs typeface="Times New Roman"/>
              </a:rPr>
              <a:t>mam  </a:t>
            </a:r>
            <a:r>
              <a:rPr dirty="0" sz="1400" spc="-10" b="1">
                <a:latin typeface="Times New Roman"/>
                <a:cs typeface="Times New Roman"/>
              </a:rPr>
              <a:t>Miss </a:t>
            </a:r>
            <a:r>
              <a:rPr dirty="0" sz="1400" spc="-5" b="1">
                <a:latin typeface="Times New Roman"/>
                <a:cs typeface="Times New Roman"/>
              </a:rPr>
              <a:t>komal </a:t>
            </a:r>
            <a:r>
              <a:rPr dirty="0" sz="1400" b="1">
                <a:latin typeface="Times New Roman"/>
                <a:cs typeface="Times New Roman"/>
              </a:rPr>
              <a:t>kashyap </a:t>
            </a:r>
            <a:r>
              <a:rPr dirty="0" sz="1200">
                <a:latin typeface="Times New Roman"/>
                <a:cs typeface="Times New Roman"/>
              </a:rPr>
              <a:t>for her able </a:t>
            </a:r>
            <a:r>
              <a:rPr dirty="0" sz="1200" spc="-5">
                <a:latin typeface="Times New Roman"/>
                <a:cs typeface="Times New Roman"/>
              </a:rPr>
              <a:t>guidance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directions. Without </a:t>
            </a:r>
            <a:r>
              <a:rPr dirty="0" sz="1200" spc="-1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help, guidance 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support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would have </a:t>
            </a:r>
            <a:r>
              <a:rPr dirty="0" sz="1200">
                <a:latin typeface="Times New Roman"/>
                <a:cs typeface="Times New Roman"/>
              </a:rPr>
              <a:t>been a </a:t>
            </a:r>
            <a:r>
              <a:rPr dirty="0" sz="1200" spc="-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difficult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job.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4903469"/>
            <a:ext cx="575119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I am </a:t>
            </a:r>
            <a:r>
              <a:rPr dirty="0" sz="1200" spc="-5">
                <a:latin typeface="Times New Roman"/>
                <a:cs typeface="Times New Roman"/>
              </a:rPr>
              <a:t>also thankful </a:t>
            </a:r>
            <a:r>
              <a:rPr dirty="0" sz="1200">
                <a:latin typeface="Times New Roman"/>
                <a:cs typeface="Times New Roman"/>
              </a:rPr>
              <a:t>to all </a:t>
            </a:r>
            <a:r>
              <a:rPr dirty="0" sz="1200" spc="-5">
                <a:latin typeface="Times New Roman"/>
                <a:cs typeface="Times New Roman"/>
              </a:rPr>
              <a:t>faculty </a:t>
            </a:r>
            <a:r>
              <a:rPr dirty="0" sz="1200">
                <a:latin typeface="Times New Roman"/>
                <a:cs typeface="Times New Roman"/>
              </a:rPr>
              <a:t>members of the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their cooperation extended </a:t>
            </a:r>
            <a:r>
              <a:rPr dirty="0" sz="1200">
                <a:latin typeface="Times New Roman"/>
                <a:cs typeface="Times New Roman"/>
              </a:rPr>
              <a:t>to  me in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689" y="6132829"/>
            <a:ext cx="1461135" cy="90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Qazi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Shujaut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BBA</a:t>
            </a:r>
            <a:r>
              <a:rPr dirty="0" sz="1200" spc="280" b="1">
                <a:latin typeface="Times New Roman"/>
                <a:cs typeface="Times New Roman"/>
              </a:rPr>
              <a:t> </a:t>
            </a:r>
            <a:r>
              <a:rPr dirty="0" sz="1200" spc="5" b="1">
                <a:latin typeface="Times New Roman"/>
                <a:cs typeface="Times New Roman"/>
              </a:rPr>
              <a:t>6</a:t>
            </a:r>
            <a:r>
              <a:rPr dirty="0" baseline="31250" sz="1200" spc="7" b="1">
                <a:latin typeface="Times New Roman"/>
                <a:cs typeface="Times New Roman"/>
              </a:rPr>
              <a:t>th</a:t>
            </a:r>
            <a:endParaRPr baseline="31250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ROLL NO: </a:t>
            </a:r>
            <a:r>
              <a:rPr dirty="0" sz="1200" b="1">
                <a:latin typeface="Times New Roman"/>
                <a:cs typeface="Times New Roman"/>
              </a:rPr>
              <a:t>-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1729449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717" y="8803004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4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695" y="889253"/>
            <a:ext cx="27876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ANALYSES </a:t>
            </a:r>
            <a:r>
              <a:rPr dirty="0" sz="1400" spc="-5" b="1">
                <a:latin typeface="Times New Roman"/>
                <a:cs typeface="Times New Roman"/>
              </a:rPr>
              <a:t>OF PRIMARY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DATA: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7214" y="1808733"/>
            <a:ext cx="3867150" cy="98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I) MULTIPLE CHOICE QUESTIONS: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0000"/>
                </a:solidFill>
                <a:latin typeface="Times New Roman"/>
                <a:cs typeface="Times New Roman"/>
              </a:rPr>
              <a:t>Table: </a:t>
            </a:r>
            <a:r>
              <a:rPr dirty="0" sz="1400" b="1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1400" spc="-5" b="1">
                <a:latin typeface="Times New Roman"/>
                <a:cs typeface="Times New Roman"/>
              </a:rPr>
              <a:t>Since </a:t>
            </a:r>
            <a:r>
              <a:rPr dirty="0" sz="1400" spc="-10" b="1">
                <a:latin typeface="Times New Roman"/>
                <a:cs typeface="Times New Roman"/>
              </a:rPr>
              <a:t>how </a:t>
            </a:r>
            <a:r>
              <a:rPr dirty="0" sz="1400" spc="-5" b="1">
                <a:latin typeface="Times New Roman"/>
                <a:cs typeface="Times New Roman"/>
              </a:rPr>
              <a:t>long the branch </a:t>
            </a:r>
            <a:r>
              <a:rPr dirty="0" sz="1400" spc="-10" b="1">
                <a:latin typeface="Times New Roman"/>
                <a:cs typeface="Times New Roman"/>
              </a:rPr>
              <a:t>is</a:t>
            </a:r>
            <a:r>
              <a:rPr dirty="0" sz="1400" spc="10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functioning?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557" y="3007994"/>
          <a:ext cx="5819140" cy="351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"/>
                <a:gridCol w="1137919"/>
                <a:gridCol w="1239520"/>
                <a:gridCol w="895985"/>
                <a:gridCol w="1254760"/>
              </a:tblGrid>
              <a:tr h="658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FREQUENCY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PERCENTAGE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%)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VALID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PERCENT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CUMULATIVE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PERCENT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411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0-2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7.7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7.7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7.7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years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4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15.4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984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 spc="5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23.1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44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2-3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years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4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38.5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98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5">
                          <a:latin typeface="Times New Roman"/>
                          <a:cs typeface="Times New Roman"/>
                        </a:rPr>
                        <a:t>38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61.5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3-5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years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38.5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98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5">
                          <a:latin typeface="Times New Roman"/>
                          <a:cs typeface="Times New Roman"/>
                        </a:rPr>
                        <a:t>38</a:t>
                      </a: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100.0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5-years</a:t>
                      </a:r>
                      <a:r>
                        <a:rPr dirty="0" sz="13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above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300" spc="1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100.0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578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300" spc="5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11897" y="6849490"/>
            <a:ext cx="5135245" cy="125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2700" marR="5080">
              <a:lnSpc>
                <a:spcPct val="144400"/>
              </a:lnSpc>
            </a:pPr>
            <a:r>
              <a:rPr dirty="0" sz="1200">
                <a:latin typeface="Times New Roman"/>
                <a:cs typeface="Times New Roman"/>
              </a:rPr>
              <a:t>39% of banks </a:t>
            </a:r>
            <a:r>
              <a:rPr dirty="0" sz="1200" spc="-5">
                <a:latin typeface="Times New Roman"/>
                <a:cs typeface="Times New Roman"/>
              </a:rPr>
              <a:t>surveyed showed </a:t>
            </a:r>
            <a:r>
              <a:rPr dirty="0" sz="1200">
                <a:latin typeface="Times New Roman"/>
                <a:cs typeface="Times New Roman"/>
              </a:rPr>
              <a:t>3-5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of functioning </a:t>
            </a:r>
            <a:r>
              <a:rPr dirty="0" sz="1200" spc="-5">
                <a:latin typeface="Times New Roman"/>
                <a:cs typeface="Times New Roman"/>
              </a:rPr>
              <a:t>experience. </a:t>
            </a:r>
            <a:r>
              <a:rPr dirty="0" sz="1200" spc="-10">
                <a:latin typeface="Times New Roman"/>
                <a:cs typeface="Times New Roman"/>
              </a:rPr>
              <a:t>Also,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 percentage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(39%)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found to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an experience </a:t>
            </a:r>
            <a:r>
              <a:rPr dirty="0" sz="1200" spc="-10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years.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9254" y="9473882"/>
            <a:ext cx="4239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Table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dirty="0" sz="1200" spc="-5" b="1">
                <a:latin typeface="Times New Roman"/>
                <a:cs typeface="Times New Roman"/>
              </a:rPr>
              <a:t>Since </a:t>
            </a:r>
            <a:r>
              <a:rPr dirty="0" sz="1200" spc="-10" b="1">
                <a:latin typeface="Times New Roman"/>
                <a:cs typeface="Times New Roman"/>
              </a:rPr>
              <a:t>how long </a:t>
            </a:r>
            <a:r>
              <a:rPr dirty="0" sz="1200" spc="-5" b="1">
                <a:latin typeface="Times New Roman"/>
                <a:cs typeface="Times New Roman"/>
              </a:rPr>
              <a:t>the presence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NPA is observed in</a:t>
            </a:r>
            <a:r>
              <a:rPr dirty="0" sz="1200" spc="1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your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4557" y="914780"/>
          <a:ext cx="5819140" cy="239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117600"/>
                <a:gridCol w="1216660"/>
                <a:gridCol w="885825"/>
                <a:gridCol w="1231900"/>
              </a:tblGrid>
              <a:tr h="54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(%)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PERCENT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CUMULATIVE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PERCENT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773"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VALID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0-2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years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23.1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23.1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23.1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25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1-2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749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58.8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53.8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76.9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Above-5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749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23.1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23.1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4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33575" y="3475481"/>
            <a:ext cx="3693795" cy="5441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54% of banks </a:t>
            </a:r>
            <a:r>
              <a:rPr dirty="0" sz="1200" spc="-5">
                <a:latin typeface="Times New Roman"/>
                <a:cs typeface="Times New Roman"/>
              </a:rPr>
              <a:t>observed NPA </a:t>
            </a:r>
            <a:r>
              <a:rPr dirty="0" sz="1200">
                <a:latin typeface="Times New Roman"/>
                <a:cs typeface="Times New Roman"/>
              </a:rPr>
              <a:t>in their </a:t>
            </a:r>
            <a:r>
              <a:rPr dirty="0" sz="1200" spc="-5">
                <a:latin typeface="Times New Roman"/>
                <a:cs typeface="Times New Roman"/>
              </a:rPr>
              <a:t>branch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1-2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years.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033" y="4593208"/>
            <a:ext cx="4980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 3 </a:t>
            </a:r>
            <a:r>
              <a:rPr dirty="0" sz="1200" spc="-5" b="1">
                <a:latin typeface="Times New Roman"/>
                <a:cs typeface="Times New Roman"/>
              </a:rPr>
              <a:t>What </a:t>
            </a:r>
            <a:r>
              <a:rPr dirty="0" sz="1200" b="1">
                <a:latin typeface="Times New Roman"/>
                <a:cs typeface="Times New Roman"/>
              </a:rPr>
              <a:t>is </a:t>
            </a:r>
            <a:r>
              <a:rPr dirty="0" sz="1200" spc="-5" b="1">
                <a:latin typeface="Times New Roman"/>
                <a:cs typeface="Times New Roman"/>
              </a:rPr>
              <a:t>the appropriate value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NPA is </a:t>
            </a:r>
            <a:r>
              <a:rPr dirty="0" sz="1200" b="1">
                <a:latin typeface="Times New Roman"/>
                <a:cs typeface="Times New Roman"/>
              </a:rPr>
              <a:t>your </a:t>
            </a:r>
            <a:r>
              <a:rPr dirty="0" sz="1200" spc="-10" b="1">
                <a:latin typeface="Times New Roman"/>
                <a:cs typeface="Times New Roman"/>
              </a:rPr>
              <a:t>branch? </a:t>
            </a:r>
            <a:r>
              <a:rPr dirty="0" sz="1200" spc="-5" b="1">
                <a:latin typeface="Times New Roman"/>
                <a:cs typeface="Times New Roman"/>
              </a:rPr>
              <a:t>(Rs in</a:t>
            </a:r>
            <a:r>
              <a:rPr dirty="0" sz="1200" spc="1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lakhs)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4557" y="5007609"/>
          <a:ext cx="5819140" cy="291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1140459"/>
                <a:gridCol w="1214120"/>
                <a:gridCol w="883285"/>
                <a:gridCol w="1229360"/>
              </a:tblGrid>
              <a:tr h="530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(%)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PERCENT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CUMULATIVE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63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PERCENT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49">
                <a:tc>
                  <a:txBody>
                    <a:bodyPr/>
                    <a:lstStyle/>
                    <a:p>
                      <a:pPr algn="ctr" marR="63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1-10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38.5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38.5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38.5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25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10-20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84.6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25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20-30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92.3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25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ABOVE-40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416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7757" y="8345805"/>
            <a:ext cx="5346700" cy="8077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ts val="2080"/>
              </a:lnSpc>
              <a:spcBef>
                <a:spcPts val="135"/>
              </a:spcBef>
            </a:pPr>
            <a:r>
              <a:rPr dirty="0" sz="1200">
                <a:latin typeface="Times New Roman"/>
                <a:cs typeface="Times New Roman"/>
              </a:rPr>
              <a:t>46% of banks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20 lakhs </a:t>
            </a:r>
            <a:r>
              <a:rPr dirty="0" sz="1200" spc="-5">
                <a:latin typeface="Times New Roman"/>
                <a:cs typeface="Times New Roman"/>
              </a:rPr>
              <a:t>(approximate)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and 39% of banks have </a:t>
            </a:r>
            <a:r>
              <a:rPr dirty="0" sz="1200" spc="-5">
                <a:latin typeface="Times New Roman"/>
                <a:cs typeface="Times New Roman"/>
              </a:rPr>
              <a:t>1-10 </a:t>
            </a:r>
            <a:r>
              <a:rPr dirty="0" sz="1200">
                <a:latin typeface="Times New Roman"/>
                <a:cs typeface="Times New Roman"/>
              </a:rPr>
              <a:t>lakhs  (approximate)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NPA.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8975" y="891793"/>
            <a:ext cx="3646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Table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dirty="0" sz="1200" spc="-10" b="1">
                <a:latin typeface="Times New Roman"/>
                <a:cs typeface="Times New Roman"/>
              </a:rPr>
              <a:t>For </a:t>
            </a:r>
            <a:r>
              <a:rPr dirty="0" sz="1200" b="1">
                <a:latin typeface="Times New Roman"/>
                <a:cs typeface="Times New Roman"/>
              </a:rPr>
              <a:t>which </a:t>
            </a:r>
            <a:r>
              <a:rPr dirty="0" sz="1200" spc="-5" b="1">
                <a:latin typeface="Times New Roman"/>
                <a:cs typeface="Times New Roman"/>
              </a:rPr>
              <a:t>category the NPA is </a:t>
            </a:r>
            <a:r>
              <a:rPr dirty="0" sz="1200" spc="-10" b="1">
                <a:latin typeface="Times New Roman"/>
                <a:cs typeface="Times New Roman"/>
              </a:rPr>
              <a:t>being</a:t>
            </a:r>
            <a:r>
              <a:rPr dirty="0" sz="1200" spc="1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observed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4557" y="1303400"/>
          <a:ext cx="5819140" cy="422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920"/>
                <a:gridCol w="1099820"/>
                <a:gridCol w="1160780"/>
                <a:gridCol w="1196339"/>
                <a:gridCol w="1214119"/>
              </a:tblGrid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(%)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VALID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CUMULATIVE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56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VALID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1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PERSONAL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LOAN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92.3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4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3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HOUSING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273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LOAN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AGRI-TERM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25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LOAN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70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51877" y="5706110"/>
            <a:ext cx="5452745" cy="81089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72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ts val="2060"/>
              </a:lnSpc>
              <a:spcBef>
                <a:spcPts val="170"/>
              </a:spcBef>
            </a:pPr>
            <a:r>
              <a:rPr dirty="0" sz="1200">
                <a:latin typeface="Times New Roman"/>
                <a:cs typeface="Times New Roman"/>
              </a:rPr>
              <a:t>46.2% banks </a:t>
            </a:r>
            <a:r>
              <a:rPr dirty="0" sz="1200" spc="-5">
                <a:latin typeface="Times New Roman"/>
                <a:cs typeface="Times New Roman"/>
              </a:rPr>
              <a:t>observed NPAs </a:t>
            </a:r>
            <a:r>
              <a:rPr dirty="0" sz="1200">
                <a:latin typeface="Times New Roman"/>
                <a:cs typeface="Times New Roman"/>
              </a:rPr>
              <a:t>are in the </a:t>
            </a:r>
            <a:r>
              <a:rPr dirty="0" sz="1200" spc="-5">
                <a:latin typeface="Times New Roman"/>
                <a:cs typeface="Times New Roman"/>
              </a:rPr>
              <a:t>category </a:t>
            </a:r>
            <a:r>
              <a:rPr dirty="0" sz="1200">
                <a:latin typeface="Times New Roman"/>
                <a:cs typeface="Times New Roman"/>
              </a:rPr>
              <a:t>of personal </a:t>
            </a:r>
            <a:r>
              <a:rPr dirty="0" sz="1200" spc="-5">
                <a:latin typeface="Times New Roman"/>
                <a:cs typeface="Times New Roman"/>
              </a:rPr>
              <a:t>loans, also, same percentage  </a:t>
            </a:r>
            <a:r>
              <a:rPr dirty="0" sz="1200">
                <a:latin typeface="Times New Roman"/>
                <a:cs typeface="Times New Roman"/>
              </a:rPr>
              <a:t>(46.2%) </a:t>
            </a:r>
            <a:r>
              <a:rPr dirty="0" sz="1200" spc="-5">
                <a:latin typeface="Times New Roman"/>
                <a:cs typeface="Times New Roman"/>
              </a:rPr>
              <a:t>observed NPAs </a:t>
            </a:r>
            <a:r>
              <a:rPr dirty="0" sz="1200">
                <a:latin typeface="Times New Roman"/>
                <a:cs typeface="Times New Roman"/>
              </a:rPr>
              <a:t>in housing loans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category.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6254" y="7360030"/>
            <a:ext cx="3988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Table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5 </a:t>
            </a:r>
            <a:r>
              <a:rPr dirty="0" sz="1200" spc="-5" b="1">
                <a:latin typeface="Times New Roman"/>
                <a:cs typeface="Times New Roman"/>
              </a:rPr>
              <a:t>Measures </a:t>
            </a:r>
            <a:r>
              <a:rPr dirty="0" sz="1200" spc="-10" b="1">
                <a:latin typeface="Times New Roman"/>
                <a:cs typeface="Times New Roman"/>
              </a:rPr>
              <a:t>for </a:t>
            </a:r>
            <a:r>
              <a:rPr dirty="0" sz="1200" b="1">
                <a:latin typeface="Times New Roman"/>
                <a:cs typeface="Times New Roman"/>
              </a:rPr>
              <a:t>recovery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NPA </a:t>
            </a:r>
            <a:r>
              <a:rPr dirty="0" sz="1200" b="1">
                <a:latin typeface="Times New Roman"/>
                <a:cs typeface="Times New Roman"/>
              </a:rPr>
              <a:t>adopted </a:t>
            </a:r>
            <a:r>
              <a:rPr dirty="0" sz="1200" spc="-20" b="1">
                <a:latin typeface="Times New Roman"/>
                <a:cs typeface="Times New Roman"/>
              </a:rPr>
              <a:t>by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10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bank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04557" y="7771510"/>
          <a:ext cx="5819140" cy="198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520"/>
                <a:gridCol w="1051559"/>
                <a:gridCol w="1221739"/>
                <a:gridCol w="1094739"/>
                <a:gridCol w="1201420"/>
              </a:tblGrid>
              <a:tr h="531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(%)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VALID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CUMULATIVE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8117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Legal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Measures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Both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Legal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&amp;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4557" y="914780"/>
          <a:ext cx="5819140" cy="1453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520"/>
                <a:gridCol w="1051559"/>
                <a:gridCol w="1221739"/>
                <a:gridCol w="1094739"/>
                <a:gridCol w="1201420"/>
              </a:tblGrid>
              <a:tr h="144805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Non-Legal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53.8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53.8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03617" y="2268854"/>
            <a:ext cx="5552440" cy="11988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ts val="2080"/>
              </a:lnSpc>
              <a:spcBef>
                <a:spcPts val="135"/>
              </a:spcBef>
            </a:pPr>
            <a:r>
              <a:rPr dirty="0" sz="1200">
                <a:latin typeface="Times New Roman"/>
                <a:cs typeface="Times New Roman"/>
              </a:rPr>
              <a:t>53.8% banks adopted both </a:t>
            </a:r>
            <a:r>
              <a:rPr dirty="0" sz="1200" spc="-5">
                <a:latin typeface="Times New Roman"/>
                <a:cs typeface="Times New Roman"/>
              </a:rPr>
              <a:t>legal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non-legal </a:t>
            </a:r>
            <a:r>
              <a:rPr dirty="0" sz="1200">
                <a:latin typeface="Times New Roman"/>
                <a:cs typeface="Times New Roman"/>
              </a:rPr>
              <a:t>measures of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whereas 46.2%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banks  adopted </a:t>
            </a:r>
            <a:r>
              <a:rPr dirty="0" sz="1200" spc="-10">
                <a:latin typeface="Times New Roman"/>
                <a:cs typeface="Times New Roman"/>
              </a:rPr>
              <a:t>legal </a:t>
            </a:r>
            <a:r>
              <a:rPr dirty="0" sz="1200" spc="-5">
                <a:latin typeface="Times New Roman"/>
                <a:cs typeface="Times New Roman"/>
              </a:rPr>
              <a:t>measures </a:t>
            </a:r>
            <a:r>
              <a:rPr dirty="0" sz="1200" spc="-10">
                <a:latin typeface="Times New Roman"/>
                <a:cs typeface="Times New Roman"/>
              </a:rPr>
              <a:t>only.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 6 </a:t>
            </a:r>
            <a:r>
              <a:rPr dirty="0" sz="1200" spc="5" b="1">
                <a:latin typeface="Times New Roman"/>
                <a:cs typeface="Times New Roman"/>
              </a:rPr>
              <a:t>To </a:t>
            </a:r>
            <a:r>
              <a:rPr dirty="0" sz="1200" b="1">
                <a:latin typeface="Times New Roman"/>
                <a:cs typeface="Times New Roman"/>
              </a:rPr>
              <a:t>what </a:t>
            </a:r>
            <a:r>
              <a:rPr dirty="0" sz="1200" spc="-5" b="1">
                <a:latin typeface="Times New Roman"/>
                <a:cs typeface="Times New Roman"/>
              </a:rPr>
              <a:t>extent NPA has </a:t>
            </a:r>
            <a:r>
              <a:rPr dirty="0" sz="1200" spc="-10" b="1">
                <a:latin typeface="Times New Roman"/>
                <a:cs typeface="Times New Roman"/>
              </a:rPr>
              <a:t>been </a:t>
            </a:r>
            <a:r>
              <a:rPr dirty="0" sz="1200" spc="-5" b="1">
                <a:latin typeface="Times New Roman"/>
                <a:cs typeface="Times New Roman"/>
              </a:rPr>
              <a:t>converting into </a:t>
            </a:r>
            <a:r>
              <a:rPr dirty="0" sz="1200" b="1">
                <a:latin typeface="Times New Roman"/>
                <a:cs typeface="Times New Roman"/>
              </a:rPr>
              <a:t>good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asset.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557" y="3673728"/>
          <a:ext cx="5819140" cy="3437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120"/>
                <a:gridCol w="1178559"/>
                <a:gridCol w="1193800"/>
                <a:gridCol w="1137920"/>
                <a:gridCol w="1211579"/>
              </a:tblGrid>
              <a:tr h="530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(%)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VALID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CUMULATIVE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186">
                <a:tc>
                  <a:txBody>
                    <a:bodyPr/>
                    <a:lstStyle/>
                    <a:p>
                      <a:pPr algn="ctr" marR="635">
                        <a:lnSpc>
                          <a:spcPts val="1380"/>
                        </a:lnSpc>
                        <a:tabLst>
                          <a:tab pos="662305" algn="l"/>
                        </a:tabLst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VALID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25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25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23.1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25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30.8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25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&gt;5%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69.2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69.2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41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4737" y="7397622"/>
            <a:ext cx="5408930" cy="8115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72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1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survey 69.2% banks </a:t>
            </a:r>
            <a:r>
              <a:rPr dirty="0" sz="1200" spc="-5">
                <a:latin typeface="Times New Roman"/>
                <a:cs typeface="Times New Roman"/>
              </a:rPr>
              <a:t>showed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could </a:t>
            </a:r>
            <a:r>
              <a:rPr dirty="0" sz="1200" spc="-5">
                <a:latin typeface="Times New Roman"/>
                <a:cs typeface="Times New Roman"/>
              </a:rPr>
              <a:t>convert </a:t>
            </a:r>
            <a:r>
              <a:rPr dirty="0" sz="1200">
                <a:latin typeface="Times New Roman"/>
                <a:cs typeface="Times New Roman"/>
              </a:rPr>
              <a:t>more than 5%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  </a:t>
            </a:r>
            <a:r>
              <a:rPr dirty="0" sz="1200" spc="-5">
                <a:latin typeface="Times New Roman"/>
                <a:cs typeface="Times New Roman"/>
              </a:rPr>
              <a:t>assets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8782684"/>
            <a:ext cx="4963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 7 </a:t>
            </a:r>
            <a:r>
              <a:rPr dirty="0" sz="1200" spc="-5" b="1">
                <a:latin typeface="Times New Roman"/>
                <a:cs typeface="Times New Roman"/>
              </a:rPr>
              <a:t>Has the profitability improved </a:t>
            </a:r>
            <a:r>
              <a:rPr dirty="0" sz="1200" b="1">
                <a:latin typeface="Times New Roman"/>
                <a:cs typeface="Times New Roman"/>
              </a:rPr>
              <a:t>after </a:t>
            </a:r>
            <a:r>
              <a:rPr dirty="0" sz="1200" spc="-10" b="1">
                <a:latin typeface="Times New Roman"/>
                <a:cs typeface="Times New Roman"/>
              </a:rPr>
              <a:t>adopting </a:t>
            </a:r>
            <a:r>
              <a:rPr dirty="0" sz="1200" spc="-5" b="1">
                <a:latin typeface="Times New Roman"/>
                <a:cs typeface="Times New Roman"/>
              </a:rPr>
              <a:t>reduction</a:t>
            </a:r>
            <a:r>
              <a:rPr dirty="0" sz="1200" spc="1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technique?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04557" y="9196705"/>
          <a:ext cx="5819140" cy="539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35"/>
                <a:gridCol w="1169035"/>
                <a:gridCol w="1327150"/>
                <a:gridCol w="925195"/>
                <a:gridCol w="1197610"/>
              </a:tblGrid>
              <a:tr h="533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(%)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VALID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CUMULATIVE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4557" y="914780"/>
          <a:ext cx="5819140" cy="2116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35"/>
                <a:gridCol w="1169035"/>
                <a:gridCol w="1327150"/>
                <a:gridCol w="925195"/>
                <a:gridCol w="1197610"/>
              </a:tblGrid>
              <a:tr h="2110993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DEFINITELY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IMPROVED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3040" marR="187325" indent="-2540">
                        <a:lnSpc>
                          <a:spcPts val="4140"/>
                        </a:lnSpc>
                        <a:spcBef>
                          <a:spcPts val="58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CAN’T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SAY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38.5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53.8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38.5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53.8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38.5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92.3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70597" y="3318255"/>
            <a:ext cx="5620385" cy="8102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000"/>
              </a:lnSpc>
            </a:pPr>
            <a:r>
              <a:rPr dirty="0" sz="1200">
                <a:latin typeface="Times New Roman"/>
                <a:cs typeface="Times New Roman"/>
              </a:rPr>
              <a:t>53.8% banks </a:t>
            </a:r>
            <a:r>
              <a:rPr dirty="0" sz="1200" spc="-5">
                <a:latin typeface="Times New Roman"/>
                <a:cs typeface="Times New Roman"/>
              </a:rPr>
              <a:t>showed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their profitability improved </a:t>
            </a:r>
            <a:r>
              <a:rPr dirty="0" sz="1200">
                <a:latin typeface="Times New Roman"/>
                <a:cs typeface="Times New Roman"/>
              </a:rPr>
              <a:t>and 38.5% banks confirmed </a:t>
            </a:r>
            <a:r>
              <a:rPr dirty="0" sz="1200" spc="-5">
                <a:latin typeface="Times New Roman"/>
                <a:cs typeface="Times New Roman"/>
              </a:rPr>
              <a:t>that their  profitability </a:t>
            </a:r>
            <a:r>
              <a:rPr dirty="0" sz="1200">
                <a:latin typeface="Times New Roman"/>
                <a:cs typeface="Times New Roman"/>
              </a:rPr>
              <a:t>definitely </a:t>
            </a:r>
            <a:r>
              <a:rPr dirty="0" sz="1200" spc="-5">
                <a:latin typeface="Times New Roman"/>
                <a:cs typeface="Times New Roman"/>
              </a:rPr>
              <a:t>improved </a:t>
            </a:r>
            <a:r>
              <a:rPr dirty="0" sz="1200">
                <a:latin typeface="Times New Roman"/>
                <a:cs typeface="Times New Roman"/>
              </a:rPr>
              <a:t>after </a:t>
            </a:r>
            <a:r>
              <a:rPr dirty="0" sz="1200" spc="-5">
                <a:latin typeface="Times New Roman"/>
                <a:cs typeface="Times New Roman"/>
              </a:rPr>
              <a:t>adopting NPA </a:t>
            </a:r>
            <a:r>
              <a:rPr dirty="0" sz="1200">
                <a:latin typeface="Times New Roman"/>
                <a:cs typeface="Times New Roman"/>
              </a:rPr>
              <a:t>reduction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975" y="4699888"/>
            <a:ext cx="4398645" cy="69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3960">
              <a:lnSpc>
                <a:spcPts val="166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II) FACTOR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ANALYSIS: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420"/>
              </a:lnSpc>
            </a:pPr>
            <a:r>
              <a:rPr dirty="0" sz="1200" spc="-5" b="1">
                <a:latin typeface="Times New Roman"/>
                <a:cs typeface="Times New Roman"/>
              </a:rPr>
              <a:t>Factorial </a:t>
            </a:r>
            <a:r>
              <a:rPr dirty="0" sz="1200" spc="-10" b="1">
                <a:latin typeface="Times New Roman"/>
                <a:cs typeface="Times New Roman"/>
              </a:rPr>
              <a:t>profile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b="1">
                <a:latin typeface="Times New Roman"/>
                <a:cs typeface="Times New Roman"/>
              </a:rPr>
              <a:t>recovery </a:t>
            </a:r>
            <a:r>
              <a:rPr dirty="0" sz="1200" spc="-5" b="1">
                <a:latin typeface="Times New Roman"/>
                <a:cs typeface="Times New Roman"/>
              </a:rPr>
              <a:t>mechanism </a:t>
            </a:r>
            <a:r>
              <a:rPr dirty="0" sz="1200" b="1">
                <a:latin typeface="Times New Roman"/>
                <a:cs typeface="Times New Roman"/>
              </a:rPr>
              <a:t>adopted </a:t>
            </a:r>
            <a:r>
              <a:rPr dirty="0" sz="1200" spc="-5" b="1">
                <a:latin typeface="Times New Roman"/>
                <a:cs typeface="Times New Roman"/>
              </a:rPr>
              <a:t>for NPA </a:t>
            </a:r>
            <a:r>
              <a:rPr dirty="0" sz="1200" spc="-20" b="1">
                <a:latin typeface="Times New Roman"/>
                <a:cs typeface="Times New Roman"/>
              </a:rPr>
              <a:t>by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banks</a:t>
            </a:r>
            <a:endParaRPr sz="1200">
              <a:latin typeface="Times New Roman"/>
              <a:cs typeface="Times New Roman"/>
            </a:endParaRPr>
          </a:p>
          <a:p>
            <a:pPr algn="ctr" marL="8255">
              <a:lnSpc>
                <a:spcPct val="100000"/>
              </a:lnSpc>
              <a:spcBef>
                <a:spcPts val="1140"/>
              </a:spcBef>
            </a:pP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Table:</a:t>
            </a:r>
            <a:r>
              <a:rPr dirty="0" sz="9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4557" y="5538470"/>
          <a:ext cx="5819140" cy="894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20"/>
                <a:gridCol w="579120"/>
                <a:gridCol w="911860"/>
                <a:gridCol w="624839"/>
                <a:gridCol w="566419"/>
                <a:gridCol w="534034"/>
                <a:gridCol w="706120"/>
                <a:gridCol w="579120"/>
                <a:gridCol w="779779"/>
              </a:tblGrid>
              <a:tr h="495300">
                <a:tc>
                  <a:txBody>
                    <a:bodyPr/>
                    <a:lstStyle/>
                    <a:p>
                      <a:pPr marL="101600">
                        <a:lnSpc>
                          <a:spcPts val="110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No.Of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8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Rounds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10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No.Of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ts val="118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Factors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Communalities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1270">
                        <a:lnSpc>
                          <a:spcPts val="118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(Above)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Iterations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KMO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ts val="118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(Above)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Items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8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Deleted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Items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Remained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V.E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%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10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Factor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5260" marR="175895">
                        <a:lnSpc>
                          <a:spcPts val="1140"/>
                        </a:lnSpc>
                        <a:spcBef>
                          <a:spcPts val="65"/>
                        </a:spcBef>
                      </a:pP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.60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.45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80.36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.55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96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4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.65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.34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144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-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80.81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.70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07895" y="7792084"/>
            <a:ext cx="3139440" cy="599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Descriptive Statistics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Factors </a:t>
            </a:r>
            <a:r>
              <a:rPr dirty="0" sz="1200" b="1">
                <a:latin typeface="Times New Roman"/>
                <a:cs typeface="Times New Roman"/>
              </a:rPr>
              <a:t>affecting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NPAs: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 9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04557" y="8594724"/>
          <a:ext cx="5819140" cy="107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075"/>
                <a:gridCol w="536575"/>
                <a:gridCol w="739139"/>
                <a:gridCol w="701039"/>
                <a:gridCol w="975360"/>
                <a:gridCol w="782320"/>
                <a:gridCol w="840739"/>
              </a:tblGrid>
              <a:tr h="795401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Factors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Standard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Deviation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Loading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Communality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Variance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76225" marR="74930" indent="-195580">
                        <a:lnSpc>
                          <a:spcPts val="2080"/>
                        </a:lnSpc>
                        <a:spcBef>
                          <a:spcPts val="155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xpl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  (%)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Cronbach’s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Alpha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1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F1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Recession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28.79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.721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4557" y="914780"/>
          <a:ext cx="5819140" cy="506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075"/>
                <a:gridCol w="536575"/>
                <a:gridCol w="739139"/>
                <a:gridCol w="701039"/>
                <a:gridCol w="975360"/>
                <a:gridCol w="782320"/>
                <a:gridCol w="840739"/>
              </a:tblGrid>
              <a:tr h="269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mgt.failure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Recession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economy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.987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.940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.891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367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Mgt.failure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1.780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.837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.710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65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F2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Execution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problems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28.39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.709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Improper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credit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appraisal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2.92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1.115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.850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.762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9561">
                <a:tc>
                  <a:txBody>
                    <a:bodyPr/>
                    <a:lstStyle/>
                    <a:p>
                      <a:pPr marL="23812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Difficulty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9240" indent="508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executing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2420" marR="265430" indent="-43180">
                        <a:lnSpc>
                          <a:spcPct val="14300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nt  procedure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.967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.827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.713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0859">
                <a:tc>
                  <a:txBody>
                    <a:bodyPr/>
                    <a:lstStyle/>
                    <a:p>
                      <a:pPr marL="109220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Cost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effective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legal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measures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1.391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.730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.694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65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F3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by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customers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23.62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.753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Willful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default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1.235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.914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.927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Absence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security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1.281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.854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.960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40117" y="6140068"/>
            <a:ext cx="5675630" cy="25996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72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Factors </a:t>
            </a:r>
            <a:r>
              <a:rPr dirty="0" sz="1200">
                <a:latin typeface="Times New Roman"/>
                <a:cs typeface="Times New Roman"/>
              </a:rPr>
              <a:t>affecting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 spc="-5">
                <a:latin typeface="Times New Roman"/>
                <a:cs typeface="Times New Roman"/>
              </a:rPr>
              <a:t>were subjected </a:t>
            </a:r>
            <a:r>
              <a:rPr dirty="0" sz="1200">
                <a:latin typeface="Times New Roman"/>
                <a:cs typeface="Times New Roman"/>
              </a:rPr>
              <a:t>to data </a:t>
            </a:r>
            <a:r>
              <a:rPr dirty="0" sz="1200" spc="-5">
                <a:latin typeface="Times New Roman"/>
                <a:cs typeface="Times New Roman"/>
              </a:rPr>
              <a:t>purification, which resulted </a:t>
            </a:r>
            <a:r>
              <a:rPr dirty="0" sz="1200">
                <a:latin typeface="Times New Roman"/>
                <a:cs typeface="Times New Roman"/>
              </a:rPr>
              <a:t>into three factors, 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KMO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= 0.34, variance </a:t>
            </a:r>
            <a:r>
              <a:rPr dirty="0" sz="1200" spc="-5">
                <a:latin typeface="Times New Roman"/>
                <a:cs typeface="Times New Roman"/>
              </a:rPr>
              <a:t>explained </a:t>
            </a:r>
            <a:r>
              <a:rPr dirty="0" sz="1200">
                <a:latin typeface="Times New Roman"/>
                <a:cs typeface="Times New Roman"/>
              </a:rPr>
              <a:t>= 80.81%, </a:t>
            </a:r>
            <a:r>
              <a:rPr dirty="0" sz="1200" spc="-5">
                <a:latin typeface="Times New Roman"/>
                <a:cs typeface="Times New Roman"/>
              </a:rPr>
              <a:t>communalities above </a:t>
            </a:r>
            <a:r>
              <a:rPr dirty="0" sz="1200">
                <a:latin typeface="Times New Roman"/>
                <a:cs typeface="Times New Roman"/>
              </a:rPr>
              <a:t>.65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ctr" marL="825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Cronbach’s</a:t>
            </a:r>
            <a:endParaRPr sz="1200">
              <a:latin typeface="Times New Roman"/>
              <a:cs typeface="Times New Roman"/>
            </a:endParaRPr>
          </a:p>
          <a:p>
            <a:pPr algn="ctr" marL="320040" marR="309245">
              <a:lnSpc>
                <a:spcPts val="2080"/>
              </a:lnSpc>
              <a:spcBef>
                <a:spcPts val="155"/>
              </a:spcBef>
            </a:pPr>
            <a:r>
              <a:rPr dirty="0" sz="1200" spc="-10">
                <a:latin typeface="Times New Roman"/>
                <a:cs typeface="Times New Roman"/>
              </a:rPr>
              <a:t>Alpha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.70. The factors </a:t>
            </a:r>
            <a:r>
              <a:rPr dirty="0" sz="1200" spc="-5">
                <a:latin typeface="Times New Roman"/>
                <a:cs typeface="Times New Roman"/>
              </a:rPr>
              <a:t>extracted </a:t>
            </a:r>
            <a:r>
              <a:rPr dirty="0" sz="1200" spc="-10">
                <a:latin typeface="Times New Roman"/>
                <a:cs typeface="Times New Roman"/>
              </a:rPr>
              <a:t>were </a:t>
            </a:r>
            <a:r>
              <a:rPr dirty="0" sz="1200" spc="-5">
                <a:latin typeface="Times New Roman"/>
                <a:cs typeface="Times New Roman"/>
              </a:rPr>
              <a:t>“Recession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management failure”,  </a:t>
            </a:r>
            <a:r>
              <a:rPr dirty="0" sz="1200">
                <a:latin typeface="Times New Roman"/>
                <a:cs typeface="Times New Roman"/>
              </a:rPr>
              <a:t>“Execution</a:t>
            </a:r>
            <a:endParaRPr sz="12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450"/>
              </a:spcBef>
            </a:pPr>
            <a:r>
              <a:rPr dirty="0" sz="1200" spc="-5">
                <a:latin typeface="Times New Roman"/>
                <a:cs typeface="Times New Roman"/>
              </a:rPr>
              <a:t>Problems”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“Default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customers”.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Factorial </a:t>
            </a:r>
            <a:r>
              <a:rPr dirty="0" sz="1200" spc="-10" b="1">
                <a:latin typeface="Times New Roman"/>
                <a:cs typeface="Times New Roman"/>
              </a:rPr>
              <a:t>profile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b="1">
                <a:latin typeface="Times New Roman"/>
                <a:cs typeface="Times New Roman"/>
              </a:rPr>
              <a:t>recovery </a:t>
            </a:r>
            <a:r>
              <a:rPr dirty="0" sz="1200" spc="-5" b="1">
                <a:latin typeface="Times New Roman"/>
                <a:cs typeface="Times New Roman"/>
              </a:rPr>
              <a:t>mechanism </a:t>
            </a:r>
            <a:r>
              <a:rPr dirty="0" sz="1200" b="1">
                <a:latin typeface="Times New Roman"/>
                <a:cs typeface="Times New Roman"/>
              </a:rPr>
              <a:t>adopted </a:t>
            </a:r>
            <a:r>
              <a:rPr dirty="0" sz="1200" spc="-5" b="1">
                <a:latin typeface="Times New Roman"/>
                <a:cs typeface="Times New Roman"/>
              </a:rPr>
              <a:t>for reducing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NPA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9525">
              <a:lnSpc>
                <a:spcPct val="100000"/>
              </a:lnSpc>
            </a:pP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Table:</a:t>
            </a:r>
            <a:r>
              <a:rPr dirty="0" sz="9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557" y="8924924"/>
          <a:ext cx="5819140" cy="67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95"/>
                <a:gridCol w="587374"/>
                <a:gridCol w="913130"/>
                <a:gridCol w="646430"/>
                <a:gridCol w="613409"/>
                <a:gridCol w="598804"/>
                <a:gridCol w="664210"/>
                <a:gridCol w="585470"/>
                <a:gridCol w="615950"/>
              </a:tblGrid>
              <a:tr h="665797">
                <a:tc>
                  <a:txBody>
                    <a:bodyPr/>
                    <a:lstStyle/>
                    <a:p>
                      <a:pPr marL="134620">
                        <a:lnSpc>
                          <a:spcPts val="112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No.Of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Rounds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12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No.Of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Factors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Communalities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127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(Above)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Iterations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120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KMO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(Above)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Items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Deleted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Items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Remained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V.E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%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12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Factor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3980" marR="92075">
                        <a:lnSpc>
                          <a:spcPct val="143300"/>
                        </a:lnSpc>
                        <a:spcBef>
                          <a:spcPts val="20"/>
                        </a:spcBef>
                      </a:pP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4557" y="914780"/>
          <a:ext cx="5819140" cy="58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95"/>
                <a:gridCol w="587374"/>
                <a:gridCol w="913130"/>
                <a:gridCol w="646430"/>
                <a:gridCol w="613409"/>
                <a:gridCol w="598804"/>
                <a:gridCol w="664210"/>
                <a:gridCol w="585470"/>
                <a:gridCol w="615950"/>
              </a:tblGrid>
              <a:tr h="292100">
                <a:tc>
                  <a:txBody>
                    <a:bodyPr/>
                    <a:lstStyle/>
                    <a:p>
                      <a:pPr marL="254000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.45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73.43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254000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.85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-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10">
                          <a:latin typeface="Times New Roman"/>
                          <a:cs typeface="Times New Roman"/>
                        </a:rPr>
                        <a:t>89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.85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22653" y="1892553"/>
            <a:ext cx="4707255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Descriptive Statistics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Recovery Mechanisms adopted </a:t>
            </a:r>
            <a:r>
              <a:rPr dirty="0" sz="1200" spc="5" b="1">
                <a:latin typeface="Times New Roman"/>
                <a:cs typeface="Times New Roman"/>
              </a:rPr>
              <a:t>to </a:t>
            </a:r>
            <a:r>
              <a:rPr dirty="0" sz="1200" spc="-5" b="1">
                <a:latin typeface="Times New Roman"/>
                <a:cs typeface="Times New Roman"/>
              </a:rPr>
              <a:t>reduce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NPAs: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12700">
              <a:lnSpc>
                <a:spcPct val="100000"/>
              </a:lnSpc>
            </a:pP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Table:</a:t>
            </a:r>
            <a:r>
              <a:rPr dirty="0" sz="9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557" y="2629535"/>
          <a:ext cx="5819140" cy="241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/>
                <a:gridCol w="497840"/>
                <a:gridCol w="721360"/>
                <a:gridCol w="754379"/>
                <a:gridCol w="854075"/>
                <a:gridCol w="749935"/>
                <a:gridCol w="724535"/>
              </a:tblGrid>
              <a:tr h="662940"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Factors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Mean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Standard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Deviation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12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Factor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Loading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Communality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Variance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6225" marR="114935" indent="-162560">
                        <a:lnSpc>
                          <a:spcPct val="143300"/>
                        </a:lnSpc>
                        <a:spcBef>
                          <a:spcPts val="20"/>
                        </a:spcBef>
                      </a:pPr>
                      <a:r>
                        <a:rPr dirty="0" sz="10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(%)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Cronbach’s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Alpha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353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F1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Banking</a:t>
                      </a:r>
                      <a:r>
                        <a:rPr dirty="0" sz="10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measures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48.25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.912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687"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Self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involvement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2.08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1.256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.960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.923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Recovery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campus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2.00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1.414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.951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.910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F2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LEGAL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MEASURES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41.71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.793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Lok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Adaltas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2.31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1.494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.932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.892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353">
                <a:tc>
                  <a:txBody>
                    <a:bodyPr/>
                    <a:lstStyle/>
                    <a:p>
                      <a:pPr algn="ctr" marR="1270">
                        <a:lnSpc>
                          <a:spcPts val="1140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SARFASI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Act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1.85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1.214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.891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80"/>
                        </a:lnSpc>
                      </a:pPr>
                      <a:r>
                        <a:rPr dirty="0" sz="1300">
                          <a:latin typeface="Times New Roman"/>
                          <a:cs typeface="Times New Roman"/>
                        </a:rPr>
                        <a:t>.874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85837" y="5355589"/>
            <a:ext cx="5584825" cy="23882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72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40640" marR="33020">
              <a:lnSpc>
                <a:spcPct val="143100"/>
              </a:lnSpc>
            </a:pPr>
            <a:r>
              <a:rPr dirty="0" sz="1200" spc="-5">
                <a:latin typeface="Times New Roman"/>
                <a:cs typeface="Times New Roman"/>
              </a:rPr>
              <a:t>Factor analysis was </a:t>
            </a:r>
            <a:r>
              <a:rPr dirty="0" sz="1200">
                <a:latin typeface="Times New Roman"/>
                <a:cs typeface="Times New Roman"/>
              </a:rPr>
              <a:t>run on the recovery mechanism adopted by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banks for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reducing  </a:t>
            </a:r>
            <a:r>
              <a:rPr dirty="0" sz="1200" spc="-10">
                <a:latin typeface="Times New Roman"/>
                <a:cs typeface="Times New Roman"/>
              </a:rPr>
              <a:t>NPAs</a:t>
            </a:r>
            <a:endParaRPr sz="1200">
              <a:latin typeface="Times New Roman"/>
              <a:cs typeface="Times New Roman"/>
            </a:endParaRPr>
          </a:p>
          <a:p>
            <a:pPr marL="2685415" marR="5080" indent="-2673350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completed in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rounds </a:t>
            </a:r>
            <a:r>
              <a:rPr dirty="0" sz="1200" spc="-5">
                <a:latin typeface="Times New Roman"/>
                <a:cs typeface="Times New Roman"/>
              </a:rPr>
              <a:t>after deleting two items,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with communality </a:t>
            </a:r>
            <a:r>
              <a:rPr dirty="0" sz="1200">
                <a:latin typeface="Times New Roman"/>
                <a:cs typeface="Times New Roman"/>
              </a:rPr>
              <a:t>below 0.50  and</a:t>
            </a:r>
            <a:endParaRPr sz="1200">
              <a:latin typeface="Times New Roman"/>
              <a:cs typeface="Times New Roman"/>
            </a:endParaRPr>
          </a:p>
          <a:p>
            <a:pPr marL="43180" marR="34290" indent="170180">
              <a:lnSpc>
                <a:spcPct val="143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other with </a:t>
            </a:r>
            <a:r>
              <a:rPr dirty="0" sz="1200" spc="-5">
                <a:latin typeface="Times New Roman"/>
                <a:cs typeface="Times New Roman"/>
              </a:rPr>
              <a:t>missing </a:t>
            </a:r>
            <a:r>
              <a:rPr dirty="0" sz="1200">
                <a:latin typeface="Times New Roman"/>
                <a:cs typeface="Times New Roman"/>
              </a:rPr>
              <a:t>factor </a:t>
            </a:r>
            <a:r>
              <a:rPr dirty="0" sz="1200" spc="-5">
                <a:latin typeface="Times New Roman"/>
                <a:cs typeface="Times New Roman"/>
              </a:rPr>
              <a:t>loading. </a:t>
            </a:r>
            <a:r>
              <a:rPr dirty="0" sz="1200" spc="-10">
                <a:latin typeface="Times New Roman"/>
                <a:cs typeface="Times New Roman"/>
              </a:rPr>
              <a:t>Finally,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factors </a:t>
            </a:r>
            <a:r>
              <a:rPr dirty="0" sz="1200" spc="-5">
                <a:latin typeface="Times New Roman"/>
                <a:cs typeface="Times New Roman"/>
              </a:rPr>
              <a:t>emerged “Banking Measures” 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“Legal Measures”,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15">
                <a:latin typeface="Times New Roman"/>
                <a:cs typeface="Times New Roman"/>
              </a:rPr>
              <a:t>KMO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of .50, variance </a:t>
            </a:r>
            <a:r>
              <a:rPr dirty="0" sz="1200" spc="-5">
                <a:latin typeface="Times New Roman"/>
                <a:cs typeface="Times New Roman"/>
              </a:rPr>
              <a:t>explained </a:t>
            </a:r>
            <a:r>
              <a:rPr dirty="0" sz="1200">
                <a:latin typeface="Times New Roman"/>
                <a:cs typeface="Times New Roman"/>
              </a:rPr>
              <a:t>= 89%,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communalities</a:t>
            </a:r>
            <a:endParaRPr sz="12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above</a:t>
            </a:r>
            <a:endParaRPr sz="12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.85 and Cronbach’s </a:t>
            </a:r>
            <a:r>
              <a:rPr dirty="0" sz="1200" spc="-5">
                <a:latin typeface="Times New Roman"/>
                <a:cs typeface="Times New Roman"/>
              </a:rPr>
              <a:t>Alpha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.80.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353" y="8256905"/>
            <a:ext cx="4939665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381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III) </a:t>
            </a:r>
            <a:r>
              <a:rPr dirty="0" sz="1200" b="1">
                <a:latin typeface="Times New Roman"/>
                <a:cs typeface="Times New Roman"/>
              </a:rPr>
              <a:t>TESTING OF</a:t>
            </a:r>
            <a:r>
              <a:rPr dirty="0" sz="1200" spc="-5" b="1">
                <a:latin typeface="Times New Roman"/>
                <a:cs typeface="Times New Roman"/>
              </a:rPr>
              <a:t> HYPOTHESES: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H1: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exists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relationship between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of private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 12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4557" y="914780"/>
          <a:ext cx="5819140" cy="162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/>
                <a:gridCol w="2378075"/>
                <a:gridCol w="1115060"/>
                <a:gridCol w="911860"/>
              </a:tblGrid>
              <a:tr h="269240">
                <a:tc gridSpan="4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Pearson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correlation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Profit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 rowSpan="2">
                  <a:txBody>
                    <a:bodyPr/>
                    <a:lstStyle/>
                    <a:p>
                      <a:pPr marL="418465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Pearson Correlation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.480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Sig.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.191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494">
                <a:tc rowSpan="2">
                  <a:txBody>
                    <a:bodyPr/>
                    <a:lstStyle/>
                    <a:p>
                      <a:pPr marL="398780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Profit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Pearson Correlation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.480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Sig.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.191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9797" y="2827654"/>
            <a:ext cx="5717540" cy="15957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ts val="2080"/>
              </a:lnSpc>
              <a:spcBef>
                <a:spcPts val="135"/>
              </a:spcBef>
            </a:pPr>
            <a:r>
              <a:rPr dirty="0" sz="1200" spc="-5">
                <a:latin typeface="Times New Roman"/>
                <a:cs typeface="Times New Roman"/>
              </a:rPr>
              <a:t>Pearson </a:t>
            </a:r>
            <a:r>
              <a:rPr dirty="0" sz="1200">
                <a:latin typeface="Times New Roman"/>
                <a:cs typeface="Times New Roman"/>
              </a:rPr>
              <a:t>correlation </a:t>
            </a:r>
            <a:r>
              <a:rPr dirty="0" sz="1200" spc="-5">
                <a:latin typeface="Times New Roman"/>
                <a:cs typeface="Times New Roman"/>
              </a:rPr>
              <a:t>was applied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test this hypothesis.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of coefficient of </a:t>
            </a:r>
            <a:r>
              <a:rPr dirty="0" sz="1200" spc="-5">
                <a:latin typeface="Times New Roman"/>
                <a:cs typeface="Times New Roman"/>
              </a:rPr>
              <a:t>correlation  </a:t>
            </a:r>
            <a:r>
              <a:rPr dirty="0" sz="120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obtained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.480. </a:t>
            </a:r>
            <a:r>
              <a:rPr dirty="0" sz="1200" spc="-5">
                <a:latin typeface="Times New Roman"/>
                <a:cs typeface="Times New Roman"/>
              </a:rPr>
              <a:t>Since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significance value was above </a:t>
            </a:r>
            <a:r>
              <a:rPr dirty="0" sz="1200">
                <a:latin typeface="Times New Roman"/>
                <a:cs typeface="Times New Roman"/>
              </a:rPr>
              <a:t>0.05 (p =.191), it </a:t>
            </a:r>
            <a:r>
              <a:rPr dirty="0" sz="1200" spc="-5">
                <a:latin typeface="Times New Roman"/>
                <a:cs typeface="Times New Roman"/>
              </a:rPr>
              <a:t>shows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NPA</a:t>
            </a:r>
            <a:endParaRPr sz="1200">
              <a:latin typeface="Times New Roman"/>
              <a:cs typeface="Times New Roman"/>
            </a:endParaRPr>
          </a:p>
          <a:p>
            <a:pPr algn="ctr" marL="698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5">
                <a:latin typeface="Times New Roman"/>
                <a:cs typeface="Times New Roman"/>
              </a:rPr>
              <a:t>surveyed is </a:t>
            </a:r>
            <a:r>
              <a:rPr dirty="0" sz="1200">
                <a:latin typeface="Times New Roman"/>
                <a:cs typeface="Times New Roman"/>
              </a:rPr>
              <a:t>uncorrelated. Thus this </a:t>
            </a:r>
            <a:r>
              <a:rPr dirty="0" sz="1200" spc="-5">
                <a:latin typeface="Times New Roman"/>
                <a:cs typeface="Times New Roman"/>
              </a:rPr>
              <a:t>hypothesis 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rejected.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6235" y="5005069"/>
            <a:ext cx="4303395" cy="73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H2: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mechanisms </a:t>
            </a:r>
            <a:r>
              <a:rPr dirty="0" sz="1200" spc="-5">
                <a:latin typeface="Times New Roman"/>
                <a:cs typeface="Times New Roman"/>
              </a:rPr>
              <a:t>adopted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banks are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 13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4557" y="5944870"/>
          <a:ext cx="5819140" cy="108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5580"/>
                <a:gridCol w="1450975"/>
                <a:gridCol w="1440815"/>
                <a:gridCol w="1453514"/>
              </a:tblGrid>
              <a:tr h="269239">
                <a:tc gridSpan="4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One-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sample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t-test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(Test value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62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Factors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00"/>
                        </a:lnSpc>
                      </a:pP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Sig.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level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 marR="2540">
                        <a:lnSpc>
                          <a:spcPts val="1380"/>
                        </a:lnSpc>
                      </a:pP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F1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.108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.916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79">
                <a:tc>
                  <a:txBody>
                    <a:bodyPr/>
                    <a:lstStyle/>
                    <a:p>
                      <a:pPr algn="ctr" marR="2540">
                        <a:lnSpc>
                          <a:spcPts val="1380"/>
                        </a:lnSpc>
                      </a:pP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F2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.224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.827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62977" y="7977505"/>
            <a:ext cx="5631815" cy="15957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ts val="2080"/>
              </a:lnSpc>
              <a:spcBef>
                <a:spcPts val="135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hypothesis was </a:t>
            </a:r>
            <a:r>
              <a:rPr dirty="0" sz="1200">
                <a:latin typeface="Times New Roman"/>
                <a:cs typeface="Times New Roman"/>
              </a:rPr>
              <a:t>tested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sample t-test. Overall mean calculated was </a:t>
            </a:r>
            <a:r>
              <a:rPr dirty="0" sz="1200" spc="-10">
                <a:latin typeface="Times New Roman"/>
                <a:cs typeface="Times New Roman"/>
              </a:rPr>
              <a:t>2.06 </a:t>
            </a:r>
            <a:r>
              <a:rPr dirty="0" sz="1200">
                <a:latin typeface="Times New Roman"/>
                <a:cs typeface="Times New Roman"/>
              </a:rPr>
              <a:t>and  both</a:t>
            </a:r>
            <a:endParaRPr sz="12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factors were compared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test value </a:t>
            </a:r>
            <a:r>
              <a:rPr dirty="0" sz="1200">
                <a:latin typeface="Times New Roman"/>
                <a:cs typeface="Times New Roman"/>
              </a:rPr>
              <a:t>= 2. </a:t>
            </a:r>
            <a:r>
              <a:rPr dirty="0" sz="1200" spc="-5">
                <a:latin typeface="Times New Roman"/>
                <a:cs typeface="Times New Roman"/>
              </a:rPr>
              <a:t>Both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factors were </a:t>
            </a:r>
            <a:r>
              <a:rPr dirty="0" sz="1200">
                <a:latin typeface="Times New Roman"/>
                <a:cs typeface="Times New Roman"/>
              </a:rPr>
              <a:t>found 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algn="ctr" marL="141605" marR="140335">
              <a:lnSpc>
                <a:spcPct val="1430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insignificant, thus hypothesis stands </a:t>
            </a:r>
            <a:r>
              <a:rPr dirty="0" sz="1200">
                <a:latin typeface="Times New Roman"/>
                <a:cs typeface="Times New Roman"/>
              </a:rPr>
              <a:t>rejected. This </a:t>
            </a:r>
            <a:r>
              <a:rPr dirty="0" sz="1200" spc="-5">
                <a:latin typeface="Times New Roman"/>
                <a:cs typeface="Times New Roman"/>
              </a:rPr>
              <a:t>implies that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recovery mechanism 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8854" y="889380"/>
            <a:ext cx="3021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banks to reduce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6797" y="1671701"/>
            <a:ext cx="5462270" cy="1910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ANALYSIS </a:t>
            </a:r>
            <a:r>
              <a:rPr dirty="0" sz="1200" b="1">
                <a:latin typeface="Times New Roman"/>
                <a:cs typeface="Times New Roman"/>
              </a:rPr>
              <a:t>&amp; </a:t>
            </a:r>
            <a:r>
              <a:rPr dirty="0" sz="1200" spc="-5" b="1">
                <a:latin typeface="Times New Roman"/>
                <a:cs typeface="Times New Roman"/>
              </a:rPr>
              <a:t>INTERPRETATION </a:t>
            </a:r>
            <a:r>
              <a:rPr dirty="0" sz="1200" spc="1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SECONDARY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489835" marR="97790" indent="-2383790">
              <a:lnSpc>
                <a:spcPct val="143100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I. </a:t>
            </a:r>
            <a:r>
              <a:rPr dirty="0" sz="1200" spc="-10">
                <a:latin typeface="Times New Roman"/>
                <a:cs typeface="Times New Roman"/>
              </a:rPr>
              <a:t>ANALYSIS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TREND </a:t>
            </a:r>
            <a:r>
              <a:rPr dirty="0" sz="1200" spc="-10">
                <a:latin typeface="Times New Roman"/>
                <a:cs typeface="Times New Roman"/>
              </a:rPr>
              <a:t>AND ASSET </a:t>
            </a:r>
            <a:r>
              <a:rPr dirty="0" sz="1200" spc="-5">
                <a:latin typeface="Times New Roman"/>
                <a:cs typeface="Times New Roman"/>
              </a:rPr>
              <a:t>QUALITY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GROSS </a:t>
            </a:r>
            <a:r>
              <a:rPr dirty="0" sz="1200" spc="-10">
                <a:latin typeface="Times New Roman"/>
                <a:cs typeface="Times New Roman"/>
              </a:rPr>
              <a:t>ADVANCES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 spc="-10">
                <a:latin typeface="Times New Roman"/>
                <a:cs typeface="Times New Roman"/>
              </a:rPr>
              <a:t>GROSS</a:t>
            </a:r>
            <a:endParaRPr sz="1200">
              <a:latin typeface="Times New Roman"/>
              <a:cs typeface="Times New Roman"/>
            </a:endParaRPr>
          </a:p>
          <a:p>
            <a:pPr marL="1742439">
              <a:lnSpc>
                <a:spcPct val="100000"/>
              </a:lnSpc>
              <a:spcBef>
                <a:spcPts val="640"/>
              </a:spcBef>
            </a:pPr>
            <a:r>
              <a:rPr dirty="0" sz="1200" spc="-10">
                <a:latin typeface="Times New Roman"/>
                <a:cs typeface="Times New Roman"/>
              </a:rPr>
              <a:t>NON </a:t>
            </a:r>
            <a:r>
              <a:rPr dirty="0" sz="1200" spc="-5">
                <a:latin typeface="Times New Roman"/>
                <a:cs typeface="Times New Roman"/>
              </a:rPr>
              <a:t>PERFORMING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Table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1.1: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 spc="-10">
                <a:latin typeface="Times New Roman"/>
                <a:cs typeface="Times New Roman"/>
              </a:rPr>
              <a:t>AND GROSS </a:t>
            </a:r>
            <a:r>
              <a:rPr dirty="0" sz="1200" spc="-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PRIVATE SECTOR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BANKS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557" y="3788028"/>
          <a:ext cx="5819140" cy="323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160"/>
                <a:gridCol w="1188719"/>
                <a:gridCol w="1155700"/>
                <a:gridCol w="1161414"/>
                <a:gridCol w="1151255"/>
              </a:tblGrid>
              <a:tr h="269367">
                <a:tc rowSpan="2">
                  <a:txBody>
                    <a:bodyPr/>
                    <a:lstStyle/>
                    <a:p>
                      <a:pPr marL="317500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YEARS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GROSS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ADVANCES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(cr.)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GROSS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4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(cr.)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gross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advances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assets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2008-09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962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71237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5963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493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2009-10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120985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11662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2010-11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146047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11782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2011-12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177419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10381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2012-13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197823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8782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2013-14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317690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7811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620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2014-15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420745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9256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2015-16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525845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12983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2016-17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585065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16983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7097" y="7311770"/>
            <a:ext cx="5738495" cy="21215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following table </a:t>
            </a:r>
            <a:r>
              <a:rPr dirty="0" sz="1200">
                <a:latin typeface="Times New Roman"/>
                <a:cs typeface="Times New Roman"/>
              </a:rPr>
              <a:t>helps in </a:t>
            </a:r>
            <a:r>
              <a:rPr dirty="0" sz="1200" spc="-5">
                <a:latin typeface="Times New Roman"/>
                <a:cs typeface="Times New Roman"/>
              </a:rPr>
              <a:t>examining trends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gross </a:t>
            </a:r>
            <a:r>
              <a:rPr dirty="0" sz="1200">
                <a:latin typeface="Times New Roman"/>
                <a:cs typeface="Times New Roman"/>
              </a:rPr>
              <a:t>advances, </a:t>
            </a:r>
            <a:r>
              <a:rPr dirty="0" sz="1200" spc="-5">
                <a:latin typeface="Times New Roman"/>
                <a:cs typeface="Times New Roman"/>
              </a:rPr>
              <a:t>gross NPAs, </a:t>
            </a:r>
            <a:r>
              <a:rPr dirty="0" sz="1200">
                <a:latin typeface="Times New Roman"/>
                <a:cs typeface="Times New Roman"/>
              </a:rPr>
              <a:t>ratio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gross</a:t>
            </a:r>
            <a:endParaRPr sz="1200">
              <a:latin typeface="Times New Roman"/>
              <a:cs typeface="Times New Roman"/>
            </a:endParaRPr>
          </a:p>
          <a:p>
            <a:pPr algn="ctr" marL="139065" marR="127000">
              <a:lnSpc>
                <a:spcPct val="1431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gross advances </a:t>
            </a:r>
            <a:r>
              <a:rPr dirty="0" sz="1200">
                <a:latin typeface="Times New Roman"/>
                <a:cs typeface="Times New Roman"/>
              </a:rPr>
              <a:t>and ratio of </a:t>
            </a:r>
            <a:r>
              <a:rPr dirty="0" sz="1200" spc="-10">
                <a:latin typeface="Times New Roman"/>
                <a:cs typeface="Times New Roman"/>
              </a:rPr>
              <a:t>gross NPAs </a:t>
            </a:r>
            <a:r>
              <a:rPr dirty="0" sz="1200">
                <a:latin typeface="Times New Roman"/>
                <a:cs typeface="Times New Roman"/>
              </a:rPr>
              <a:t>to total </a:t>
            </a:r>
            <a:r>
              <a:rPr dirty="0" sz="1200" spc="-5">
                <a:latin typeface="Times New Roman"/>
                <a:cs typeface="Times New Roman"/>
              </a:rPr>
              <a:t>assets.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also </a:t>
            </a:r>
            <a:r>
              <a:rPr dirty="0" sz="1200" spc="-5">
                <a:latin typeface="Times New Roman"/>
                <a:cs typeface="Times New Roman"/>
              </a:rPr>
              <a:t>visualize </a:t>
            </a:r>
            <a:r>
              <a:rPr dirty="0" sz="1200">
                <a:latin typeface="Times New Roman"/>
                <a:cs typeface="Times New Roman"/>
              </a:rPr>
              <a:t>the  trend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6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gross </a:t>
            </a:r>
            <a:r>
              <a:rPr dirty="0" sz="1200">
                <a:latin typeface="Times New Roman"/>
                <a:cs typeface="Times New Roman"/>
              </a:rPr>
              <a:t>advances,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-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and ratios of </a:t>
            </a:r>
            <a:r>
              <a:rPr dirty="0" sz="1200" spc="-5">
                <a:latin typeface="Times New Roman"/>
                <a:cs typeface="Times New Roman"/>
              </a:rPr>
              <a:t>gross </a:t>
            </a:r>
            <a:r>
              <a:rPr dirty="0" sz="1200" spc="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gross  advances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total assets.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clearly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above table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>
                <a:latin typeface="Times New Roman"/>
                <a:cs typeface="Times New Roman"/>
              </a:rPr>
              <a:t>advances </a:t>
            </a:r>
            <a:r>
              <a:rPr dirty="0" sz="1200" spc="-5">
                <a:latin typeface="Times New Roman"/>
                <a:cs typeface="Times New Roman"/>
              </a:rPr>
              <a:t>are  </a:t>
            </a:r>
            <a:r>
              <a:rPr dirty="0" sz="1200">
                <a:latin typeface="Times New Roman"/>
                <a:cs typeface="Times New Roman"/>
              </a:rPr>
              <a:t>increasing </a:t>
            </a:r>
            <a:r>
              <a:rPr dirty="0" sz="1200" spc="-5">
                <a:latin typeface="Times New Roman"/>
                <a:cs typeface="Times New Roman"/>
              </a:rPr>
              <a:t>continuously </a:t>
            </a:r>
            <a:r>
              <a:rPr dirty="0" sz="1200">
                <a:latin typeface="Times New Roman"/>
                <a:cs typeface="Times New Roman"/>
              </a:rPr>
              <a:t>and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721 </a:t>
            </a:r>
            <a:r>
              <a:rPr dirty="0" sz="1200" spc="-5">
                <a:latin typeface="Times New Roman"/>
                <a:cs typeface="Times New Roman"/>
              </a:rPr>
              <a:t>percent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compared </a:t>
            </a:r>
            <a:r>
              <a:rPr dirty="0" sz="1200">
                <a:latin typeface="Times New Roman"/>
                <a:cs typeface="Times New Roman"/>
              </a:rPr>
              <a:t>to 2008-09  and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797" y="810640"/>
            <a:ext cx="5723255" cy="3968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0965" marR="104139">
              <a:lnSpc>
                <a:spcPct val="1431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2016-17. </a:t>
            </a:r>
            <a:r>
              <a:rPr dirty="0" sz="1200">
                <a:latin typeface="Times New Roman"/>
                <a:cs typeface="Times New Roman"/>
              </a:rPr>
              <a:t>This clearly </a:t>
            </a:r>
            <a:r>
              <a:rPr dirty="0" sz="1200" spc="-5">
                <a:latin typeface="Times New Roman"/>
                <a:cs typeface="Times New Roman"/>
              </a:rPr>
              <a:t>shows </a:t>
            </a:r>
            <a:r>
              <a:rPr dirty="0" sz="1200">
                <a:latin typeface="Times New Roman"/>
                <a:cs typeface="Times New Roman"/>
              </a:rPr>
              <a:t>that apart from the presence of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banks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great</a:t>
            </a:r>
            <a:endParaRPr sz="1200">
              <a:latin typeface="Times New Roman"/>
              <a:cs typeface="Times New Roman"/>
            </a:endParaRPr>
          </a:p>
          <a:p>
            <a:pPr algn="ctr" marL="111760" marR="107950" indent="-2540">
              <a:lnSpc>
                <a:spcPct val="143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opportunity to </a:t>
            </a:r>
            <a:r>
              <a:rPr dirty="0" sz="1200" spc="-5">
                <a:latin typeface="Times New Roman"/>
                <a:cs typeface="Times New Roman"/>
              </a:rPr>
              <a:t>prove </a:t>
            </a:r>
            <a:r>
              <a:rPr dirty="0" sz="1200">
                <a:latin typeface="Times New Roman"/>
                <a:cs typeface="Times New Roman"/>
              </a:rPr>
              <a:t>them. The </a:t>
            </a:r>
            <a:r>
              <a:rPr dirty="0" sz="1200" spc="-5">
                <a:latin typeface="Times New Roman"/>
                <a:cs typeface="Times New Roman"/>
              </a:rPr>
              <a:t>amount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gross NPAs shows </a:t>
            </a:r>
            <a:r>
              <a:rPr dirty="0" sz="1200">
                <a:latin typeface="Times New Roman"/>
                <a:cs typeface="Times New Roman"/>
              </a:rPr>
              <a:t>a mix kind of trend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a  period as </a:t>
            </a:r>
            <a:r>
              <a:rPr dirty="0" sz="1200" spc="-5">
                <a:latin typeface="Times New Roman"/>
                <a:cs typeface="Times New Roman"/>
              </a:rPr>
              <a:t>till 2010-11 </a:t>
            </a:r>
            <a:r>
              <a:rPr dirty="0" sz="1200">
                <a:latin typeface="Times New Roman"/>
                <a:cs typeface="Times New Roman"/>
              </a:rPr>
              <a:t>and from </a:t>
            </a:r>
            <a:r>
              <a:rPr dirty="0" sz="1200" spc="-5">
                <a:latin typeface="Times New Roman"/>
                <a:cs typeface="Times New Roman"/>
              </a:rPr>
              <a:t>2013-14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2016-17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continuous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gross  NPA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</a:t>
            </a:r>
            <a:endParaRPr sz="1200">
              <a:latin typeface="Times New Roman"/>
              <a:cs typeface="Times New Roman"/>
            </a:endParaRPr>
          </a:p>
          <a:p>
            <a:pPr algn="ctr" marL="119380" marR="109855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while there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decrease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from a </a:t>
            </a:r>
            <a:r>
              <a:rPr dirty="0" sz="1200" spc="-10">
                <a:latin typeface="Times New Roman"/>
                <a:cs typeface="Times New Roman"/>
              </a:rPr>
              <a:t>period </a:t>
            </a:r>
            <a:r>
              <a:rPr dirty="0" sz="1200" spc="-5">
                <a:latin typeface="Times New Roman"/>
                <a:cs typeface="Times New Roman"/>
              </a:rPr>
              <a:t>ranging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5">
                <a:latin typeface="Times New Roman"/>
                <a:cs typeface="Times New Roman"/>
              </a:rPr>
              <a:t>2011-12 </a:t>
            </a:r>
            <a:r>
              <a:rPr dirty="0" sz="1200">
                <a:latin typeface="Times New Roman"/>
                <a:cs typeface="Times New Roman"/>
              </a:rPr>
              <a:t>to 2013-14.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ratios  related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-5">
                <a:latin typeface="Times New Roman"/>
                <a:cs typeface="Times New Roman"/>
              </a:rPr>
              <a:t>NPA also shows </a:t>
            </a:r>
            <a:r>
              <a:rPr dirty="0" sz="1200">
                <a:latin typeface="Times New Roman"/>
                <a:cs typeface="Times New Roman"/>
              </a:rPr>
              <a:t>a mix trend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a period. </a:t>
            </a:r>
            <a:r>
              <a:rPr dirty="0" sz="1200" spc="-10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last three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data,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</a:t>
            </a:r>
            <a:endParaRPr sz="1200">
              <a:latin typeface="Times New Roman"/>
              <a:cs typeface="Times New Roman"/>
            </a:endParaRPr>
          </a:p>
          <a:p>
            <a:pPr algn="ctr" marL="78740" marR="8255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clearly see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gross NPA </a:t>
            </a:r>
            <a:r>
              <a:rPr dirty="0" sz="1200">
                <a:latin typeface="Times New Roman"/>
                <a:cs typeface="Times New Roman"/>
              </a:rPr>
              <a:t>to total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gross  advances which means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asset quality is diminishing </a:t>
            </a:r>
            <a:r>
              <a:rPr dirty="0" sz="1200">
                <a:latin typeface="Times New Roman"/>
                <a:cs typeface="Times New Roman"/>
              </a:rPr>
              <a:t>instead 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improving.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7780" marR="13970">
              <a:lnSpc>
                <a:spcPct val="1445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Thus,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compare </a:t>
            </a:r>
            <a:r>
              <a:rPr dirty="0" sz="1200">
                <a:latin typeface="Times New Roman"/>
                <a:cs typeface="Times New Roman"/>
              </a:rPr>
              <a:t>both </a:t>
            </a:r>
            <a:r>
              <a:rPr dirty="0" sz="1200" spc="-5">
                <a:latin typeface="Times New Roman"/>
                <a:cs typeface="Times New Roman"/>
              </a:rPr>
              <a:t>public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 spc="5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say </a:t>
            </a:r>
            <a:r>
              <a:rPr dirty="0" sz="1200">
                <a:latin typeface="Times New Roman"/>
                <a:cs typeface="Times New Roman"/>
              </a:rPr>
              <a:t>that public </a:t>
            </a:r>
            <a:r>
              <a:rPr dirty="0" sz="1200" spc="-10">
                <a:latin typeface="Times New Roman"/>
                <a:cs typeface="Times New Roman"/>
              </a:rPr>
              <a:t>sector </a:t>
            </a:r>
            <a:r>
              <a:rPr dirty="0" sz="1200">
                <a:latin typeface="Times New Roman"/>
                <a:cs typeface="Times New Roman"/>
              </a:rPr>
              <a:t>banks  are</a:t>
            </a:r>
            <a:endParaRPr sz="1200">
              <a:latin typeface="Times New Roman"/>
              <a:cs typeface="Times New Roman"/>
            </a:endParaRPr>
          </a:p>
          <a:p>
            <a:pPr algn="ctr" marL="43180" marR="4508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better than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as the </a:t>
            </a:r>
            <a:r>
              <a:rPr dirty="0" sz="1200" spc="-5">
                <a:latin typeface="Times New Roman"/>
                <a:cs typeface="Times New Roman"/>
              </a:rPr>
              <a:t>efficiency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asset quality </a:t>
            </a:r>
            <a:r>
              <a:rPr dirty="0" sz="1200">
                <a:latin typeface="Times New Roman"/>
                <a:cs typeface="Times New Roman"/>
              </a:rPr>
              <a:t>of public sector banks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had  </a:t>
            </a:r>
            <a:r>
              <a:rPr dirty="0" sz="1200" spc="-5">
                <a:latin typeface="Times New Roman"/>
                <a:cs typeface="Times New Roman"/>
              </a:rPr>
              <a:t>shown </a:t>
            </a:r>
            <a:r>
              <a:rPr dirty="0" sz="1200">
                <a:latin typeface="Times New Roman"/>
                <a:cs typeface="Times New Roman"/>
              </a:rPr>
              <a:t>a continuous </a:t>
            </a:r>
            <a:r>
              <a:rPr dirty="0" sz="1200" spc="-5">
                <a:latin typeface="Times New Roman"/>
                <a:cs typeface="Times New Roman"/>
              </a:rPr>
              <a:t>improvement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compare relatively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</a:t>
            </a:r>
            <a:r>
              <a:rPr dirty="0" sz="1200" spc="-5">
                <a:latin typeface="Times New Roman"/>
                <a:cs typeface="Times New Roman"/>
              </a:rPr>
              <a:t> banks.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177" y="5944869"/>
            <a:ext cx="573341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II. </a:t>
            </a:r>
            <a:r>
              <a:rPr dirty="0" sz="1200" spc="-10">
                <a:latin typeface="Times New Roman"/>
                <a:cs typeface="Times New Roman"/>
              </a:rPr>
              <a:t>ANALYSIS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TREND </a:t>
            </a:r>
            <a:r>
              <a:rPr dirty="0" sz="1200" spc="-10">
                <a:latin typeface="Times New Roman"/>
                <a:cs typeface="Times New Roman"/>
              </a:rPr>
              <a:t>AND ASSET </a:t>
            </a:r>
            <a:r>
              <a:rPr dirty="0" sz="1200" spc="-5">
                <a:latin typeface="Times New Roman"/>
                <a:cs typeface="Times New Roman"/>
              </a:rPr>
              <a:t>QUALITY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NET ADVANCES </a:t>
            </a:r>
            <a:r>
              <a:rPr dirty="0" sz="1200" spc="-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NET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PERFORMING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Table </a:t>
            </a:r>
            <a:r>
              <a:rPr dirty="0" sz="1200" spc="5" b="1">
                <a:solidFill>
                  <a:srgbClr val="FF0000"/>
                </a:solidFill>
                <a:latin typeface="Times New Roman"/>
                <a:cs typeface="Times New Roman"/>
              </a:rPr>
              <a:t>1.2</a:t>
            </a:r>
            <a:r>
              <a:rPr dirty="0" sz="1200" spc="5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NET ADVANCES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PRIVATE SECTOR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BANKS’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557" y="7276210"/>
          <a:ext cx="5819140" cy="242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160"/>
                <a:gridCol w="1188719"/>
                <a:gridCol w="1155700"/>
                <a:gridCol w="1161414"/>
                <a:gridCol w="1151255"/>
              </a:tblGrid>
              <a:tr h="269240">
                <a:tc rowSpan="2">
                  <a:txBody>
                    <a:bodyPr/>
                    <a:lstStyle/>
                    <a:p>
                      <a:pPr marL="317500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YEARS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GROSS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ADVANCES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(cr.)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Net NPA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365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(cr.)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gross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advances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assets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2008-09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962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68059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3700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2009-10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116473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6676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2010-11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138951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3963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2011-12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170754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557">
                <a:tc>
                  <a:txBody>
                    <a:bodyPr/>
                    <a:lstStyle/>
                    <a:p>
                      <a:pPr marL="320040">
                        <a:lnSpc>
                          <a:spcPts val="138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2012-13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191397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4212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2013-14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312962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3171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0129" y="1852041"/>
            <a:ext cx="1943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1F5F"/>
                </a:solidFill>
                <a:latin typeface="Times New Roman"/>
                <a:cs typeface="Times New Roman"/>
              </a:rPr>
              <a:t>TABLE OF</a:t>
            </a:r>
            <a:r>
              <a:rPr dirty="0" sz="1400" spc="-45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1F5F"/>
                </a:solidFill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4557" y="2286635"/>
          <a:ext cx="5819140" cy="568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3653790"/>
                <a:gridCol w="1265555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S.NO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PARTICULARS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00"/>
                        </a:lnSpc>
                      </a:pPr>
                      <a:r>
                        <a:rPr dirty="0" sz="1400" b="1">
                          <a:latin typeface="Cambria"/>
                          <a:cs typeface="Cambria"/>
                        </a:rPr>
                        <a:t>PAGE</a:t>
                      </a:r>
                      <a:r>
                        <a:rPr dirty="0" sz="1400" spc="-3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NO.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2111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10" b="1">
                          <a:latin typeface="Cambria"/>
                          <a:cs typeface="Cambria"/>
                        </a:rPr>
                        <a:t>1.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6319" marR="1029335" indent="322580">
                        <a:lnSpc>
                          <a:spcPts val="1639"/>
                        </a:lnSpc>
                        <a:spcBef>
                          <a:spcPts val="45"/>
                        </a:spcBef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CHAPTER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1  COMPANY</a:t>
                      </a:r>
                      <a:r>
                        <a:rPr dirty="0" sz="1400" spc="-80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5" b="1">
                          <a:latin typeface="Cambria"/>
                          <a:cs typeface="Cambria"/>
                        </a:rPr>
                        <a:t>PROFILE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mbria"/>
                          <a:cs typeface="Cambria"/>
                        </a:rPr>
                        <a:t>1: INTRODUCTION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TO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J&amp;K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BANK.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4645" marR="85090" indent="-238760">
                        <a:lnSpc>
                          <a:spcPts val="1420"/>
                        </a:lnSpc>
                        <a:buFont typeface="Cambria"/>
                        <a:buChar char="•"/>
                        <a:tabLst>
                          <a:tab pos="362585" algn="l"/>
                          <a:tab pos="363220" algn="l"/>
                        </a:tabLst>
                      </a:pPr>
                      <a:r>
                        <a:rPr dirty="0"/>
                        <a:t>	</a:t>
                      </a:r>
                      <a:r>
                        <a:rPr dirty="0" sz="1200" spc="-5">
                          <a:latin typeface="Cambria"/>
                          <a:cs typeface="Cambria"/>
                        </a:rPr>
                        <a:t>INTRODUCTION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TO </a:t>
                      </a:r>
                      <a:r>
                        <a:rPr dirty="0" sz="1200" spc="-5">
                          <a:latin typeface="Cambria"/>
                          <a:cs typeface="Cambria"/>
                        </a:rPr>
                        <a:t>NON-PERFORMING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ASSETS ,  TYPES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.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334645">
                        <a:lnSpc>
                          <a:spcPts val="1355"/>
                        </a:lnSpc>
                      </a:pPr>
                      <a:r>
                        <a:rPr dirty="0" sz="1200">
                          <a:latin typeface="Cambria Math"/>
                          <a:cs typeface="Cambria Math"/>
                        </a:rPr>
                        <a:t>⦁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886460" indent="-26797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886460" algn="l"/>
                          <a:tab pos="887094" algn="l"/>
                        </a:tabLst>
                      </a:pPr>
                      <a:r>
                        <a:rPr dirty="0" sz="1200" spc="-5">
                          <a:latin typeface="Cambria"/>
                          <a:cs typeface="Cambria"/>
                        </a:rPr>
                        <a:t>BENEFICCIARIES OF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STUDY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614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10" b="1">
                          <a:latin typeface="Cambria"/>
                          <a:cs typeface="Cambria"/>
                        </a:rPr>
                        <a:t>2.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0260" marR="806450" indent="548640">
                        <a:lnSpc>
                          <a:spcPts val="1639"/>
                        </a:lnSpc>
                        <a:spcBef>
                          <a:spcPts val="20"/>
                        </a:spcBef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CHAPTER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2  </a:t>
                      </a:r>
                      <a:r>
                        <a:rPr dirty="0" sz="1400" spc="-5" b="1">
                          <a:latin typeface="Cambria"/>
                          <a:cs typeface="Cambria"/>
                        </a:rPr>
                        <a:t>REVIEW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400" spc="-80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5" b="1">
                          <a:latin typeface="Cambria"/>
                          <a:cs typeface="Cambria"/>
                        </a:rPr>
                        <a:t>LITERATURE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8329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10" b="1">
                          <a:latin typeface="Cambria"/>
                          <a:cs typeface="Cambria"/>
                        </a:rPr>
                        <a:t>3.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0"/>
                        </a:lnSpc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CHAPTER</a:t>
                      </a:r>
                      <a:r>
                        <a:rPr dirty="0" sz="14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3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ts val="1660"/>
                        </a:lnSpc>
                      </a:pPr>
                      <a:r>
                        <a:rPr dirty="0" sz="1400" spc="-10" b="1">
                          <a:latin typeface="Cambria"/>
                          <a:cs typeface="Cambria"/>
                        </a:rPr>
                        <a:t>RESEARCH </a:t>
                      </a:r>
                      <a:r>
                        <a:rPr dirty="0" sz="1400" spc="-5" b="1">
                          <a:latin typeface="Cambria"/>
                          <a:cs typeface="Cambria"/>
                        </a:rPr>
                        <a:t>DESIGN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&amp;</a:t>
                      </a:r>
                      <a:r>
                        <a:rPr dirty="0" sz="1400" spc="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METHODOLOGY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721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10" b="1">
                          <a:latin typeface="Cambria"/>
                          <a:cs typeface="Cambria"/>
                        </a:rPr>
                        <a:t>4.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CHAPTER</a:t>
                      </a:r>
                      <a:r>
                        <a:rPr dirty="0" sz="14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4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ts val="1660"/>
                        </a:lnSpc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DATA ANALYSIS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&amp;</a:t>
                      </a:r>
                      <a:r>
                        <a:rPr dirty="0" sz="1400" spc="-1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5" b="1">
                          <a:latin typeface="Cambria"/>
                          <a:cs typeface="Cambria"/>
                        </a:rPr>
                        <a:t>INTERPRETATION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lvl="1" marL="469265" indent="-310515">
                        <a:lnSpc>
                          <a:spcPts val="1660"/>
                        </a:lnSpc>
                        <a:buAutoNum type="arabicPeriod"/>
                        <a:tabLst>
                          <a:tab pos="469900" algn="l"/>
                        </a:tabLst>
                      </a:pPr>
                      <a:r>
                        <a:rPr dirty="0" sz="1400" spc="-5">
                          <a:latin typeface="Cambria"/>
                          <a:cs typeface="Cambria"/>
                        </a:rPr>
                        <a:t>Reasons </a:t>
                      </a:r>
                      <a:r>
                        <a:rPr dirty="0" sz="1400">
                          <a:latin typeface="Cambria"/>
                          <a:cs typeface="Cambria"/>
                        </a:rPr>
                        <a:t>for </a:t>
                      </a:r>
                      <a:r>
                        <a:rPr dirty="0" sz="1400" spc="-5">
                          <a:latin typeface="Cambria"/>
                          <a:cs typeface="Cambria"/>
                        </a:rPr>
                        <a:t>an account becoming</a:t>
                      </a:r>
                      <a:r>
                        <a:rPr dirty="0"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5">
                          <a:latin typeface="Cambria"/>
                          <a:cs typeface="Cambria"/>
                        </a:rPr>
                        <a:t>NPA’s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lvl="1" marL="560705" indent="-348615">
                        <a:lnSpc>
                          <a:spcPts val="1639"/>
                        </a:lnSpc>
                        <a:buAutoNum type="arabicPeriod"/>
                        <a:tabLst>
                          <a:tab pos="561340" algn="l"/>
                        </a:tabLst>
                      </a:pPr>
                      <a:r>
                        <a:rPr dirty="0" sz="1400" spc="-5">
                          <a:latin typeface="Cambria"/>
                          <a:cs typeface="Cambria"/>
                        </a:rPr>
                        <a:t>Impact </a:t>
                      </a:r>
                      <a:r>
                        <a:rPr dirty="0" sz="1400">
                          <a:latin typeface="Cambria"/>
                          <a:cs typeface="Cambria"/>
                        </a:rPr>
                        <a:t>of </a:t>
                      </a:r>
                      <a:r>
                        <a:rPr dirty="0" sz="1400" spc="-5">
                          <a:latin typeface="Cambria"/>
                          <a:cs typeface="Cambria"/>
                        </a:rPr>
                        <a:t>NPA’s </a:t>
                      </a:r>
                      <a:r>
                        <a:rPr dirty="0" sz="1400">
                          <a:latin typeface="Cambria"/>
                          <a:cs typeface="Cambria"/>
                        </a:rPr>
                        <a:t>on </a:t>
                      </a:r>
                      <a:r>
                        <a:rPr dirty="0" sz="1400" spc="-5">
                          <a:latin typeface="Cambria"/>
                          <a:cs typeface="Cambria"/>
                        </a:rPr>
                        <a:t>bank</a:t>
                      </a:r>
                      <a:r>
                        <a:rPr dirty="0"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5">
                          <a:latin typeface="Cambria"/>
                          <a:cs typeface="Cambria"/>
                        </a:rPr>
                        <a:t>performance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lvl="1" marL="1101725" indent="-309880">
                        <a:lnSpc>
                          <a:spcPts val="1639"/>
                        </a:lnSpc>
                        <a:buAutoNum type="arabicPeriod"/>
                        <a:tabLst>
                          <a:tab pos="1102360" algn="l"/>
                        </a:tabLst>
                      </a:pPr>
                      <a:r>
                        <a:rPr dirty="0" sz="1400" spc="-5">
                          <a:latin typeface="Cambria"/>
                          <a:cs typeface="Cambria"/>
                        </a:rPr>
                        <a:t>Consequences </a:t>
                      </a:r>
                      <a:r>
                        <a:rPr dirty="0" sz="1400" spc="5"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5">
                          <a:latin typeface="Cambria"/>
                          <a:cs typeface="Cambria"/>
                        </a:rPr>
                        <a:t>NPA’s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lvl="1" marL="979805" indent="-310515">
                        <a:lnSpc>
                          <a:spcPts val="1660"/>
                        </a:lnSpc>
                        <a:buAutoNum type="arabicPeriod"/>
                        <a:tabLst>
                          <a:tab pos="980440" algn="l"/>
                        </a:tabLst>
                      </a:pPr>
                      <a:r>
                        <a:rPr dirty="0" sz="1400" spc="-5">
                          <a:latin typeface="Cambria"/>
                          <a:cs typeface="Cambria"/>
                        </a:rPr>
                        <a:t>Measures </a:t>
                      </a:r>
                      <a:r>
                        <a:rPr dirty="0" sz="1400">
                          <a:latin typeface="Cambria"/>
                          <a:cs typeface="Cambria"/>
                        </a:rPr>
                        <a:t>to control</a:t>
                      </a:r>
                      <a:r>
                        <a:rPr dirty="0"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5">
                          <a:latin typeface="Cambria"/>
                          <a:cs typeface="Cambria"/>
                        </a:rPr>
                        <a:t>NPA’s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557" y="8912224"/>
          <a:ext cx="5819140" cy="815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/>
                <a:gridCol w="3826510"/>
                <a:gridCol w="1042035"/>
              </a:tblGrid>
              <a:tr h="594677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10" b="1">
                          <a:latin typeface="Cambria"/>
                          <a:cs typeface="Cambria"/>
                        </a:rPr>
                        <a:t>5.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0"/>
                        </a:lnSpc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CHAPTER</a:t>
                      </a:r>
                      <a:r>
                        <a:rPr dirty="0" sz="14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5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ts val="1660"/>
                        </a:lnSpc>
                      </a:pPr>
                      <a:r>
                        <a:rPr dirty="0" sz="1400" spc="-5">
                          <a:latin typeface="Cambria"/>
                          <a:cs typeface="Cambria"/>
                        </a:rPr>
                        <a:t>Suggestions </a:t>
                      </a:r>
                      <a:r>
                        <a:rPr dirty="0" sz="1400">
                          <a:latin typeface="Cambria"/>
                          <a:cs typeface="Cambria"/>
                        </a:rPr>
                        <a:t>&amp;</a:t>
                      </a:r>
                      <a:r>
                        <a:rPr dirty="0"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latin typeface="Cambria"/>
                          <a:cs typeface="Cambria"/>
                        </a:rPr>
                        <a:t>conclusion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629">
                <a:tc>
                  <a:txBody>
                    <a:bodyPr/>
                    <a:lstStyle/>
                    <a:p>
                      <a:pPr algn="ctr">
                        <a:lnSpc>
                          <a:spcPts val="1590"/>
                        </a:lnSpc>
                      </a:pPr>
                      <a:r>
                        <a:rPr dirty="0" sz="1400" spc="-10" b="1">
                          <a:latin typeface="Cambria"/>
                          <a:cs typeface="Cambria"/>
                        </a:rPr>
                        <a:t>6.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0"/>
                        </a:lnSpc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CHAPTER</a:t>
                      </a:r>
                      <a:r>
                        <a:rPr dirty="0" sz="14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b="1">
                          <a:latin typeface="Cambria"/>
                          <a:cs typeface="Cambria"/>
                        </a:rPr>
                        <a:t>6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4557" y="914780"/>
          <a:ext cx="581914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160"/>
                <a:gridCol w="1188719"/>
                <a:gridCol w="1155700"/>
                <a:gridCol w="1161414"/>
                <a:gridCol w="1151255"/>
              </a:tblGrid>
              <a:tr h="269240">
                <a:tc>
                  <a:txBody>
                    <a:bodyPr/>
                    <a:lstStyle/>
                    <a:p>
                      <a:pPr marL="320040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2014-15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414752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4028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2015-16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518403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5607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32004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2016-17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575336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7418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4717" y="2019934"/>
            <a:ext cx="5735320" cy="50152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 algn="ctr" marL="48260" marR="52069">
              <a:lnSpc>
                <a:spcPts val="2080"/>
              </a:lnSpc>
              <a:spcBef>
                <a:spcPts val="135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analysis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gross advances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gross NPA, </a:t>
            </a:r>
            <a:r>
              <a:rPr dirty="0" sz="1200">
                <a:latin typeface="Times New Roman"/>
                <a:cs typeface="Times New Roman"/>
              </a:rPr>
              <a:t>the study </a:t>
            </a:r>
            <a:r>
              <a:rPr dirty="0" sz="1200" spc="-5">
                <a:latin typeface="Times New Roman"/>
                <a:cs typeface="Times New Roman"/>
              </a:rPr>
              <a:t>investigates </a:t>
            </a:r>
            <a:r>
              <a:rPr dirty="0" sz="1200">
                <a:latin typeface="Times New Roman"/>
                <a:cs typeface="Times New Roman"/>
              </a:rPr>
              <a:t>the net </a:t>
            </a:r>
            <a:r>
              <a:rPr dirty="0" sz="1200" spc="-5">
                <a:latin typeface="Times New Roman"/>
                <a:cs typeface="Times New Roman"/>
              </a:rPr>
              <a:t>advances;  </a:t>
            </a:r>
            <a:r>
              <a:rPr dirty="0" sz="1200">
                <a:latin typeface="Times New Roman"/>
                <a:cs typeface="Times New Roman"/>
              </a:rPr>
              <a:t>net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10">
                <a:latin typeface="Times New Roman"/>
                <a:cs typeface="Times New Roman"/>
              </a:rPr>
              <a:t>NPAs, </a:t>
            </a:r>
            <a:r>
              <a:rPr dirty="0" sz="1200">
                <a:latin typeface="Times New Roman"/>
                <a:cs typeface="Times New Roman"/>
              </a:rPr>
              <a:t>ratio of net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to net </a:t>
            </a:r>
            <a:r>
              <a:rPr dirty="0" sz="1200" spc="-5">
                <a:latin typeface="Times New Roman"/>
                <a:cs typeface="Times New Roman"/>
              </a:rPr>
              <a:t>advances and </a:t>
            </a:r>
            <a:r>
              <a:rPr dirty="0" sz="1200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to total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assets.</a:t>
            </a:r>
            <a:endParaRPr sz="1200">
              <a:latin typeface="Times New Roman"/>
              <a:cs typeface="Times New Roman"/>
            </a:endParaRPr>
          </a:p>
          <a:p>
            <a:pPr algn="ctr" marL="17145" marR="15240">
              <a:lnSpc>
                <a:spcPct val="143200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If we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criteria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 spc="-1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banks,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see despite </a:t>
            </a:r>
            <a:r>
              <a:rPr dirty="0" sz="1200">
                <a:latin typeface="Times New Roman"/>
                <a:cs typeface="Times New Roman"/>
              </a:rPr>
              <a:t>of continuous increase 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0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net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in all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the 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ratio to net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total assets increases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last </a:t>
            </a:r>
            <a:r>
              <a:rPr dirty="0" sz="1200" spc="40">
                <a:latin typeface="Times New Roman"/>
                <a:cs typeface="Times New Roman"/>
              </a:rPr>
              <a:t>2-  </a:t>
            </a: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algn="ctr" marL="121285" marR="119380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2015-16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2016-17 </a:t>
            </a:r>
            <a:r>
              <a:rPr dirty="0" sz="1200">
                <a:latin typeface="Times New Roman"/>
                <a:cs typeface="Times New Roman"/>
              </a:rPr>
              <a:t>while all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 spc="-10">
                <a:latin typeface="Times New Roman"/>
                <a:cs typeface="Times New Roman"/>
              </a:rPr>
              <a:t>years’ </a:t>
            </a:r>
            <a:r>
              <a:rPr dirty="0" sz="1200" spc="-5">
                <a:latin typeface="Times New Roman"/>
                <a:cs typeface="Times New Roman"/>
              </a:rPr>
              <a:t>shows </a:t>
            </a:r>
            <a:r>
              <a:rPr dirty="0" sz="1200">
                <a:latin typeface="Times New Roman"/>
                <a:cs typeface="Times New Roman"/>
              </a:rPr>
              <a:t>a decreasing trend. That  means</a:t>
            </a:r>
            <a:endParaRPr sz="1200">
              <a:latin typeface="Times New Roman"/>
              <a:cs typeface="Times New Roman"/>
            </a:endParaRPr>
          </a:p>
          <a:p>
            <a:pPr algn="ctr" marL="66040" marR="65405" indent="1270">
              <a:lnSpc>
                <a:spcPct val="1438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last 2-3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the efficiency and asset </a:t>
            </a:r>
            <a:r>
              <a:rPr dirty="0" sz="1200" spc="-5">
                <a:latin typeface="Times New Roman"/>
                <a:cs typeface="Times New Roman"/>
              </a:rPr>
              <a:t>quality </a:t>
            </a:r>
            <a:r>
              <a:rPr dirty="0" sz="1200">
                <a:latin typeface="Times New Roman"/>
                <a:cs typeface="Times New Roman"/>
              </a:rPr>
              <a:t>of private sector banks </a:t>
            </a:r>
            <a:r>
              <a:rPr dirty="0" sz="1200" spc="-5">
                <a:latin typeface="Times New Roman"/>
                <a:cs typeface="Times New Roman"/>
              </a:rPr>
              <a:t>is questionable  otherwise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all other previous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the banks had </a:t>
            </a:r>
            <a:r>
              <a:rPr dirty="0" sz="1200" spc="-5">
                <a:latin typeface="Times New Roman"/>
                <a:cs typeface="Times New Roman"/>
              </a:rPr>
              <a:t>shown </a:t>
            </a:r>
            <a:r>
              <a:rPr dirty="0" sz="1200">
                <a:latin typeface="Times New Roman"/>
                <a:cs typeface="Times New Roman"/>
              </a:rPr>
              <a:t>a continuous </a:t>
            </a:r>
            <a:r>
              <a:rPr dirty="0" sz="1200" spc="-5">
                <a:latin typeface="Times New Roman"/>
                <a:cs typeface="Times New Roman"/>
              </a:rPr>
              <a:t>improvement. </a:t>
            </a:r>
            <a:r>
              <a:rPr dirty="0" sz="1200" spc="-15">
                <a:latin typeface="Times New Roman"/>
                <a:cs typeface="Times New Roman"/>
              </a:rPr>
              <a:t>As, </a:t>
            </a:r>
            <a:r>
              <a:rPr dirty="0" sz="1200">
                <a:latin typeface="Times New Roman"/>
                <a:cs typeface="Times New Roman"/>
              </a:rPr>
              <a:t>if  </a:t>
            </a:r>
            <a:r>
              <a:rPr dirty="0" sz="1200" spc="-15">
                <a:latin typeface="Times New Roman"/>
                <a:cs typeface="Times New Roman"/>
              </a:rPr>
              <a:t>we</a:t>
            </a:r>
            <a:endParaRPr sz="1200">
              <a:latin typeface="Times New Roman"/>
              <a:cs typeface="Times New Roman"/>
            </a:endParaRPr>
          </a:p>
          <a:p>
            <a:pPr algn="ctr" marL="362585" marR="364490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see overall performance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10">
                <a:latin typeface="Times New Roman"/>
                <a:cs typeface="Times New Roman"/>
              </a:rPr>
              <a:t>private sector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say </a:t>
            </a:r>
            <a:r>
              <a:rPr dirty="0" sz="1200">
                <a:latin typeface="Times New Roman"/>
                <a:cs typeface="Times New Roman"/>
              </a:rPr>
              <a:t>that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wide  </a:t>
            </a:r>
            <a:r>
              <a:rPr dirty="0" sz="1200" spc="-5">
                <a:latin typeface="Times New Roman"/>
                <a:cs typeface="Times New Roman"/>
              </a:rPr>
              <a:t>improvement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dirty="0" sz="1200">
                <a:latin typeface="Times New Roman"/>
                <a:cs typeface="Times New Roman"/>
              </a:rPr>
              <a:t>as the 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ratios </a:t>
            </a:r>
            <a:r>
              <a:rPr dirty="0" sz="1200" spc="-5">
                <a:latin typeface="Times New Roman"/>
                <a:cs typeface="Times New Roman"/>
              </a:rPr>
              <a:t>changes </a:t>
            </a:r>
            <a:r>
              <a:rPr dirty="0" sz="1200">
                <a:latin typeface="Times New Roman"/>
                <a:cs typeface="Times New Roman"/>
              </a:rPr>
              <a:t>from 5.4 to 1.3 and from 2.3 to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0.7.</a:t>
            </a:r>
            <a:endParaRPr sz="1200">
              <a:latin typeface="Times New Roman"/>
              <a:cs typeface="Times New Roman"/>
            </a:endParaRPr>
          </a:p>
          <a:p>
            <a:pPr algn="ctr" marL="66040" marR="64769">
              <a:lnSpc>
                <a:spcPct val="143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Thus, </a:t>
            </a:r>
            <a:r>
              <a:rPr dirty="0" sz="1200">
                <a:latin typeface="Times New Roman"/>
                <a:cs typeface="Times New Roman"/>
              </a:rPr>
              <a:t>after </a:t>
            </a:r>
            <a:r>
              <a:rPr dirty="0" sz="1200" spc="-5">
                <a:latin typeface="Times New Roman"/>
                <a:cs typeface="Times New Roman"/>
              </a:rPr>
              <a:t>comparing </a:t>
            </a:r>
            <a:r>
              <a:rPr dirty="0" sz="1200">
                <a:latin typeface="Times New Roman"/>
                <a:cs typeface="Times New Roman"/>
              </a:rPr>
              <a:t>both the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>
                <a:latin typeface="Times New Roman"/>
                <a:cs typeface="Times New Roman"/>
              </a:rPr>
              <a:t>and 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ratio, if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compare Private sector </a:t>
            </a:r>
            <a:r>
              <a:rPr dirty="0" sz="1200">
                <a:latin typeface="Times New Roman"/>
                <a:cs typeface="Times New Roman"/>
              </a:rPr>
              <a:t>banks  are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much more </a:t>
            </a:r>
            <a:r>
              <a:rPr dirty="0" sz="1200" spc="-5">
                <a:latin typeface="Times New Roman"/>
                <a:cs typeface="Times New Roman"/>
              </a:rPr>
              <a:t>efficient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other sector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177" y="7547864"/>
            <a:ext cx="5735320" cy="2045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OBJECTIVE </a:t>
            </a:r>
            <a:r>
              <a:rPr dirty="0" sz="1200" b="1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700"/>
              </a:lnSpc>
            </a:pPr>
            <a:r>
              <a:rPr dirty="0" sz="1200">
                <a:latin typeface="Times New Roman"/>
                <a:cs typeface="Times New Roman"/>
              </a:rPr>
              <a:t>The trend of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last </a:t>
            </a:r>
            <a:r>
              <a:rPr dirty="0" sz="1200">
                <a:latin typeface="Times New Roman"/>
                <a:cs typeface="Times New Roman"/>
              </a:rPr>
              <a:t>nine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 spc="-5">
                <a:latin typeface="Times New Roman"/>
                <a:cs typeface="Times New Roman"/>
              </a:rPr>
              <a:t>was analyzed through </a:t>
            </a:r>
            <a:r>
              <a:rPr dirty="0" sz="1200">
                <a:latin typeface="Times New Roman"/>
                <a:cs typeface="Times New Roman"/>
              </a:rPr>
              <a:t>secondary data. The </a:t>
            </a:r>
            <a:r>
              <a:rPr dirty="0" sz="1200" spc="-5">
                <a:latin typeface="Times New Roman"/>
                <a:cs typeface="Times New Roman"/>
              </a:rPr>
              <a:t>percentages </a:t>
            </a:r>
            <a:r>
              <a:rPr dirty="0" sz="1200">
                <a:latin typeface="Times New Roman"/>
                <a:cs typeface="Times New Roman"/>
              </a:rPr>
              <a:t>of  both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>
                <a:latin typeface="Times New Roman"/>
                <a:cs typeface="Times New Roman"/>
              </a:rPr>
              <a:t>and net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gross </a:t>
            </a:r>
            <a:r>
              <a:rPr dirty="0" sz="1200">
                <a:latin typeface="Times New Roman"/>
                <a:cs typeface="Times New Roman"/>
              </a:rPr>
              <a:t>and net </a:t>
            </a:r>
            <a:r>
              <a:rPr dirty="0" sz="1200" spc="-5">
                <a:latin typeface="Times New Roman"/>
                <a:cs typeface="Times New Roman"/>
              </a:rPr>
              <a:t>advances were </a:t>
            </a:r>
            <a:r>
              <a:rPr dirty="0" sz="1200">
                <a:latin typeface="Times New Roman"/>
                <a:cs typeface="Times New Roman"/>
              </a:rPr>
              <a:t>found to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during </a:t>
            </a:r>
            <a:r>
              <a:rPr dirty="0" sz="1200" spc="-5">
                <a:latin typeface="Times New Roman"/>
                <a:cs typeface="Times New Roman"/>
              </a:rPr>
              <a:t>first two  years</a:t>
            </a:r>
            <a:endParaRPr sz="12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continuously </a:t>
            </a:r>
            <a:r>
              <a:rPr dirty="0" sz="1200">
                <a:latin typeface="Times New Roman"/>
                <a:cs typeface="Times New Roman"/>
              </a:rPr>
              <a:t>decrease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2009 –</a:t>
            </a:r>
            <a:r>
              <a:rPr dirty="0" sz="1200" spc="-5">
                <a:latin typeface="Times New Roman"/>
                <a:cs typeface="Times New Roman"/>
              </a:rPr>
              <a:t> 2010.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CLASSIFICATION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LOAN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NPAS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PRIVATE SECTOR</a:t>
            </a:r>
            <a:r>
              <a:rPr dirty="0" sz="1200">
                <a:latin typeface="Times New Roman"/>
                <a:cs typeface="Times New Roman"/>
              </a:rPr>
              <a:t> BANKS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2715" y="1153541"/>
            <a:ext cx="675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</a:t>
            </a:r>
            <a:r>
              <a:rPr dirty="0" sz="12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1.3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4557" y="1567560"/>
          <a:ext cx="5819140" cy="3501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15"/>
                <a:gridCol w="719454"/>
                <a:gridCol w="524509"/>
                <a:gridCol w="788669"/>
                <a:gridCol w="590550"/>
                <a:gridCol w="761364"/>
                <a:gridCol w="552450"/>
                <a:gridCol w="681989"/>
                <a:gridCol w="521970"/>
              </a:tblGrid>
              <a:tr h="2692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Years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Classification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Loan Assets (Amount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In Rs.</a:t>
                      </a:r>
                      <a:r>
                        <a:rPr dirty="0" sz="12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Crore)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111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Assets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Sub-standard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Assets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06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Doubtful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Assets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Loss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Assets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2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Amount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%age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Amount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%age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Amount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%age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Amount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%age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r" marR="180340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65071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3069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r" marR="180340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109216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90.3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4738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6539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r" marR="180340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131620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90.8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3703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8512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621">
                <a:tc>
                  <a:txBody>
                    <a:bodyPr/>
                    <a:lstStyle/>
                    <a:p>
                      <a:pPr algn="r" marR="180340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167076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94.2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6391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r" marR="180340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216448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96.1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2213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5578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r" marR="180340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309051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97.6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2424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4348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r" marR="180340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382628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97.6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4378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3923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r" marR="180340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459369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97.3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7280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4452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034">
                <a:tc>
                  <a:txBody>
                    <a:bodyPr/>
                    <a:lstStyle/>
                    <a:p>
                      <a:pPr algn="r" marR="180340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561546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97.1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10553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4975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2337" y="5434329"/>
            <a:ext cx="5716905" cy="395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60325" marR="61594">
              <a:lnSpc>
                <a:spcPct val="144400"/>
              </a:lnSpc>
            </a:pPr>
            <a:r>
              <a:rPr dirty="0" sz="1200" spc="-10">
                <a:latin typeface="Times New Roman"/>
                <a:cs typeface="Times New Roman"/>
              </a:rPr>
              <a:t>If we </a:t>
            </a:r>
            <a:r>
              <a:rPr dirty="0" sz="1200" spc="-5">
                <a:latin typeface="Times New Roman"/>
                <a:cs typeface="Times New Roman"/>
              </a:rPr>
              <a:t>analyze </a:t>
            </a:r>
            <a:r>
              <a:rPr dirty="0" sz="1200">
                <a:latin typeface="Times New Roman"/>
                <a:cs typeface="Times New Roman"/>
              </a:rPr>
              <a:t>the loan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private sector banks,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say </a:t>
            </a:r>
            <a:r>
              <a:rPr dirty="0" sz="1200">
                <a:latin typeface="Times New Roman"/>
                <a:cs typeface="Times New Roman"/>
              </a:rPr>
              <a:t>that if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compare the first  year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last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sub </a:t>
            </a:r>
            <a:r>
              <a:rPr dirty="0" sz="1200">
                <a:latin typeface="Times New Roman"/>
                <a:cs typeface="Times New Roman"/>
              </a:rPr>
              <a:t>standard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say that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decrease </a:t>
            </a:r>
            <a:r>
              <a:rPr dirty="0" sz="1200">
                <a:latin typeface="Times New Roman"/>
                <a:cs typeface="Times New Roman"/>
              </a:rPr>
              <a:t>in it of </a:t>
            </a:r>
            <a:r>
              <a:rPr dirty="0" sz="1200" spc="-5">
                <a:latin typeface="Times New Roman"/>
                <a:cs typeface="Times New Roman"/>
              </a:rPr>
              <a:t>health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ctr" marL="98425" marR="93980">
              <a:lnSpc>
                <a:spcPct val="1430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improving </a:t>
            </a:r>
            <a:r>
              <a:rPr dirty="0" sz="1200">
                <a:latin typeface="Times New Roman"/>
                <a:cs typeface="Times New Roman"/>
              </a:rPr>
              <a:t>but overall </a:t>
            </a:r>
            <a:r>
              <a:rPr dirty="0" sz="1200" spc="-10">
                <a:latin typeface="Times New Roman"/>
                <a:cs typeface="Times New Roman"/>
              </a:rPr>
              <a:t>analysis </a:t>
            </a:r>
            <a:r>
              <a:rPr dirty="0" sz="1200">
                <a:latin typeface="Times New Roman"/>
                <a:cs typeface="Times New Roman"/>
              </a:rPr>
              <a:t>for sub-standard </a:t>
            </a:r>
            <a:r>
              <a:rPr dirty="0" sz="1200" spc="-5">
                <a:latin typeface="Times New Roman"/>
                <a:cs typeface="Times New Roman"/>
              </a:rPr>
              <a:t>assets shows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2014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 continuous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in the amount of </a:t>
            </a:r>
            <a:r>
              <a:rPr dirty="0" sz="1200" spc="-5">
                <a:latin typeface="Times New Roman"/>
                <a:cs typeface="Times New Roman"/>
              </a:rPr>
              <a:t>sub-standard assets </a:t>
            </a:r>
            <a:r>
              <a:rPr dirty="0" sz="1200">
                <a:latin typeface="Times New Roman"/>
                <a:cs typeface="Times New Roman"/>
              </a:rPr>
              <a:t>i.e.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1percent to 1.8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percent.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10">
                <a:latin typeface="Times New Roman"/>
                <a:cs typeface="Times New Roman"/>
              </a:rPr>
              <a:t>But,</a:t>
            </a:r>
            <a:endParaRPr sz="1200">
              <a:latin typeface="Times New Roman"/>
              <a:cs typeface="Times New Roman"/>
            </a:endParaRPr>
          </a:p>
          <a:p>
            <a:pPr algn="ctr" marL="114300" marR="112395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 doubtful </a:t>
            </a:r>
            <a:r>
              <a:rPr dirty="0" sz="1200" spc="-5">
                <a:latin typeface="Times New Roman"/>
                <a:cs typeface="Times New Roman"/>
              </a:rPr>
              <a:t>assets have </a:t>
            </a:r>
            <a:r>
              <a:rPr dirty="0" sz="1200">
                <a:latin typeface="Times New Roman"/>
                <a:cs typeface="Times New Roman"/>
              </a:rPr>
              <a:t>declined from </a:t>
            </a:r>
            <a:r>
              <a:rPr dirty="0" sz="1200" spc="-5">
                <a:latin typeface="Times New Roman"/>
                <a:cs typeface="Times New Roman"/>
              </a:rPr>
              <a:t>5.9percent </a:t>
            </a:r>
            <a:r>
              <a:rPr dirty="0" sz="1200">
                <a:latin typeface="Times New Roman"/>
                <a:cs typeface="Times New Roman"/>
              </a:rPr>
              <a:t>in 2011 to 0.9 </a:t>
            </a:r>
            <a:r>
              <a:rPr dirty="0" sz="1200" spc="-5">
                <a:latin typeface="Times New Roman"/>
                <a:cs typeface="Times New Roman"/>
              </a:rPr>
              <a:t>percent </a:t>
            </a:r>
            <a:r>
              <a:rPr dirty="0" sz="1200">
                <a:latin typeface="Times New Roman"/>
                <a:cs typeface="Times New Roman"/>
              </a:rPr>
              <a:t>in 2017.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loss  assets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also have shown </a:t>
            </a:r>
            <a:r>
              <a:rPr dirty="0" sz="1200">
                <a:latin typeface="Times New Roman"/>
                <a:cs typeface="Times New Roman"/>
              </a:rPr>
              <a:t>a decreasing trend from </a:t>
            </a:r>
            <a:r>
              <a:rPr dirty="0" sz="1200" spc="-5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2011. </a:t>
            </a:r>
            <a:r>
              <a:rPr dirty="0" sz="1200" spc="-5">
                <a:latin typeface="Times New Roman"/>
                <a:cs typeface="Times New Roman"/>
              </a:rPr>
              <a:t>Thus, </a:t>
            </a:r>
            <a:r>
              <a:rPr dirty="0" sz="1200" spc="-10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say </a:t>
            </a:r>
            <a:r>
              <a:rPr dirty="0" sz="1200">
                <a:latin typeface="Times New Roman"/>
                <a:cs typeface="Times New Roman"/>
              </a:rPr>
              <a:t>that except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substandard assets category </a:t>
            </a:r>
            <a:r>
              <a:rPr dirty="0" sz="1200">
                <a:latin typeface="Times New Roman"/>
                <a:cs typeface="Times New Roman"/>
              </a:rPr>
              <a:t>the other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categories of non-performing </a:t>
            </a:r>
            <a:r>
              <a:rPr dirty="0" sz="1200" spc="-5">
                <a:latin typeface="Times New Roman"/>
                <a:cs typeface="Times New Roman"/>
              </a:rPr>
              <a:t>assets have improved  over </a:t>
            </a:r>
            <a:r>
              <a:rPr dirty="0" sz="1200">
                <a:latin typeface="Times New Roman"/>
                <a:cs typeface="Times New Roman"/>
              </a:rPr>
              <a:t>the period of </a:t>
            </a:r>
            <a:r>
              <a:rPr dirty="0" sz="1200" spc="-1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Net NPAs </a:t>
            </a:r>
            <a:r>
              <a:rPr dirty="0" sz="1200" b="1">
                <a:latin typeface="Times New Roman"/>
                <a:cs typeface="Times New Roman"/>
              </a:rPr>
              <a:t>&amp; </a:t>
            </a:r>
            <a:r>
              <a:rPr dirty="0" sz="1200" spc="-5" b="1">
                <a:latin typeface="Times New Roman"/>
                <a:cs typeface="Times New Roman"/>
              </a:rPr>
              <a:t>Net Profit </a:t>
            </a:r>
            <a:r>
              <a:rPr dirty="0" sz="1200" spc="-10" b="1">
                <a:latin typeface="Times New Roman"/>
                <a:cs typeface="Times New Roman"/>
              </a:rPr>
              <a:t>of </a:t>
            </a:r>
            <a:r>
              <a:rPr dirty="0" sz="1200" b="1">
                <a:latin typeface="Times New Roman"/>
                <a:cs typeface="Times New Roman"/>
              </a:rPr>
              <a:t>Private Sector </a:t>
            </a:r>
            <a:r>
              <a:rPr dirty="0" sz="1200" spc="-10" b="1">
                <a:latin typeface="Times New Roman"/>
                <a:cs typeface="Times New Roman"/>
              </a:rPr>
              <a:t>Banks: </a:t>
            </a:r>
            <a:r>
              <a:rPr dirty="0" sz="1200" b="1">
                <a:latin typeface="Times New Roman"/>
                <a:cs typeface="Times New Roman"/>
              </a:rPr>
              <a:t>2008-09 </a:t>
            </a:r>
            <a:r>
              <a:rPr dirty="0" sz="1200" spc="5" b="1">
                <a:latin typeface="Times New Roman"/>
                <a:cs typeface="Times New Roman"/>
              </a:rPr>
              <a:t>to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2016-17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2715" y="891793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</a:t>
            </a:r>
            <a:r>
              <a:rPr dirty="0" sz="12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1.4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4557" y="1176400"/>
          <a:ext cx="5819140" cy="270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8655"/>
                <a:gridCol w="1933574"/>
                <a:gridCol w="1938654"/>
              </a:tblGrid>
              <a:tr h="26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Net NPA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Net Profit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11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2008-09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3700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3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2009-10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6676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1779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49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2010-11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3963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2958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2011-12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3481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2012-13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4212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3533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2013-14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3171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4975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2014-15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4028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6465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6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2015-16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5380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9522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5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2016-17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7418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10868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4877" y="5167629"/>
            <a:ext cx="5706110" cy="1783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2700" marR="5080" indent="-3810">
              <a:lnSpc>
                <a:spcPct val="14380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clearly </a:t>
            </a:r>
            <a:r>
              <a:rPr dirty="0" sz="1200" spc="-5">
                <a:latin typeface="Times New Roman"/>
                <a:cs typeface="Times New Roman"/>
              </a:rPr>
              <a:t>observed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10">
                <a:latin typeface="Times New Roman"/>
                <a:cs typeface="Times New Roman"/>
              </a:rPr>
              <a:t>line </a:t>
            </a:r>
            <a:r>
              <a:rPr dirty="0" sz="1200" spc="-5">
                <a:latin typeface="Times New Roman"/>
                <a:cs typeface="Times New Roman"/>
              </a:rPr>
              <a:t>graph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there is continuous rise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net </a:t>
            </a:r>
            <a:r>
              <a:rPr dirty="0" sz="1200" spc="-5">
                <a:latin typeface="Times New Roman"/>
                <a:cs typeface="Times New Roman"/>
              </a:rPr>
              <a:t>profit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private  </a:t>
            </a:r>
            <a:r>
              <a:rPr dirty="0" sz="1200">
                <a:latin typeface="Times New Roman"/>
                <a:cs typeface="Times New Roman"/>
              </a:rPr>
              <a:t>sectorbanks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years.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average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percentage increase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net </a:t>
            </a:r>
            <a:r>
              <a:rPr dirty="0" sz="1200">
                <a:latin typeface="Times New Roman"/>
                <a:cs typeface="Times New Roman"/>
              </a:rPr>
              <a:t>profits of </a:t>
            </a:r>
            <a:r>
              <a:rPr dirty="0" sz="1200" spc="-5">
                <a:latin typeface="Times New Roman"/>
                <a:cs typeface="Times New Roman"/>
              </a:rPr>
              <a:t>private sector  </a:t>
            </a:r>
            <a:r>
              <a:rPr dirty="0" sz="1200">
                <a:latin typeface="Times New Roman"/>
                <a:cs typeface="Times New Roman"/>
              </a:rPr>
              <a:t>banks comesto </a:t>
            </a:r>
            <a:r>
              <a:rPr dirty="0" sz="1200" spc="-5">
                <a:latin typeface="Times New Roman"/>
                <a:cs typeface="Times New Roman"/>
              </a:rPr>
              <a:t>approximately </a:t>
            </a:r>
            <a:r>
              <a:rPr dirty="0" sz="1200" spc="-5" b="1">
                <a:latin typeface="Times New Roman"/>
                <a:cs typeface="Times New Roman"/>
              </a:rPr>
              <a:t>34%. </a:t>
            </a:r>
            <a:r>
              <a:rPr dirty="0" sz="1200" spc="-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contrary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 continuous </a:t>
            </a:r>
            <a:r>
              <a:rPr dirty="0" sz="1200" spc="-5">
                <a:latin typeface="Times New Roman"/>
                <a:cs typeface="Times New Roman"/>
              </a:rPr>
              <a:t>rise/fall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net  </a:t>
            </a:r>
            <a:r>
              <a:rPr dirty="0" sz="1200" spc="-10">
                <a:latin typeface="Times New Roman"/>
                <a:cs typeface="Times New Roman"/>
              </a:rPr>
              <a:t>NPA. But </a:t>
            </a:r>
            <a:r>
              <a:rPr dirty="0" sz="1200">
                <a:latin typeface="Times New Roman"/>
                <a:cs typeface="Times New Roman"/>
              </a:rPr>
              <a:t>overall </a:t>
            </a:r>
            <a:r>
              <a:rPr dirty="0" sz="1200" spc="-5">
                <a:latin typeface="Times New Roman"/>
                <a:cs typeface="Times New Roman"/>
              </a:rPr>
              <a:t>there is rise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net NPA </a:t>
            </a:r>
            <a:r>
              <a:rPr dirty="0" sz="1200">
                <a:latin typeface="Times New Roman"/>
                <a:cs typeface="Times New Roman"/>
              </a:rPr>
              <a:t>from 2008-09 to </a:t>
            </a:r>
            <a:r>
              <a:rPr dirty="0" sz="1200" spc="-5">
                <a:latin typeface="Times New Roman"/>
                <a:cs typeface="Times New Roman"/>
              </a:rPr>
              <a:t>2016-17.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average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percentage rise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comes to </a:t>
            </a:r>
            <a:r>
              <a:rPr dirty="0" sz="1200" spc="-5">
                <a:latin typeface="Times New Roman"/>
                <a:cs typeface="Times New Roman"/>
              </a:rPr>
              <a:t>almost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15%.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4654" y="7647051"/>
            <a:ext cx="4191000" cy="668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150" spc="-5" b="1">
                <a:latin typeface="Times New Roman"/>
                <a:cs typeface="Times New Roman"/>
              </a:rPr>
              <a:t>Classification </a:t>
            </a:r>
            <a:r>
              <a:rPr dirty="0" sz="1150" spc="-10" b="1">
                <a:latin typeface="Times New Roman"/>
                <a:cs typeface="Times New Roman"/>
              </a:rPr>
              <a:t>of </a:t>
            </a:r>
            <a:r>
              <a:rPr dirty="0" sz="1150" b="1">
                <a:latin typeface="Times New Roman"/>
                <a:cs typeface="Times New Roman"/>
              </a:rPr>
              <a:t>Loan Asset </a:t>
            </a:r>
            <a:r>
              <a:rPr dirty="0" sz="1150" spc="-10" b="1">
                <a:latin typeface="Times New Roman"/>
                <a:cs typeface="Times New Roman"/>
              </a:rPr>
              <a:t>of </a:t>
            </a:r>
            <a:r>
              <a:rPr dirty="0" sz="1150" spc="-5" b="1">
                <a:latin typeface="Times New Roman"/>
                <a:cs typeface="Times New Roman"/>
              </a:rPr>
              <a:t>Private </a:t>
            </a:r>
            <a:r>
              <a:rPr dirty="0" sz="1150" spc="-10" b="1">
                <a:latin typeface="Times New Roman"/>
                <a:cs typeface="Times New Roman"/>
              </a:rPr>
              <a:t>Sector Banks </a:t>
            </a:r>
            <a:r>
              <a:rPr dirty="0" sz="1150" b="1">
                <a:latin typeface="Times New Roman"/>
                <a:cs typeface="Times New Roman"/>
              </a:rPr>
              <a:t>in</a:t>
            </a:r>
            <a:r>
              <a:rPr dirty="0" sz="1150" spc="8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percentage: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1095"/>
              </a:spcBef>
            </a:pP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Table:</a:t>
            </a:r>
            <a:r>
              <a:rPr dirty="0" sz="9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1.5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04557" y="8373745"/>
          <a:ext cx="5819140" cy="132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35"/>
                <a:gridCol w="1303655"/>
                <a:gridCol w="1765935"/>
                <a:gridCol w="1003300"/>
                <a:gridCol w="1064260"/>
              </a:tblGrid>
              <a:tr h="510539">
                <a:tc>
                  <a:txBody>
                    <a:bodyPr/>
                    <a:lstStyle/>
                    <a:p>
                      <a:pPr marL="180340">
                        <a:lnSpc>
                          <a:spcPts val="1310"/>
                        </a:lnSpc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Year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-5" b="1">
                          <a:latin typeface="Times New Roman"/>
                          <a:cs typeface="Times New Roman"/>
                        </a:rPr>
                        <a:t>Standard Asset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(%)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-5" b="1">
                          <a:latin typeface="Times New Roman"/>
                          <a:cs typeface="Times New Roman"/>
                        </a:rPr>
                        <a:t>Sub-Standard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Asset</a:t>
                      </a:r>
                      <a:r>
                        <a:rPr dirty="0" sz="115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b="1">
                          <a:latin typeface="Times New Roman"/>
                          <a:cs typeface="Times New Roman"/>
                        </a:rPr>
                        <a:t>(%)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1310"/>
                        </a:lnSpc>
                      </a:pPr>
                      <a:r>
                        <a:rPr dirty="0" sz="1150" spc="-5" b="1">
                          <a:latin typeface="Times New Roman"/>
                          <a:cs typeface="Times New Roman"/>
                        </a:rPr>
                        <a:t>Doubtful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Assets(%)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Loss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Assets(%)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18288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94.2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9259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557">
                <a:tc>
                  <a:txBody>
                    <a:bodyPr/>
                    <a:lstStyle/>
                    <a:p>
                      <a:pPr marL="182880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96.1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9259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18288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97.4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9259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4557" y="914780"/>
          <a:ext cx="581914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35"/>
                <a:gridCol w="1303655"/>
                <a:gridCol w="1765935"/>
                <a:gridCol w="1003300"/>
                <a:gridCol w="1064260"/>
              </a:tblGrid>
              <a:tr h="269240">
                <a:tc>
                  <a:txBody>
                    <a:bodyPr/>
                    <a:lstStyle/>
                    <a:p>
                      <a:pPr marL="1828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97.6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9259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18288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97.3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9259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marL="18288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96.8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9259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4717" y="2756534"/>
            <a:ext cx="5727065" cy="223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75565" marR="66040">
              <a:lnSpc>
                <a:spcPct val="145100"/>
              </a:lnSpc>
            </a:pPr>
            <a:r>
              <a:rPr dirty="0" sz="1150" spc="-5">
                <a:latin typeface="Times New Roman"/>
                <a:cs typeface="Times New Roman"/>
              </a:rPr>
              <a:t>The </a:t>
            </a:r>
            <a:r>
              <a:rPr dirty="0" sz="1150">
                <a:latin typeface="Times New Roman"/>
                <a:cs typeface="Times New Roman"/>
              </a:rPr>
              <a:t>above </a:t>
            </a:r>
            <a:r>
              <a:rPr dirty="0" sz="1150" spc="-5">
                <a:latin typeface="Times New Roman"/>
                <a:cs typeface="Times New Roman"/>
              </a:rPr>
              <a:t>chart clearly </a:t>
            </a:r>
            <a:r>
              <a:rPr dirty="0" sz="1150">
                <a:latin typeface="Times New Roman"/>
                <a:cs typeface="Times New Roman"/>
              </a:rPr>
              <a:t>states </a:t>
            </a:r>
            <a:r>
              <a:rPr dirty="0" sz="1150" spc="-5">
                <a:latin typeface="Times New Roman"/>
                <a:cs typeface="Times New Roman"/>
              </a:rPr>
              <a:t>that the rise </a:t>
            </a:r>
            <a:r>
              <a:rPr dirty="0" sz="1150" spc="-10">
                <a:latin typeface="Times New Roman"/>
                <a:cs typeface="Times New Roman"/>
              </a:rPr>
              <a:t>in </a:t>
            </a:r>
            <a:r>
              <a:rPr dirty="0" sz="1150" spc="-5">
                <a:latin typeface="Times New Roman"/>
                <a:cs typeface="Times New Roman"/>
              </a:rPr>
              <a:t>the </a:t>
            </a:r>
            <a:r>
              <a:rPr dirty="0" sz="1150">
                <a:latin typeface="Times New Roman"/>
                <a:cs typeface="Times New Roman"/>
              </a:rPr>
              <a:t>standard </a:t>
            </a:r>
            <a:r>
              <a:rPr dirty="0" sz="1150" spc="-5">
                <a:latin typeface="Times New Roman"/>
                <a:cs typeface="Times New Roman"/>
              </a:rPr>
              <a:t>assets over the years compensates the  </a:t>
            </a:r>
            <a:r>
              <a:rPr dirty="0" sz="1150">
                <a:latin typeface="Times New Roman"/>
                <a:cs typeface="Times New Roman"/>
              </a:rPr>
              <a:t>fall</a:t>
            </a:r>
            <a:endParaRPr sz="1150">
              <a:latin typeface="Times New Roman"/>
              <a:cs typeface="Times New Roman"/>
            </a:endParaRPr>
          </a:p>
          <a:p>
            <a:pPr algn="ctr" marL="12065" marR="5080" indent="5080">
              <a:lnSpc>
                <a:spcPct val="143500"/>
              </a:lnSpc>
            </a:pPr>
            <a:r>
              <a:rPr dirty="0" sz="1150">
                <a:latin typeface="Times New Roman"/>
                <a:cs typeface="Times New Roman"/>
              </a:rPr>
              <a:t>in </a:t>
            </a:r>
            <a:r>
              <a:rPr dirty="0" sz="1150" spc="-5">
                <a:latin typeface="Times New Roman"/>
                <a:cs typeface="Times New Roman"/>
              </a:rPr>
              <a:t>the other three types </a:t>
            </a:r>
            <a:r>
              <a:rPr dirty="0" sz="1150">
                <a:latin typeface="Times New Roman"/>
                <a:cs typeface="Times New Roman"/>
              </a:rPr>
              <a:t>of </a:t>
            </a:r>
            <a:r>
              <a:rPr dirty="0" sz="1150" spc="-5">
                <a:latin typeface="Times New Roman"/>
                <a:cs typeface="Times New Roman"/>
              </a:rPr>
              <a:t>assets. </a:t>
            </a:r>
            <a:r>
              <a:rPr dirty="0" sz="1150" spc="-10">
                <a:latin typeface="Times New Roman"/>
                <a:cs typeface="Times New Roman"/>
              </a:rPr>
              <a:t>But </a:t>
            </a:r>
            <a:r>
              <a:rPr dirty="0" sz="1150">
                <a:latin typeface="Times New Roman"/>
                <a:cs typeface="Times New Roman"/>
              </a:rPr>
              <a:t>in </a:t>
            </a:r>
            <a:r>
              <a:rPr dirty="0" sz="1150" spc="-5">
                <a:latin typeface="Times New Roman"/>
                <a:cs typeface="Times New Roman"/>
              </a:rPr>
              <a:t>the year </a:t>
            </a:r>
            <a:r>
              <a:rPr dirty="0" sz="1150">
                <a:latin typeface="Times New Roman"/>
                <a:cs typeface="Times New Roman"/>
              </a:rPr>
              <a:t>2013, </a:t>
            </a:r>
            <a:r>
              <a:rPr dirty="0" sz="1150" spc="-5">
                <a:latin typeface="Times New Roman"/>
                <a:cs typeface="Times New Roman"/>
              </a:rPr>
              <a:t>the percentage </a:t>
            </a:r>
            <a:r>
              <a:rPr dirty="0" sz="1150">
                <a:latin typeface="Times New Roman"/>
                <a:cs typeface="Times New Roman"/>
              </a:rPr>
              <a:t>of Sub-standard </a:t>
            </a:r>
            <a:r>
              <a:rPr dirty="0" sz="1150" spc="-5">
                <a:latin typeface="Times New Roman"/>
                <a:cs typeface="Times New Roman"/>
              </a:rPr>
              <a:t>asset </a:t>
            </a:r>
            <a:r>
              <a:rPr dirty="0" sz="1150" spc="-10">
                <a:latin typeface="Times New Roman"/>
                <a:cs typeface="Times New Roman"/>
              </a:rPr>
              <a:t>has  </a:t>
            </a:r>
            <a:r>
              <a:rPr dirty="0" sz="1150">
                <a:latin typeface="Times New Roman"/>
                <a:cs typeface="Times New Roman"/>
              </a:rPr>
              <a:t>reduced </a:t>
            </a:r>
            <a:r>
              <a:rPr dirty="0" sz="1150" spc="5">
                <a:latin typeface="Times New Roman"/>
                <a:cs typeface="Times New Roman"/>
              </a:rPr>
              <a:t>by </a:t>
            </a:r>
            <a:r>
              <a:rPr dirty="0" sz="1150">
                <a:latin typeface="Times New Roman"/>
                <a:cs typeface="Times New Roman"/>
              </a:rPr>
              <a:t>0.5% </a:t>
            </a:r>
            <a:r>
              <a:rPr dirty="0" sz="1150" spc="-5">
                <a:latin typeface="Times New Roman"/>
                <a:cs typeface="Times New Roman"/>
              </a:rPr>
              <a:t>which </a:t>
            </a:r>
            <a:r>
              <a:rPr dirty="0" sz="1150" spc="-10">
                <a:latin typeface="Times New Roman"/>
                <a:cs typeface="Times New Roman"/>
              </a:rPr>
              <a:t>is </a:t>
            </a:r>
            <a:r>
              <a:rPr dirty="0" sz="1150">
                <a:latin typeface="Times New Roman"/>
                <a:cs typeface="Times New Roman"/>
              </a:rPr>
              <a:t>compensated </a:t>
            </a:r>
            <a:r>
              <a:rPr dirty="0" sz="1150" spc="5">
                <a:latin typeface="Times New Roman"/>
                <a:cs typeface="Times New Roman"/>
              </a:rPr>
              <a:t>by </a:t>
            </a:r>
            <a:r>
              <a:rPr dirty="0" sz="1150" spc="-5">
                <a:latin typeface="Times New Roman"/>
                <a:cs typeface="Times New Roman"/>
              </a:rPr>
              <a:t>increase </a:t>
            </a:r>
            <a:r>
              <a:rPr dirty="0" sz="1150" spc="-10">
                <a:latin typeface="Times New Roman"/>
                <a:cs typeface="Times New Roman"/>
              </a:rPr>
              <a:t>in </a:t>
            </a:r>
            <a:r>
              <a:rPr dirty="0" sz="1150">
                <a:latin typeface="Times New Roman"/>
                <a:cs typeface="Times New Roman"/>
              </a:rPr>
              <a:t>Sub-Standard </a:t>
            </a:r>
            <a:r>
              <a:rPr dirty="0" sz="1150" spc="5">
                <a:latin typeface="Times New Roman"/>
                <a:cs typeface="Times New Roman"/>
              </a:rPr>
              <a:t>&amp; </a:t>
            </a:r>
            <a:r>
              <a:rPr dirty="0" sz="1150" spc="-5">
                <a:latin typeface="Times New Roman"/>
                <a:cs typeface="Times New Roman"/>
              </a:rPr>
              <a:t>doubtful </a:t>
            </a:r>
            <a:r>
              <a:rPr dirty="0" sz="1150">
                <a:latin typeface="Times New Roman"/>
                <a:cs typeface="Times New Roman"/>
              </a:rPr>
              <a:t>assets. </a:t>
            </a:r>
            <a:r>
              <a:rPr dirty="0" sz="1150" spc="-5">
                <a:latin typeface="Times New Roman"/>
                <a:cs typeface="Times New Roman"/>
              </a:rPr>
              <a:t>This  increase </a:t>
            </a:r>
            <a:r>
              <a:rPr dirty="0" sz="1150" spc="-10">
                <a:latin typeface="Times New Roman"/>
                <a:cs typeface="Times New Roman"/>
              </a:rPr>
              <a:t>is </a:t>
            </a:r>
            <a:r>
              <a:rPr dirty="0" sz="1150" spc="-5">
                <a:latin typeface="Times New Roman"/>
                <a:cs typeface="Times New Roman"/>
              </a:rPr>
              <a:t>due </a:t>
            </a:r>
            <a:r>
              <a:rPr dirty="0" sz="1150">
                <a:latin typeface="Times New Roman"/>
                <a:cs typeface="Times New Roman"/>
              </a:rPr>
              <a:t>to </a:t>
            </a:r>
            <a:r>
              <a:rPr dirty="0" sz="1150" spc="-5">
                <a:latin typeface="Times New Roman"/>
                <a:cs typeface="Times New Roman"/>
              </a:rPr>
              <a:t>interest </a:t>
            </a:r>
            <a:r>
              <a:rPr dirty="0" sz="1150" spc="5">
                <a:latin typeface="Times New Roman"/>
                <a:cs typeface="Times New Roman"/>
              </a:rPr>
              <a:t>&amp; </a:t>
            </a:r>
            <a:r>
              <a:rPr dirty="0" sz="1150" spc="-10">
                <a:latin typeface="Times New Roman"/>
                <a:cs typeface="Times New Roman"/>
              </a:rPr>
              <a:t>principle </a:t>
            </a:r>
            <a:r>
              <a:rPr dirty="0" sz="1150" spc="-5">
                <a:latin typeface="Times New Roman"/>
                <a:cs typeface="Times New Roman"/>
              </a:rPr>
              <a:t>amount unpaid due </a:t>
            </a:r>
            <a:r>
              <a:rPr dirty="0" sz="1150">
                <a:latin typeface="Times New Roman"/>
                <a:cs typeface="Times New Roman"/>
              </a:rPr>
              <a:t>to </a:t>
            </a:r>
            <a:r>
              <a:rPr dirty="0" sz="1150" spc="-5">
                <a:latin typeface="Times New Roman"/>
                <a:cs typeface="Times New Roman"/>
              </a:rPr>
              <a:t>financial </a:t>
            </a:r>
            <a:r>
              <a:rPr dirty="0" sz="1150" spc="-10">
                <a:latin typeface="Times New Roman"/>
                <a:cs typeface="Times New Roman"/>
              </a:rPr>
              <a:t>crisis in </a:t>
            </a:r>
            <a:r>
              <a:rPr dirty="0" sz="1150">
                <a:latin typeface="Times New Roman"/>
                <a:cs typeface="Times New Roman"/>
              </a:rPr>
              <a:t>2017. </a:t>
            </a:r>
            <a:r>
              <a:rPr dirty="0" sz="1150" spc="-15">
                <a:latin typeface="Times New Roman"/>
                <a:cs typeface="Times New Roman"/>
              </a:rPr>
              <a:t>The  </a:t>
            </a:r>
            <a:r>
              <a:rPr dirty="0" sz="1150" spc="-5">
                <a:latin typeface="Times New Roman"/>
                <a:cs typeface="Times New Roman"/>
              </a:rPr>
              <a:t>percentage </a:t>
            </a:r>
            <a:r>
              <a:rPr dirty="0" sz="1150">
                <a:latin typeface="Times New Roman"/>
                <a:cs typeface="Times New Roman"/>
              </a:rPr>
              <a:t>of </a:t>
            </a:r>
            <a:r>
              <a:rPr dirty="0" sz="1150" spc="-5">
                <a:latin typeface="Times New Roman"/>
                <a:cs typeface="Times New Roman"/>
              </a:rPr>
              <a:t>doubtful </a:t>
            </a:r>
            <a:r>
              <a:rPr dirty="0" sz="1150" spc="5">
                <a:latin typeface="Times New Roman"/>
                <a:cs typeface="Times New Roman"/>
              </a:rPr>
              <a:t>asset </a:t>
            </a:r>
            <a:r>
              <a:rPr dirty="0" sz="1150" spc="-5">
                <a:latin typeface="Times New Roman"/>
                <a:cs typeface="Times New Roman"/>
              </a:rPr>
              <a:t>has reduced </a:t>
            </a:r>
            <a:r>
              <a:rPr dirty="0" sz="1150">
                <a:latin typeface="Times New Roman"/>
                <a:cs typeface="Times New Roman"/>
              </a:rPr>
              <a:t>to a </a:t>
            </a:r>
            <a:r>
              <a:rPr dirty="0" sz="1150" spc="-5">
                <a:latin typeface="Times New Roman"/>
                <a:cs typeface="Times New Roman"/>
              </a:rPr>
              <a:t>great extent amongst </a:t>
            </a:r>
            <a:r>
              <a:rPr dirty="0" sz="1150" spc="-10">
                <a:latin typeface="Times New Roman"/>
                <a:cs typeface="Times New Roman"/>
              </a:rPr>
              <a:t>all. </a:t>
            </a:r>
            <a:r>
              <a:rPr dirty="0" sz="1150">
                <a:latin typeface="Times New Roman"/>
                <a:cs typeface="Times New Roman"/>
              </a:rPr>
              <a:t>So </a:t>
            </a:r>
            <a:r>
              <a:rPr dirty="0" sz="1150" spc="-5">
                <a:latin typeface="Times New Roman"/>
                <a:cs typeface="Times New Roman"/>
              </a:rPr>
              <a:t>the private sector banks  </a:t>
            </a:r>
            <a:r>
              <a:rPr dirty="0" sz="1150" spc="-10">
                <a:latin typeface="Times New Roman"/>
                <a:cs typeface="Times New Roman"/>
              </a:rPr>
              <a:t>have managed </a:t>
            </a:r>
            <a:r>
              <a:rPr dirty="0" sz="1150">
                <a:latin typeface="Times New Roman"/>
                <a:cs typeface="Times New Roman"/>
              </a:rPr>
              <a:t>to </a:t>
            </a:r>
            <a:r>
              <a:rPr dirty="0" sz="1150" spc="-5">
                <a:latin typeface="Times New Roman"/>
                <a:cs typeface="Times New Roman"/>
              </a:rPr>
              <a:t>reduce the doubtful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asset.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5014" y="5424169"/>
            <a:ext cx="350774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 b="1">
                <a:latin typeface="Times New Roman"/>
                <a:cs typeface="Times New Roman"/>
              </a:rPr>
              <a:t>Net </a:t>
            </a:r>
            <a:r>
              <a:rPr dirty="0" sz="1150" b="1">
                <a:latin typeface="Times New Roman"/>
                <a:cs typeface="Times New Roman"/>
              </a:rPr>
              <a:t>NPA </a:t>
            </a:r>
            <a:r>
              <a:rPr dirty="0" sz="1150" spc="-5" b="1">
                <a:latin typeface="Times New Roman"/>
                <a:cs typeface="Times New Roman"/>
              </a:rPr>
              <a:t>to Net </a:t>
            </a:r>
            <a:r>
              <a:rPr dirty="0" sz="1150" b="1">
                <a:latin typeface="Times New Roman"/>
                <a:cs typeface="Times New Roman"/>
              </a:rPr>
              <a:t>Advance Ratio </a:t>
            </a:r>
            <a:r>
              <a:rPr dirty="0" sz="1150" spc="-10" b="1">
                <a:latin typeface="Times New Roman"/>
                <a:cs typeface="Times New Roman"/>
              </a:rPr>
              <a:t>of </a:t>
            </a:r>
            <a:r>
              <a:rPr dirty="0" sz="1150" b="1">
                <a:latin typeface="Times New Roman"/>
                <a:cs typeface="Times New Roman"/>
              </a:rPr>
              <a:t>Private </a:t>
            </a:r>
            <a:r>
              <a:rPr dirty="0" sz="1150" spc="-5" b="1">
                <a:latin typeface="Times New Roman"/>
                <a:cs typeface="Times New Roman"/>
              </a:rPr>
              <a:t>Sector</a:t>
            </a:r>
            <a:r>
              <a:rPr dirty="0" sz="1150" spc="-6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Banks: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3929" y="6054089"/>
            <a:ext cx="5537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0000"/>
                </a:solidFill>
                <a:latin typeface="Arial"/>
                <a:cs typeface="Arial"/>
              </a:rPr>
              <a:t>Table:</a:t>
            </a:r>
            <a:r>
              <a:rPr dirty="0" sz="9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F0000"/>
                </a:solidFill>
                <a:latin typeface="Arial"/>
                <a:cs typeface="Arial"/>
              </a:rPr>
              <a:t>1.6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04557" y="6277609"/>
          <a:ext cx="5819140" cy="258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575"/>
                <a:gridCol w="1938654"/>
                <a:gridCol w="1938654"/>
              </a:tblGrid>
              <a:tr h="259461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Years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Old </a:t>
                      </a:r>
                      <a:r>
                        <a:rPr dirty="0" sz="1150" spc="-5" b="1">
                          <a:latin typeface="Times New Roman"/>
                          <a:cs typeface="Times New Roman"/>
                        </a:rPr>
                        <a:t>private sector</a:t>
                      </a:r>
                      <a:r>
                        <a:rPr dirty="0" sz="115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0" b="1">
                          <a:latin typeface="Times New Roman"/>
                          <a:cs typeface="Times New Roman"/>
                        </a:rPr>
                        <a:t>Banks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5" b="1">
                          <a:latin typeface="Times New Roman"/>
                          <a:cs typeface="Times New Roman"/>
                        </a:rPr>
                        <a:t>New </a:t>
                      </a:r>
                      <a:r>
                        <a:rPr dirty="0" sz="1150" b="1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dirty="0" sz="115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 b="1">
                          <a:latin typeface="Times New Roman"/>
                          <a:cs typeface="Times New Roman"/>
                        </a:rPr>
                        <a:t>Sector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2008-09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7.3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3.1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2009-10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7.1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4.9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2010-11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5.2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1.5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2011-12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3.8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1.7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175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2012-13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2.7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1.9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238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2013-14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1.7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0.8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2014-15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1.0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1.0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2015-16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0.7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1.1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2016-17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0.9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1.3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337" y="1900301"/>
            <a:ext cx="5717540" cy="2309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236220" marR="229870">
              <a:lnSpc>
                <a:spcPct val="1431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chart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clearly observed that old </a:t>
            </a:r>
            <a:r>
              <a:rPr dirty="0" sz="1200" spc="-10">
                <a:latin typeface="Times New Roman"/>
                <a:cs typeface="Times New Roman"/>
              </a:rPr>
              <a:t>private </a:t>
            </a:r>
            <a:r>
              <a:rPr dirty="0" sz="1200" spc="-5">
                <a:latin typeface="Times New Roman"/>
                <a:cs typeface="Times New Roman"/>
              </a:rPr>
              <a:t>sector </a:t>
            </a:r>
            <a:r>
              <a:rPr dirty="0" sz="1200">
                <a:latin typeface="Times New Roman"/>
                <a:cs typeface="Times New Roman"/>
              </a:rPr>
              <a:t>banks are </a:t>
            </a:r>
            <a:r>
              <a:rPr dirty="0" sz="1200" spc="-5">
                <a:latin typeface="Times New Roman"/>
                <a:cs typeface="Times New Roman"/>
              </a:rPr>
              <a:t>constantly  improving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1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in terms of </a:t>
            </a:r>
            <a:r>
              <a:rPr dirty="0" sz="1200" spc="-5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to net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ratio </a:t>
            </a:r>
            <a:r>
              <a:rPr dirty="0" sz="1200" spc="-5">
                <a:latin typeface="Times New Roman"/>
                <a:cs typeface="Times New Roman"/>
              </a:rPr>
              <a:t>which is represented </a:t>
            </a:r>
            <a:r>
              <a:rPr dirty="0" sz="1200">
                <a:latin typeface="Times New Roman"/>
                <a:cs typeface="Times New Roman"/>
              </a:rPr>
              <a:t>by declining trend from </a:t>
            </a:r>
            <a:r>
              <a:rPr dirty="0" sz="1200" spc="10">
                <a:latin typeface="Times New Roman"/>
                <a:cs typeface="Times New Roman"/>
              </a:rPr>
              <a:t>2008-  </a:t>
            </a:r>
            <a:r>
              <a:rPr dirty="0" sz="1200">
                <a:latin typeface="Times New Roman"/>
                <a:cs typeface="Times New Roman"/>
              </a:rPr>
              <a:t>09</a:t>
            </a:r>
            <a:endParaRPr sz="1200">
              <a:latin typeface="Times New Roman"/>
              <a:cs typeface="Times New Roman"/>
            </a:endParaRPr>
          </a:p>
          <a:p>
            <a:pPr algn="ctr" marL="96520" marR="93980">
              <a:lnSpc>
                <a:spcPct val="1431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2016-17. While </a:t>
            </a:r>
            <a:r>
              <a:rPr dirty="0" sz="1200">
                <a:latin typeface="Times New Roman"/>
                <a:cs typeface="Times New Roman"/>
              </a:rPr>
              <a:t>on the other </a:t>
            </a:r>
            <a:r>
              <a:rPr dirty="0" sz="1200" spc="-5">
                <a:latin typeface="Times New Roman"/>
                <a:cs typeface="Times New Roman"/>
              </a:rPr>
              <a:t>hand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to net </a:t>
            </a:r>
            <a:r>
              <a:rPr dirty="0" sz="1200" spc="-5">
                <a:latin typeface="Times New Roman"/>
                <a:cs typeface="Times New Roman"/>
              </a:rPr>
              <a:t>advances  </a:t>
            </a:r>
            <a:r>
              <a:rPr dirty="0" sz="1200">
                <a:latin typeface="Times New Roman"/>
                <a:cs typeface="Times New Roman"/>
              </a:rPr>
              <a:t>ratio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is fluctuating 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years.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635" y="5657849"/>
            <a:ext cx="4260850" cy="665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150" spc="5" b="1">
                <a:latin typeface="Times New Roman"/>
                <a:cs typeface="Times New Roman"/>
              </a:rPr>
              <a:t>Net </a:t>
            </a:r>
            <a:r>
              <a:rPr dirty="0" sz="1150" spc="-5" b="1">
                <a:latin typeface="Times New Roman"/>
                <a:cs typeface="Times New Roman"/>
              </a:rPr>
              <a:t>NPAs </a:t>
            </a:r>
            <a:r>
              <a:rPr dirty="0" sz="1150" spc="-10" b="1">
                <a:latin typeface="Times New Roman"/>
                <a:cs typeface="Times New Roman"/>
              </a:rPr>
              <a:t>of </a:t>
            </a:r>
            <a:r>
              <a:rPr dirty="0" sz="1150" b="1">
                <a:latin typeface="Times New Roman"/>
                <a:cs typeface="Times New Roman"/>
              </a:rPr>
              <a:t>Old </a:t>
            </a:r>
            <a:r>
              <a:rPr dirty="0" sz="1150" spc="-5" b="1">
                <a:latin typeface="Times New Roman"/>
                <a:cs typeface="Times New Roman"/>
              </a:rPr>
              <a:t>and </a:t>
            </a:r>
            <a:r>
              <a:rPr dirty="0" sz="1150" spc="5" b="1">
                <a:latin typeface="Times New Roman"/>
                <a:cs typeface="Times New Roman"/>
              </a:rPr>
              <a:t>New </a:t>
            </a:r>
            <a:r>
              <a:rPr dirty="0" sz="1150" b="1">
                <a:latin typeface="Times New Roman"/>
                <a:cs typeface="Times New Roman"/>
              </a:rPr>
              <a:t>Private </a:t>
            </a:r>
            <a:r>
              <a:rPr dirty="0" sz="1150" spc="-5" b="1">
                <a:latin typeface="Times New Roman"/>
                <a:cs typeface="Times New Roman"/>
              </a:rPr>
              <a:t>Sector Banks: </a:t>
            </a:r>
            <a:r>
              <a:rPr dirty="0" sz="1150" spc="5" b="1">
                <a:latin typeface="Times New Roman"/>
                <a:cs typeface="Times New Roman"/>
              </a:rPr>
              <a:t>2008-09 </a:t>
            </a:r>
            <a:r>
              <a:rPr dirty="0" sz="1150" spc="-5" b="1">
                <a:latin typeface="Times New Roman"/>
                <a:cs typeface="Times New Roman"/>
              </a:rPr>
              <a:t>to</a:t>
            </a:r>
            <a:r>
              <a:rPr dirty="0" sz="1150" spc="-7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2016-17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900" b="1">
                <a:solidFill>
                  <a:srgbClr val="FF0000"/>
                </a:solidFill>
                <a:latin typeface="Arial"/>
                <a:cs typeface="Arial"/>
              </a:rPr>
              <a:t>Table:</a:t>
            </a:r>
            <a:r>
              <a:rPr dirty="0" sz="9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F0000"/>
                </a:solidFill>
                <a:latin typeface="Arial"/>
                <a:cs typeface="Arial"/>
              </a:rPr>
              <a:t>1.7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557" y="6384290"/>
          <a:ext cx="5819140" cy="258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575"/>
                <a:gridCol w="1938654"/>
                <a:gridCol w="1938654"/>
              </a:tblGrid>
              <a:tr h="256920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Years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b="1">
                          <a:latin typeface="Times New Roman"/>
                          <a:cs typeface="Times New Roman"/>
                        </a:rPr>
                        <a:t>Old </a:t>
                      </a:r>
                      <a:r>
                        <a:rPr dirty="0" sz="1150" spc="-5" b="1">
                          <a:latin typeface="Times New Roman"/>
                          <a:cs typeface="Times New Roman"/>
                        </a:rPr>
                        <a:t>private sector</a:t>
                      </a:r>
                      <a:r>
                        <a:rPr dirty="0" sz="115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0" b="1">
                          <a:latin typeface="Times New Roman"/>
                          <a:cs typeface="Times New Roman"/>
                        </a:rPr>
                        <a:t>Banks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5" b="1">
                          <a:latin typeface="Times New Roman"/>
                          <a:cs typeface="Times New Roman"/>
                        </a:rPr>
                        <a:t>New </a:t>
                      </a:r>
                      <a:r>
                        <a:rPr dirty="0" sz="1150" b="1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dirty="0" sz="115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 b="1">
                          <a:latin typeface="Times New Roman"/>
                          <a:cs typeface="Times New Roman"/>
                        </a:rPr>
                        <a:t>Sector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2008-09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2771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929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2009-10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3013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3663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2010-11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2598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1365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2011-12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2142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1986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334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2012-13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1859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2353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2013-14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1375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1796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2014-15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891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3137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2015-16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740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4640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2016-17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1165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6253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817" y="1679193"/>
            <a:ext cx="5650865" cy="310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2065" marR="5080" indent="1270">
              <a:lnSpc>
                <a:spcPct val="144400"/>
              </a:lnSpc>
            </a:pPr>
            <a:r>
              <a:rPr dirty="0" sz="1200" spc="-10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chart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clearly observed that </a:t>
            </a:r>
            <a:r>
              <a:rPr dirty="0" sz="1200" spc="-5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of old private sector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has a  </a:t>
            </a:r>
            <a:r>
              <a:rPr dirty="0" sz="1200" spc="-5">
                <a:latin typeface="Times New Roman"/>
                <a:cs typeface="Times New Roman"/>
              </a:rPr>
              <a:t>declining </a:t>
            </a:r>
            <a:r>
              <a:rPr dirty="0" sz="1200">
                <a:latin typeface="Times New Roman"/>
                <a:cs typeface="Times New Roman"/>
              </a:rPr>
              <a:t>trend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on the contrary new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banks has an </a:t>
            </a:r>
            <a:r>
              <a:rPr dirty="0" sz="1200" spc="-5">
                <a:latin typeface="Times New Roman"/>
                <a:cs typeface="Times New Roman"/>
              </a:rPr>
              <a:t>upward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trend.</a:t>
            </a:r>
            <a:endParaRPr sz="12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Old private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 which is passing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lower growth </a:t>
            </a:r>
            <a:r>
              <a:rPr dirty="0" sz="1200">
                <a:latin typeface="Times New Roman"/>
                <a:cs typeface="Times New Roman"/>
              </a:rPr>
              <a:t>rate in </a:t>
            </a:r>
            <a:r>
              <a:rPr dirty="0" sz="1200" spc="-5">
                <a:latin typeface="Times New Roman"/>
                <a:cs typeface="Times New Roman"/>
              </a:rPr>
              <a:t>recent past,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starts</a:t>
            </a:r>
            <a:endParaRPr sz="1200">
              <a:latin typeface="Times New Roman"/>
              <a:cs typeface="Times New Roman"/>
            </a:endParaRPr>
          </a:p>
          <a:p>
            <a:pPr algn="ctr" marL="99060" marR="8890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performing </a:t>
            </a:r>
            <a:r>
              <a:rPr dirty="0" sz="1200" spc="-5">
                <a:latin typeface="Times New Roman"/>
                <a:cs typeface="Times New Roman"/>
              </a:rPr>
              <a:t>better </a:t>
            </a:r>
            <a:r>
              <a:rPr dirty="0" sz="1200">
                <a:latin typeface="Times New Roman"/>
                <a:cs typeface="Times New Roman"/>
              </a:rPr>
              <a:t>than their </a:t>
            </a:r>
            <a:r>
              <a:rPr dirty="0" sz="1200" spc="-10">
                <a:latin typeface="Times New Roman"/>
                <a:cs typeface="Times New Roman"/>
              </a:rPr>
              <a:t>new </a:t>
            </a:r>
            <a:r>
              <a:rPr dirty="0" sz="1200">
                <a:latin typeface="Times New Roman"/>
                <a:cs typeface="Times New Roman"/>
              </a:rPr>
              <a:t>counterparts. </a:t>
            </a:r>
            <a:r>
              <a:rPr dirty="0" sz="1200" spc="-5">
                <a:latin typeface="Times New Roman"/>
                <a:cs typeface="Times New Roman"/>
              </a:rPr>
              <a:t>Old private sector </a:t>
            </a:r>
            <a:r>
              <a:rPr dirty="0" sz="1200">
                <a:latin typeface="Times New Roman"/>
                <a:cs typeface="Times New Roman"/>
              </a:rPr>
              <a:t>banks are more </a:t>
            </a:r>
            <a:r>
              <a:rPr dirty="0" sz="1200" spc="-5">
                <a:latin typeface="Times New Roman"/>
                <a:cs typeface="Times New Roman"/>
              </a:rPr>
              <a:t>efficient  </a:t>
            </a:r>
            <a:r>
              <a:rPr dirty="0" sz="1200">
                <a:latin typeface="Times New Roman"/>
                <a:cs typeface="Times New Roman"/>
              </a:rPr>
              <a:t>than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that of new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managing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NPA.</a:t>
            </a:r>
            <a:endParaRPr sz="1200">
              <a:latin typeface="Times New Roman"/>
              <a:cs typeface="Times New Roman"/>
            </a:endParaRPr>
          </a:p>
          <a:p>
            <a:pPr algn="ctr" marL="817880" marR="805815">
              <a:lnSpc>
                <a:spcPct val="287500"/>
              </a:lnSpc>
              <a:spcBef>
                <a:spcPts val="20"/>
              </a:spcBef>
            </a:pPr>
            <a:r>
              <a:rPr dirty="0" sz="1200" spc="-5" b="1">
                <a:latin typeface="Times New Roman"/>
                <a:cs typeface="Times New Roman"/>
              </a:rPr>
              <a:t>Composition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NPAs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b="1">
                <a:latin typeface="Times New Roman"/>
                <a:cs typeface="Times New Roman"/>
              </a:rPr>
              <a:t>Private </a:t>
            </a:r>
            <a:r>
              <a:rPr dirty="0" sz="1200" spc="-5" b="1">
                <a:latin typeface="Times New Roman"/>
                <a:cs typeface="Times New Roman"/>
              </a:rPr>
              <a:t>Sector Banks </a:t>
            </a:r>
            <a:r>
              <a:rPr dirty="0" sz="1200" b="1">
                <a:latin typeface="Times New Roman"/>
                <a:cs typeface="Times New Roman"/>
              </a:rPr>
              <a:t>- 2009 </a:t>
            </a:r>
            <a:r>
              <a:rPr dirty="0" sz="1200" spc="5" b="1">
                <a:latin typeface="Times New Roman"/>
                <a:cs typeface="Times New Roman"/>
              </a:rPr>
              <a:t>To </a:t>
            </a:r>
            <a:r>
              <a:rPr dirty="0" sz="1200" b="1">
                <a:latin typeface="Times New Roman"/>
                <a:cs typeface="Times New Roman"/>
              </a:rPr>
              <a:t>2017: 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1.8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4557" y="4984750"/>
          <a:ext cx="5819140" cy="270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975"/>
                <a:gridCol w="1456055"/>
                <a:gridCol w="1456055"/>
                <a:gridCol w="1448435"/>
              </a:tblGrid>
              <a:tr h="26923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YEAR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Priority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Sector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Non-Priority Sector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Sector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4452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9090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2445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9327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2482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7796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621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2188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6569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2284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5541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2884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6353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3419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9558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2017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3640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13172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0917" y="8442325"/>
            <a:ext cx="5569585" cy="99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2065" marR="5080" indent="4445">
              <a:lnSpc>
                <a:spcPct val="1433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above graph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observed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Priority </a:t>
            </a:r>
            <a:r>
              <a:rPr dirty="0" sz="1200">
                <a:latin typeface="Times New Roman"/>
                <a:cs typeface="Times New Roman"/>
              </a:rPr>
              <a:t>sector category on an </a:t>
            </a:r>
            <a:r>
              <a:rPr dirty="0" sz="1200" spc="-5">
                <a:latin typeface="Times New Roman"/>
                <a:cs typeface="Times New Roman"/>
              </a:rPr>
              <a:t>average </a:t>
            </a:r>
            <a:r>
              <a:rPr dirty="0" sz="1200">
                <a:latin typeface="Times New Roman"/>
                <a:cs typeface="Times New Roman"/>
              </a:rPr>
              <a:t>constitutes  </a:t>
            </a:r>
            <a:r>
              <a:rPr dirty="0" sz="1200" spc="-5">
                <a:latin typeface="Times New Roman"/>
                <a:cs typeface="Times New Roman"/>
              </a:rPr>
              <a:t>almost </a:t>
            </a:r>
            <a:r>
              <a:rPr dirty="0" sz="1200" b="1">
                <a:latin typeface="Times New Roman"/>
                <a:cs typeface="Times New Roman"/>
              </a:rPr>
              <a:t>34% </a:t>
            </a:r>
            <a:r>
              <a:rPr dirty="0" sz="1200">
                <a:latin typeface="Times New Roman"/>
                <a:cs typeface="Times New Roman"/>
              </a:rPr>
              <a:t>of the total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1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banks. While average NPA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797" y="810640"/>
            <a:ext cx="5721985" cy="265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4305" marR="150495">
              <a:lnSpc>
                <a:spcPct val="1431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priority sector constitutes of </a:t>
            </a:r>
            <a:r>
              <a:rPr dirty="0" sz="1200" b="1">
                <a:latin typeface="Times New Roman"/>
                <a:cs typeface="Times New Roman"/>
              </a:rPr>
              <a:t>25% </a:t>
            </a:r>
            <a:r>
              <a:rPr dirty="0" sz="1200">
                <a:latin typeface="Times New Roman"/>
                <a:cs typeface="Times New Roman"/>
              </a:rPr>
              <a:t>of total </a:t>
            </a:r>
            <a:r>
              <a:rPr dirty="0" sz="1200" spc="-15">
                <a:latin typeface="Times New Roman"/>
                <a:cs typeface="Times New Roman"/>
              </a:rPr>
              <a:t>NPA.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later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from 2015 to 2017 there </a:t>
            </a:r>
            <a:r>
              <a:rPr dirty="0" sz="1200" spc="-5">
                <a:latin typeface="Times New Roman"/>
                <a:cs typeface="Times New Roman"/>
              </a:rPr>
              <a:t>is 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endParaRPr sz="1200">
              <a:latin typeface="Times New Roman"/>
              <a:cs typeface="Times New Roman"/>
            </a:endParaRPr>
          </a:p>
          <a:p>
            <a:pPr algn="ctr" marL="12065" marR="5080" indent="-2540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of priority sector.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these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advances was </a:t>
            </a:r>
            <a:r>
              <a:rPr dirty="0" sz="1200" spc="-10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agriculture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housing  </a:t>
            </a:r>
            <a:r>
              <a:rPr dirty="0" sz="1200">
                <a:latin typeface="Times New Roman"/>
                <a:cs typeface="Times New Roman"/>
              </a:rPr>
              <a:t>sector.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 spc="-5">
                <a:latin typeface="Times New Roman"/>
                <a:cs typeface="Times New Roman"/>
              </a:rPr>
              <a:t>2015-17, </a:t>
            </a:r>
            <a:r>
              <a:rPr dirty="0" sz="1200">
                <a:latin typeface="Times New Roman"/>
                <a:cs typeface="Times New Roman"/>
              </a:rPr>
              <a:t>the real </a:t>
            </a:r>
            <a:r>
              <a:rPr dirty="0" sz="1200" spc="-5">
                <a:latin typeface="Times New Roman"/>
                <a:cs typeface="Times New Roman"/>
              </a:rPr>
              <a:t>estate </a:t>
            </a:r>
            <a:r>
              <a:rPr dirty="0" sz="1200">
                <a:latin typeface="Times New Roman"/>
                <a:cs typeface="Times New Roman"/>
              </a:rPr>
              <a:t>market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on boom, </a:t>
            </a:r>
            <a:r>
              <a:rPr dirty="0" sz="1200" spc="-5">
                <a:latin typeface="Times New Roman"/>
                <a:cs typeface="Times New Roman"/>
              </a:rPr>
              <a:t>which encouraged </a:t>
            </a:r>
            <a:r>
              <a:rPr dirty="0" sz="1200">
                <a:latin typeface="Times New Roman"/>
                <a:cs typeface="Times New Roman"/>
              </a:rPr>
              <a:t>people to  take </a:t>
            </a:r>
            <a:r>
              <a:rPr dirty="0" sz="1200" spc="-5">
                <a:latin typeface="Times New Roman"/>
                <a:cs typeface="Times New Roman"/>
              </a:rPr>
              <a:t>more loans. </a:t>
            </a:r>
            <a:r>
              <a:rPr dirty="0" sz="1200" spc="-1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subprime crisis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sudden fall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real estate market </a:t>
            </a:r>
            <a:r>
              <a:rPr dirty="0" sz="1200">
                <a:latin typeface="Times New Roman"/>
                <a:cs typeface="Times New Roman"/>
              </a:rPr>
              <a:t>&amp;  people </a:t>
            </a:r>
            <a:r>
              <a:rPr dirty="0" sz="1200" spc="-5">
                <a:latin typeface="Times New Roman"/>
                <a:cs typeface="Times New Roman"/>
              </a:rPr>
              <a:t>became default </a:t>
            </a:r>
            <a:r>
              <a:rPr dirty="0" sz="1200">
                <a:latin typeface="Times New Roman"/>
                <a:cs typeface="Times New Roman"/>
              </a:rPr>
              <a:t>to pay the loan.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case of </a:t>
            </a:r>
            <a:r>
              <a:rPr dirty="0" sz="1200" spc="-5">
                <a:latin typeface="Times New Roman"/>
                <a:cs typeface="Times New Roman"/>
              </a:rPr>
              <a:t>non-priority </a:t>
            </a:r>
            <a:r>
              <a:rPr dirty="0" sz="1200">
                <a:latin typeface="Times New Roman"/>
                <a:cs typeface="Times New Roman"/>
              </a:rPr>
              <a:t>sector, the </a:t>
            </a:r>
            <a:r>
              <a:rPr dirty="0" sz="1200" spc="-5">
                <a:latin typeface="Times New Roman"/>
                <a:cs typeface="Times New Roman"/>
              </a:rPr>
              <a:t>average advances 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b="1">
                <a:latin typeface="Times New Roman"/>
                <a:cs typeface="Times New Roman"/>
              </a:rPr>
              <a:t>60.5% </a:t>
            </a:r>
            <a:r>
              <a:rPr dirty="0" sz="1200">
                <a:latin typeface="Times New Roman"/>
                <a:cs typeface="Times New Roman"/>
              </a:rPr>
              <a:t>of total </a:t>
            </a:r>
            <a:r>
              <a:rPr dirty="0" sz="1200" spc="-5">
                <a:latin typeface="Times New Roman"/>
                <a:cs typeface="Times New Roman"/>
              </a:rPr>
              <a:t>advance made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banks. </a:t>
            </a:r>
            <a:r>
              <a:rPr dirty="0" sz="1200" spc="-10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average NPA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non-  </a:t>
            </a:r>
            <a:r>
              <a:rPr dirty="0" sz="1200">
                <a:latin typeface="Times New Roman"/>
                <a:cs typeface="Times New Roman"/>
              </a:rPr>
              <a:t>priority sector is </a:t>
            </a:r>
            <a:r>
              <a:rPr dirty="0" sz="1200" spc="-5">
                <a:latin typeface="Times New Roman"/>
                <a:cs typeface="Times New Roman"/>
              </a:rPr>
              <a:t>almost </a:t>
            </a:r>
            <a:r>
              <a:rPr dirty="0" sz="1200" b="1">
                <a:latin typeface="Times New Roman"/>
                <a:cs typeface="Times New Roman"/>
              </a:rPr>
              <a:t>74% </a:t>
            </a:r>
            <a:r>
              <a:rPr dirty="0" sz="1200" spc="-5">
                <a:latin typeface="Times New Roman"/>
                <a:cs typeface="Times New Roman"/>
              </a:rPr>
              <a:t>which is highest amongst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entire </a:t>
            </a:r>
            <a:r>
              <a:rPr dirty="0" sz="1200" spc="-10">
                <a:latin typeface="Times New Roman"/>
                <a:cs typeface="Times New Roman"/>
              </a:rPr>
              <a:t>category. 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declining </a:t>
            </a:r>
            <a:r>
              <a:rPr dirty="0" sz="1200">
                <a:latin typeface="Times New Roman"/>
                <a:cs typeface="Times New Roman"/>
              </a:rPr>
              <a:t>trend in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of non-priority sector from 2011 to 2014,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as a </a:t>
            </a:r>
            <a:r>
              <a:rPr dirty="0" sz="1200" spc="-5">
                <a:latin typeface="Times New Roman"/>
                <a:cs typeface="Times New Roman"/>
              </a:rPr>
              <a:t>result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securitization </a:t>
            </a:r>
            <a:r>
              <a:rPr dirty="0" sz="1200" spc="-10">
                <a:latin typeface="Times New Roman"/>
                <a:cs typeface="Times New Roman"/>
              </a:rPr>
              <a:t>Act,</a:t>
            </a:r>
            <a:r>
              <a:rPr dirty="0" sz="1200">
                <a:latin typeface="Times New Roman"/>
                <a:cs typeface="Times New Roman"/>
              </a:rPr>
              <a:t> 2002.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4054" y="4476495"/>
            <a:ext cx="3630929" cy="734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NPA ratios </a:t>
            </a:r>
            <a:r>
              <a:rPr dirty="0" sz="1200" spc="-15" b="1">
                <a:latin typeface="Times New Roman"/>
                <a:cs typeface="Times New Roman"/>
              </a:rPr>
              <a:t>of </a:t>
            </a:r>
            <a:r>
              <a:rPr dirty="0" sz="1200" b="1">
                <a:latin typeface="Times New Roman"/>
                <a:cs typeface="Times New Roman"/>
              </a:rPr>
              <a:t>Private </a:t>
            </a:r>
            <a:r>
              <a:rPr dirty="0" sz="1200" spc="-5" b="1">
                <a:latin typeface="Times New Roman"/>
                <a:cs typeface="Times New Roman"/>
              </a:rPr>
              <a:t>Sector </a:t>
            </a:r>
            <a:r>
              <a:rPr dirty="0" sz="1200" spc="-10" b="1">
                <a:latin typeface="Times New Roman"/>
                <a:cs typeface="Times New Roman"/>
              </a:rPr>
              <a:t>Banks: </a:t>
            </a:r>
            <a:r>
              <a:rPr dirty="0" sz="1200" spc="5" b="1">
                <a:latin typeface="Times New Roman"/>
                <a:cs typeface="Times New Roman"/>
              </a:rPr>
              <a:t>2012-13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2016-17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Table: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1.9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557" y="5287009"/>
          <a:ext cx="5819140" cy="1623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880"/>
                <a:gridCol w="2240915"/>
                <a:gridCol w="2244090"/>
              </a:tblGrid>
              <a:tr h="269240">
                <a:tc>
                  <a:txBody>
                    <a:bodyPr/>
                    <a:lstStyle/>
                    <a:p>
                      <a:pPr algn="r" marR="443865">
                        <a:lnSpc>
                          <a:spcPts val="14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Gross NPAs/Gross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Advances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Net NPAs/Net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Advances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r" marR="407034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2012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lstStyle/>
                    <a:p>
                      <a:pPr algn="r" marR="407034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2013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r" marR="407034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2014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620">
                <a:tc>
                  <a:txBody>
                    <a:bodyPr/>
                    <a:lstStyle/>
                    <a:p>
                      <a:pPr algn="r" marR="407034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2015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r" marR="407034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2016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5517" y="8201025"/>
            <a:ext cx="5638165" cy="1522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Interpretation: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2065" marR="5080" indent="-19050">
              <a:lnSpc>
                <a:spcPct val="144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percentage change </a:t>
            </a:r>
            <a:r>
              <a:rPr dirty="0" sz="1200">
                <a:latin typeface="Times New Roman"/>
                <a:cs typeface="Times New Roman"/>
              </a:rPr>
              <a:t>in of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gross advances </a:t>
            </a:r>
            <a:r>
              <a:rPr dirty="0" sz="1200">
                <a:latin typeface="Times New Roman"/>
                <a:cs typeface="Times New Roman"/>
              </a:rPr>
              <a:t>ratio </a:t>
            </a:r>
            <a:r>
              <a:rPr dirty="0" sz="1200" spc="-5">
                <a:latin typeface="Times New Roman"/>
                <a:cs typeface="Times New Roman"/>
              </a:rPr>
              <a:t>is decreasing initially </a:t>
            </a:r>
            <a:r>
              <a:rPr dirty="0" sz="1200">
                <a:latin typeface="Times New Roman"/>
                <a:cs typeface="Times New Roman"/>
              </a:rPr>
              <a:t>&amp;  thereafter </a:t>
            </a:r>
            <a:r>
              <a:rPr dirty="0" sz="1200" spc="-5">
                <a:latin typeface="Times New Roman"/>
                <a:cs typeface="Times New Roman"/>
              </a:rPr>
              <a:t>started rising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2014-15.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reduced by </a:t>
            </a:r>
            <a:r>
              <a:rPr dirty="0" sz="1200" b="1">
                <a:latin typeface="Times New Roman"/>
                <a:cs typeface="Times New Roman"/>
              </a:rPr>
              <a:t>34.2%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2012-13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2013-14.  Similarly </a:t>
            </a:r>
            <a:r>
              <a:rPr dirty="0" sz="1200">
                <a:latin typeface="Times New Roman"/>
                <a:cs typeface="Times New Roman"/>
              </a:rPr>
              <a:t>it has reduced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5" b="1">
                <a:latin typeface="Times New Roman"/>
                <a:cs typeface="Times New Roman"/>
              </a:rPr>
              <a:t>12%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2013-14 </a:t>
            </a:r>
            <a:r>
              <a:rPr dirty="0" sz="1200">
                <a:latin typeface="Times New Roman"/>
                <a:cs typeface="Times New Roman"/>
              </a:rPr>
              <a:t>to 2014-15 &amp; thereafter </a:t>
            </a:r>
            <a:r>
              <a:rPr dirty="0" sz="1200" spc="-5">
                <a:latin typeface="Times New Roman"/>
                <a:cs typeface="Times New Roman"/>
              </a:rPr>
              <a:t>increased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18.5% 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55004" y="917193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78661" y="6438010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2316" y="6702170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129" y="6963791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92654" y="7227951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4437" y="7489443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5729" y="8015604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56017" y="8279765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09953" y="8805544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13777" y="9593262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9637" y="810640"/>
            <a:ext cx="5737225" cy="89630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R="144145">
              <a:lnSpc>
                <a:spcPct val="100000"/>
              </a:lnSpc>
              <a:spcBef>
                <a:spcPts val="720"/>
              </a:spcBef>
            </a:pPr>
            <a:r>
              <a:rPr dirty="0" sz="1200" b="1">
                <a:latin typeface="Times New Roman"/>
                <a:cs typeface="Times New Roman"/>
              </a:rPr>
              <a:t>9% </a:t>
            </a:r>
            <a:r>
              <a:rPr dirty="0" sz="1200" spc="-5">
                <a:latin typeface="Times New Roman"/>
                <a:cs typeface="Times New Roman"/>
              </a:rPr>
              <a:t>respectively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2014-15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2015-16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2015-16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2016-17.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in case </a:t>
            </a:r>
            <a:r>
              <a:rPr dirty="0" sz="1200" spc="-1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net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to net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ratio,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percentage change is varying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drastically.</a:t>
            </a:r>
            <a:endParaRPr sz="12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640"/>
              </a:spcBef>
            </a:pPr>
            <a:r>
              <a:rPr dirty="0" sz="1200" spc="-2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algn="ctr" marL="71120" marR="5905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has reduced by </a:t>
            </a:r>
            <a:r>
              <a:rPr dirty="0" sz="1200" spc="5" b="1">
                <a:latin typeface="Times New Roman"/>
                <a:cs typeface="Times New Roman"/>
              </a:rPr>
              <a:t>47%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2008-13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2013-14.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unchanged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2013-14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2014-15. </a:t>
            </a:r>
            <a:r>
              <a:rPr dirty="0" sz="1200" spc="-10">
                <a:latin typeface="Times New Roman"/>
                <a:cs typeface="Times New Roman"/>
              </a:rPr>
              <a:t>It  </a:t>
            </a:r>
            <a:r>
              <a:rPr dirty="0" sz="1200">
                <a:latin typeface="Times New Roman"/>
                <a:cs typeface="Times New Roman"/>
              </a:rPr>
              <a:t>has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increased by </a:t>
            </a:r>
            <a:r>
              <a:rPr dirty="0" sz="1200" spc="5" b="1">
                <a:latin typeface="Times New Roman"/>
                <a:cs typeface="Times New Roman"/>
              </a:rPr>
              <a:t>20%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5" b="1">
                <a:latin typeface="Times New Roman"/>
                <a:cs typeface="Times New Roman"/>
              </a:rPr>
              <a:t>25% </a:t>
            </a:r>
            <a:r>
              <a:rPr dirty="0" sz="1200">
                <a:latin typeface="Times New Roman"/>
                <a:cs typeface="Times New Roman"/>
              </a:rPr>
              <a:t>respectively from </a:t>
            </a:r>
            <a:r>
              <a:rPr dirty="0" sz="1200" spc="-5">
                <a:latin typeface="Times New Roman"/>
                <a:cs typeface="Times New Roman"/>
              </a:rPr>
              <a:t>2014-15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2015-16 </a:t>
            </a:r>
            <a:r>
              <a:rPr dirty="0" sz="1200">
                <a:latin typeface="Times New Roman"/>
                <a:cs typeface="Times New Roman"/>
              </a:rPr>
              <a:t>&amp; 2015-16 to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2016-17.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percentage change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gross advances </a:t>
            </a:r>
            <a:r>
              <a:rPr dirty="0" sz="1200">
                <a:latin typeface="Times New Roman"/>
                <a:cs typeface="Times New Roman"/>
              </a:rPr>
              <a:t>ratio &amp; </a:t>
            </a:r>
            <a:r>
              <a:rPr dirty="0" sz="1200" spc="-5">
                <a:latin typeface="Times New Roman"/>
                <a:cs typeface="Times New Roman"/>
              </a:rPr>
              <a:t>net NPA </a:t>
            </a:r>
            <a:r>
              <a:rPr dirty="0" sz="1200">
                <a:latin typeface="Times New Roman"/>
                <a:cs typeface="Times New Roman"/>
              </a:rPr>
              <a:t>to net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ratio 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 spc="-5">
                <a:latin typeface="Times New Roman"/>
                <a:cs typeface="Times New Roman"/>
              </a:rPr>
              <a:t>states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10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makes more </a:t>
            </a:r>
            <a:r>
              <a:rPr dirty="0" sz="1200" spc="-5">
                <a:latin typeface="Times New Roman"/>
                <a:cs typeface="Times New Roman"/>
              </a:rPr>
              <a:t>provisions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10">
                <a:latin typeface="Times New Roman"/>
                <a:cs typeface="Times New Roman"/>
              </a:rPr>
              <a:t>gross  </a:t>
            </a:r>
            <a:r>
              <a:rPr dirty="0" sz="1200" spc="-5">
                <a:latin typeface="Times New Roman"/>
                <a:cs typeface="Times New Roman"/>
              </a:rPr>
              <a:t>advances.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difference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gross </a:t>
            </a:r>
            <a:r>
              <a:rPr dirty="0" sz="1200" spc="-5">
                <a:latin typeface="Times New Roman"/>
                <a:cs typeface="Times New Roman"/>
              </a:rPr>
              <a:t>NPA/ gross </a:t>
            </a:r>
            <a:r>
              <a:rPr dirty="0" sz="1200">
                <a:latin typeface="Times New Roman"/>
                <a:cs typeface="Times New Roman"/>
              </a:rPr>
              <a:t>advances &amp; net </a:t>
            </a:r>
            <a:r>
              <a:rPr dirty="0" sz="1200" spc="-10">
                <a:latin typeface="Times New Roman"/>
                <a:cs typeface="Times New Roman"/>
              </a:rPr>
              <a:t>NPA/net </a:t>
            </a:r>
            <a:r>
              <a:rPr dirty="0" sz="1200" spc="-5">
                <a:latin typeface="Times New Roman"/>
                <a:cs typeface="Times New Roman"/>
              </a:rPr>
              <a:t>advances is highest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2013-14</a:t>
            </a:r>
            <a:endParaRPr sz="1200">
              <a:latin typeface="Times New Roman"/>
              <a:cs typeface="Times New Roman"/>
            </a:endParaRPr>
          </a:p>
          <a:p>
            <a:pPr algn="ctr" marL="71120" marR="66040" indent="5080">
              <a:lnSpc>
                <a:spcPct val="1437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[</a:t>
            </a:r>
            <a:r>
              <a:rPr dirty="0" sz="1200" spc="-5" b="1">
                <a:latin typeface="Times New Roman"/>
                <a:cs typeface="Times New Roman"/>
              </a:rPr>
              <a:t>60%</a:t>
            </a:r>
            <a:r>
              <a:rPr dirty="0" sz="1200" spc="-5">
                <a:latin typeface="Times New Roman"/>
                <a:cs typeface="Times New Roman"/>
              </a:rPr>
              <a:t>]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lowest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2016-17 [</a:t>
            </a:r>
            <a:r>
              <a:rPr dirty="0" sz="1200" spc="-5" b="1">
                <a:latin typeface="Times New Roman"/>
                <a:cs typeface="Times New Roman"/>
              </a:rPr>
              <a:t>48%</a:t>
            </a:r>
            <a:r>
              <a:rPr dirty="0" sz="1200" spc="-5">
                <a:latin typeface="Times New Roman"/>
                <a:cs typeface="Times New Roman"/>
              </a:rPr>
              <a:t>].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it near to </a:t>
            </a:r>
            <a:r>
              <a:rPr dirty="0" sz="1200" spc="-10" b="1">
                <a:latin typeface="Times New Roman"/>
                <a:cs typeface="Times New Roman"/>
              </a:rPr>
              <a:t>54%</a:t>
            </a:r>
            <a:r>
              <a:rPr dirty="0" sz="1200" spc="-10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in 2014 there </a:t>
            </a:r>
            <a:r>
              <a:rPr dirty="0" sz="1200" spc="-5">
                <a:latin typeface="Times New Roman"/>
                <a:cs typeface="Times New Roman"/>
              </a:rPr>
              <a:t>is highest  </a:t>
            </a:r>
            <a:r>
              <a:rPr dirty="0" sz="1200">
                <a:latin typeface="Times New Roman"/>
                <a:cs typeface="Times New Roman"/>
              </a:rPr>
              <a:t>increase in </a:t>
            </a:r>
            <a:r>
              <a:rPr dirty="0" sz="1200" spc="-5">
                <a:latin typeface="Times New Roman"/>
                <a:cs typeface="Times New Roman"/>
              </a:rPr>
              <a:t>advances over previous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 spc="-5">
                <a:latin typeface="Times New Roman"/>
                <a:cs typeface="Times New Roman"/>
              </a:rPr>
              <a:t>amongst </a:t>
            </a:r>
            <a:r>
              <a:rPr dirty="0" sz="1200">
                <a:latin typeface="Times New Roman"/>
                <a:cs typeface="Times New Roman"/>
              </a:rPr>
              <a:t>all the </a:t>
            </a:r>
            <a:r>
              <a:rPr dirty="0" sz="1200" spc="-10">
                <a:latin typeface="Times New Roman"/>
                <a:cs typeface="Times New Roman"/>
              </a:rPr>
              <a:t>year. </a:t>
            </a:r>
            <a:r>
              <a:rPr dirty="0" sz="1200">
                <a:latin typeface="Times New Roman"/>
                <a:cs typeface="Times New Roman"/>
              </a:rPr>
              <a:t>This resulted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NPA  which </a:t>
            </a:r>
            <a:r>
              <a:rPr dirty="0" sz="1200">
                <a:latin typeface="Times New Roman"/>
                <a:cs typeface="Times New Roman"/>
              </a:rPr>
              <a:t>in turn </a:t>
            </a:r>
            <a:r>
              <a:rPr dirty="0" sz="1200" spc="-5">
                <a:latin typeface="Times New Roman"/>
                <a:cs typeface="Times New Roman"/>
              </a:rPr>
              <a:t>increased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provisions </a:t>
            </a:r>
            <a:r>
              <a:rPr dirty="0" sz="1200">
                <a:latin typeface="Times New Roman"/>
                <a:cs typeface="Times New Roman"/>
              </a:rPr>
              <a:t>and unrecognized interest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income.</a:t>
            </a:r>
            <a:endParaRPr sz="1200">
              <a:latin typeface="Times New Roman"/>
              <a:cs typeface="Times New Roman"/>
            </a:endParaRPr>
          </a:p>
          <a:p>
            <a:pPr algn="ctr" marL="109220" marR="100965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banks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succeeded </a:t>
            </a:r>
            <a:r>
              <a:rPr dirty="0" sz="1200" spc="-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reduce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against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 spc="-1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over 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as both the </a:t>
            </a:r>
            <a:r>
              <a:rPr dirty="0" sz="1200" spc="-5">
                <a:latin typeface="Times New Roman"/>
                <a:cs typeface="Times New Roman"/>
              </a:rPr>
              <a:t>ratios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increasing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later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REASONS </a:t>
            </a:r>
            <a:r>
              <a:rPr dirty="0" sz="1200" b="1">
                <a:latin typeface="Times New Roman"/>
                <a:cs typeface="Times New Roman"/>
              </a:rPr>
              <a:t>FOR AN </a:t>
            </a:r>
            <a:r>
              <a:rPr dirty="0" sz="1200" spc="-5" b="1">
                <a:latin typeface="Times New Roman"/>
                <a:cs typeface="Times New Roman"/>
              </a:rPr>
              <a:t>ACCOUNT BECOMING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NPA:</a:t>
            </a:r>
            <a:endParaRPr sz="1200">
              <a:latin typeface="Times New Roman"/>
              <a:cs typeface="Times New Roman"/>
            </a:endParaRPr>
          </a:p>
          <a:p>
            <a:pPr marL="2484755" indent="-15303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2485390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</a:t>
            </a:r>
            <a:endParaRPr sz="1200">
              <a:latin typeface="Times New Roman"/>
              <a:cs typeface="Times New Roman"/>
            </a:endParaRPr>
          </a:p>
          <a:p>
            <a:pPr marL="2464435" indent="-15303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2465070" algn="l"/>
              </a:tabLst>
            </a:pP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</a:t>
            </a:r>
            <a:endParaRPr sz="1200">
              <a:latin typeface="Times New Roman"/>
              <a:cs typeface="Times New Roman"/>
            </a:endParaRPr>
          </a:p>
          <a:p>
            <a:pPr marL="2334260">
              <a:lnSpc>
                <a:spcPct val="100000"/>
              </a:lnSpc>
              <a:spcBef>
                <a:spcPts val="660"/>
              </a:spcBef>
            </a:pPr>
            <a:r>
              <a:rPr dirty="0" sz="1200" spc="-5" b="1">
                <a:latin typeface="Times New Roman"/>
                <a:cs typeface="Times New Roman"/>
              </a:rPr>
              <a:t>Internal factors:</a:t>
            </a:r>
            <a:endParaRPr sz="1200">
              <a:latin typeface="Times New Roman"/>
              <a:cs typeface="Times New Roman"/>
            </a:endParaRPr>
          </a:p>
          <a:p>
            <a:pPr algn="ctr" marL="166370">
              <a:lnSpc>
                <a:spcPct val="100000"/>
              </a:lnSpc>
              <a:spcBef>
                <a:spcPts val="605"/>
              </a:spcBef>
            </a:pPr>
            <a:r>
              <a:rPr dirty="0" sz="1200" spc="-15">
                <a:latin typeface="Times New Roman"/>
                <a:cs typeface="Times New Roman"/>
              </a:rPr>
              <a:t>Funds </a:t>
            </a:r>
            <a:r>
              <a:rPr dirty="0" sz="1200">
                <a:latin typeface="Times New Roman"/>
                <a:cs typeface="Times New Roman"/>
              </a:rPr>
              <a:t>borrowed for a particular </a:t>
            </a:r>
            <a:r>
              <a:rPr dirty="0" sz="1200" spc="-5">
                <a:latin typeface="Times New Roman"/>
                <a:cs typeface="Times New Roman"/>
              </a:rPr>
              <a:t>purpose </a:t>
            </a:r>
            <a:r>
              <a:rPr dirty="0" sz="1200">
                <a:latin typeface="Times New Roman"/>
                <a:cs typeface="Times New Roman"/>
              </a:rPr>
              <a:t>but not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said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purpose.</a:t>
            </a:r>
            <a:endParaRPr sz="1200">
              <a:latin typeface="Times New Roman"/>
              <a:cs typeface="Times New Roman"/>
            </a:endParaRPr>
          </a:p>
          <a:p>
            <a:pPr algn="ctr" marL="2030095" marR="1857375">
              <a:lnSpc>
                <a:spcPct val="1431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Project </a:t>
            </a:r>
            <a:r>
              <a:rPr dirty="0" sz="1200" spc="-1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completed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time.  Poor </a:t>
            </a:r>
            <a:r>
              <a:rPr dirty="0" sz="1200">
                <a:latin typeface="Times New Roman"/>
                <a:cs typeface="Times New Roman"/>
              </a:rPr>
              <a:t>recovery of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receivables.</a:t>
            </a:r>
            <a:endParaRPr sz="1200">
              <a:latin typeface="Times New Roman"/>
              <a:cs typeface="Times New Roman"/>
            </a:endParaRPr>
          </a:p>
          <a:p>
            <a:pPr algn="ctr" marL="16573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Excess </a:t>
            </a:r>
            <a:r>
              <a:rPr dirty="0" sz="1200" spc="-5">
                <a:latin typeface="Times New Roman"/>
                <a:cs typeface="Times New Roman"/>
              </a:rPr>
              <a:t>capacities </a:t>
            </a:r>
            <a:r>
              <a:rPr dirty="0" sz="1200">
                <a:latin typeface="Times New Roman"/>
                <a:cs typeface="Times New Roman"/>
              </a:rPr>
              <a:t>created on </a:t>
            </a:r>
            <a:r>
              <a:rPr dirty="0" sz="1200" spc="-5">
                <a:latin typeface="Times New Roman"/>
                <a:cs typeface="Times New Roman"/>
              </a:rPr>
              <a:t>non-economic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costs.</a:t>
            </a:r>
            <a:endParaRPr sz="1200">
              <a:latin typeface="Times New Roman"/>
              <a:cs typeface="Times New Roman"/>
            </a:endParaRPr>
          </a:p>
          <a:p>
            <a:pPr marL="1877060" marR="292100" indent="-1415415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In-ability </a:t>
            </a:r>
            <a:r>
              <a:rPr dirty="0" sz="1200">
                <a:latin typeface="Times New Roman"/>
                <a:cs typeface="Times New Roman"/>
              </a:rPr>
              <a:t>of the corporate to </a:t>
            </a:r>
            <a:r>
              <a:rPr dirty="0" sz="1200" spc="-5">
                <a:latin typeface="Times New Roman"/>
                <a:cs typeface="Times New Roman"/>
              </a:rPr>
              <a:t>raise capital through </a:t>
            </a:r>
            <a:r>
              <a:rPr dirty="0" sz="1200" spc="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issue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equity </a:t>
            </a:r>
            <a:r>
              <a:rPr dirty="0" sz="1200">
                <a:latin typeface="Times New Roman"/>
                <a:cs typeface="Times New Roman"/>
              </a:rPr>
              <a:t>or other debt  instrument </a:t>
            </a:r>
            <a:r>
              <a:rPr dirty="0" sz="1200" spc="-5">
                <a:latin typeface="Times New Roman"/>
                <a:cs typeface="Times New Roman"/>
              </a:rPr>
              <a:t>from capital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markets.</a:t>
            </a:r>
            <a:endParaRPr sz="1200">
              <a:latin typeface="Times New Roman"/>
              <a:cs typeface="Times New Roman"/>
            </a:endParaRPr>
          </a:p>
          <a:p>
            <a:pPr algn="ctr" marL="163195">
              <a:lnSpc>
                <a:spcPct val="100000"/>
              </a:lnSpc>
              <a:spcBef>
                <a:spcPts val="450"/>
              </a:spcBef>
            </a:pPr>
            <a:r>
              <a:rPr dirty="0" sz="1200" spc="-10">
                <a:latin typeface="Times New Roman"/>
                <a:cs typeface="Times New Roman"/>
              </a:rPr>
              <a:t>Business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failures.</a:t>
            </a:r>
            <a:endParaRPr sz="1200">
              <a:latin typeface="Times New Roman"/>
              <a:cs typeface="Times New Roman"/>
            </a:endParaRPr>
          </a:p>
          <a:p>
            <a:pPr algn="ctr" marL="161925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Diversion </a:t>
            </a:r>
            <a:r>
              <a:rPr dirty="0" sz="1200">
                <a:latin typeface="Times New Roman"/>
                <a:cs typeface="Times New Roman"/>
              </a:rPr>
              <a:t>of funds for </a:t>
            </a:r>
            <a:r>
              <a:rPr dirty="0" sz="1200" spc="-5">
                <a:latin typeface="Times New Roman"/>
                <a:cs typeface="Times New Roman"/>
              </a:rPr>
              <a:t>expansion\modernization\setting </a:t>
            </a:r>
            <a:r>
              <a:rPr dirty="0" sz="1200">
                <a:latin typeface="Times New Roman"/>
                <a:cs typeface="Times New Roman"/>
              </a:rPr>
              <a:t>up new projects\ helping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algn="ctr" marL="762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promoting </a:t>
            </a:r>
            <a:r>
              <a:rPr dirty="0" sz="1200" spc="-5">
                <a:latin typeface="Times New Roman"/>
                <a:cs typeface="Times New Roman"/>
              </a:rPr>
              <a:t>sister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concerns.</a:t>
            </a:r>
            <a:endParaRPr sz="1200">
              <a:latin typeface="Times New Roman"/>
              <a:cs typeface="Times New Roman"/>
            </a:endParaRPr>
          </a:p>
          <a:p>
            <a:pPr algn="ctr" marL="163195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Willful defaults, siphoning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funds, fraud, disputes, management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disputes,</a:t>
            </a:r>
            <a:endParaRPr sz="1200">
              <a:latin typeface="Times New Roman"/>
              <a:cs typeface="Times New Roman"/>
            </a:endParaRPr>
          </a:p>
          <a:p>
            <a:pPr algn="ctr" marL="2349500" marR="233616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mi</a:t>
            </a:r>
            <a:r>
              <a:rPr dirty="0" sz="1200" spc="-15">
                <a:latin typeface="Times New Roman"/>
                <a:cs typeface="Times New Roman"/>
              </a:rPr>
              <a:t>s</a:t>
            </a:r>
            <a:r>
              <a:rPr dirty="0" sz="1200" spc="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ppropr</a:t>
            </a:r>
            <a:r>
              <a:rPr dirty="0" sz="1200" spc="5">
                <a:latin typeface="Times New Roman"/>
                <a:cs typeface="Times New Roman"/>
              </a:rPr>
              <a:t>i</a:t>
            </a:r>
            <a:r>
              <a:rPr dirty="0" sz="1200" spc="-1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tion  </a:t>
            </a:r>
            <a:r>
              <a:rPr dirty="0" sz="1200" spc="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algn="ctr" marL="160020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Deficiencies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part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10">
                <a:latin typeface="Times New Roman"/>
                <a:cs typeface="Times New Roman"/>
              </a:rPr>
              <a:t>viz. </a:t>
            </a:r>
            <a:r>
              <a:rPr dirty="0" sz="1200">
                <a:latin typeface="Times New Roman"/>
                <a:cs typeface="Times New Roman"/>
              </a:rPr>
              <a:t>in credit </a:t>
            </a:r>
            <a:r>
              <a:rPr dirty="0" sz="1200" spc="-5">
                <a:latin typeface="Times New Roman"/>
                <a:cs typeface="Times New Roman"/>
              </a:rPr>
              <a:t>appraisal, monitoring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follow-ups,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455" y="1704593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00935" y="1969134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6155" y="2230754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03617" y="808099"/>
            <a:ext cx="5555615" cy="318071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200" spc="-5">
                <a:latin typeface="Times New Roman"/>
                <a:cs typeface="Times New Roman"/>
              </a:rPr>
              <a:t>delaying </a:t>
            </a:r>
            <a:r>
              <a:rPr dirty="0" sz="1200">
                <a:latin typeface="Times New Roman"/>
                <a:cs typeface="Times New Roman"/>
              </a:rPr>
              <a:t>settlement of </a:t>
            </a:r>
            <a:r>
              <a:rPr dirty="0" sz="1200" spc="-5">
                <a:latin typeface="Times New Roman"/>
                <a:cs typeface="Times New Roman"/>
              </a:rPr>
              <a:t>payments\ subsidiaries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government </a:t>
            </a:r>
            <a:r>
              <a:rPr dirty="0" sz="1200">
                <a:latin typeface="Times New Roman"/>
                <a:cs typeface="Times New Roman"/>
              </a:rPr>
              <a:t>bodies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etc.,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5" b="1">
                <a:latin typeface="Times New Roman"/>
                <a:cs typeface="Times New Roman"/>
              </a:rPr>
              <a:t>External factors:</a:t>
            </a:r>
            <a:endParaRPr sz="1200">
              <a:latin typeface="Times New Roman"/>
              <a:cs typeface="Times New Roman"/>
            </a:endParaRPr>
          </a:p>
          <a:p>
            <a:pPr marL="2296795" marR="2000885" indent="-287020">
              <a:lnSpc>
                <a:spcPts val="2060"/>
              </a:lnSpc>
              <a:spcBef>
                <a:spcPts val="170"/>
              </a:spcBef>
              <a:buAutoNum type="arabicParenR"/>
              <a:tabLst>
                <a:tab pos="2175510" algn="l"/>
              </a:tabLst>
            </a:pPr>
            <a:r>
              <a:rPr dirty="0" sz="1200" spc="-10">
                <a:latin typeface="Times New Roman"/>
                <a:cs typeface="Times New Roman"/>
              </a:rPr>
              <a:t>Sluggish </a:t>
            </a:r>
            <a:r>
              <a:rPr dirty="0" sz="1200" spc="-5">
                <a:latin typeface="Times New Roman"/>
                <a:cs typeface="Times New Roman"/>
              </a:rPr>
              <a:t>legal </a:t>
            </a:r>
            <a:r>
              <a:rPr dirty="0" sz="1200">
                <a:latin typeface="Times New Roman"/>
                <a:cs typeface="Times New Roman"/>
              </a:rPr>
              <a:t>system:  </a:t>
            </a:r>
            <a:r>
              <a:rPr dirty="0" sz="1200" spc="-10">
                <a:latin typeface="Times New Roman"/>
                <a:cs typeface="Times New Roman"/>
              </a:rPr>
              <a:t>Long </a:t>
            </a:r>
            <a:r>
              <a:rPr dirty="0" sz="1200">
                <a:latin typeface="Times New Roman"/>
                <a:cs typeface="Times New Roman"/>
              </a:rPr>
              <a:t>legal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tangles</a:t>
            </a:r>
            <a:endParaRPr sz="1200">
              <a:latin typeface="Times New Roman"/>
              <a:cs typeface="Times New Roman"/>
            </a:endParaRPr>
          </a:p>
          <a:p>
            <a:pPr marL="2182495" marR="1392555" indent="-628015">
              <a:lnSpc>
                <a:spcPts val="206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Changes </a:t>
            </a:r>
            <a:r>
              <a:rPr dirty="0" sz="1200">
                <a:latin typeface="Times New Roman"/>
                <a:cs typeface="Times New Roman"/>
              </a:rPr>
              <a:t>that had </a:t>
            </a:r>
            <a:r>
              <a:rPr dirty="0" sz="1200" spc="-5">
                <a:latin typeface="Times New Roman"/>
                <a:cs typeface="Times New Roman"/>
              </a:rPr>
              <a:t>taken place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labor </a:t>
            </a:r>
            <a:r>
              <a:rPr dirty="0" sz="1200" spc="-10">
                <a:latin typeface="Times New Roman"/>
                <a:cs typeface="Times New Roman"/>
              </a:rPr>
              <a:t>laws  </a:t>
            </a:r>
            <a:r>
              <a:rPr dirty="0" sz="1200" spc="-15">
                <a:latin typeface="Times New Roman"/>
                <a:cs typeface="Times New Roman"/>
              </a:rPr>
              <a:t>Lack </a:t>
            </a:r>
            <a:r>
              <a:rPr dirty="0" sz="1200">
                <a:latin typeface="Times New Roman"/>
                <a:cs typeface="Times New Roman"/>
              </a:rPr>
              <a:t>of sincere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effort.</a:t>
            </a:r>
            <a:endParaRPr sz="1200">
              <a:latin typeface="Times New Roman"/>
              <a:cs typeface="Times New Roman"/>
            </a:endParaRPr>
          </a:p>
          <a:p>
            <a:pPr marL="1267460" indent="-165735">
              <a:lnSpc>
                <a:spcPct val="100000"/>
              </a:lnSpc>
              <a:spcBef>
                <a:spcPts val="465"/>
              </a:spcBef>
              <a:buAutoNum type="arabicParenR" startAt="2"/>
              <a:tabLst>
                <a:tab pos="1268095" algn="l"/>
              </a:tabLst>
            </a:pPr>
            <a:r>
              <a:rPr dirty="0" sz="1200">
                <a:latin typeface="Times New Roman"/>
                <a:cs typeface="Times New Roman"/>
              </a:rPr>
              <a:t>Scarcity of raw material, </a:t>
            </a:r>
            <a:r>
              <a:rPr dirty="0" sz="1200" spc="-5">
                <a:latin typeface="Times New Roman"/>
                <a:cs typeface="Times New Roman"/>
              </a:rPr>
              <a:t>power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other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resources.</a:t>
            </a:r>
            <a:endParaRPr sz="1200">
              <a:latin typeface="Times New Roman"/>
              <a:cs typeface="Times New Roman"/>
            </a:endParaRPr>
          </a:p>
          <a:p>
            <a:pPr marL="2245995" indent="-165735">
              <a:lnSpc>
                <a:spcPct val="100000"/>
              </a:lnSpc>
              <a:spcBef>
                <a:spcPts val="620"/>
              </a:spcBef>
              <a:buAutoNum type="arabicParenR" startAt="2"/>
              <a:tabLst>
                <a:tab pos="2246630" algn="l"/>
              </a:tabLst>
            </a:pPr>
            <a:r>
              <a:rPr dirty="0" sz="1200" spc="-5">
                <a:latin typeface="Times New Roman"/>
                <a:cs typeface="Times New Roman"/>
              </a:rPr>
              <a:t>Industrial recession.</a:t>
            </a:r>
            <a:endParaRPr sz="1200">
              <a:latin typeface="Times New Roman"/>
              <a:cs typeface="Times New Roman"/>
            </a:endParaRPr>
          </a:p>
          <a:p>
            <a:pPr marL="177800" marR="5080" indent="-177800">
              <a:lnSpc>
                <a:spcPct val="143100"/>
              </a:lnSpc>
              <a:spcBef>
                <a:spcPts val="20"/>
              </a:spcBef>
              <a:buAutoNum type="arabicParenR" startAt="2"/>
              <a:tabLst>
                <a:tab pos="177800" algn="l"/>
              </a:tabLst>
            </a:pPr>
            <a:r>
              <a:rPr dirty="0" sz="1200" spc="-5">
                <a:latin typeface="Times New Roman"/>
                <a:cs typeface="Times New Roman"/>
              </a:rPr>
              <a:t>Shortage </a:t>
            </a:r>
            <a:r>
              <a:rPr dirty="0" sz="1200">
                <a:latin typeface="Times New Roman"/>
                <a:cs typeface="Times New Roman"/>
              </a:rPr>
              <a:t>of raw </a:t>
            </a:r>
            <a:r>
              <a:rPr dirty="0" sz="1200" spc="-5">
                <a:latin typeface="Times New Roman"/>
                <a:cs typeface="Times New Roman"/>
              </a:rPr>
              <a:t>material, </a:t>
            </a:r>
            <a:r>
              <a:rPr dirty="0" sz="1200" spc="-10">
                <a:latin typeface="Times New Roman"/>
                <a:cs typeface="Times New Roman"/>
              </a:rPr>
              <a:t>raw </a:t>
            </a:r>
            <a:r>
              <a:rPr dirty="0" sz="1200">
                <a:latin typeface="Times New Roman"/>
                <a:cs typeface="Times New Roman"/>
              </a:rPr>
              <a:t>material\input </a:t>
            </a:r>
            <a:r>
              <a:rPr dirty="0" sz="1200" spc="-5">
                <a:latin typeface="Times New Roman"/>
                <a:cs typeface="Times New Roman"/>
              </a:rPr>
              <a:t>price escalation, power shortage, </a:t>
            </a:r>
            <a:r>
              <a:rPr dirty="0" sz="1200">
                <a:latin typeface="Times New Roman"/>
                <a:cs typeface="Times New Roman"/>
              </a:rPr>
              <a:t>industrial  </a:t>
            </a:r>
            <a:r>
              <a:rPr dirty="0" sz="1200" spc="-5">
                <a:latin typeface="Times New Roman"/>
                <a:cs typeface="Times New Roman"/>
              </a:rPr>
              <a:t>recession, excess capacity, </a:t>
            </a:r>
            <a:r>
              <a:rPr dirty="0" sz="1200">
                <a:latin typeface="Times New Roman"/>
                <a:cs typeface="Times New Roman"/>
              </a:rPr>
              <a:t>natural </a:t>
            </a:r>
            <a:r>
              <a:rPr dirty="0" sz="1200" spc="-5">
                <a:latin typeface="Times New Roman"/>
                <a:cs typeface="Times New Roman"/>
              </a:rPr>
              <a:t>calamities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floods,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accidents.</a:t>
            </a:r>
            <a:endParaRPr sz="1200">
              <a:latin typeface="Times New Roman"/>
              <a:cs typeface="Times New Roman"/>
            </a:endParaRPr>
          </a:p>
          <a:p>
            <a:pPr marL="421640" marR="252095" indent="-421640">
              <a:lnSpc>
                <a:spcPct val="143000"/>
              </a:lnSpc>
              <a:spcBef>
                <a:spcPts val="25"/>
              </a:spcBef>
              <a:buAutoNum type="arabicParenR" startAt="2"/>
              <a:tabLst>
                <a:tab pos="421640" algn="l"/>
              </a:tabLst>
            </a:pPr>
            <a:r>
              <a:rPr dirty="0" sz="1200" spc="-10">
                <a:latin typeface="Times New Roman"/>
                <a:cs typeface="Times New Roman"/>
              </a:rPr>
              <a:t>Failures, </a:t>
            </a:r>
            <a:r>
              <a:rPr dirty="0" sz="1200">
                <a:latin typeface="Times New Roman"/>
                <a:cs typeface="Times New Roman"/>
              </a:rPr>
              <a:t>nonpayment\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dues in </a:t>
            </a:r>
            <a:r>
              <a:rPr dirty="0" sz="1200" spc="-5">
                <a:latin typeface="Times New Roman"/>
                <a:cs typeface="Times New Roman"/>
              </a:rPr>
              <a:t>other countries, recession </a:t>
            </a:r>
            <a:r>
              <a:rPr dirty="0" sz="1200">
                <a:latin typeface="Times New Roman"/>
                <a:cs typeface="Times New Roman"/>
              </a:rPr>
              <a:t>in other </a:t>
            </a:r>
            <a:r>
              <a:rPr dirty="0" sz="1200" spc="-5">
                <a:latin typeface="Times New Roman"/>
                <a:cs typeface="Times New Roman"/>
              </a:rPr>
              <a:t>countries,  externalization problems, adverse exchange </a:t>
            </a:r>
            <a:r>
              <a:rPr dirty="0" sz="1200">
                <a:latin typeface="Times New Roman"/>
                <a:cs typeface="Times New Roman"/>
              </a:rPr>
              <a:t>rates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5697" y="6430390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4257" y="6692010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66975" y="7217791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7617" y="7481951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89808" y="7743825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24735" y="8007984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3297" y="8269604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59329" y="8795384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2177" y="4745989"/>
            <a:ext cx="5730240" cy="475615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11430">
              <a:lnSpc>
                <a:spcPct val="100000"/>
              </a:lnSpc>
              <a:spcBef>
                <a:spcPts val="720"/>
              </a:spcBef>
            </a:pPr>
            <a:r>
              <a:rPr dirty="0" sz="1200" spc="-5" b="1">
                <a:latin typeface="Times New Roman"/>
                <a:cs typeface="Times New Roman"/>
              </a:rPr>
              <a:t>IMPACT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NPAS ON BANK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PERFORMANCE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efficiency </a:t>
            </a:r>
            <a:r>
              <a:rPr dirty="0" sz="1200">
                <a:latin typeface="Times New Roman"/>
                <a:cs typeface="Times New Roman"/>
              </a:rPr>
              <a:t>of a bank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reflected only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size </a:t>
            </a:r>
            <a:r>
              <a:rPr dirty="0" sz="1200">
                <a:latin typeface="Times New Roman"/>
                <a:cs typeface="Times New Roman"/>
              </a:rPr>
              <a:t>of its </a:t>
            </a:r>
            <a:r>
              <a:rPr dirty="0" sz="1200" spc="-5">
                <a:latin typeface="Times New Roman"/>
                <a:cs typeface="Times New Roman"/>
              </a:rPr>
              <a:t>balance sheet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0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level 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return on its </a:t>
            </a:r>
            <a:r>
              <a:rPr dirty="0" sz="1200" spc="-5">
                <a:latin typeface="Times New Roman"/>
                <a:cs typeface="Times New Roman"/>
              </a:rPr>
              <a:t>assets. </a:t>
            </a:r>
            <a:r>
              <a:rPr dirty="0" sz="1200" spc="-10">
                <a:latin typeface="Times New Roman"/>
                <a:cs typeface="Times New Roman"/>
              </a:rPr>
              <a:t>The NPAs </a:t>
            </a:r>
            <a:r>
              <a:rPr dirty="0" sz="1200">
                <a:latin typeface="Times New Roman"/>
                <a:cs typeface="Times New Roman"/>
              </a:rPr>
              <a:t>do not generate </a:t>
            </a:r>
            <a:r>
              <a:rPr dirty="0" sz="1200" spc="-10">
                <a:latin typeface="Times New Roman"/>
                <a:cs typeface="Times New Roman"/>
              </a:rPr>
              <a:t>interest </a:t>
            </a:r>
            <a:r>
              <a:rPr dirty="0" sz="1200" spc="-5">
                <a:latin typeface="Times New Roman"/>
                <a:cs typeface="Times New Roman"/>
              </a:rPr>
              <a:t>income </a:t>
            </a:r>
            <a:r>
              <a:rPr dirty="0" sz="1200">
                <a:latin typeface="Times New Roman"/>
                <a:cs typeface="Times New Roman"/>
              </a:rPr>
              <a:t>for banks but at </a:t>
            </a:r>
            <a:r>
              <a:rPr dirty="0" sz="1200" spc="-10">
                <a:latin typeface="Times New Roman"/>
                <a:cs typeface="Times New Roman"/>
              </a:rPr>
              <a:t>the same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algn="ctr" marL="403225" marR="398145" indent="13335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banks are </a:t>
            </a:r>
            <a:r>
              <a:rPr dirty="0" sz="1200" spc="-5">
                <a:latin typeface="Times New Roman"/>
                <a:cs typeface="Times New Roman"/>
              </a:rPr>
              <a:t>required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provide provisions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5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current </a:t>
            </a:r>
            <a:r>
              <a:rPr dirty="0" sz="1200" spc="-5">
                <a:latin typeface="Times New Roman"/>
                <a:cs typeface="Times New Roman"/>
              </a:rPr>
              <a:t>profits.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deleterious </a:t>
            </a:r>
            <a:r>
              <a:rPr dirty="0" sz="1200" spc="-5">
                <a:latin typeface="Times New Roman"/>
                <a:cs typeface="Times New Roman"/>
              </a:rPr>
              <a:t>impact </a:t>
            </a:r>
            <a:r>
              <a:rPr dirty="0" sz="1200">
                <a:latin typeface="Times New Roman"/>
                <a:cs typeface="Times New Roman"/>
              </a:rPr>
              <a:t>on the return on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following </a:t>
            </a:r>
            <a:r>
              <a:rPr dirty="0" sz="1200" spc="-10">
                <a:latin typeface="Times New Roman"/>
                <a:cs typeface="Times New Roman"/>
              </a:rPr>
              <a:t>ways.</a:t>
            </a:r>
            <a:endParaRPr sz="1200">
              <a:latin typeface="Times New Roman"/>
              <a:cs typeface="Times New Roman"/>
            </a:endParaRPr>
          </a:p>
          <a:p>
            <a:pPr algn="ctr" marL="15621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interest income </a:t>
            </a:r>
            <a:r>
              <a:rPr dirty="0" sz="1200">
                <a:latin typeface="Times New Roman"/>
                <a:cs typeface="Times New Roman"/>
              </a:rPr>
              <a:t>of banks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fall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accounted </a:t>
            </a:r>
            <a:r>
              <a:rPr dirty="0" sz="1200">
                <a:latin typeface="Times New Roman"/>
                <a:cs typeface="Times New Roman"/>
              </a:rPr>
              <a:t>only on receipt </a:t>
            </a:r>
            <a:r>
              <a:rPr dirty="0" sz="1200" spc="-15">
                <a:latin typeface="Times New Roman"/>
                <a:cs typeface="Times New Roman"/>
              </a:rPr>
              <a:t>basis.</a:t>
            </a:r>
            <a:endParaRPr sz="1200">
              <a:latin typeface="Times New Roman"/>
              <a:cs typeface="Times New Roman"/>
            </a:endParaRPr>
          </a:p>
          <a:p>
            <a:pPr marL="1628775" marR="118110" indent="-1339850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Banks profitability is </a:t>
            </a:r>
            <a:r>
              <a:rPr dirty="0" sz="1200">
                <a:latin typeface="Times New Roman"/>
                <a:cs typeface="Times New Roman"/>
              </a:rPr>
              <a:t>affected </a:t>
            </a:r>
            <a:r>
              <a:rPr dirty="0" sz="1200" spc="-5">
                <a:latin typeface="Times New Roman"/>
                <a:cs typeface="Times New Roman"/>
              </a:rPr>
              <a:t>adversely </a:t>
            </a:r>
            <a:r>
              <a:rPr dirty="0" sz="1200">
                <a:latin typeface="Times New Roman"/>
                <a:cs typeface="Times New Roman"/>
              </a:rPr>
              <a:t>because 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providing of doubtful </a:t>
            </a:r>
            <a:r>
              <a:rPr dirty="0" sz="1200" spc="-5">
                <a:latin typeface="Times New Roman"/>
                <a:cs typeface="Times New Roman"/>
              </a:rPr>
              <a:t>debts </a:t>
            </a:r>
            <a:r>
              <a:rPr dirty="0" sz="1200">
                <a:latin typeface="Times New Roman"/>
                <a:cs typeface="Times New Roman"/>
              </a:rPr>
              <a:t>and  consequent to </a:t>
            </a:r>
            <a:r>
              <a:rPr dirty="0" sz="1200" spc="-5">
                <a:latin typeface="Times New Roman"/>
                <a:cs typeface="Times New Roman"/>
              </a:rPr>
              <a:t>writing </a:t>
            </a:r>
            <a:r>
              <a:rPr dirty="0" sz="1200">
                <a:latin typeface="Times New Roman"/>
                <a:cs typeface="Times New Roman"/>
              </a:rPr>
              <a:t>it off as bad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debts.</a:t>
            </a:r>
            <a:endParaRPr sz="1200">
              <a:latin typeface="Times New Roman"/>
              <a:cs typeface="Times New Roman"/>
            </a:endParaRPr>
          </a:p>
          <a:p>
            <a:pPr algn="ctr" marL="16446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Return on </a:t>
            </a:r>
            <a:r>
              <a:rPr dirty="0" sz="1200" spc="-5">
                <a:latin typeface="Times New Roman"/>
                <a:cs typeface="Times New Roman"/>
              </a:rPr>
              <a:t>investments </a:t>
            </a:r>
            <a:r>
              <a:rPr dirty="0" sz="1200" spc="-10">
                <a:latin typeface="Times New Roman"/>
                <a:cs typeface="Times New Roman"/>
              </a:rPr>
              <a:t>(ROI)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reduced.</a:t>
            </a:r>
            <a:endParaRPr sz="1200">
              <a:latin typeface="Times New Roman"/>
              <a:cs typeface="Times New Roman"/>
            </a:endParaRPr>
          </a:p>
          <a:p>
            <a:pPr algn="ctr" marL="15811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capital </a:t>
            </a:r>
            <a:r>
              <a:rPr dirty="0" sz="1200">
                <a:latin typeface="Times New Roman"/>
                <a:cs typeface="Times New Roman"/>
              </a:rPr>
              <a:t>adequacy ratio </a:t>
            </a:r>
            <a:r>
              <a:rPr dirty="0" sz="1200" spc="-5">
                <a:latin typeface="Times New Roman"/>
                <a:cs typeface="Times New Roman"/>
              </a:rPr>
              <a:t>is disturbed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are entering into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calculation.</a:t>
            </a:r>
            <a:endParaRPr sz="1200">
              <a:latin typeface="Times New Roman"/>
              <a:cs typeface="Times New Roman"/>
            </a:endParaRPr>
          </a:p>
          <a:p>
            <a:pPr algn="ctr" marL="161925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capital will </a:t>
            </a:r>
            <a:r>
              <a:rPr dirty="0" sz="1200" spc="-15">
                <a:latin typeface="Times New Roman"/>
                <a:cs typeface="Times New Roman"/>
              </a:rPr>
              <a:t>go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up.</a:t>
            </a:r>
            <a:endParaRPr sz="1200">
              <a:latin typeface="Times New Roman"/>
              <a:cs typeface="Times New Roman"/>
            </a:endParaRPr>
          </a:p>
          <a:p>
            <a:pPr algn="ctr" marL="16446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liability </a:t>
            </a:r>
            <a:r>
              <a:rPr dirty="0" sz="1200">
                <a:latin typeface="Times New Roman"/>
                <a:cs typeface="Times New Roman"/>
              </a:rPr>
              <a:t>mismatch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widen.</a:t>
            </a:r>
            <a:endParaRPr sz="1200">
              <a:latin typeface="Times New Roman"/>
              <a:cs typeface="Times New Roman"/>
            </a:endParaRPr>
          </a:p>
          <a:p>
            <a:pPr marL="1610995" marR="59055" indent="-138303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economic value addition </a:t>
            </a:r>
            <a:r>
              <a:rPr dirty="0" sz="1200" spc="-15">
                <a:latin typeface="Times New Roman"/>
                <a:cs typeface="Times New Roman"/>
              </a:rPr>
              <a:t>(EVA)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10">
                <a:latin typeface="Times New Roman"/>
                <a:cs typeface="Times New Roman"/>
              </a:rPr>
              <a:t>gets </a:t>
            </a:r>
            <a:r>
              <a:rPr dirty="0" sz="1200" spc="-5">
                <a:latin typeface="Times New Roman"/>
                <a:cs typeface="Times New Roman"/>
              </a:rPr>
              <a:t>upset </a:t>
            </a:r>
            <a:r>
              <a:rPr dirty="0" sz="1200">
                <a:latin typeface="Times New Roman"/>
                <a:cs typeface="Times New Roman"/>
              </a:rPr>
              <a:t>because </a:t>
            </a:r>
            <a:r>
              <a:rPr dirty="0" sz="1200" spc="-5">
                <a:latin typeface="Times New Roman"/>
                <a:cs typeface="Times New Roman"/>
              </a:rPr>
              <a:t>EVA is </a:t>
            </a:r>
            <a:r>
              <a:rPr dirty="0" sz="1200">
                <a:latin typeface="Times New Roman"/>
                <a:cs typeface="Times New Roman"/>
              </a:rPr>
              <a:t>equal to the net  operating profit </a:t>
            </a:r>
            <a:r>
              <a:rPr dirty="0" sz="1200" spc="-5">
                <a:latin typeface="Times New Roman"/>
                <a:cs typeface="Times New Roman"/>
              </a:rPr>
              <a:t>minus cost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capital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2004060">
              <a:lnSpc>
                <a:spcPct val="100000"/>
              </a:lnSpc>
              <a:spcBef>
                <a:spcPts val="445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limits </a:t>
            </a:r>
            <a:r>
              <a:rPr dirty="0" sz="1200" spc="-5">
                <a:latin typeface="Times New Roman"/>
                <a:cs typeface="Times New Roman"/>
              </a:rPr>
              <a:t>recycling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funds.</a:t>
            </a:r>
            <a:endParaRPr sz="1200">
              <a:latin typeface="Times New Roman"/>
              <a:cs typeface="Times New Roman"/>
            </a:endParaRPr>
          </a:p>
          <a:p>
            <a:pPr marL="2809875" marR="54610" indent="-2739390">
              <a:lnSpc>
                <a:spcPct val="143200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due to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factors the </a:t>
            </a:r>
            <a:r>
              <a:rPr dirty="0" sz="1200" spc="-5">
                <a:latin typeface="Times New Roman"/>
                <a:cs typeface="Times New Roman"/>
              </a:rPr>
              <a:t>public sector </a:t>
            </a:r>
            <a:r>
              <a:rPr dirty="0" sz="1200">
                <a:latin typeface="Times New Roman"/>
                <a:cs typeface="Times New Roman"/>
              </a:rPr>
              <a:t>banks are </a:t>
            </a:r>
            <a:r>
              <a:rPr dirty="0" sz="1200" spc="-5">
                <a:latin typeface="Times New Roman"/>
                <a:cs typeface="Times New Roman"/>
              </a:rPr>
              <a:t>faced with </a:t>
            </a:r>
            <a:r>
              <a:rPr dirty="0" sz="1200" spc="-10">
                <a:latin typeface="Times New Roman"/>
                <a:cs typeface="Times New Roman"/>
              </a:rPr>
              <a:t>bulging </a:t>
            </a:r>
            <a:r>
              <a:rPr dirty="0" sz="1200" spc="-5">
                <a:latin typeface="Times New Roman"/>
                <a:cs typeface="Times New Roman"/>
              </a:rPr>
              <a:t>NPAs which results 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637" y="810640"/>
            <a:ext cx="5739130" cy="5546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9705" marR="177165">
              <a:lnSpc>
                <a:spcPct val="1431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lower </a:t>
            </a:r>
            <a:r>
              <a:rPr dirty="0" sz="1200">
                <a:latin typeface="Times New Roman"/>
                <a:cs typeface="Times New Roman"/>
              </a:rPr>
              <a:t>income and </a:t>
            </a:r>
            <a:r>
              <a:rPr dirty="0" sz="1200" spc="-5">
                <a:latin typeface="Times New Roman"/>
                <a:cs typeface="Times New Roman"/>
              </a:rPr>
              <a:t>higher provisioning </a:t>
            </a:r>
            <a:r>
              <a:rPr dirty="0" sz="1200">
                <a:latin typeface="Times New Roman"/>
                <a:cs typeface="Times New Roman"/>
              </a:rPr>
              <a:t>for doubtful debts and 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make a dent in their  profit</a:t>
            </a:r>
            <a:endParaRPr sz="1200">
              <a:latin typeface="Times New Roman"/>
              <a:cs typeface="Times New Roman"/>
            </a:endParaRPr>
          </a:p>
          <a:p>
            <a:pPr algn="ctr" marL="55244" marR="51435">
              <a:lnSpc>
                <a:spcPct val="1431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margin.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this context of </a:t>
            </a:r>
            <a:r>
              <a:rPr dirty="0" sz="1200" spc="-5">
                <a:latin typeface="Times New Roman"/>
                <a:cs typeface="Times New Roman"/>
              </a:rPr>
              <a:t>crippling effect </a:t>
            </a:r>
            <a:r>
              <a:rPr dirty="0" sz="1200">
                <a:latin typeface="Times New Roman"/>
                <a:cs typeface="Times New Roman"/>
              </a:rPr>
              <a:t>on banks operation the </a:t>
            </a:r>
            <a:r>
              <a:rPr dirty="0" sz="1200" spc="-5">
                <a:latin typeface="Times New Roman"/>
                <a:cs typeface="Times New Roman"/>
              </a:rPr>
              <a:t>slew asset quality </a:t>
            </a:r>
            <a:r>
              <a:rPr dirty="0" sz="1200" spc="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placed  as</a:t>
            </a:r>
            <a:endParaRPr sz="1200">
              <a:latin typeface="Times New Roman"/>
              <a:cs typeface="Times New Roman"/>
            </a:endParaRPr>
          </a:p>
          <a:p>
            <a:pPr algn="ctr" marL="127000" marR="116205">
              <a:lnSpc>
                <a:spcPct val="1431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one of the </a:t>
            </a:r>
            <a:r>
              <a:rPr dirty="0" sz="1200" spc="-5">
                <a:latin typeface="Times New Roman"/>
                <a:cs typeface="Times New Roman"/>
              </a:rPr>
              <a:t>most important </a:t>
            </a:r>
            <a:r>
              <a:rPr dirty="0" sz="1200">
                <a:latin typeface="Times New Roman"/>
                <a:cs typeface="Times New Roman"/>
              </a:rPr>
              <a:t>parameters in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measurement </a:t>
            </a:r>
            <a:r>
              <a:rPr dirty="0" sz="1200">
                <a:latin typeface="Times New Roman"/>
                <a:cs typeface="Times New Roman"/>
              </a:rPr>
              <a:t>of banks performance </a:t>
            </a: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>
                <a:latin typeface="Times New Roman"/>
                <a:cs typeface="Times New Roman"/>
              </a:rPr>
              <a:t>the  Camel’s </a:t>
            </a:r>
            <a:r>
              <a:rPr dirty="0" sz="1200" spc="-5">
                <a:latin typeface="Times New Roman"/>
                <a:cs typeface="Times New Roman"/>
              </a:rPr>
              <a:t>supervisory </a:t>
            </a:r>
            <a:r>
              <a:rPr dirty="0" sz="1200">
                <a:latin typeface="Times New Roman"/>
                <a:cs typeface="Times New Roman"/>
              </a:rPr>
              <a:t>rating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RBI:</a:t>
            </a:r>
            <a:endParaRPr sz="12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  <a:spcBef>
                <a:spcPts val="660"/>
              </a:spcBef>
            </a:pPr>
            <a:r>
              <a:rPr dirty="0" sz="1200" spc="-5" b="1">
                <a:latin typeface="Times New Roman"/>
                <a:cs typeface="Times New Roman"/>
              </a:rPr>
              <a:t>Profitability:</a:t>
            </a:r>
            <a:endParaRPr sz="12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means booking of </a:t>
            </a:r>
            <a:r>
              <a:rPr dirty="0" sz="1200" spc="5">
                <a:latin typeface="Times New Roman"/>
                <a:cs typeface="Times New Roman"/>
              </a:rPr>
              <a:t>money </a:t>
            </a:r>
            <a:r>
              <a:rPr dirty="0" sz="1200">
                <a:latin typeface="Times New Roman"/>
                <a:cs typeface="Times New Roman"/>
              </a:rPr>
              <a:t>in terms of bad </a:t>
            </a:r>
            <a:r>
              <a:rPr dirty="0" sz="1200" spc="-5">
                <a:latin typeface="Times New Roman"/>
                <a:cs typeface="Times New Roman"/>
              </a:rPr>
              <a:t>asset, which occurred </a:t>
            </a:r>
            <a:r>
              <a:rPr dirty="0" sz="1200" spc="-10">
                <a:latin typeface="Times New Roman"/>
                <a:cs typeface="Times New Roman"/>
              </a:rPr>
              <a:t>due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wrong </a:t>
            </a:r>
            <a:r>
              <a:rPr dirty="0" sz="1200">
                <a:latin typeface="Times New Roman"/>
                <a:cs typeface="Times New Roman"/>
              </a:rPr>
              <a:t>choice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106045" marR="93345">
              <a:lnSpc>
                <a:spcPct val="1431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client. Because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money </a:t>
            </a:r>
            <a:r>
              <a:rPr dirty="0" sz="1200" spc="-5">
                <a:latin typeface="Times New Roman"/>
                <a:cs typeface="Times New Roman"/>
              </a:rPr>
              <a:t>getting </a:t>
            </a:r>
            <a:r>
              <a:rPr dirty="0" sz="1200">
                <a:latin typeface="Times New Roman"/>
                <a:cs typeface="Times New Roman"/>
              </a:rPr>
              <a:t>blocked the prodigality of bank decreases not </a:t>
            </a:r>
            <a:r>
              <a:rPr dirty="0" sz="1200" spc="5">
                <a:latin typeface="Times New Roman"/>
                <a:cs typeface="Times New Roman"/>
              </a:rPr>
              <a:t>only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7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amount of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lead to </a:t>
            </a:r>
            <a:r>
              <a:rPr dirty="0" sz="1200" spc="-5">
                <a:latin typeface="Times New Roman"/>
                <a:cs typeface="Times New Roman"/>
              </a:rPr>
              <a:t>opportunity cost also </a:t>
            </a:r>
            <a:r>
              <a:rPr dirty="0" sz="1200">
                <a:latin typeface="Times New Roman"/>
                <a:cs typeface="Times New Roman"/>
              </a:rPr>
              <a:t>as that much of </a:t>
            </a:r>
            <a:r>
              <a:rPr dirty="0" sz="1200" spc="-5">
                <a:latin typeface="Times New Roman"/>
                <a:cs typeface="Times New Roman"/>
              </a:rPr>
              <a:t>profit </a:t>
            </a:r>
            <a:r>
              <a:rPr dirty="0" sz="1200" spc="-10">
                <a:latin typeface="Times New Roman"/>
                <a:cs typeface="Times New Roman"/>
              </a:rPr>
              <a:t>invested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some  </a:t>
            </a:r>
            <a:r>
              <a:rPr dirty="0" sz="1200">
                <a:latin typeface="Times New Roman"/>
                <a:cs typeface="Times New Roman"/>
              </a:rPr>
              <a:t>return </a:t>
            </a:r>
            <a:r>
              <a:rPr dirty="0" sz="1200" spc="-5">
                <a:latin typeface="Times New Roman"/>
                <a:cs typeface="Times New Roman"/>
              </a:rPr>
              <a:t>earning </a:t>
            </a:r>
            <a:r>
              <a:rPr dirty="0" sz="1200">
                <a:latin typeface="Times New Roman"/>
                <a:cs typeface="Times New Roman"/>
              </a:rPr>
              <a:t>project/asset.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doesn’t </a:t>
            </a:r>
            <a:r>
              <a:rPr dirty="0" sz="1200" spc="-5">
                <a:latin typeface="Times New Roman"/>
                <a:cs typeface="Times New Roman"/>
              </a:rPr>
              <a:t>affect current profit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future </a:t>
            </a:r>
            <a:r>
              <a:rPr dirty="0" sz="1200" spc="-5">
                <a:latin typeface="Times New Roman"/>
                <a:cs typeface="Times New Roman"/>
              </a:rPr>
              <a:t>stream </a:t>
            </a:r>
            <a:r>
              <a:rPr dirty="0" sz="1200">
                <a:latin typeface="Times New Roman"/>
                <a:cs typeface="Times New Roman"/>
              </a:rPr>
              <a:t>of  profit,</a:t>
            </a:r>
            <a:endParaRPr sz="1200">
              <a:latin typeface="Times New Roman"/>
              <a:cs typeface="Times New Roman"/>
            </a:endParaRPr>
          </a:p>
          <a:p>
            <a:pPr algn="ctr" marL="299085" marR="290830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may lead to </a:t>
            </a:r>
            <a:r>
              <a:rPr dirty="0" sz="1200" spc="-5">
                <a:latin typeface="Times New Roman"/>
                <a:cs typeface="Times New Roman"/>
              </a:rPr>
              <a:t>loss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some long-term </a:t>
            </a:r>
            <a:r>
              <a:rPr dirty="0" sz="1200">
                <a:latin typeface="Times New Roman"/>
                <a:cs typeface="Times New Roman"/>
              </a:rPr>
              <a:t>beneficial </a:t>
            </a:r>
            <a:r>
              <a:rPr dirty="0" sz="1200" spc="-5">
                <a:latin typeface="Times New Roman"/>
                <a:cs typeface="Times New Roman"/>
              </a:rPr>
              <a:t>opportunity. Another impact </a:t>
            </a:r>
            <a:r>
              <a:rPr dirty="0" sz="1200">
                <a:latin typeface="Times New Roman"/>
                <a:cs typeface="Times New Roman"/>
              </a:rPr>
              <a:t>of  reduction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1200" spc="-5">
                <a:latin typeface="Times New Roman"/>
                <a:cs typeface="Times New Roman"/>
              </a:rPr>
              <a:t>profitability is low </a:t>
            </a:r>
            <a:r>
              <a:rPr dirty="0" sz="1200">
                <a:latin typeface="Times New Roman"/>
                <a:cs typeface="Times New Roman"/>
              </a:rPr>
              <a:t>ROI (return on </a:t>
            </a:r>
            <a:r>
              <a:rPr dirty="0" sz="1200" spc="-5">
                <a:latin typeface="Times New Roman"/>
                <a:cs typeface="Times New Roman"/>
              </a:rPr>
              <a:t>investment), which adversely </a:t>
            </a:r>
            <a:r>
              <a:rPr dirty="0" sz="1200">
                <a:latin typeface="Times New Roman"/>
                <a:cs typeface="Times New Roman"/>
              </a:rPr>
              <a:t>affect </a:t>
            </a:r>
            <a:r>
              <a:rPr dirty="0" sz="1200" spc="-5">
                <a:latin typeface="Times New Roman"/>
                <a:cs typeface="Times New Roman"/>
              </a:rPr>
              <a:t>current earning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bank.</a:t>
            </a:r>
            <a:endParaRPr sz="12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40"/>
              </a:spcBef>
            </a:pPr>
            <a:r>
              <a:rPr dirty="0" sz="1200" spc="-5" b="1">
                <a:latin typeface="Times New Roman"/>
                <a:cs typeface="Times New Roman"/>
              </a:rPr>
              <a:t>Liquidity:</a:t>
            </a:r>
            <a:endParaRPr sz="1200">
              <a:latin typeface="Times New Roman"/>
              <a:cs typeface="Times New Roman"/>
            </a:endParaRPr>
          </a:p>
          <a:p>
            <a:pPr algn="ctr" marL="45720" marR="31115">
              <a:lnSpc>
                <a:spcPct val="143100"/>
              </a:lnSpc>
            </a:pPr>
            <a:r>
              <a:rPr dirty="0" sz="1200">
                <a:latin typeface="Times New Roman"/>
                <a:cs typeface="Times New Roman"/>
              </a:rPr>
              <a:t>Money </a:t>
            </a:r>
            <a:r>
              <a:rPr dirty="0" sz="1200" spc="-5">
                <a:latin typeface="Times New Roman"/>
                <a:cs typeface="Times New Roman"/>
              </a:rPr>
              <a:t>is getting </a:t>
            </a:r>
            <a:r>
              <a:rPr dirty="0" sz="1200">
                <a:latin typeface="Times New Roman"/>
                <a:cs typeface="Times New Roman"/>
              </a:rPr>
              <a:t>blocked, </a:t>
            </a:r>
            <a:r>
              <a:rPr dirty="0" sz="1200" spc="-5">
                <a:latin typeface="Times New Roman"/>
                <a:cs typeface="Times New Roman"/>
              </a:rPr>
              <a:t>decreased profit </a:t>
            </a:r>
            <a:r>
              <a:rPr dirty="0" sz="1200">
                <a:latin typeface="Times New Roman"/>
                <a:cs typeface="Times New Roman"/>
              </a:rPr>
              <a:t>lead to </a:t>
            </a:r>
            <a:r>
              <a:rPr dirty="0" sz="1200" spc="-5">
                <a:latin typeface="Times New Roman"/>
                <a:cs typeface="Times New Roman"/>
              </a:rPr>
              <a:t>lack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enough </a:t>
            </a:r>
            <a:r>
              <a:rPr dirty="0" sz="1200">
                <a:latin typeface="Times New Roman"/>
                <a:cs typeface="Times New Roman"/>
              </a:rPr>
              <a:t>cash at </a:t>
            </a:r>
            <a:r>
              <a:rPr dirty="0" sz="1200" spc="5">
                <a:latin typeface="Times New Roman"/>
                <a:cs typeface="Times New Roman"/>
              </a:rPr>
              <a:t>hand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lead to  </a:t>
            </a:r>
            <a:r>
              <a:rPr dirty="0" sz="1200" spc="-5">
                <a:latin typeface="Times New Roman"/>
                <a:cs typeface="Times New Roman"/>
              </a:rPr>
              <a:t>borrowing </a:t>
            </a:r>
            <a:r>
              <a:rPr dirty="0" sz="1200" spc="5">
                <a:latin typeface="Times New Roman"/>
                <a:cs typeface="Times New Roman"/>
              </a:rPr>
              <a:t>money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shortest </a:t>
            </a:r>
            <a:r>
              <a:rPr dirty="0" sz="1200">
                <a:latin typeface="Times New Roman"/>
                <a:cs typeface="Times New Roman"/>
              </a:rPr>
              <a:t>period of </a:t>
            </a:r>
            <a:r>
              <a:rPr dirty="0" sz="1200" spc="-1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which lead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additional cost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company.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Difficulty in operating the </a:t>
            </a:r>
            <a:r>
              <a:rPr dirty="0" sz="1200" spc="-5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bank is </a:t>
            </a:r>
            <a:r>
              <a:rPr dirty="0" sz="1200">
                <a:latin typeface="Times New Roman"/>
                <a:cs typeface="Times New Roman"/>
              </a:rPr>
              <a:t>another </a:t>
            </a:r>
            <a:r>
              <a:rPr dirty="0" sz="1200" spc="-5">
                <a:latin typeface="Times New Roman"/>
                <a:cs typeface="Times New Roman"/>
              </a:rPr>
              <a:t>cause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due to lack of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money.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577" y="6803643"/>
            <a:ext cx="5678805" cy="296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Involvement </a:t>
            </a:r>
            <a:r>
              <a:rPr dirty="0" sz="1200" spc="-15" b="1">
                <a:latin typeface="Times New Roman"/>
                <a:cs typeface="Times New Roman"/>
              </a:rPr>
              <a:t>of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Management: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800"/>
              </a:lnSpc>
              <a:spcBef>
                <a:spcPts val="969"/>
              </a:spcBef>
            </a:pPr>
            <a:r>
              <a:rPr dirty="0" sz="1200">
                <a:latin typeface="Times New Roman"/>
                <a:cs typeface="Times New Roman"/>
              </a:rPr>
              <a:t>Time and </a:t>
            </a:r>
            <a:r>
              <a:rPr dirty="0" sz="1200" spc="-5">
                <a:latin typeface="Times New Roman"/>
                <a:cs typeface="Times New Roman"/>
              </a:rPr>
              <a:t>efforts </a:t>
            </a:r>
            <a:r>
              <a:rPr dirty="0" sz="1200">
                <a:latin typeface="Times New Roman"/>
                <a:cs typeface="Times New Roman"/>
              </a:rPr>
              <a:t>of management </a:t>
            </a:r>
            <a:r>
              <a:rPr dirty="0" sz="1200" spc="-5">
                <a:latin typeface="Times New Roman"/>
                <a:cs typeface="Times New Roman"/>
              </a:rPr>
              <a:t>is another indirect cost which bank </a:t>
            </a:r>
            <a:r>
              <a:rPr dirty="0" sz="1200">
                <a:latin typeface="Times New Roman"/>
                <a:cs typeface="Times New Roman"/>
              </a:rPr>
              <a:t>has to </a:t>
            </a:r>
            <a:r>
              <a:rPr dirty="0" sz="1200" spc="-5">
                <a:latin typeface="Times New Roman"/>
                <a:cs typeface="Times New Roman"/>
              </a:rPr>
              <a:t>bear </a:t>
            </a:r>
            <a:r>
              <a:rPr dirty="0" sz="1200">
                <a:latin typeface="Times New Roman"/>
                <a:cs typeface="Times New Roman"/>
              </a:rPr>
              <a:t>due to </a:t>
            </a:r>
            <a:r>
              <a:rPr dirty="0" sz="1200" spc="-10">
                <a:latin typeface="Times New Roman"/>
                <a:cs typeface="Times New Roman"/>
              </a:rPr>
              <a:t>NPA.  </a:t>
            </a:r>
            <a:r>
              <a:rPr dirty="0" sz="1200">
                <a:latin typeface="Times New Roman"/>
                <a:cs typeface="Times New Roman"/>
              </a:rPr>
              <a:t>Time and </a:t>
            </a:r>
            <a:r>
              <a:rPr dirty="0" sz="1200" spc="-5">
                <a:latin typeface="Times New Roman"/>
                <a:cs typeface="Times New Roman"/>
              </a:rPr>
              <a:t>efforts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handling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managing NPA would have diverted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endParaRPr sz="1200">
              <a:latin typeface="Times New Roman"/>
              <a:cs typeface="Times New Roman"/>
            </a:endParaRPr>
          </a:p>
          <a:p>
            <a:pPr algn="ctr" marL="189865" marR="179705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fruitful </a:t>
            </a:r>
            <a:r>
              <a:rPr dirty="0" sz="1200" spc="-5">
                <a:latin typeface="Times New Roman"/>
                <a:cs typeface="Times New Roman"/>
              </a:rPr>
              <a:t>activities, which would have </a:t>
            </a:r>
            <a:r>
              <a:rPr dirty="0" sz="1200" spc="-10">
                <a:latin typeface="Times New Roman"/>
                <a:cs typeface="Times New Roman"/>
              </a:rPr>
              <a:t>given good </a:t>
            </a:r>
            <a:r>
              <a:rPr dirty="0" sz="1200" spc="-5">
                <a:latin typeface="Times New Roman"/>
                <a:cs typeface="Times New Roman"/>
              </a:rPr>
              <a:t>returns. Now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s </a:t>
            </a:r>
            <a:r>
              <a:rPr dirty="0" sz="1200">
                <a:latin typeface="Times New Roman"/>
                <a:cs typeface="Times New Roman"/>
              </a:rPr>
              <a:t>banks have special 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to deal and </a:t>
            </a:r>
            <a:r>
              <a:rPr dirty="0" sz="1200" spc="-5">
                <a:latin typeface="Times New Roman"/>
                <a:cs typeface="Times New Roman"/>
              </a:rPr>
              <a:t>handle </a:t>
            </a:r>
            <a:r>
              <a:rPr dirty="0" sz="1200" spc="-15">
                <a:latin typeface="Times New Roman"/>
                <a:cs typeface="Times New Roman"/>
              </a:rPr>
              <a:t>NPAs,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is additional cost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Credit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Loss:</a:t>
            </a:r>
            <a:endParaRPr sz="1200">
              <a:latin typeface="Times New Roman"/>
              <a:cs typeface="Times New Roman"/>
            </a:endParaRPr>
          </a:p>
          <a:p>
            <a:pPr algn="ctr" marL="12700" marR="5080" indent="1905">
              <a:lnSpc>
                <a:spcPts val="2060"/>
              </a:lnSpc>
              <a:spcBef>
                <a:spcPts val="175"/>
              </a:spcBef>
            </a:pPr>
            <a:r>
              <a:rPr dirty="0" sz="1200" spc="-5">
                <a:latin typeface="Times New Roman"/>
                <a:cs typeface="Times New Roman"/>
              </a:rPr>
              <a:t>Bank is </a:t>
            </a:r>
            <a:r>
              <a:rPr dirty="0" sz="1200">
                <a:latin typeface="Times New Roman"/>
                <a:cs typeface="Times New Roman"/>
              </a:rPr>
              <a:t>facing problem of </a:t>
            </a:r>
            <a:r>
              <a:rPr dirty="0" sz="1200" spc="-5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then it </a:t>
            </a:r>
            <a:r>
              <a:rPr dirty="0" sz="1200" spc="-5">
                <a:latin typeface="Times New Roman"/>
                <a:cs typeface="Times New Roman"/>
              </a:rPr>
              <a:t>adversely </a:t>
            </a:r>
            <a:r>
              <a:rPr dirty="0" sz="1200">
                <a:latin typeface="Times New Roman"/>
                <a:cs typeface="Times New Roman"/>
              </a:rPr>
              <a:t>affect the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of bank in </a:t>
            </a:r>
            <a:r>
              <a:rPr dirty="0" sz="1200" spc="-5">
                <a:latin typeface="Times New Roman"/>
                <a:cs typeface="Times New Roman"/>
              </a:rPr>
              <a:t>terms </a:t>
            </a:r>
            <a:r>
              <a:rPr dirty="0" sz="1200">
                <a:latin typeface="Times New Roman"/>
                <a:cs typeface="Times New Roman"/>
              </a:rPr>
              <a:t>of market  credit.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lose its goodwill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brand </a:t>
            </a:r>
            <a:r>
              <a:rPr dirty="0" sz="1200" spc="-10">
                <a:latin typeface="Times New Roman"/>
                <a:cs typeface="Times New Roman"/>
              </a:rPr>
              <a:t>image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credit which </a:t>
            </a:r>
            <a:r>
              <a:rPr dirty="0" sz="1200" spc="-15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negative </a:t>
            </a:r>
            <a:r>
              <a:rPr dirty="0" sz="1200">
                <a:latin typeface="Times New Roman"/>
                <a:cs typeface="Times New Roman"/>
              </a:rPr>
              <a:t>impact to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470"/>
              </a:spcBef>
            </a:pPr>
            <a:r>
              <a:rPr dirty="0" sz="1200">
                <a:latin typeface="Times New Roman"/>
                <a:cs typeface="Times New Roman"/>
              </a:rPr>
              <a:t>people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putting their </a:t>
            </a:r>
            <a:r>
              <a:rPr dirty="0" sz="1200">
                <a:latin typeface="Times New Roman"/>
                <a:cs typeface="Times New Roman"/>
              </a:rPr>
              <a:t>money in 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4557" y="914780"/>
          <a:ext cx="5819140" cy="985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/>
                <a:gridCol w="3826510"/>
                <a:gridCol w="1042035"/>
              </a:tblGrid>
              <a:tr h="387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">
                          <a:latin typeface="Cambria"/>
                          <a:cs typeface="Cambria"/>
                        </a:rPr>
                        <a:t>Bibliography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10" b="1">
                          <a:latin typeface="Cambria"/>
                          <a:cs typeface="Cambria"/>
                        </a:rPr>
                        <a:t>7.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5" b="1">
                          <a:latin typeface="Cambria"/>
                          <a:cs typeface="Cambria"/>
                        </a:rPr>
                        <a:t>APPENDIX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914395" y="2271394"/>
            <a:ext cx="8356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C00000"/>
                </a:solidFill>
                <a:latin typeface="Algerian"/>
                <a:cs typeface="Algerian"/>
              </a:rPr>
              <a:t>ABOUT</a:t>
            </a:r>
            <a:r>
              <a:rPr dirty="0" sz="1600" spc="-80">
                <a:solidFill>
                  <a:srgbClr val="C00000"/>
                </a:solidFill>
                <a:latin typeface="Algerian"/>
                <a:cs typeface="Algerian"/>
              </a:rPr>
              <a:t> </a:t>
            </a:r>
            <a:r>
              <a:rPr dirty="0" sz="1600" spc="-5">
                <a:solidFill>
                  <a:srgbClr val="C00000"/>
                </a:solidFill>
                <a:latin typeface="Algerian"/>
                <a:cs typeface="Algerian"/>
              </a:rPr>
              <a:t>J</a:t>
            </a:r>
            <a:endParaRPr sz="1600">
              <a:latin typeface="Algerian"/>
              <a:cs typeface="Algeri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591" y="2347594"/>
            <a:ext cx="136525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87108" y="2271394"/>
            <a:ext cx="8134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C00000"/>
                </a:solidFill>
                <a:latin typeface="Algerian"/>
                <a:cs typeface="Algerian"/>
              </a:rPr>
              <a:t>K</a:t>
            </a:r>
            <a:r>
              <a:rPr dirty="0" sz="1600" spc="-85">
                <a:solidFill>
                  <a:srgbClr val="C00000"/>
                </a:solidFill>
                <a:latin typeface="Algerian"/>
                <a:cs typeface="Algerian"/>
              </a:rPr>
              <a:t> </a:t>
            </a:r>
            <a:r>
              <a:rPr dirty="0" sz="1600">
                <a:solidFill>
                  <a:srgbClr val="C00000"/>
                </a:solidFill>
                <a:latin typeface="Algerian"/>
                <a:cs typeface="Algerian"/>
              </a:rPr>
              <a:t>BANK.</a:t>
            </a:r>
            <a:endParaRPr sz="1600">
              <a:latin typeface="Algerian"/>
              <a:cs typeface="Algeri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120" y="3190932"/>
            <a:ext cx="2085339" cy="698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3117" y="4489195"/>
            <a:ext cx="5874385" cy="486537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01600" marR="233679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J&amp;K </a:t>
            </a:r>
            <a:r>
              <a:rPr dirty="0" sz="1200" spc="-5">
                <a:latin typeface="Times New Roman"/>
                <a:cs typeface="Times New Roman"/>
              </a:rPr>
              <a:t>Bank </a:t>
            </a:r>
            <a:r>
              <a:rPr dirty="0" sz="1200">
                <a:latin typeface="Times New Roman"/>
                <a:cs typeface="Times New Roman"/>
              </a:rPr>
              <a:t>functions as a </a:t>
            </a:r>
            <a:r>
              <a:rPr dirty="0" sz="1200" spc="-5">
                <a:latin typeface="Times New Roman"/>
                <a:cs typeface="Times New Roman"/>
              </a:rPr>
              <a:t>universal </a:t>
            </a:r>
            <a:r>
              <a:rPr dirty="0" sz="1200">
                <a:latin typeface="Times New Roman"/>
                <a:cs typeface="Times New Roman"/>
              </a:rPr>
              <a:t>bank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Jammu &amp; </a:t>
            </a:r>
            <a:r>
              <a:rPr dirty="0" sz="1200" spc="-10">
                <a:latin typeface="Times New Roman"/>
                <a:cs typeface="Times New Roman"/>
              </a:rPr>
              <a:t>Kashmir </a:t>
            </a:r>
            <a:r>
              <a:rPr dirty="0" sz="1200">
                <a:latin typeface="Times New Roman"/>
                <a:cs typeface="Times New Roman"/>
              </a:rPr>
              <a:t>and as a </a:t>
            </a:r>
            <a:r>
              <a:rPr dirty="0" sz="1200" spc="-5">
                <a:latin typeface="Times New Roman"/>
                <a:cs typeface="Times New Roman"/>
              </a:rPr>
              <a:t>specialised </a:t>
            </a:r>
            <a:r>
              <a:rPr dirty="0" sz="1200">
                <a:latin typeface="Times New Roman"/>
                <a:cs typeface="Times New Roman"/>
              </a:rPr>
              <a:t>bank in  the </a:t>
            </a:r>
            <a:r>
              <a:rPr dirty="0" sz="1200" spc="-5">
                <a:latin typeface="Times New Roman"/>
                <a:cs typeface="Times New Roman"/>
              </a:rPr>
              <a:t>rest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country. It </a:t>
            </a:r>
            <a:r>
              <a:rPr dirty="0" sz="1200" spc="-5">
                <a:latin typeface="Times New Roman"/>
                <a:cs typeface="Times New Roman"/>
              </a:rPr>
              <a:t>is also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private sector </a:t>
            </a:r>
            <a:r>
              <a:rPr dirty="0" sz="1200" spc="-5">
                <a:latin typeface="Times New Roman"/>
                <a:cs typeface="Times New Roman"/>
              </a:rPr>
              <a:t>bank designated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10">
                <a:latin typeface="Times New Roman"/>
                <a:cs typeface="Times New Roman"/>
              </a:rPr>
              <a:t>RBI’s </a:t>
            </a:r>
            <a:r>
              <a:rPr dirty="0" sz="1200" spc="5">
                <a:latin typeface="Times New Roman"/>
                <a:cs typeface="Times New Roman"/>
              </a:rPr>
              <a:t>agent </a:t>
            </a:r>
            <a:r>
              <a:rPr dirty="0" sz="1200">
                <a:latin typeface="Times New Roman"/>
                <a:cs typeface="Times New Roman"/>
              </a:rPr>
              <a:t>for  banking </a:t>
            </a:r>
            <a:r>
              <a:rPr dirty="0" sz="1200" spc="-5">
                <a:latin typeface="Times New Roman"/>
                <a:cs typeface="Times New Roman"/>
              </a:rPr>
              <a:t>business, </a:t>
            </a:r>
            <a:r>
              <a:rPr dirty="0" sz="1200">
                <a:latin typeface="Times New Roman"/>
                <a:cs typeface="Times New Roman"/>
              </a:rPr>
              <a:t>and carries out the </a:t>
            </a:r>
            <a:r>
              <a:rPr dirty="0" sz="1200" spc="-5">
                <a:latin typeface="Times New Roman"/>
                <a:cs typeface="Times New Roman"/>
              </a:rPr>
              <a:t>banking business </a:t>
            </a:r>
            <a:r>
              <a:rPr dirty="0" sz="1200">
                <a:latin typeface="Times New Roman"/>
                <a:cs typeface="Times New Roman"/>
              </a:rPr>
              <a:t>of the Central </a:t>
            </a:r>
            <a:r>
              <a:rPr dirty="0" sz="1200" spc="-5">
                <a:latin typeface="Times New Roman"/>
                <a:cs typeface="Times New Roman"/>
              </a:rPr>
              <a:t>Government, besides  collecting </a:t>
            </a:r>
            <a:r>
              <a:rPr dirty="0" sz="1200">
                <a:latin typeface="Times New Roman"/>
                <a:cs typeface="Times New Roman"/>
              </a:rPr>
              <a:t>central taxes for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CBDT.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01600" marR="2413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J&amp;K </a:t>
            </a:r>
            <a:r>
              <a:rPr dirty="0" sz="1200" spc="-5">
                <a:latin typeface="Times New Roman"/>
                <a:cs typeface="Times New Roman"/>
              </a:rPr>
              <a:t>Bank follows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two-legged business </a:t>
            </a:r>
            <a:r>
              <a:rPr dirty="0" sz="1200">
                <a:latin typeface="Times New Roman"/>
                <a:cs typeface="Times New Roman"/>
              </a:rPr>
              <a:t>model whereby it </a:t>
            </a:r>
            <a:r>
              <a:rPr dirty="0" sz="1200" spc="-5">
                <a:latin typeface="Times New Roman"/>
                <a:cs typeface="Times New Roman"/>
              </a:rPr>
              <a:t>seeks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increase lending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its  </a:t>
            </a:r>
            <a:r>
              <a:rPr dirty="0" sz="1200">
                <a:latin typeface="Times New Roman"/>
                <a:cs typeface="Times New Roman"/>
              </a:rPr>
              <a:t>home </a:t>
            </a:r>
            <a:r>
              <a:rPr dirty="0" sz="1200" spc="-5">
                <a:latin typeface="Times New Roman"/>
                <a:cs typeface="Times New Roman"/>
              </a:rPr>
              <a:t>state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higher margins despite modest volumes, </a:t>
            </a:r>
            <a:r>
              <a:rPr dirty="0" sz="1200">
                <a:latin typeface="Times New Roman"/>
                <a:cs typeface="Times New Roman"/>
              </a:rPr>
              <a:t>and at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time,  </a:t>
            </a:r>
            <a:r>
              <a:rPr dirty="0" sz="1200" spc="-5">
                <a:latin typeface="Times New Roman"/>
                <a:cs typeface="Times New Roman"/>
              </a:rPr>
              <a:t>seeks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capture niche lending opportunities </a:t>
            </a:r>
            <a:r>
              <a:rPr dirty="0" sz="1200">
                <a:latin typeface="Times New Roman"/>
                <a:cs typeface="Times New Roman"/>
              </a:rPr>
              <a:t>on a </a:t>
            </a:r>
            <a:r>
              <a:rPr dirty="0" sz="1200" spc="-5">
                <a:latin typeface="Times New Roman"/>
                <a:cs typeface="Times New Roman"/>
              </a:rPr>
              <a:t>pan-India basis </a:t>
            </a:r>
            <a:r>
              <a:rPr dirty="0" sz="1200">
                <a:latin typeface="Times New Roman"/>
                <a:cs typeface="Times New Roman"/>
              </a:rPr>
              <a:t>to build </a:t>
            </a:r>
            <a:r>
              <a:rPr dirty="0" sz="1200" spc="-5">
                <a:latin typeface="Times New Roman"/>
                <a:cs typeface="Times New Roman"/>
              </a:rPr>
              <a:t>volumes and  improve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margins.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01600" marR="26733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J&amp;K </a:t>
            </a:r>
            <a:r>
              <a:rPr dirty="0" sz="1200" spc="-5">
                <a:latin typeface="Times New Roman"/>
                <a:cs typeface="Times New Roman"/>
              </a:rPr>
              <a:t>Bank </a:t>
            </a:r>
            <a:r>
              <a:rPr dirty="0" sz="1200">
                <a:latin typeface="Times New Roman"/>
                <a:cs typeface="Times New Roman"/>
              </a:rPr>
              <a:t>operates on the </a:t>
            </a:r>
            <a:r>
              <a:rPr dirty="0" sz="1200" spc="-5">
                <a:latin typeface="Times New Roman"/>
                <a:cs typeface="Times New Roman"/>
              </a:rPr>
              <a:t>principle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'socially </a:t>
            </a:r>
            <a:r>
              <a:rPr dirty="0" sz="1200">
                <a:latin typeface="Times New Roman"/>
                <a:cs typeface="Times New Roman"/>
              </a:rPr>
              <a:t>empowering banking' and </a:t>
            </a:r>
            <a:r>
              <a:rPr dirty="0" sz="1200" spc="5">
                <a:latin typeface="Times New Roman"/>
                <a:cs typeface="Times New Roman"/>
              </a:rPr>
              <a:t>seeks </a:t>
            </a:r>
            <a:r>
              <a:rPr dirty="0" sz="1200">
                <a:latin typeface="Times New Roman"/>
                <a:cs typeface="Times New Roman"/>
              </a:rPr>
              <a:t>to deliver  </a:t>
            </a:r>
            <a:r>
              <a:rPr dirty="0" sz="1200" spc="-5">
                <a:latin typeface="Times New Roman"/>
                <a:cs typeface="Times New Roman"/>
              </a:rPr>
              <a:t>innovative </a:t>
            </a:r>
            <a:r>
              <a:rPr dirty="0" sz="1200">
                <a:latin typeface="Times New Roman"/>
                <a:cs typeface="Times New Roman"/>
              </a:rPr>
              <a:t>financial </a:t>
            </a:r>
            <a:r>
              <a:rPr dirty="0" sz="1200" spc="-5">
                <a:latin typeface="Times New Roman"/>
                <a:cs typeface="Times New Roman"/>
              </a:rPr>
              <a:t>solutions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household, small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medium </a:t>
            </a:r>
            <a:r>
              <a:rPr dirty="0" sz="1200">
                <a:latin typeface="Times New Roman"/>
                <a:cs typeface="Times New Roman"/>
              </a:rPr>
              <a:t>enterprises</a:t>
            </a:r>
            <a:r>
              <a:rPr dirty="0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ctr" marL="62865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Bank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incorporated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1</a:t>
            </a:r>
            <a:r>
              <a:rPr dirty="0" baseline="31250" sz="1200" spc="7">
                <a:latin typeface="Times New Roman"/>
                <a:cs typeface="Times New Roman"/>
              </a:rPr>
              <a:t>st </a:t>
            </a:r>
            <a:r>
              <a:rPr dirty="0" sz="1200" spc="-5">
                <a:latin typeface="Times New Roman"/>
                <a:cs typeface="Times New Roman"/>
              </a:rPr>
              <a:t>october 1938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commenced its business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5">
                <a:latin typeface="Times New Roman"/>
                <a:cs typeface="Times New Roman"/>
              </a:rPr>
              <a:t>4</a:t>
            </a:r>
            <a:r>
              <a:rPr dirty="0" baseline="31250" sz="1200" spc="7">
                <a:latin typeface="Times New Roman"/>
                <a:cs typeface="Times New Roman"/>
              </a:rPr>
              <a:t>th </a:t>
            </a:r>
            <a:r>
              <a:rPr dirty="0" sz="1200">
                <a:latin typeface="Times New Roman"/>
                <a:cs typeface="Times New Roman"/>
              </a:rPr>
              <a:t>july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1939</a:t>
            </a:r>
            <a:endParaRPr sz="1200">
              <a:latin typeface="Times New Roman"/>
              <a:cs typeface="Times New Roman"/>
            </a:endParaRPr>
          </a:p>
          <a:p>
            <a:pPr marL="191325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kashmir,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is listed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10">
                <a:latin typeface="Times New Roman"/>
                <a:cs typeface="Times New Roman"/>
              </a:rPr>
              <a:t>NSE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BSE,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58419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Achievements</a:t>
            </a:r>
            <a:endParaRPr sz="1400">
              <a:latin typeface="Times New Roman"/>
              <a:cs typeface="Times New Roman"/>
            </a:endParaRPr>
          </a:p>
          <a:p>
            <a:pPr algn="ctr" marL="339725" marR="280035">
              <a:lnSpc>
                <a:spcPct val="143100"/>
              </a:lnSpc>
              <a:spcBef>
                <a:spcPts val="1120"/>
              </a:spcBef>
            </a:pPr>
            <a:r>
              <a:rPr dirty="0" sz="1200">
                <a:latin typeface="Times New Roman"/>
                <a:cs typeface="Times New Roman"/>
              </a:rPr>
              <a:t>J&amp;K </a:t>
            </a:r>
            <a:r>
              <a:rPr dirty="0" sz="1200" spc="-5">
                <a:latin typeface="Times New Roman"/>
                <a:cs typeface="Times New Roman"/>
              </a:rPr>
              <a:t>Bank is </a:t>
            </a:r>
            <a:r>
              <a:rPr dirty="0" sz="1200">
                <a:latin typeface="Times New Roman"/>
                <a:cs typeface="Times New Roman"/>
              </a:rPr>
              <a:t>the leading financial </a:t>
            </a:r>
            <a:r>
              <a:rPr dirty="0" sz="1200" spc="-5">
                <a:latin typeface="Times New Roman"/>
                <a:cs typeface="Times New Roman"/>
              </a:rPr>
              <a:t>institution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J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K State which implemented </a:t>
            </a:r>
            <a:r>
              <a:rPr dirty="0" sz="1200" spc="-10">
                <a:latin typeface="Times New Roman"/>
                <a:cs typeface="Times New Roman"/>
              </a:rPr>
              <a:t>Core  </a:t>
            </a:r>
            <a:r>
              <a:rPr dirty="0" sz="1200" spc="-5">
                <a:latin typeface="Times New Roman"/>
                <a:cs typeface="Times New Roman"/>
              </a:rPr>
              <a:t>Banking System </a:t>
            </a:r>
            <a:r>
              <a:rPr dirty="0" sz="1200" spc="-10">
                <a:latin typeface="Times New Roman"/>
                <a:cs typeface="Times New Roman"/>
              </a:rPr>
              <a:t>(CBS) </a:t>
            </a:r>
            <a:r>
              <a:rPr dirty="0" sz="1200">
                <a:latin typeface="Times New Roman"/>
                <a:cs typeface="Times New Roman"/>
              </a:rPr>
              <a:t>and centralized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  <a:p>
            <a:pPr algn="ctr" marL="205740" marR="146050">
              <a:lnSpc>
                <a:spcPct val="143100"/>
              </a:lnSpc>
              <a:spcBef>
                <a:spcPts val="1019"/>
              </a:spcBef>
            </a:pPr>
            <a:r>
              <a:rPr dirty="0" sz="1200" spc="-5">
                <a:latin typeface="Times New Roman"/>
                <a:cs typeface="Times New Roman"/>
              </a:rPr>
              <a:t>Bank is providing </a:t>
            </a:r>
            <a:r>
              <a:rPr dirty="0" sz="1200">
                <a:latin typeface="Times New Roman"/>
                <a:cs typeface="Times New Roman"/>
              </a:rPr>
              <a:t>latest banking </a:t>
            </a:r>
            <a:r>
              <a:rPr dirty="0" sz="1200" spc="-5">
                <a:latin typeface="Times New Roman"/>
                <a:cs typeface="Times New Roman"/>
              </a:rPr>
              <a:t>services </a:t>
            </a:r>
            <a:r>
              <a:rPr dirty="0" sz="1200">
                <a:latin typeface="Times New Roman"/>
                <a:cs typeface="Times New Roman"/>
              </a:rPr>
              <a:t>to customers </a:t>
            </a:r>
            <a:r>
              <a:rPr dirty="0" sz="1200" spc="-10">
                <a:latin typeface="Times New Roman"/>
                <a:cs typeface="Times New Roman"/>
              </a:rPr>
              <a:t>like Anywhere Banking, </a:t>
            </a:r>
            <a:r>
              <a:rPr dirty="0" sz="1200">
                <a:latin typeface="Times New Roman"/>
                <a:cs typeface="Times New Roman"/>
              </a:rPr>
              <a:t>Electronic  </a:t>
            </a:r>
            <a:r>
              <a:rPr dirty="0" sz="1200" spc="-10">
                <a:latin typeface="Times New Roman"/>
                <a:cs typeface="Times New Roman"/>
              </a:rPr>
              <a:t>Fund </a:t>
            </a:r>
            <a:r>
              <a:rPr dirty="0" sz="1200" spc="-5">
                <a:latin typeface="Times New Roman"/>
                <a:cs typeface="Times New Roman"/>
              </a:rPr>
              <a:t>Transfers, RTGS </a:t>
            </a:r>
            <a:r>
              <a:rPr dirty="0" sz="1200">
                <a:latin typeface="Times New Roman"/>
                <a:cs typeface="Times New Roman"/>
              </a:rPr>
              <a:t>/ </a:t>
            </a:r>
            <a:r>
              <a:rPr dirty="0" sz="1200" spc="-5">
                <a:latin typeface="Times New Roman"/>
                <a:cs typeface="Times New Roman"/>
              </a:rPr>
              <a:t>NEFT, SMS Alert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55880">
              <a:lnSpc>
                <a:spcPct val="100000"/>
              </a:lnSpc>
            </a:pPr>
            <a:r>
              <a:rPr dirty="0" sz="1200" spc="-1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branches of the bank are </a:t>
            </a:r>
            <a:r>
              <a:rPr dirty="0" sz="1200" spc="-5">
                <a:latin typeface="Times New Roman"/>
                <a:cs typeface="Times New Roman"/>
              </a:rPr>
              <a:t>fully </a:t>
            </a:r>
            <a:r>
              <a:rPr dirty="0" sz="1200">
                <a:latin typeface="Times New Roman"/>
                <a:cs typeface="Times New Roman"/>
              </a:rPr>
              <a:t>modernized, equiped </a:t>
            </a:r>
            <a:r>
              <a:rPr dirty="0" sz="1200" spc="-5">
                <a:latin typeface="Times New Roman"/>
                <a:cs typeface="Times New Roman"/>
              </a:rPr>
              <a:t>with latest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infrastructure.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6414" y="2494914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8475" y="2756534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01569" y="3020694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41575" y="3282314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3935" y="3546855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47416" y="3808475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3477" y="4072635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0757" y="4334255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5537" y="1069848"/>
            <a:ext cx="5461635" cy="370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5405" marR="209550">
              <a:lnSpc>
                <a:spcPct val="1444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Early </a:t>
            </a:r>
            <a:r>
              <a:rPr dirty="0" sz="1200" spc="-10" b="1">
                <a:latin typeface="Times New Roman"/>
                <a:cs typeface="Times New Roman"/>
              </a:rPr>
              <a:t>Symptoms: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one can </a:t>
            </a:r>
            <a:r>
              <a:rPr dirty="0" sz="1200" spc="-10">
                <a:latin typeface="Times New Roman"/>
                <a:cs typeface="Times New Roman"/>
              </a:rPr>
              <a:t>recognize </a:t>
            </a:r>
            <a:r>
              <a:rPr dirty="0" sz="1200">
                <a:latin typeface="Times New Roman"/>
                <a:cs typeface="Times New Roman"/>
              </a:rPr>
              <a:t>a performing </a:t>
            </a:r>
            <a:r>
              <a:rPr dirty="0" sz="1200" spc="-5">
                <a:latin typeface="Times New Roman"/>
                <a:cs typeface="Times New Roman"/>
              </a:rPr>
              <a:t>asset </a:t>
            </a:r>
            <a:r>
              <a:rPr dirty="0" sz="1200">
                <a:latin typeface="Times New Roman"/>
                <a:cs typeface="Times New Roman"/>
              </a:rPr>
              <a:t>turning in to </a:t>
            </a:r>
            <a:r>
              <a:rPr dirty="0" sz="1200" spc="10">
                <a:latin typeface="Times New Roman"/>
                <a:cs typeface="Times New Roman"/>
              </a:rPr>
              <a:t>non-  </a:t>
            </a:r>
            <a:r>
              <a:rPr dirty="0" sz="1200">
                <a:latin typeface="Times New Roman"/>
                <a:cs typeface="Times New Roman"/>
              </a:rPr>
              <a:t>performing</a:t>
            </a:r>
            <a:endParaRPr sz="1200">
              <a:latin typeface="Times New Roman"/>
              <a:cs typeface="Times New Roman"/>
            </a:endParaRPr>
          </a:p>
          <a:p>
            <a:pPr algn="ctr" marR="14033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asset </a:t>
            </a:r>
            <a:r>
              <a:rPr dirty="0" sz="1200" spc="-15">
                <a:latin typeface="Times New Roman"/>
                <a:cs typeface="Times New Roman"/>
              </a:rPr>
              <a:t>Four </a:t>
            </a:r>
            <a:r>
              <a:rPr dirty="0" sz="1200">
                <a:latin typeface="Times New Roman"/>
                <a:cs typeface="Times New Roman"/>
              </a:rPr>
              <a:t>categories of early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symptoms:-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24282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1)</a:t>
            </a:r>
            <a:r>
              <a:rPr dirty="0" sz="1200" spc="-5" b="1">
                <a:latin typeface="Times New Roman"/>
                <a:cs typeface="Times New Roman"/>
              </a:rPr>
              <a:t> Financial:</a:t>
            </a:r>
            <a:endParaRPr sz="1200">
              <a:latin typeface="Times New Roman"/>
              <a:cs typeface="Times New Roman"/>
            </a:endParaRPr>
          </a:p>
          <a:p>
            <a:pPr algn="ctr" marL="800100" marR="789305" indent="6985">
              <a:lnSpc>
                <a:spcPct val="143100"/>
              </a:lnSpc>
            </a:pPr>
            <a:r>
              <a:rPr dirty="0" sz="1200" spc="-5">
                <a:latin typeface="Times New Roman"/>
                <a:cs typeface="Times New Roman"/>
              </a:rPr>
              <a:t>Non-payment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very first installment </a:t>
            </a:r>
            <a:r>
              <a:rPr dirty="0" sz="1200">
                <a:latin typeface="Times New Roman"/>
                <a:cs typeface="Times New Roman"/>
              </a:rPr>
              <a:t>in case of term loan.  </a:t>
            </a:r>
            <a:r>
              <a:rPr dirty="0" sz="1200" spc="-5">
                <a:latin typeface="Times New Roman"/>
                <a:cs typeface="Times New Roman"/>
              </a:rPr>
              <a:t>Bouncing </a:t>
            </a:r>
            <a:r>
              <a:rPr dirty="0" sz="1200">
                <a:latin typeface="Times New Roman"/>
                <a:cs typeface="Times New Roman"/>
              </a:rPr>
              <a:t>of cheque due to </a:t>
            </a:r>
            <a:r>
              <a:rPr dirty="0" sz="1200" spc="-5">
                <a:latin typeface="Times New Roman"/>
                <a:cs typeface="Times New Roman"/>
              </a:rPr>
              <a:t>insufficient balance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accounts.</a:t>
            </a:r>
            <a:endParaRPr sz="1200">
              <a:latin typeface="Times New Roman"/>
              <a:cs typeface="Times New Roman"/>
            </a:endParaRPr>
          </a:p>
          <a:p>
            <a:pPr algn="ctr" marL="8255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Irregularity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installment.</a:t>
            </a:r>
            <a:endParaRPr sz="12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Irregularity </a:t>
            </a:r>
            <a:r>
              <a:rPr dirty="0" sz="1200">
                <a:latin typeface="Times New Roman"/>
                <a:cs typeface="Times New Roman"/>
              </a:rPr>
              <a:t>of operations in 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accounts.</a:t>
            </a:r>
            <a:endParaRPr sz="1200">
              <a:latin typeface="Times New Roman"/>
              <a:cs typeface="Times New Roman"/>
            </a:endParaRPr>
          </a:p>
          <a:p>
            <a:pPr algn="ctr" marL="1979295" marR="1962150" indent="-2540">
              <a:lnSpc>
                <a:spcPct val="1430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Unpaid overdue bills.  Declining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Ratio.</a:t>
            </a:r>
            <a:endParaRPr sz="12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  <a:spcBef>
                <a:spcPts val="645"/>
              </a:spcBef>
            </a:pPr>
            <a:r>
              <a:rPr dirty="0" sz="1200" spc="-5">
                <a:latin typeface="Times New Roman"/>
                <a:cs typeface="Times New Roman"/>
              </a:rPr>
              <a:t>Payment which </a:t>
            </a:r>
            <a:r>
              <a:rPr dirty="0" sz="1200">
                <a:latin typeface="Times New Roman"/>
                <a:cs typeface="Times New Roman"/>
              </a:rPr>
              <a:t>does not </a:t>
            </a:r>
            <a:r>
              <a:rPr dirty="0" sz="1200" spc="-5">
                <a:latin typeface="Times New Roman"/>
                <a:cs typeface="Times New Roman"/>
              </a:rPr>
              <a:t>cover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interest </a:t>
            </a:r>
            <a:r>
              <a:rPr dirty="0" sz="1200">
                <a:latin typeface="Times New Roman"/>
                <a:cs typeface="Times New Roman"/>
              </a:rPr>
              <a:t>and principal amount </a:t>
            </a:r>
            <a:r>
              <a:rPr dirty="0" sz="1200" spc="-1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installment.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While monitoring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accounts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found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partial amount is diverted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sister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concern</a:t>
            </a:r>
            <a:endParaRPr sz="1200">
              <a:latin typeface="Times New Roman"/>
              <a:cs typeface="Times New Roman"/>
            </a:endParaRPr>
          </a:p>
          <a:p>
            <a:pPr algn="ctr" marR="14478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or parent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company.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9176" y="6834251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3076" y="7095870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2657" y="7357491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19476" y="8010525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98216" y="8274684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8975" y="9062084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1195" y="9326562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88869" y="9588182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78217" y="5680709"/>
            <a:ext cx="5645150" cy="408812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035175" indent="-165735">
              <a:lnSpc>
                <a:spcPct val="100000"/>
              </a:lnSpc>
              <a:spcBef>
                <a:spcPts val="700"/>
              </a:spcBef>
              <a:buAutoNum type="arabicParenR" startAt="2"/>
              <a:tabLst>
                <a:tab pos="203581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Operational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Physical:</a:t>
            </a:r>
            <a:endParaRPr sz="1200">
              <a:latin typeface="Times New Roman"/>
              <a:cs typeface="Times New Roman"/>
            </a:endParaRPr>
          </a:p>
          <a:p>
            <a:pPr marL="2710815" marR="43180" indent="-2698750">
              <a:lnSpc>
                <a:spcPts val="2080"/>
              </a:lnSpc>
              <a:spcBef>
                <a:spcPts val="135"/>
              </a:spcBef>
            </a:pP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information </a:t>
            </a:r>
            <a:r>
              <a:rPr dirty="0" sz="1200" spc="-5">
                <a:latin typeface="Times New Roman"/>
                <a:cs typeface="Times New Roman"/>
              </a:rPr>
              <a:t>is received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borrower </a:t>
            </a:r>
            <a:r>
              <a:rPr dirty="0" sz="1200">
                <a:latin typeface="Times New Roman"/>
                <a:cs typeface="Times New Roman"/>
              </a:rPr>
              <a:t>has either </a:t>
            </a:r>
            <a:r>
              <a:rPr dirty="0" sz="1200" spc="-5">
                <a:latin typeface="Times New Roman"/>
                <a:cs typeface="Times New Roman"/>
              </a:rPr>
              <a:t>initiated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winding </a:t>
            </a:r>
            <a:r>
              <a:rPr dirty="0" sz="1200">
                <a:latin typeface="Times New Roman"/>
                <a:cs typeface="Times New Roman"/>
              </a:rPr>
              <a:t>up or  are</a:t>
            </a:r>
            <a:endParaRPr sz="1200">
              <a:latin typeface="Times New Roman"/>
              <a:cs typeface="Times New Roman"/>
            </a:endParaRPr>
          </a:p>
          <a:p>
            <a:pPr algn="r" marR="213804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not doing the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business.</a:t>
            </a:r>
            <a:endParaRPr sz="1200">
              <a:latin typeface="Times New Roman"/>
              <a:cs typeface="Times New Roman"/>
            </a:endParaRPr>
          </a:p>
          <a:p>
            <a:pPr algn="r" marR="2112645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Overdue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receivables.</a:t>
            </a:r>
            <a:endParaRPr sz="1200">
              <a:latin typeface="Times New Roman"/>
              <a:cs typeface="Times New Roman"/>
            </a:endParaRPr>
          </a:p>
          <a:p>
            <a:pPr algn="ctr" marL="11620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Stock statement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submitted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algn="ctr" marL="10858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External non-controllable factor like natural calamities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city where borrower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conduct</a:t>
            </a:r>
            <a:endParaRPr sz="1200">
              <a:latin typeface="Times New Roman"/>
              <a:cs typeface="Times New Roman"/>
            </a:endParaRPr>
          </a:p>
          <a:p>
            <a:pPr algn="ctr" marR="3048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business.</a:t>
            </a:r>
            <a:endParaRPr sz="1200">
              <a:latin typeface="Times New Roman"/>
              <a:cs typeface="Times New Roman"/>
            </a:endParaRPr>
          </a:p>
          <a:p>
            <a:pPr algn="ctr" marL="2101215" marR="1972945">
              <a:lnSpc>
                <a:spcPct val="144400"/>
              </a:lnSpc>
              <a:spcBef>
                <a:spcPts val="985"/>
              </a:spcBef>
            </a:pPr>
            <a:r>
              <a:rPr dirty="0" sz="1200" spc="-5">
                <a:latin typeface="Times New Roman"/>
                <a:cs typeface="Times New Roman"/>
              </a:rPr>
              <a:t>Frequent changes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plan.  </a:t>
            </a:r>
            <a:r>
              <a:rPr dirty="0" sz="1200" spc="-5">
                <a:latin typeface="Times New Roman"/>
                <a:cs typeface="Times New Roman"/>
              </a:rPr>
              <a:t>Nonpayment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2202180" indent="-165735">
              <a:lnSpc>
                <a:spcPct val="100000"/>
              </a:lnSpc>
              <a:buAutoNum type="arabicParenR" startAt="3"/>
              <a:tabLst>
                <a:tab pos="220281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Attitudinal Changes:</a:t>
            </a:r>
            <a:endParaRPr sz="1200">
              <a:latin typeface="Times New Roman"/>
              <a:cs typeface="Times New Roman"/>
            </a:endParaRPr>
          </a:p>
          <a:p>
            <a:pPr algn="ctr" marL="113664">
              <a:lnSpc>
                <a:spcPct val="100000"/>
              </a:lnSpc>
              <a:spcBef>
                <a:spcPts val="600"/>
              </a:spcBef>
            </a:pPr>
            <a:r>
              <a:rPr dirty="0" sz="1200" spc="-10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for personal </a:t>
            </a:r>
            <a:r>
              <a:rPr dirty="0" sz="1200" spc="-5">
                <a:latin typeface="Times New Roman"/>
                <a:cs typeface="Times New Roman"/>
              </a:rPr>
              <a:t>comfort, stocks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shares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borrower.</a:t>
            </a:r>
            <a:endParaRPr sz="1200">
              <a:latin typeface="Times New Roman"/>
              <a:cs typeface="Times New Roman"/>
            </a:endParaRPr>
          </a:p>
          <a:p>
            <a:pPr algn="ctr" marL="120014">
              <a:lnSpc>
                <a:spcPct val="100000"/>
              </a:lnSpc>
              <a:spcBef>
                <a:spcPts val="645"/>
              </a:spcBef>
            </a:pPr>
            <a:r>
              <a:rPr dirty="0" sz="1200" spc="-5">
                <a:latin typeface="Times New Roman"/>
                <a:cs typeface="Times New Roman"/>
              </a:rPr>
              <a:t>Avoidance </a:t>
            </a:r>
            <a:r>
              <a:rPr dirty="0" sz="1200">
                <a:latin typeface="Times New Roman"/>
                <a:cs typeface="Times New Roman"/>
              </a:rPr>
              <a:t>of contact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bank.</a:t>
            </a:r>
            <a:endParaRPr sz="1200">
              <a:latin typeface="Times New Roman"/>
              <a:cs typeface="Times New Roman"/>
            </a:endParaRPr>
          </a:p>
          <a:p>
            <a:pPr algn="ctr" marL="12065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Problem </a:t>
            </a:r>
            <a:r>
              <a:rPr dirty="0" sz="1200" spc="-5">
                <a:latin typeface="Times New Roman"/>
                <a:cs typeface="Times New Roman"/>
              </a:rPr>
              <a:t>between partners.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5795" y="1443100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20135" y="1704593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01569" y="1969134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30576" y="891793"/>
            <a:ext cx="2055495" cy="125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722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4)</a:t>
            </a:r>
            <a:r>
              <a:rPr dirty="0" sz="1200" spc="-5" b="1">
                <a:latin typeface="Times New Roman"/>
                <a:cs typeface="Times New Roman"/>
              </a:rPr>
              <a:t> Others: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Changes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Government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policies.</a:t>
            </a:r>
            <a:endParaRPr sz="120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Death 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borrower.</a:t>
            </a:r>
            <a:endParaRPr sz="120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Competition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637" y="3050921"/>
            <a:ext cx="5737860" cy="659066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MEASURES </a:t>
            </a:r>
            <a:r>
              <a:rPr dirty="0" sz="1200" b="1">
                <a:latin typeface="Times New Roman"/>
                <a:cs typeface="Times New Roman"/>
              </a:rPr>
              <a:t>TO </a:t>
            </a:r>
            <a:r>
              <a:rPr dirty="0" sz="1200" spc="-5" b="1">
                <a:latin typeface="Times New Roman"/>
                <a:cs typeface="Times New Roman"/>
              </a:rPr>
              <a:t>CONTROL</a:t>
            </a:r>
            <a:r>
              <a:rPr dirty="0" sz="1200" spc="-10" b="1">
                <a:latin typeface="Times New Roman"/>
                <a:cs typeface="Times New Roman"/>
              </a:rPr>
              <a:t> NPAs:</a:t>
            </a:r>
            <a:endParaRPr sz="1200">
              <a:latin typeface="Times New Roman"/>
              <a:cs typeface="Times New Roman"/>
            </a:endParaRPr>
          </a:p>
          <a:p>
            <a:pPr algn="ctr" marL="245745" marR="241300">
              <a:lnSpc>
                <a:spcPts val="2080"/>
              </a:lnSpc>
              <a:spcBef>
                <a:spcPts val="140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proved beyond </a:t>
            </a:r>
            <a:r>
              <a:rPr dirty="0" sz="1200">
                <a:latin typeface="Times New Roman"/>
                <a:cs typeface="Times New Roman"/>
              </a:rPr>
              <a:t>doubt that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in bank </a:t>
            </a:r>
            <a:r>
              <a:rPr dirty="0" sz="1200" spc="-5">
                <a:latin typeface="Times New Roman"/>
                <a:cs typeface="Times New Roman"/>
              </a:rPr>
              <a:t>ought </a:t>
            </a:r>
            <a:r>
              <a:rPr dirty="0" sz="1200">
                <a:latin typeface="Times New Roman"/>
                <a:cs typeface="Times New Roman"/>
              </a:rPr>
              <a:t>to be kept at the </a:t>
            </a:r>
            <a:r>
              <a:rPr dirty="0" sz="1200" spc="-5">
                <a:latin typeface="Times New Roman"/>
                <a:cs typeface="Times New Roman"/>
              </a:rPr>
              <a:t>lowest level. </a:t>
            </a:r>
            <a:r>
              <a:rPr dirty="0" sz="1200" spc="-10">
                <a:latin typeface="Times New Roman"/>
                <a:cs typeface="Times New Roman"/>
              </a:rPr>
              <a:t>Two  </a:t>
            </a:r>
            <a:r>
              <a:rPr dirty="0" sz="1200" spc="-5">
                <a:latin typeface="Times New Roman"/>
                <a:cs typeface="Times New Roman"/>
              </a:rPr>
              <a:t>pronged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approaches </a:t>
            </a:r>
            <a:r>
              <a:rPr dirty="0" sz="1200" spc="-10">
                <a:latin typeface="Times New Roman"/>
                <a:cs typeface="Times New Roman"/>
              </a:rPr>
              <a:t>viz., </a:t>
            </a:r>
            <a:r>
              <a:rPr dirty="0" sz="1200">
                <a:latin typeface="Times New Roman"/>
                <a:cs typeface="Times New Roman"/>
              </a:rPr>
              <a:t>(i) </a:t>
            </a:r>
            <a:r>
              <a:rPr dirty="0" sz="1200" spc="-5">
                <a:latin typeface="Times New Roman"/>
                <a:cs typeface="Times New Roman"/>
              </a:rPr>
              <a:t>Preventive management </a:t>
            </a:r>
            <a:r>
              <a:rPr dirty="0" sz="1200">
                <a:latin typeface="Times New Roman"/>
                <a:cs typeface="Times New Roman"/>
              </a:rPr>
              <a:t>and (ii) </a:t>
            </a:r>
            <a:r>
              <a:rPr dirty="0" sz="1200" spc="-5">
                <a:latin typeface="Times New Roman"/>
                <a:cs typeface="Times New Roman"/>
              </a:rPr>
              <a:t>Curative management would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algn="ctr" marL="825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necessary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controlling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NPAs.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981835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1. </a:t>
            </a:r>
            <a:r>
              <a:rPr dirty="0" sz="1200" spc="-5" b="1">
                <a:latin typeface="Times New Roman"/>
                <a:cs typeface="Times New Roman"/>
              </a:rPr>
              <a:t>Preventive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178560" indent="-165735">
              <a:lnSpc>
                <a:spcPct val="100000"/>
              </a:lnSpc>
              <a:spcBef>
                <a:spcPts val="640"/>
              </a:spcBef>
              <a:buAutoNum type="alphaLcParenR"/>
              <a:tabLst>
                <a:tab pos="117919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Credit </a:t>
            </a:r>
            <a:r>
              <a:rPr dirty="0" sz="1200" spc="-5" b="1">
                <a:latin typeface="Times New Roman"/>
                <a:cs typeface="Times New Roman"/>
              </a:rPr>
              <a:t>Assessment </a:t>
            </a:r>
            <a:r>
              <a:rPr dirty="0" sz="1200" b="1">
                <a:latin typeface="Times New Roman"/>
                <a:cs typeface="Times New Roman"/>
              </a:rPr>
              <a:t>and </a:t>
            </a:r>
            <a:r>
              <a:rPr dirty="0" sz="1200" spc="-5" b="1">
                <a:latin typeface="Times New Roman"/>
                <a:cs typeface="Times New Roman"/>
              </a:rPr>
              <a:t>Risk Management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Mechanism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ctr" marL="355600" marR="348615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A lasting solution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problem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achieved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proper credit 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risk management mechanism.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documentation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credit policy </a:t>
            </a:r>
            <a:r>
              <a:rPr dirty="0" sz="1200">
                <a:latin typeface="Times New Roman"/>
                <a:cs typeface="Times New Roman"/>
              </a:rPr>
              <a:t>and credit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audit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200" spc="-5">
                <a:latin typeface="Times New Roman"/>
                <a:cs typeface="Times New Roman"/>
              </a:rPr>
              <a:t>immediately </a:t>
            </a:r>
            <a:r>
              <a:rPr dirty="0" sz="1200" spc="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sanction is necessary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upgrade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quality </a:t>
            </a:r>
            <a:r>
              <a:rPr dirty="0" sz="1200">
                <a:latin typeface="Times New Roman"/>
                <a:cs typeface="Times New Roman"/>
              </a:rPr>
              <a:t>of credit </a:t>
            </a:r>
            <a:r>
              <a:rPr dirty="0" sz="1200" spc="-5">
                <a:latin typeface="Times New Roman"/>
                <a:cs typeface="Times New Roman"/>
              </a:rPr>
              <a:t>appraisal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 spc="-2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 marL="66040" marR="57785">
              <a:lnSpc>
                <a:spcPct val="1431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situation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liquidity </a:t>
            </a:r>
            <a:r>
              <a:rPr dirty="0" sz="1200">
                <a:latin typeface="Times New Roman"/>
                <a:cs typeface="Times New Roman"/>
              </a:rPr>
              <a:t>overhang the </a:t>
            </a:r>
            <a:r>
              <a:rPr dirty="0" sz="1200" spc="-5">
                <a:latin typeface="Times New Roman"/>
                <a:cs typeface="Times New Roman"/>
              </a:rPr>
              <a:t>enthusiasm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banking system 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lending 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compromise on </a:t>
            </a:r>
            <a:r>
              <a:rPr dirty="0" sz="1200" spc="-5">
                <a:latin typeface="Times New Roman"/>
                <a:cs typeface="Times New Roman"/>
              </a:rPr>
              <a:t>asset </a:t>
            </a:r>
            <a:r>
              <a:rPr dirty="0" sz="1200" spc="-10">
                <a:latin typeface="Times New Roman"/>
                <a:cs typeface="Times New Roman"/>
              </a:rPr>
              <a:t>quality, </a:t>
            </a:r>
            <a:r>
              <a:rPr dirty="0" sz="1200" spc="-5">
                <a:latin typeface="Times New Roman"/>
                <a:cs typeface="Times New Roman"/>
              </a:rPr>
              <a:t>raising </a:t>
            </a:r>
            <a:r>
              <a:rPr dirty="0" sz="1200">
                <a:latin typeface="Times New Roman"/>
                <a:cs typeface="Times New Roman"/>
              </a:rPr>
              <a:t>concern about </a:t>
            </a:r>
            <a:r>
              <a:rPr dirty="0" sz="1200" spc="-5">
                <a:latin typeface="Times New Roman"/>
                <a:cs typeface="Times New Roman"/>
              </a:rPr>
              <a:t>adverse selection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potential </a:t>
            </a:r>
            <a:r>
              <a:rPr dirty="0" sz="1200" spc="-10">
                <a:latin typeface="Times New Roman"/>
                <a:cs typeface="Times New Roman"/>
              </a:rPr>
              <a:t>danger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314960" marR="308610">
              <a:lnSpc>
                <a:spcPct val="1433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addition to the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 spc="-5">
                <a:latin typeface="Times New Roman"/>
                <a:cs typeface="Times New Roman"/>
              </a:rPr>
              <a:t>stock.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necessary that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banking </a:t>
            </a:r>
            <a:r>
              <a:rPr dirty="0" sz="1200" spc="-1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equipped </a:t>
            </a:r>
            <a:r>
              <a:rPr dirty="0" sz="1200" spc="-5">
                <a:latin typeface="Times New Roman"/>
                <a:cs typeface="Times New Roman"/>
              </a:rPr>
              <a:t>with  prudential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norms to </a:t>
            </a:r>
            <a:r>
              <a:rPr dirty="0" sz="1200" spc="-5">
                <a:latin typeface="Times New Roman"/>
                <a:cs typeface="Times New Roman"/>
              </a:rPr>
              <a:t>minimize </a:t>
            </a:r>
            <a:r>
              <a:rPr dirty="0" sz="1200">
                <a:latin typeface="Times New Roman"/>
                <a:cs typeface="Times New Roman"/>
              </a:rPr>
              <a:t>if not </a:t>
            </a:r>
            <a:r>
              <a:rPr dirty="0" sz="1200" spc="-5">
                <a:latin typeface="Times New Roman"/>
                <a:cs typeface="Times New Roman"/>
              </a:rPr>
              <a:t>completely </a:t>
            </a:r>
            <a:r>
              <a:rPr dirty="0" sz="1200">
                <a:latin typeface="Times New Roman"/>
                <a:cs typeface="Times New Roman"/>
              </a:rPr>
              <a:t>avoid the </a:t>
            </a:r>
            <a:r>
              <a:rPr dirty="0" sz="1200" spc="-5">
                <a:latin typeface="Times New Roman"/>
                <a:cs typeface="Times New Roman"/>
              </a:rPr>
              <a:t>problem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credit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risk.</a:t>
            </a:r>
            <a:endParaRPr sz="1200">
              <a:latin typeface="Times New Roman"/>
              <a:cs typeface="Times New Roman"/>
            </a:endParaRPr>
          </a:p>
          <a:p>
            <a:pPr marL="1965960" indent="-170180">
              <a:lnSpc>
                <a:spcPct val="100000"/>
              </a:lnSpc>
              <a:spcBef>
                <a:spcPts val="620"/>
              </a:spcBef>
              <a:buAutoNum type="alphaLcParenR" startAt="2"/>
              <a:tabLst>
                <a:tab pos="196659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Organizational </a:t>
            </a:r>
            <a:r>
              <a:rPr dirty="0" sz="1200" b="1">
                <a:latin typeface="Times New Roman"/>
                <a:cs typeface="Times New Roman"/>
              </a:rPr>
              <a:t>Restructuring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ctr" marL="17145" marR="8890">
              <a:lnSpc>
                <a:spcPct val="1436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With regard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internal factors </a:t>
            </a:r>
            <a:r>
              <a:rPr dirty="0" sz="1200">
                <a:latin typeface="Times New Roman"/>
                <a:cs typeface="Times New Roman"/>
              </a:rPr>
              <a:t>leading to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the onus for containing 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 spc="-15">
                <a:latin typeface="Times New Roman"/>
                <a:cs typeface="Times New Roman"/>
              </a:rPr>
              <a:t>rest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 bank </a:t>
            </a:r>
            <a:r>
              <a:rPr dirty="0" sz="1200" spc="-5">
                <a:latin typeface="Times New Roman"/>
                <a:cs typeface="Times New Roman"/>
              </a:rPr>
              <a:t>themselves.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will necessities organizational restructuring improvement </a:t>
            </a:r>
            <a:r>
              <a:rPr dirty="0" sz="1200">
                <a:latin typeface="Times New Roman"/>
                <a:cs typeface="Times New Roman"/>
              </a:rPr>
              <a:t>in the  managerial </a:t>
            </a:r>
            <a:r>
              <a:rPr dirty="0" sz="1200" spc="-10">
                <a:latin typeface="Times New Roman"/>
                <a:cs typeface="Times New Roman"/>
              </a:rPr>
              <a:t>efficiency, </a:t>
            </a:r>
            <a:r>
              <a:rPr dirty="0" sz="1200" spc="-5">
                <a:latin typeface="Times New Roman"/>
                <a:cs typeface="Times New Roman"/>
              </a:rPr>
              <a:t>skill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gradation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proper </a:t>
            </a:r>
            <a:r>
              <a:rPr dirty="0" sz="1200" spc="-5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credit worthiness </a:t>
            </a:r>
            <a:r>
              <a:rPr dirty="0" sz="1200">
                <a:latin typeface="Times New Roman"/>
                <a:cs typeface="Times New Roman"/>
              </a:rPr>
              <a:t>and a 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0640"/>
            <a:ext cx="5748020" cy="896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431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in the attitude of the banks </a:t>
            </a:r>
            <a:r>
              <a:rPr dirty="0" sz="1200" spc="-5">
                <a:latin typeface="Times New Roman"/>
                <a:cs typeface="Times New Roman"/>
              </a:rPr>
              <a:t>towards legal </a:t>
            </a:r>
            <a:r>
              <a:rPr dirty="0" sz="1200">
                <a:latin typeface="Times New Roman"/>
                <a:cs typeface="Times New Roman"/>
              </a:rPr>
              <a:t>action, </a:t>
            </a:r>
            <a:r>
              <a:rPr dirty="0" sz="1200" spc="-5">
                <a:latin typeface="Times New Roman"/>
                <a:cs typeface="Times New Roman"/>
              </a:rPr>
              <a:t>which is </a:t>
            </a:r>
            <a:r>
              <a:rPr dirty="0" sz="1200">
                <a:latin typeface="Times New Roman"/>
                <a:cs typeface="Times New Roman"/>
              </a:rPr>
              <a:t>traditionally </a:t>
            </a:r>
            <a:r>
              <a:rPr dirty="0" sz="1200" spc="-5">
                <a:latin typeface="Times New Roman"/>
                <a:cs typeface="Times New Roman"/>
              </a:rPr>
              <a:t>viewed </a:t>
            </a:r>
            <a:r>
              <a:rPr dirty="0" sz="1200">
                <a:latin typeface="Times New Roman"/>
                <a:cs typeface="Times New Roman"/>
              </a:rPr>
              <a:t>as a measure of  the</a:t>
            </a:r>
            <a:endParaRPr sz="1200">
              <a:latin typeface="Times New Roman"/>
              <a:cs typeface="Times New Roman"/>
            </a:endParaRPr>
          </a:p>
          <a:p>
            <a:pPr algn="ctr" marL="1016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last </a:t>
            </a:r>
            <a:r>
              <a:rPr dirty="0" sz="1200">
                <a:latin typeface="Times New Roman"/>
                <a:cs typeface="Times New Roman"/>
              </a:rPr>
              <a:t>resort.</a:t>
            </a:r>
            <a:endParaRPr sz="1200">
              <a:latin typeface="Times New Roman"/>
              <a:cs typeface="Times New Roman"/>
            </a:endParaRPr>
          </a:p>
          <a:p>
            <a:pPr marL="1905000" indent="-157480">
              <a:lnSpc>
                <a:spcPct val="100000"/>
              </a:lnSpc>
              <a:spcBef>
                <a:spcPts val="640"/>
              </a:spcBef>
              <a:buAutoNum type="alphaLcParenR" startAt="3"/>
              <a:tabLst>
                <a:tab pos="190563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Reduce </a:t>
            </a:r>
            <a:r>
              <a:rPr dirty="0" sz="1200" spc="-5" b="1">
                <a:latin typeface="Times New Roman"/>
                <a:cs typeface="Times New Roman"/>
              </a:rPr>
              <a:t>Dependence </a:t>
            </a:r>
            <a:r>
              <a:rPr dirty="0" sz="1200" spc="-15" b="1">
                <a:latin typeface="Times New Roman"/>
                <a:cs typeface="Times New Roman"/>
              </a:rPr>
              <a:t>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Interest:</a:t>
            </a:r>
            <a:endParaRPr sz="1200">
              <a:latin typeface="Times New Roman"/>
              <a:cs typeface="Times New Roman"/>
            </a:endParaRPr>
          </a:p>
          <a:p>
            <a:pPr algn="ctr" marL="42545" marR="30480" indent="-635">
              <a:lnSpc>
                <a:spcPct val="1431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Indian </a:t>
            </a:r>
            <a:r>
              <a:rPr dirty="0" sz="1200">
                <a:latin typeface="Times New Roman"/>
                <a:cs typeface="Times New Roman"/>
              </a:rPr>
              <a:t>banks are </a:t>
            </a:r>
            <a:r>
              <a:rPr dirty="0" sz="1200" spc="-5">
                <a:latin typeface="Times New Roman"/>
                <a:cs typeface="Times New Roman"/>
              </a:rPr>
              <a:t>largely </a:t>
            </a:r>
            <a:r>
              <a:rPr dirty="0" sz="1200">
                <a:latin typeface="Times New Roman"/>
                <a:cs typeface="Times New Roman"/>
              </a:rPr>
              <a:t>depending upon lending and </a:t>
            </a:r>
            <a:r>
              <a:rPr dirty="0" sz="1200" spc="-5">
                <a:latin typeface="Times New Roman"/>
                <a:cs typeface="Times New Roman"/>
              </a:rPr>
              <a:t>investments.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developed countries </a:t>
            </a:r>
            <a:r>
              <a:rPr dirty="0" sz="1200">
                <a:latin typeface="Times New Roman"/>
                <a:cs typeface="Times New Roman"/>
              </a:rPr>
              <a:t>do not </a:t>
            </a:r>
            <a:r>
              <a:rPr dirty="0" sz="1200" spc="-5">
                <a:latin typeface="Times New Roman"/>
                <a:cs typeface="Times New Roman"/>
              </a:rPr>
              <a:t>depend </a:t>
            </a:r>
            <a:r>
              <a:rPr dirty="0" sz="1200">
                <a:latin typeface="Times New Roman"/>
                <a:cs typeface="Times New Roman"/>
              </a:rPr>
              <a:t>upon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income </a:t>
            </a:r>
            <a:r>
              <a:rPr dirty="0" sz="1200" spc="-5">
                <a:latin typeface="Times New Roman"/>
                <a:cs typeface="Times New Roman"/>
              </a:rPr>
              <a:t>whereas </a:t>
            </a:r>
            <a:r>
              <a:rPr dirty="0" sz="1200">
                <a:latin typeface="Times New Roman"/>
                <a:cs typeface="Times New Roman"/>
              </a:rPr>
              <a:t>86 </a:t>
            </a:r>
            <a:r>
              <a:rPr dirty="0" sz="1200" spc="-5">
                <a:latin typeface="Times New Roman"/>
                <a:cs typeface="Times New Roman"/>
              </a:rPr>
              <a:t>percent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income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Indian</a:t>
            </a:r>
            <a:endParaRPr sz="1200">
              <a:latin typeface="Times New Roman"/>
              <a:cs typeface="Times New Roman"/>
            </a:endParaRPr>
          </a:p>
          <a:p>
            <a:pPr algn="ctr" marL="50165" marR="39370">
              <a:lnSpc>
                <a:spcPct val="1435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accounted from </a:t>
            </a:r>
            <a:r>
              <a:rPr dirty="0" sz="1200" spc="-5">
                <a:latin typeface="Times New Roman"/>
                <a:cs typeface="Times New Roman"/>
              </a:rPr>
              <a:t>interest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the rest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income is </a:t>
            </a:r>
            <a:r>
              <a:rPr dirty="0" sz="1200">
                <a:latin typeface="Times New Roman"/>
                <a:cs typeface="Times New Roman"/>
              </a:rPr>
              <a:t>fee </a:t>
            </a:r>
            <a:r>
              <a:rPr dirty="0" sz="1200" spc="-5">
                <a:latin typeface="Times New Roman"/>
                <a:cs typeface="Times New Roman"/>
              </a:rPr>
              <a:t>based.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banker </a:t>
            </a:r>
            <a:r>
              <a:rPr dirty="0" sz="1200">
                <a:latin typeface="Times New Roman"/>
                <a:cs typeface="Times New Roman"/>
              </a:rPr>
              <a:t>can earn  sufficient </a:t>
            </a:r>
            <a:r>
              <a:rPr dirty="0" sz="1200" spc="-10">
                <a:latin typeface="Times New Roman"/>
                <a:cs typeface="Times New Roman"/>
              </a:rPr>
              <a:t>net </a:t>
            </a:r>
            <a:r>
              <a:rPr dirty="0" sz="1200" spc="-5">
                <a:latin typeface="Times New Roman"/>
                <a:cs typeface="Times New Roman"/>
              </a:rPr>
              <a:t>margin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investing </a:t>
            </a:r>
            <a:r>
              <a:rPr dirty="0" sz="1200">
                <a:latin typeface="Times New Roman"/>
                <a:cs typeface="Times New Roman"/>
              </a:rPr>
              <a:t>in safer </a:t>
            </a:r>
            <a:r>
              <a:rPr dirty="0" sz="1200" spc="-5">
                <a:latin typeface="Times New Roman"/>
                <a:cs typeface="Times New Roman"/>
              </a:rPr>
              <a:t>securities though </a:t>
            </a:r>
            <a:r>
              <a:rPr dirty="0" sz="1200">
                <a:latin typeface="Times New Roman"/>
                <a:cs typeface="Times New Roman"/>
              </a:rPr>
              <a:t>not at </a:t>
            </a:r>
            <a:r>
              <a:rPr dirty="0" sz="1200" spc="-10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rate of </a:t>
            </a:r>
            <a:r>
              <a:rPr dirty="0" sz="1200" spc="-5">
                <a:latin typeface="Times New Roman"/>
                <a:cs typeface="Times New Roman"/>
              </a:rPr>
              <a:t>interest. </a:t>
            </a:r>
            <a:r>
              <a:rPr dirty="0" sz="1200" spc="-1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facilitates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limiting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high level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NPAs </a:t>
            </a:r>
            <a:r>
              <a:rPr dirty="0" sz="1200" spc="-10">
                <a:latin typeface="Times New Roman"/>
                <a:cs typeface="Times New Roman"/>
              </a:rPr>
              <a:t>gradually.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possible that </a:t>
            </a:r>
            <a:r>
              <a:rPr dirty="0" sz="1200" spc="-5">
                <a:latin typeface="Times New Roman"/>
                <a:cs typeface="Times New Roman"/>
              </a:rPr>
              <a:t>average yield </a:t>
            </a:r>
            <a:r>
              <a:rPr dirty="0" sz="1200">
                <a:latin typeface="Times New Roman"/>
                <a:cs typeface="Times New Roman"/>
              </a:rPr>
              <a:t>on  loans</a:t>
            </a:r>
            <a:endParaRPr sz="1200">
              <a:latin typeface="Times New Roman"/>
              <a:cs typeface="Times New Roman"/>
            </a:endParaRPr>
          </a:p>
          <a:p>
            <a:pPr algn="ctr" marL="149860" marR="137795">
              <a:lnSpc>
                <a:spcPct val="143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net </a:t>
            </a:r>
            <a:r>
              <a:rPr dirty="0" sz="1200" spc="-5">
                <a:latin typeface="Times New Roman"/>
                <a:cs typeface="Times New Roman"/>
              </a:rPr>
              <a:t>default provisions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services costs </a:t>
            </a:r>
            <a:r>
              <a:rPr dirty="0" sz="1200">
                <a:latin typeface="Times New Roman"/>
                <a:cs typeface="Times New Roman"/>
              </a:rPr>
              <a:t>do not exceed the </a:t>
            </a:r>
            <a:r>
              <a:rPr dirty="0" sz="1200" spc="-5">
                <a:latin typeface="Times New Roman"/>
                <a:cs typeface="Times New Roman"/>
              </a:rPr>
              <a:t>average </a:t>
            </a:r>
            <a:r>
              <a:rPr dirty="0" sz="1200" spc="-10">
                <a:latin typeface="Times New Roman"/>
                <a:cs typeface="Times New Roman"/>
              </a:rPr>
              <a:t>yield </a:t>
            </a:r>
            <a:r>
              <a:rPr dirty="0" sz="1200">
                <a:latin typeface="Times New Roman"/>
                <a:cs typeface="Times New Roman"/>
              </a:rPr>
              <a:t>on  safety</a:t>
            </a:r>
            <a:endParaRPr sz="1200">
              <a:latin typeface="Times New Roman"/>
              <a:cs typeface="Times New Roman"/>
            </a:endParaRPr>
          </a:p>
          <a:p>
            <a:pPr algn="ctr" marL="6985">
              <a:lnSpc>
                <a:spcPct val="100000"/>
              </a:lnSpc>
              <a:spcBef>
                <a:spcPts val="645"/>
              </a:spcBef>
            </a:pPr>
            <a:r>
              <a:rPr dirty="0" sz="1200" spc="-5">
                <a:latin typeface="Times New Roman"/>
                <a:cs typeface="Times New Roman"/>
              </a:rPr>
              <a:t>securities because </a:t>
            </a:r>
            <a:r>
              <a:rPr dirty="0" sz="1200">
                <a:latin typeface="Times New Roman"/>
                <a:cs typeface="Times New Roman"/>
              </a:rPr>
              <a:t>of the absence of </a:t>
            </a:r>
            <a:r>
              <a:rPr dirty="0" sz="1200" spc="-1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and service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cost.</a:t>
            </a:r>
            <a:endParaRPr sz="1200">
              <a:latin typeface="Times New Roman"/>
              <a:cs typeface="Times New Roman"/>
            </a:endParaRPr>
          </a:p>
          <a:p>
            <a:pPr marL="1465580" indent="-170815">
              <a:lnSpc>
                <a:spcPct val="100000"/>
              </a:lnSpc>
              <a:spcBef>
                <a:spcPts val="620"/>
              </a:spcBef>
              <a:buAutoNum type="alphaLcParenR" startAt="4"/>
              <a:tabLst>
                <a:tab pos="1466215" algn="l"/>
              </a:tabLst>
            </a:pPr>
            <a:r>
              <a:rPr dirty="0" sz="1200" b="1">
                <a:latin typeface="Times New Roman"/>
                <a:cs typeface="Times New Roman"/>
              </a:rPr>
              <a:t>Potential and </a:t>
            </a:r>
            <a:r>
              <a:rPr dirty="0" sz="1200" spc="-5" b="1">
                <a:latin typeface="Times New Roman"/>
                <a:cs typeface="Times New Roman"/>
              </a:rPr>
              <a:t>Borderline NPA’s under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Check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ctr" marL="57785" marR="50800">
              <a:lnSpc>
                <a:spcPct val="1432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potential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borderline accounts require </a:t>
            </a:r>
            <a:r>
              <a:rPr dirty="0" sz="1200">
                <a:latin typeface="Times New Roman"/>
                <a:cs typeface="Times New Roman"/>
              </a:rPr>
              <a:t>quick </a:t>
            </a:r>
            <a:r>
              <a:rPr dirty="0" sz="1200" spc="-10">
                <a:latin typeface="Times New Roman"/>
                <a:cs typeface="Times New Roman"/>
              </a:rPr>
              <a:t>diagnosis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remedial measures </a:t>
            </a:r>
            <a:r>
              <a:rPr dirty="0" sz="1200" spc="-10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that  they</a:t>
            </a:r>
            <a:endParaRPr sz="1200">
              <a:latin typeface="Times New Roman"/>
              <a:cs typeface="Times New Roman"/>
            </a:endParaRPr>
          </a:p>
          <a:p>
            <a:pPr algn="ctr" marL="53340" marR="36195" indent="-3175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do not </a:t>
            </a:r>
            <a:r>
              <a:rPr dirty="0" sz="1200" spc="-5">
                <a:latin typeface="Times New Roman"/>
                <a:cs typeface="Times New Roman"/>
              </a:rPr>
              <a:t>step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 spc="-5">
                <a:latin typeface="Times New Roman"/>
                <a:cs typeface="Times New Roman"/>
              </a:rPr>
              <a:t>categories.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auditors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banking </a:t>
            </a:r>
            <a:r>
              <a:rPr dirty="0" sz="1200">
                <a:latin typeface="Times New Roman"/>
                <a:cs typeface="Times New Roman"/>
              </a:rPr>
              <a:t>companies </a:t>
            </a:r>
            <a:r>
              <a:rPr dirty="0" sz="1200" spc="-5">
                <a:latin typeface="Times New Roman"/>
                <a:cs typeface="Times New Roman"/>
              </a:rPr>
              <a:t>must monitor </a:t>
            </a:r>
            <a:r>
              <a:rPr dirty="0" sz="1200">
                <a:latin typeface="Times New Roman"/>
                <a:cs typeface="Times New Roman"/>
              </a:rPr>
              <a:t>all  </a:t>
            </a:r>
            <a:r>
              <a:rPr dirty="0" sz="1200" spc="-5">
                <a:latin typeface="Times New Roman"/>
                <a:cs typeface="Times New Roman"/>
              </a:rPr>
              <a:t>outstanding </a:t>
            </a:r>
            <a:r>
              <a:rPr dirty="0" sz="1200">
                <a:latin typeface="Times New Roman"/>
                <a:cs typeface="Times New Roman"/>
              </a:rPr>
              <a:t>accounts </a:t>
            </a:r>
            <a:r>
              <a:rPr dirty="0" sz="1200" spc="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respect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accounts enjoying </a:t>
            </a:r>
            <a:r>
              <a:rPr dirty="0" sz="1200">
                <a:latin typeface="Times New Roman"/>
                <a:cs typeface="Times New Roman"/>
              </a:rPr>
              <a:t>credit </a:t>
            </a:r>
            <a:r>
              <a:rPr dirty="0" sz="1200" spc="-5">
                <a:latin typeface="Times New Roman"/>
                <a:cs typeface="Times New Roman"/>
              </a:rPr>
              <a:t>limits </a:t>
            </a:r>
            <a:r>
              <a:rPr dirty="0" sz="1200" spc="-10">
                <a:latin typeface="Times New Roman"/>
                <a:cs typeface="Times New Roman"/>
              </a:rPr>
              <a:t>beyond </a:t>
            </a:r>
            <a:r>
              <a:rPr dirty="0" sz="1200">
                <a:latin typeface="Times New Roman"/>
                <a:cs typeface="Times New Roman"/>
              </a:rPr>
              <a:t>cut – off </a:t>
            </a:r>
            <a:r>
              <a:rPr dirty="0" sz="1200" spc="-5">
                <a:latin typeface="Times New Roman"/>
                <a:cs typeface="Times New Roman"/>
              </a:rPr>
              <a:t>points, </a:t>
            </a:r>
            <a:r>
              <a:rPr dirty="0" sz="1200" spc="-10">
                <a:latin typeface="Times New Roman"/>
                <a:cs typeface="Times New Roman"/>
              </a:rPr>
              <a:t>so  </a:t>
            </a:r>
            <a:r>
              <a:rPr dirty="0" sz="120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algn="ctr" marL="825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sub-standard assets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kept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047239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2. </a:t>
            </a:r>
            <a:r>
              <a:rPr dirty="0" sz="1200" spc="-5" b="1">
                <a:latin typeface="Times New Roman"/>
                <a:cs typeface="Times New Roman"/>
              </a:rPr>
              <a:t>Curative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ctr" marL="60960" marR="46355">
              <a:lnSpc>
                <a:spcPct val="1437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curative measures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designed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maximize </a:t>
            </a:r>
            <a:r>
              <a:rPr dirty="0" sz="1200" spc="-5">
                <a:latin typeface="Times New Roman"/>
                <a:cs typeface="Times New Roman"/>
              </a:rPr>
              <a:t>recoveries </a:t>
            </a:r>
            <a:r>
              <a:rPr dirty="0" sz="1200" spc="-10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that banks funds </a:t>
            </a:r>
            <a:r>
              <a:rPr dirty="0" sz="1200" spc="-5">
                <a:latin typeface="Times New Roman"/>
                <a:cs typeface="Times New Roman"/>
              </a:rPr>
              <a:t>locked </a:t>
            </a:r>
            <a:r>
              <a:rPr dirty="0" sz="1200">
                <a:latin typeface="Times New Roman"/>
                <a:cs typeface="Times New Roman"/>
              </a:rPr>
              <a:t>up in 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are released for </a:t>
            </a:r>
            <a:r>
              <a:rPr dirty="0" sz="1200" spc="-10">
                <a:latin typeface="Times New Roman"/>
                <a:cs typeface="Times New Roman"/>
              </a:rPr>
              <a:t>recycling. </a:t>
            </a:r>
            <a:r>
              <a:rPr dirty="0" sz="1200">
                <a:latin typeface="Times New Roman"/>
                <a:cs typeface="Times New Roman"/>
              </a:rPr>
              <a:t>The Central </a:t>
            </a:r>
            <a:r>
              <a:rPr dirty="0" sz="1200" spc="-5">
                <a:latin typeface="Times New Roman"/>
                <a:cs typeface="Times New Roman"/>
              </a:rPr>
              <a:t>government </a:t>
            </a:r>
            <a:r>
              <a:rPr dirty="0" sz="1200">
                <a:latin typeface="Times New Roman"/>
                <a:cs typeface="Times New Roman"/>
              </a:rPr>
              <a:t>and RBI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taken </a:t>
            </a:r>
            <a:r>
              <a:rPr dirty="0" sz="1200" spc="-5">
                <a:latin typeface="Times New Roman"/>
                <a:cs typeface="Times New Roman"/>
              </a:rPr>
              <a:t>steps </a:t>
            </a:r>
            <a:r>
              <a:rPr dirty="0" sz="1200">
                <a:latin typeface="Times New Roman"/>
                <a:cs typeface="Times New Roman"/>
              </a:rPr>
              <a:t>for  arresting</a:t>
            </a:r>
            <a:endParaRPr sz="1200">
              <a:latin typeface="Times New Roman"/>
              <a:cs typeface="Times New Roman"/>
            </a:endParaRPr>
          </a:p>
          <a:p>
            <a:pPr algn="ctr" marL="227965" marR="220345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incidence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fresh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and creating </a:t>
            </a:r>
            <a:r>
              <a:rPr dirty="0" sz="1200" spc="-5">
                <a:latin typeface="Times New Roman"/>
                <a:cs typeface="Times New Roman"/>
              </a:rPr>
              <a:t>legal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regulatory environment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facilitate the  </a:t>
            </a:r>
            <a:r>
              <a:rPr dirty="0" sz="1200">
                <a:latin typeface="Times New Roman"/>
                <a:cs typeface="Times New Roman"/>
              </a:rPr>
              <a:t>recovery</a:t>
            </a:r>
            <a:endParaRPr sz="1200">
              <a:latin typeface="Times New Roman"/>
              <a:cs typeface="Times New Roman"/>
            </a:endParaRPr>
          </a:p>
          <a:p>
            <a:pPr algn="ctr" marL="12700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existing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banks. </a:t>
            </a:r>
            <a:r>
              <a:rPr dirty="0" sz="1200" spc="5">
                <a:latin typeface="Times New Roman"/>
                <a:cs typeface="Times New Roman"/>
              </a:rPr>
              <a:t>They are: </a:t>
            </a:r>
            <a:r>
              <a:rPr dirty="0" sz="1200" spc="-5">
                <a:latin typeface="Times New Roman"/>
                <a:cs typeface="Times New Roman"/>
              </a:rPr>
              <a:t>Debt </a:t>
            </a:r>
            <a:r>
              <a:rPr dirty="0" sz="1200">
                <a:latin typeface="Times New Roman"/>
                <a:cs typeface="Times New Roman"/>
              </a:rPr>
              <a:t>Recovery Tribunals </a:t>
            </a:r>
            <a:r>
              <a:rPr dirty="0" sz="1200" spc="-5">
                <a:latin typeface="Times New Roman"/>
                <a:cs typeface="Times New Roman"/>
              </a:rPr>
              <a:t>(DRT):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order 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expedite</a:t>
            </a:r>
            <a:endParaRPr sz="1200">
              <a:latin typeface="Times New Roman"/>
              <a:cs typeface="Times New Roman"/>
            </a:endParaRPr>
          </a:p>
          <a:p>
            <a:pPr algn="ctr" marL="184785" marR="175895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speedy </a:t>
            </a:r>
            <a:r>
              <a:rPr dirty="0" sz="1200" spc="-5">
                <a:latin typeface="Times New Roman"/>
                <a:cs typeface="Times New Roman"/>
              </a:rPr>
              <a:t>disposal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high value claims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banks Debt </a:t>
            </a:r>
            <a:r>
              <a:rPr dirty="0" sz="1200">
                <a:latin typeface="Times New Roman"/>
                <a:cs typeface="Times New Roman"/>
              </a:rPr>
              <a:t>Recovery Tribunals </a:t>
            </a:r>
            <a:r>
              <a:rPr dirty="0" sz="1200" spc="-5">
                <a:latin typeface="Times New Roman"/>
                <a:cs typeface="Times New Roman"/>
              </a:rPr>
              <a:t>were setup. </a:t>
            </a:r>
            <a:r>
              <a:rPr dirty="0" sz="1200">
                <a:latin typeface="Times New Roman"/>
                <a:cs typeface="Times New Roman"/>
              </a:rPr>
              <a:t>The  Central</a:t>
            </a:r>
            <a:endParaRPr sz="1200">
              <a:latin typeface="Times New Roman"/>
              <a:cs typeface="Times New Roman"/>
            </a:endParaRPr>
          </a:p>
          <a:p>
            <a:pPr algn="ctr" marL="24765" marR="8890" indent="-5080">
              <a:lnSpc>
                <a:spcPct val="1436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Government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amended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of debts due to banks and </a:t>
            </a:r>
            <a:r>
              <a:rPr dirty="0" sz="1200" spc="-10">
                <a:latin typeface="Times New Roman"/>
                <a:cs typeface="Times New Roman"/>
              </a:rPr>
              <a:t>financial </a:t>
            </a:r>
            <a:r>
              <a:rPr dirty="0" sz="1200" spc="-5">
                <a:latin typeface="Times New Roman"/>
                <a:cs typeface="Times New Roman"/>
              </a:rPr>
              <a:t>institutions </a:t>
            </a:r>
            <a:r>
              <a:rPr dirty="0" sz="1200" spc="-10">
                <a:latin typeface="Times New Roman"/>
                <a:cs typeface="Times New Roman"/>
              </a:rPr>
              <a:t>Act </a:t>
            </a:r>
            <a:r>
              <a:rPr dirty="0" sz="1200">
                <a:latin typeface="Times New Roman"/>
                <a:cs typeface="Times New Roman"/>
              </a:rPr>
              <a:t>in  January 2000 for enhancing the </a:t>
            </a:r>
            <a:r>
              <a:rPr dirty="0" sz="1200" spc="-5">
                <a:latin typeface="Times New Roman"/>
                <a:cs typeface="Times New Roman"/>
              </a:rPr>
              <a:t>effectiveness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DRTs.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provisions </a:t>
            </a:r>
            <a:r>
              <a:rPr dirty="0" sz="1200">
                <a:latin typeface="Times New Roman"/>
                <a:cs typeface="Times New Roman"/>
              </a:rPr>
              <a:t>for placement of more  than one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officer, </a:t>
            </a:r>
            <a:r>
              <a:rPr dirty="0" sz="1200" spc="-5">
                <a:latin typeface="Times New Roman"/>
                <a:cs typeface="Times New Roman"/>
              </a:rPr>
              <a:t>power </a:t>
            </a:r>
            <a:r>
              <a:rPr dirty="0" sz="1200">
                <a:latin typeface="Times New Roman"/>
                <a:cs typeface="Times New Roman"/>
              </a:rPr>
              <a:t>to attach dependents </a:t>
            </a:r>
            <a:r>
              <a:rPr dirty="0" sz="1200" spc="-5">
                <a:latin typeface="Times New Roman"/>
                <a:cs typeface="Times New Roman"/>
              </a:rPr>
              <a:t>property </a:t>
            </a:r>
            <a:r>
              <a:rPr dirty="0" sz="1200">
                <a:latin typeface="Times New Roman"/>
                <a:cs typeface="Times New Roman"/>
              </a:rPr>
              <a:t>before </a:t>
            </a:r>
            <a:r>
              <a:rPr dirty="0" sz="1200" spc="-5">
                <a:latin typeface="Times New Roman"/>
                <a:cs typeface="Times New Roman"/>
              </a:rPr>
              <a:t>judgment, </a:t>
            </a:r>
            <a:r>
              <a:rPr dirty="0" sz="1200">
                <a:latin typeface="Times New Roman"/>
                <a:cs typeface="Times New Roman"/>
              </a:rPr>
              <a:t>penal  </a:t>
            </a:r>
            <a:r>
              <a:rPr dirty="0" sz="1200" spc="-5">
                <a:latin typeface="Times New Roman"/>
                <a:cs typeface="Times New Roman"/>
              </a:rPr>
              <a:t>provision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697" y="4987289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853" y="5513069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4557" y="810640"/>
            <a:ext cx="5749290" cy="8828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0005" marR="31750" indent="-5715">
              <a:lnSpc>
                <a:spcPct val="143700"/>
              </a:lnSpc>
              <a:spcBef>
                <a:spcPts val="90"/>
              </a:spcBef>
            </a:pPr>
            <a:r>
              <a:rPr dirty="0" sz="1200">
                <a:latin typeface="Times New Roman"/>
                <a:cs typeface="Times New Roman"/>
              </a:rPr>
              <a:t>for disobedience of Tribunals order and appointment of </a:t>
            </a:r>
            <a:r>
              <a:rPr dirty="0" sz="1200" spc="-5">
                <a:latin typeface="Times New Roman"/>
                <a:cs typeface="Times New Roman"/>
              </a:rPr>
              <a:t>receiver with powers </a:t>
            </a:r>
            <a:r>
              <a:rPr dirty="0" sz="1200">
                <a:latin typeface="Times New Roman"/>
                <a:cs typeface="Times New Roman"/>
              </a:rPr>
              <a:t>of realization,  </a:t>
            </a:r>
            <a:r>
              <a:rPr dirty="0" sz="1200" spc="-5">
                <a:latin typeface="Times New Roman"/>
                <a:cs typeface="Times New Roman"/>
              </a:rPr>
              <a:t>management, protection </a:t>
            </a:r>
            <a:r>
              <a:rPr dirty="0" sz="1200">
                <a:latin typeface="Times New Roman"/>
                <a:cs typeface="Times New Roman"/>
              </a:rPr>
              <a:t>and preservation of property are expected to </a:t>
            </a:r>
            <a:r>
              <a:rPr dirty="0" sz="1200" spc="-5">
                <a:latin typeface="Times New Roman"/>
                <a:cs typeface="Times New Roman"/>
              </a:rPr>
              <a:t>provide necessary </a:t>
            </a:r>
            <a:r>
              <a:rPr dirty="0" sz="1200">
                <a:latin typeface="Times New Roman"/>
                <a:cs typeface="Times New Roman"/>
              </a:rPr>
              <a:t>teeth 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DRTs </a:t>
            </a:r>
            <a:r>
              <a:rPr dirty="0" sz="1200">
                <a:latin typeface="Times New Roman"/>
                <a:cs typeface="Times New Roman"/>
              </a:rPr>
              <a:t>and speed up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in times 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come.</a:t>
            </a:r>
            <a:endParaRPr sz="1200">
              <a:latin typeface="Times New Roman"/>
              <a:cs typeface="Times New Roman"/>
            </a:endParaRPr>
          </a:p>
          <a:p>
            <a:pPr marL="2537460" indent="-165735">
              <a:lnSpc>
                <a:spcPct val="100000"/>
              </a:lnSpc>
              <a:spcBef>
                <a:spcPts val="640"/>
              </a:spcBef>
              <a:buAutoNum type="alphaLcParenR"/>
              <a:tabLst>
                <a:tab pos="2538095" algn="l"/>
              </a:tabLst>
            </a:pPr>
            <a:r>
              <a:rPr dirty="0" sz="1200" b="1">
                <a:latin typeface="Times New Roman"/>
                <a:cs typeface="Times New Roman"/>
              </a:rPr>
              <a:t>Lok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Adalats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ctr" marL="71120" marR="66675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0">
                <a:latin typeface="Times New Roman"/>
                <a:cs typeface="Times New Roman"/>
              </a:rPr>
              <a:t>Lok </a:t>
            </a:r>
            <a:r>
              <a:rPr dirty="0" sz="1200">
                <a:latin typeface="Times New Roman"/>
                <a:cs typeface="Times New Roman"/>
              </a:rPr>
              <a:t>adalats </a:t>
            </a:r>
            <a:r>
              <a:rPr dirty="0" sz="1200" spc="-5">
                <a:latin typeface="Times New Roman"/>
                <a:cs typeface="Times New Roman"/>
              </a:rPr>
              <a:t>institutions </a:t>
            </a:r>
            <a:r>
              <a:rPr dirty="0" sz="1200">
                <a:latin typeface="Times New Roman"/>
                <a:cs typeface="Times New Roman"/>
              </a:rPr>
              <a:t>help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settle disputes </a:t>
            </a:r>
            <a:r>
              <a:rPr dirty="0" sz="1200" spc="-10">
                <a:latin typeface="Times New Roman"/>
                <a:cs typeface="Times New Roman"/>
              </a:rPr>
              <a:t>involving </a:t>
            </a:r>
            <a:r>
              <a:rPr dirty="0" sz="1200">
                <a:latin typeface="Times New Roman"/>
                <a:cs typeface="Times New Roman"/>
              </a:rPr>
              <a:t>accounts in doubtful and  </a:t>
            </a:r>
            <a:r>
              <a:rPr dirty="0" sz="1200" spc="-5">
                <a:latin typeface="Times New Roman"/>
                <a:cs typeface="Times New Roman"/>
              </a:rPr>
              <a:t>loss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dirty="0" sz="1200" spc="-5">
                <a:latin typeface="Times New Roman"/>
                <a:cs typeface="Times New Roman"/>
              </a:rPr>
              <a:t>categories. These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proved </a:t>
            </a:r>
            <a:r>
              <a:rPr dirty="0" sz="1200">
                <a:latin typeface="Times New Roman"/>
                <a:cs typeface="Times New Roman"/>
              </a:rPr>
              <a:t>to be an </a:t>
            </a:r>
            <a:r>
              <a:rPr dirty="0" sz="1200" spc="-10">
                <a:latin typeface="Times New Roman"/>
                <a:cs typeface="Times New Roman"/>
              </a:rPr>
              <a:t>effective </a:t>
            </a:r>
            <a:r>
              <a:rPr dirty="0" sz="1200" spc="-5">
                <a:latin typeface="Times New Roman"/>
                <a:cs typeface="Times New Roman"/>
              </a:rPr>
              <a:t>institution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settlement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dues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246379" marR="240029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smaller </a:t>
            </a:r>
            <a:r>
              <a:rPr dirty="0" sz="1200" spc="-5">
                <a:latin typeface="Times New Roman"/>
                <a:cs typeface="Times New Roman"/>
              </a:rPr>
              <a:t>loans.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0">
                <a:latin typeface="Times New Roman"/>
                <a:cs typeface="Times New Roman"/>
              </a:rPr>
              <a:t>Lok </a:t>
            </a:r>
            <a:r>
              <a:rPr dirty="0" sz="1200">
                <a:latin typeface="Times New Roman"/>
                <a:cs typeface="Times New Roman"/>
              </a:rPr>
              <a:t>adalats and </a:t>
            </a:r>
            <a:r>
              <a:rPr dirty="0" sz="1200" spc="-5">
                <a:latin typeface="Times New Roman"/>
                <a:cs typeface="Times New Roman"/>
              </a:rPr>
              <a:t>Debt Recovery </a:t>
            </a:r>
            <a:r>
              <a:rPr dirty="0" sz="1200">
                <a:latin typeface="Times New Roman"/>
                <a:cs typeface="Times New Roman"/>
              </a:rPr>
              <a:t>Tribunals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empowered </a:t>
            </a:r>
            <a:r>
              <a:rPr dirty="0" sz="1200" spc="-1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organize</a:t>
            </a:r>
            <a:endParaRPr sz="12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645"/>
              </a:spcBef>
            </a:pPr>
            <a:r>
              <a:rPr dirty="0" sz="1200" spc="-10">
                <a:latin typeface="Times New Roman"/>
                <a:cs typeface="Times New Roman"/>
              </a:rPr>
              <a:t>Lok </a:t>
            </a:r>
            <a:r>
              <a:rPr dirty="0" sz="1200">
                <a:latin typeface="Times New Roman"/>
                <a:cs typeface="Times New Roman"/>
              </a:rPr>
              <a:t>adalats to </a:t>
            </a:r>
            <a:r>
              <a:rPr dirty="0" sz="1200" spc="-10">
                <a:latin typeface="Times New Roman"/>
                <a:cs typeface="Times New Roman"/>
              </a:rPr>
              <a:t>decide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Rs. </a:t>
            </a:r>
            <a:r>
              <a:rPr dirty="0" sz="1200">
                <a:latin typeface="Times New Roman"/>
                <a:cs typeface="Times New Roman"/>
              </a:rPr>
              <a:t>10 </a:t>
            </a:r>
            <a:r>
              <a:rPr dirty="0" sz="1200" spc="5">
                <a:latin typeface="Times New Roman"/>
                <a:cs typeface="Times New Roman"/>
              </a:rPr>
              <a:t>lakhs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above.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676400" indent="-173355">
              <a:lnSpc>
                <a:spcPct val="100000"/>
              </a:lnSpc>
              <a:buAutoNum type="alphaLcParenR" startAt="2"/>
              <a:tabLst>
                <a:tab pos="167703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Asset </a:t>
            </a:r>
            <a:r>
              <a:rPr dirty="0" sz="1200" spc="-5" b="1">
                <a:latin typeface="Times New Roman"/>
                <a:cs typeface="Times New Roman"/>
              </a:rPr>
              <a:t>Reconstruction Company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(ARC):</a:t>
            </a:r>
            <a:endParaRPr sz="1200">
              <a:latin typeface="Times New Roman"/>
              <a:cs typeface="Times New Roman"/>
            </a:endParaRPr>
          </a:p>
          <a:p>
            <a:pPr algn="ctr" marL="78105" marR="77470">
              <a:lnSpc>
                <a:spcPts val="2060"/>
              </a:lnSpc>
              <a:spcBef>
                <a:spcPts val="17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Narasimham Committee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financial system </a:t>
            </a:r>
            <a:r>
              <a:rPr dirty="0" sz="1200">
                <a:latin typeface="Times New Roman"/>
                <a:cs typeface="Times New Roman"/>
              </a:rPr>
              <a:t>(1991) has </a:t>
            </a:r>
            <a:r>
              <a:rPr dirty="0" sz="1200" spc="-5">
                <a:latin typeface="Times New Roman"/>
                <a:cs typeface="Times New Roman"/>
              </a:rPr>
              <a:t>recommended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setting </a:t>
            </a:r>
            <a:r>
              <a:rPr dirty="0" sz="1200">
                <a:latin typeface="Times New Roman"/>
                <a:cs typeface="Times New Roman"/>
              </a:rPr>
              <a:t>up of  </a:t>
            </a:r>
            <a:r>
              <a:rPr dirty="0" sz="1200" spc="-10">
                <a:latin typeface="Times New Roman"/>
                <a:cs typeface="Times New Roman"/>
              </a:rPr>
              <a:t>Asset </a:t>
            </a:r>
            <a:r>
              <a:rPr dirty="0" sz="1200">
                <a:latin typeface="Times New Roman"/>
                <a:cs typeface="Times New Roman"/>
              </a:rPr>
              <a:t>Reconstruction </a:t>
            </a:r>
            <a:r>
              <a:rPr dirty="0" sz="1200" spc="-15">
                <a:latin typeface="Times New Roman"/>
                <a:cs typeface="Times New Roman"/>
              </a:rPr>
              <a:t>Funds </a:t>
            </a:r>
            <a:r>
              <a:rPr dirty="0" sz="1200" spc="-5">
                <a:latin typeface="Times New Roman"/>
                <a:cs typeface="Times New Roman"/>
              </a:rPr>
              <a:t>(ARF).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following </a:t>
            </a:r>
            <a:r>
              <a:rPr dirty="0" sz="1200">
                <a:latin typeface="Times New Roman"/>
                <a:cs typeface="Times New Roman"/>
              </a:rPr>
              <a:t>concerns </a:t>
            </a:r>
            <a:r>
              <a:rPr dirty="0" sz="1200" spc="-5">
                <a:latin typeface="Times New Roman"/>
                <a:cs typeface="Times New Roman"/>
              </a:rPr>
              <a:t>were expressed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latin typeface="Times New Roman"/>
                <a:cs typeface="Times New Roman"/>
              </a:rPr>
              <a:t>committee.</a:t>
            </a:r>
            <a:endParaRPr sz="1200">
              <a:latin typeface="Times New Roman"/>
              <a:cs typeface="Times New Roman"/>
            </a:endParaRPr>
          </a:p>
          <a:p>
            <a:pPr marL="637540" marR="90170" indent="-376555">
              <a:lnSpc>
                <a:spcPts val="2080"/>
              </a:lnSpc>
              <a:spcBef>
                <a:spcPts val="160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felt that </a:t>
            </a:r>
            <a:r>
              <a:rPr dirty="0" sz="1200" spc="-5">
                <a:latin typeface="Times New Roman"/>
                <a:cs typeface="Times New Roman"/>
              </a:rPr>
              <a:t>centralized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India </a:t>
            </a:r>
            <a:r>
              <a:rPr dirty="0" sz="1200">
                <a:latin typeface="Times New Roman"/>
                <a:cs typeface="Times New Roman"/>
              </a:rPr>
              <a:t>fund </a:t>
            </a:r>
            <a:r>
              <a:rPr dirty="0" sz="1200" spc="-5">
                <a:latin typeface="Times New Roman"/>
                <a:cs typeface="Times New Roman"/>
              </a:rPr>
              <a:t>will severely </a:t>
            </a:r>
            <a:r>
              <a:rPr dirty="0" sz="1200" spc="5">
                <a:latin typeface="Times New Roman"/>
                <a:cs typeface="Times New Roman"/>
              </a:rPr>
              <a:t>handicap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its recovery </a:t>
            </a:r>
            <a:r>
              <a:rPr dirty="0" sz="1200">
                <a:latin typeface="Times New Roman"/>
                <a:cs typeface="Times New Roman"/>
              </a:rPr>
              <a:t>efforts </a:t>
            </a:r>
            <a:r>
              <a:rPr dirty="0" sz="1200" spc="5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lack of </a:t>
            </a:r>
            <a:r>
              <a:rPr dirty="0" sz="1200" spc="-5">
                <a:latin typeface="Times New Roman"/>
                <a:cs typeface="Times New Roman"/>
              </a:rPr>
              <a:t>widespread geographical reach </a:t>
            </a:r>
            <a:r>
              <a:rPr dirty="0" sz="1200" spc="-1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individual bank posses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and.</a:t>
            </a:r>
            <a:endParaRPr sz="12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440"/>
              </a:spcBef>
            </a:pP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large fiscal deficits, there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a </a:t>
            </a:r>
            <a:r>
              <a:rPr dirty="0" sz="1200" spc="-5">
                <a:latin typeface="Times New Roman"/>
                <a:cs typeface="Times New Roman"/>
              </a:rPr>
              <a:t>problem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financing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ARF.</a:t>
            </a:r>
            <a:endParaRPr sz="1200">
              <a:latin typeface="Times New Roman"/>
              <a:cs typeface="Times New Roman"/>
            </a:endParaRPr>
          </a:p>
          <a:p>
            <a:pPr algn="ctr" marL="88900" marR="78105">
              <a:lnSpc>
                <a:spcPct val="1439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Subsequently,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Narasimham </a:t>
            </a:r>
            <a:r>
              <a:rPr dirty="0" sz="1200" spc="-10">
                <a:latin typeface="Times New Roman"/>
                <a:cs typeface="Times New Roman"/>
              </a:rPr>
              <a:t>committee </a:t>
            </a:r>
            <a:r>
              <a:rPr dirty="0" sz="1200">
                <a:latin typeface="Times New Roman"/>
                <a:cs typeface="Times New Roman"/>
              </a:rPr>
              <a:t>on banking sector reforms has recommended for  transfer of </a:t>
            </a:r>
            <a:r>
              <a:rPr dirty="0" sz="1200" spc="-5">
                <a:latin typeface="Times New Roman"/>
                <a:cs typeface="Times New Roman"/>
              </a:rPr>
              <a:t>sticky assets </a:t>
            </a:r>
            <a:r>
              <a:rPr dirty="0" sz="1200">
                <a:latin typeface="Times New Roman"/>
                <a:cs typeface="Times New Roman"/>
              </a:rPr>
              <a:t>of banks to the </a:t>
            </a:r>
            <a:r>
              <a:rPr dirty="0" sz="1200" spc="-5">
                <a:latin typeface="Times New Roman"/>
                <a:cs typeface="Times New Roman"/>
              </a:rPr>
              <a:t>ARC. </a:t>
            </a:r>
            <a:r>
              <a:rPr dirty="0" sz="1200">
                <a:latin typeface="Times New Roman"/>
                <a:cs typeface="Times New Roman"/>
              </a:rPr>
              <a:t>Thereafter the </a:t>
            </a:r>
            <a:r>
              <a:rPr dirty="0" sz="1200" spc="-5">
                <a:latin typeface="Times New Roman"/>
                <a:cs typeface="Times New Roman"/>
              </a:rPr>
              <a:t>Varma committee </a:t>
            </a:r>
            <a:r>
              <a:rPr dirty="0" sz="1200">
                <a:latin typeface="Times New Roman"/>
                <a:cs typeface="Times New Roman"/>
              </a:rPr>
              <a:t>on  restructuring</a:t>
            </a:r>
            <a:endParaRPr sz="1200">
              <a:latin typeface="Times New Roman"/>
              <a:cs typeface="Times New Roman"/>
            </a:endParaRPr>
          </a:p>
          <a:p>
            <a:pPr algn="ctr" marL="14604" marR="1206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weak public </a:t>
            </a:r>
            <a:r>
              <a:rPr dirty="0" sz="1200" spc="-5">
                <a:latin typeface="Times New Roman"/>
                <a:cs typeface="Times New Roman"/>
              </a:rPr>
              <a:t>sector banks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also viewed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separation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transfer thereafter to  the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ARF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an important </a:t>
            </a:r>
            <a:r>
              <a:rPr dirty="0" sz="1200" spc="-5">
                <a:latin typeface="Times New Roman"/>
                <a:cs typeface="Times New Roman"/>
              </a:rPr>
              <a:t>element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comprehensive </a:t>
            </a:r>
            <a:r>
              <a:rPr dirty="0" sz="1200">
                <a:latin typeface="Times New Roman"/>
                <a:cs typeface="Times New Roman"/>
              </a:rPr>
              <a:t>restructuring strategy for weak </a:t>
            </a:r>
            <a:r>
              <a:rPr dirty="0" sz="1200" spc="-5">
                <a:latin typeface="Times New Roman"/>
                <a:cs typeface="Times New Roman"/>
              </a:rPr>
              <a:t>banks.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recognition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10">
                <a:latin typeface="Times New Roman"/>
                <a:cs typeface="Times New Roman"/>
              </a:rPr>
              <a:t>same </a:t>
            </a:r>
            <a:r>
              <a:rPr dirty="0" sz="1200" spc="-15">
                <a:latin typeface="Times New Roman"/>
                <a:cs typeface="Times New Roman"/>
              </a:rPr>
              <a:t>ARC </a:t>
            </a:r>
            <a:r>
              <a:rPr dirty="0" sz="1200" spc="-10">
                <a:latin typeface="Times New Roman"/>
                <a:cs typeface="Times New Roman"/>
              </a:rPr>
              <a:t>Bill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passed to </a:t>
            </a:r>
            <a:r>
              <a:rPr dirty="0" sz="1200" spc="-5">
                <a:latin typeface="Times New Roman"/>
                <a:cs typeface="Times New Roman"/>
              </a:rPr>
              <a:t>regulate Securitization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Reconstruction </a:t>
            </a:r>
            <a:r>
              <a:rPr dirty="0" sz="1200">
                <a:latin typeface="Times New Roman"/>
                <a:cs typeface="Times New Roman"/>
              </a:rPr>
              <a:t>of  financial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enforcement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interest.</a:t>
            </a:r>
            <a:endParaRPr sz="1200">
              <a:latin typeface="Times New Roman"/>
              <a:cs typeface="Times New Roman"/>
            </a:endParaRPr>
          </a:p>
          <a:p>
            <a:pPr algn="ctr" marL="114300" marR="108585" indent="8890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ICICI </a:t>
            </a:r>
            <a:r>
              <a:rPr dirty="0" sz="1200">
                <a:latin typeface="Times New Roman"/>
                <a:cs typeface="Times New Roman"/>
              </a:rPr>
              <a:t>BANK has promoted the </a:t>
            </a:r>
            <a:r>
              <a:rPr dirty="0" sz="1200" spc="-5">
                <a:latin typeface="Times New Roman"/>
                <a:cs typeface="Times New Roman"/>
              </a:rPr>
              <a:t>country’s first Asset </a:t>
            </a:r>
            <a:r>
              <a:rPr dirty="0" sz="1200">
                <a:latin typeface="Times New Roman"/>
                <a:cs typeface="Times New Roman"/>
              </a:rPr>
              <a:t>Reconstruction </a:t>
            </a:r>
            <a:r>
              <a:rPr dirty="0" sz="1200" spc="-10">
                <a:latin typeface="Times New Roman"/>
                <a:cs typeface="Times New Roman"/>
              </a:rPr>
              <a:t>Company. </a:t>
            </a:r>
            <a:r>
              <a:rPr dirty="0" sz="1200">
                <a:latin typeface="Times New Roman"/>
                <a:cs typeface="Times New Roman"/>
              </a:rPr>
              <a:t>The  company </a:t>
            </a:r>
            <a:r>
              <a:rPr dirty="0" sz="1200" spc="-5">
                <a:latin typeface="Times New Roman"/>
                <a:cs typeface="Times New Roman"/>
              </a:rPr>
              <a:t>is specialized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and liquidation of </a:t>
            </a:r>
            <a:r>
              <a:rPr dirty="0" sz="1200" spc="-5">
                <a:latin typeface="Times New Roman"/>
                <a:cs typeface="Times New Roman"/>
              </a:rPr>
              <a:t>assets.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assigned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15">
                <a:latin typeface="Times New Roman"/>
                <a:cs typeface="Times New Roman"/>
              </a:rPr>
              <a:t>ARC</a:t>
            </a:r>
            <a:endParaRPr sz="1200">
              <a:latin typeface="Times New Roman"/>
              <a:cs typeface="Times New Roman"/>
            </a:endParaRPr>
          </a:p>
          <a:p>
            <a:pPr algn="ctr" marL="255904" marR="248920">
              <a:lnSpc>
                <a:spcPts val="2080"/>
              </a:lnSpc>
              <a:spcBef>
                <a:spcPts val="160"/>
              </a:spcBef>
            </a:pP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banks at a discounted </a:t>
            </a:r>
            <a:r>
              <a:rPr dirty="0" sz="1200" spc="-5">
                <a:latin typeface="Times New Roman"/>
                <a:cs typeface="Times New Roman"/>
              </a:rPr>
              <a:t>price.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objective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5">
                <a:latin typeface="Times New Roman"/>
                <a:cs typeface="Times New Roman"/>
              </a:rPr>
              <a:t>ARC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floating of bonds and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making  </a:t>
            </a:r>
            <a:r>
              <a:rPr dirty="0" sz="1200">
                <a:latin typeface="Times New Roman"/>
                <a:cs typeface="Times New Roman"/>
              </a:rPr>
              <a:t>necessary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steps </a:t>
            </a:r>
            <a:r>
              <a:rPr dirty="0" sz="1200">
                <a:latin typeface="Times New Roman"/>
                <a:cs typeface="Times New Roman"/>
              </a:rPr>
              <a:t>for recovery of </a:t>
            </a:r>
            <a:r>
              <a:rPr dirty="0" sz="1200" spc="-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borrowers directly. </a:t>
            </a:r>
            <a:r>
              <a:rPr dirty="0" sz="1200">
                <a:latin typeface="Times New Roman"/>
                <a:cs typeface="Times New Roman"/>
              </a:rPr>
              <a:t>This enables a </a:t>
            </a:r>
            <a:r>
              <a:rPr dirty="0" sz="1200" spc="-5">
                <a:latin typeface="Times New Roman"/>
                <a:cs typeface="Times New Roman"/>
              </a:rPr>
              <a:t>onetime clearing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balance sheet </a:t>
            </a:r>
            <a:r>
              <a:rPr dirty="0" sz="1200">
                <a:latin typeface="Times New Roman"/>
                <a:cs typeface="Times New Roman"/>
              </a:rPr>
              <a:t>of banks by sticky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637" y="815466"/>
            <a:ext cx="5743575" cy="89585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544320">
              <a:lnSpc>
                <a:spcPct val="100000"/>
              </a:lnSpc>
              <a:spcBef>
                <a:spcPts val="700"/>
              </a:spcBef>
            </a:pPr>
            <a:r>
              <a:rPr dirty="0" sz="1200" b="1">
                <a:latin typeface="Times New Roman"/>
                <a:cs typeface="Times New Roman"/>
              </a:rPr>
              <a:t>c) </a:t>
            </a:r>
            <a:r>
              <a:rPr dirty="0" sz="1200" spc="-10" b="1">
                <a:latin typeface="Times New Roman"/>
                <a:cs typeface="Times New Roman"/>
              </a:rPr>
              <a:t>Corporate Debt </a:t>
            </a:r>
            <a:r>
              <a:rPr dirty="0" sz="1200" spc="-5" b="1">
                <a:latin typeface="Times New Roman"/>
                <a:cs typeface="Times New Roman"/>
              </a:rPr>
              <a:t>Restructuring</a:t>
            </a:r>
            <a:r>
              <a:rPr dirty="0" sz="1200" spc="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(CDR):</a:t>
            </a:r>
            <a:endParaRPr sz="12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corporate debt restructuring is </a:t>
            </a:r>
            <a:r>
              <a:rPr dirty="0" sz="1200">
                <a:latin typeface="Times New Roman"/>
                <a:cs typeface="Times New Roman"/>
              </a:rPr>
              <a:t>one of the </a:t>
            </a:r>
            <a:r>
              <a:rPr dirty="0" sz="1200" spc="-5">
                <a:latin typeface="Times New Roman"/>
                <a:cs typeface="Times New Roman"/>
              </a:rPr>
              <a:t>methods suggested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reduction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NPAs.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10">
                <a:latin typeface="Times New Roman"/>
                <a:cs typeface="Times New Roman"/>
              </a:rPr>
              <a:t>Its</a:t>
            </a:r>
            <a:endParaRPr sz="1200">
              <a:latin typeface="Times New Roman"/>
              <a:cs typeface="Times New Roman"/>
            </a:endParaRPr>
          </a:p>
          <a:p>
            <a:pPr algn="ctr" marL="83820" marR="78105">
              <a:lnSpc>
                <a:spcPts val="20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objective 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timely </a:t>
            </a:r>
            <a:r>
              <a:rPr dirty="0" sz="1200">
                <a:latin typeface="Times New Roman"/>
                <a:cs typeface="Times New Roman"/>
              </a:rPr>
              <a:t>and transparent </a:t>
            </a:r>
            <a:r>
              <a:rPr dirty="0" sz="1200" spc="-5">
                <a:latin typeface="Times New Roman"/>
                <a:cs typeface="Times New Roman"/>
              </a:rPr>
              <a:t>mechanism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restructure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corporate </a:t>
            </a:r>
            <a:r>
              <a:rPr dirty="0" sz="1200">
                <a:latin typeface="Times New Roman"/>
                <a:cs typeface="Times New Roman"/>
              </a:rPr>
              <a:t>debts  of</a:t>
            </a:r>
            <a:endParaRPr sz="12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450"/>
              </a:spcBef>
            </a:pPr>
            <a:r>
              <a:rPr dirty="0" sz="1200" spc="-5">
                <a:latin typeface="Times New Roman"/>
                <a:cs typeface="Times New Roman"/>
              </a:rPr>
              <a:t>viable corporate entities </a:t>
            </a:r>
            <a:r>
              <a:rPr dirty="0" sz="1200">
                <a:latin typeface="Times New Roman"/>
                <a:cs typeface="Times New Roman"/>
              </a:rPr>
              <a:t>affected by the contributing factors </a:t>
            </a:r>
            <a:r>
              <a:rPr dirty="0" sz="1200" spc="-5">
                <a:latin typeface="Times New Roman"/>
                <a:cs typeface="Times New Roman"/>
              </a:rPr>
              <a:t>outside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purview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BIFR,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DRT</a:t>
            </a:r>
            <a:endParaRPr sz="1200">
              <a:latin typeface="Times New Roman"/>
              <a:cs typeface="Times New Roman"/>
            </a:endParaRPr>
          </a:p>
          <a:p>
            <a:pPr algn="ctr" marL="134620" marR="13335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and other </a:t>
            </a:r>
            <a:r>
              <a:rPr dirty="0" sz="1200" spc="-10">
                <a:latin typeface="Times New Roman"/>
                <a:cs typeface="Times New Roman"/>
              </a:rPr>
              <a:t>legal </a:t>
            </a:r>
            <a:r>
              <a:rPr dirty="0" sz="1200" spc="-5">
                <a:latin typeface="Times New Roman"/>
                <a:cs typeface="Times New Roman"/>
              </a:rPr>
              <a:t>proceedings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benefit </a:t>
            </a:r>
            <a:r>
              <a:rPr dirty="0" sz="1200">
                <a:latin typeface="Times New Roman"/>
                <a:cs typeface="Times New Roman"/>
              </a:rPr>
              <a:t>of concerned. The </a:t>
            </a:r>
            <a:r>
              <a:rPr dirty="0" sz="1200" spc="-5">
                <a:latin typeface="Times New Roman"/>
                <a:cs typeface="Times New Roman"/>
              </a:rPr>
              <a:t>CDR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three tier structure  </a:t>
            </a:r>
            <a:r>
              <a:rPr dirty="0" sz="1200" spc="-10">
                <a:latin typeface="Times New Roman"/>
                <a:cs typeface="Times New Roman"/>
              </a:rPr>
              <a:t>viz.,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CDR standing </a:t>
            </a:r>
            <a:r>
              <a:rPr dirty="0" sz="1200">
                <a:latin typeface="Times New Roman"/>
                <a:cs typeface="Times New Roman"/>
              </a:rPr>
              <a:t>forum b. </a:t>
            </a:r>
            <a:r>
              <a:rPr dirty="0" sz="1200" spc="-5">
                <a:latin typeface="Times New Roman"/>
                <a:cs typeface="Times New Roman"/>
              </a:rPr>
              <a:t>CDR </a:t>
            </a:r>
            <a:r>
              <a:rPr dirty="0" sz="1200">
                <a:latin typeface="Times New Roman"/>
                <a:cs typeface="Times New Roman"/>
              </a:rPr>
              <a:t>empowered </a:t>
            </a:r>
            <a:r>
              <a:rPr dirty="0" sz="1200" spc="-5">
                <a:latin typeface="Times New Roman"/>
                <a:cs typeface="Times New Roman"/>
              </a:rPr>
              <a:t>group </a:t>
            </a:r>
            <a:r>
              <a:rPr dirty="0" sz="1200">
                <a:latin typeface="Times New Roman"/>
                <a:cs typeface="Times New Roman"/>
              </a:rPr>
              <a:t>and c. </a:t>
            </a:r>
            <a:r>
              <a:rPr dirty="0" sz="1200" spc="-5">
                <a:latin typeface="Times New Roman"/>
                <a:cs typeface="Times New Roman"/>
              </a:rPr>
              <a:t>CDR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cell.</a:t>
            </a:r>
            <a:endParaRPr sz="1200">
              <a:latin typeface="Times New Roman"/>
              <a:cs typeface="Times New Roman"/>
            </a:endParaRPr>
          </a:p>
          <a:p>
            <a:pPr algn="ctr" marL="309245" marR="307340">
              <a:lnSpc>
                <a:spcPct val="143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Mechanism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CDR: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voluntary system </a:t>
            </a:r>
            <a:r>
              <a:rPr dirty="0" sz="1200">
                <a:latin typeface="Times New Roman"/>
                <a:cs typeface="Times New Roman"/>
              </a:rPr>
              <a:t>based on debtors and </a:t>
            </a:r>
            <a:r>
              <a:rPr dirty="0" sz="1200" spc="-5">
                <a:latin typeface="Times New Roman"/>
                <a:cs typeface="Times New Roman"/>
              </a:rPr>
              <a:t>creditors  agreement.</a:t>
            </a:r>
            <a:endParaRPr sz="1200">
              <a:latin typeface="Times New Roman"/>
              <a:cs typeface="Times New Roman"/>
            </a:endParaRPr>
          </a:p>
          <a:p>
            <a:pPr algn="ctr" marL="71120" marR="71755">
              <a:lnSpc>
                <a:spcPct val="143700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not apply to accounts </a:t>
            </a:r>
            <a:r>
              <a:rPr dirty="0" sz="1200" spc="-5">
                <a:latin typeface="Times New Roman"/>
                <a:cs typeface="Times New Roman"/>
              </a:rPr>
              <a:t>involving </a:t>
            </a:r>
            <a:r>
              <a:rPr dirty="0" sz="1200">
                <a:latin typeface="Times New Roman"/>
                <a:cs typeface="Times New Roman"/>
              </a:rPr>
              <a:t>one financial </a:t>
            </a:r>
            <a:r>
              <a:rPr dirty="0" sz="1200" spc="-5">
                <a:latin typeface="Times New Roman"/>
                <a:cs typeface="Times New Roman"/>
              </a:rPr>
              <a:t>institution </a:t>
            </a:r>
            <a:r>
              <a:rPr dirty="0" sz="1200">
                <a:latin typeface="Times New Roman"/>
                <a:cs typeface="Times New Roman"/>
              </a:rPr>
              <a:t>or one </a:t>
            </a:r>
            <a:r>
              <a:rPr dirty="0" sz="1200" spc="-5">
                <a:latin typeface="Times New Roman"/>
                <a:cs typeface="Times New Roman"/>
              </a:rPr>
              <a:t>bank instead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covers  multiple banking </a:t>
            </a:r>
            <a:r>
              <a:rPr dirty="0" sz="1200">
                <a:latin typeface="Times New Roman"/>
                <a:cs typeface="Times New Roman"/>
              </a:rPr>
              <a:t>accounts, </a:t>
            </a:r>
            <a:r>
              <a:rPr dirty="0" sz="1200" spc="-5">
                <a:latin typeface="Times New Roman"/>
                <a:cs typeface="Times New Roman"/>
              </a:rPr>
              <a:t>syndication, consortium accounts with outstanding exposure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Rs.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20 crores and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by banks and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institutions.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CDR </a:t>
            </a:r>
            <a:r>
              <a:rPr dirty="0" sz="1200" spc="-1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is applicable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standard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sub </a:t>
            </a:r>
            <a:r>
              <a:rPr dirty="0" sz="1200">
                <a:latin typeface="Times New Roman"/>
                <a:cs typeface="Times New Roman"/>
              </a:rPr>
              <a:t>– standard </a:t>
            </a:r>
            <a:r>
              <a:rPr dirty="0" sz="1200" spc="-5">
                <a:latin typeface="Times New Roman"/>
                <a:cs typeface="Times New Roman"/>
              </a:rPr>
              <a:t>accounts with </a:t>
            </a:r>
            <a:r>
              <a:rPr dirty="0" sz="1200" spc="-10">
                <a:latin typeface="Times New Roman"/>
                <a:cs typeface="Times New Roman"/>
              </a:rPr>
              <a:t>potential </a:t>
            </a:r>
            <a:r>
              <a:rPr dirty="0" sz="1200">
                <a:latin typeface="Times New Roman"/>
                <a:cs typeface="Times New Roman"/>
              </a:rPr>
              <a:t>cases of 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 spc="-5">
                <a:latin typeface="Times New Roman"/>
                <a:cs typeface="Times New Roman"/>
              </a:rPr>
              <a:t>getting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priority.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addition to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steps </a:t>
            </a:r>
            <a:r>
              <a:rPr dirty="0" sz="1200">
                <a:latin typeface="Times New Roman"/>
                <a:cs typeface="Times New Roman"/>
              </a:rPr>
              <a:t>taken by the RBI and </a:t>
            </a:r>
            <a:r>
              <a:rPr dirty="0" sz="1200" spc="-5">
                <a:latin typeface="Times New Roman"/>
                <a:cs typeface="Times New Roman"/>
              </a:rPr>
              <a:t>Government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India  </a:t>
            </a:r>
            <a:r>
              <a:rPr dirty="0" sz="120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algn="ctr" marL="246379" marR="24765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arresting the </a:t>
            </a:r>
            <a:r>
              <a:rPr dirty="0" sz="1200" spc="-5">
                <a:latin typeface="Times New Roman"/>
                <a:cs typeface="Times New Roman"/>
              </a:rPr>
              <a:t>incidence </a:t>
            </a:r>
            <a:r>
              <a:rPr dirty="0" sz="1200">
                <a:latin typeface="Times New Roman"/>
                <a:cs typeface="Times New Roman"/>
              </a:rPr>
              <a:t>of new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and creating </a:t>
            </a:r>
            <a:r>
              <a:rPr dirty="0" sz="1200" spc="-5">
                <a:latin typeface="Times New Roman"/>
                <a:cs typeface="Times New Roman"/>
              </a:rPr>
              <a:t>legal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regulatory </a:t>
            </a:r>
            <a:r>
              <a:rPr dirty="0" sz="1200">
                <a:latin typeface="Times New Roman"/>
                <a:cs typeface="Times New Roman"/>
              </a:rPr>
              <a:t>environment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facilitate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existing NPAs </a:t>
            </a:r>
            <a:r>
              <a:rPr dirty="0" sz="1200">
                <a:latin typeface="Times New Roman"/>
                <a:cs typeface="Times New Roman"/>
              </a:rPr>
              <a:t>of banks, the </a:t>
            </a:r>
            <a:r>
              <a:rPr dirty="0" sz="1200" spc="-5">
                <a:latin typeface="Times New Roman"/>
                <a:cs typeface="Times New Roman"/>
              </a:rPr>
              <a:t>following </a:t>
            </a:r>
            <a:r>
              <a:rPr dirty="0" sz="1200">
                <a:latin typeface="Times New Roman"/>
                <a:cs typeface="Times New Roman"/>
              </a:rPr>
              <a:t>measures </a:t>
            </a:r>
            <a:r>
              <a:rPr dirty="0" sz="1200" spc="-5">
                <a:latin typeface="Times New Roman"/>
                <a:cs typeface="Times New Roman"/>
              </a:rPr>
              <a:t>were initiated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reduction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NPAs. </a:t>
            </a:r>
            <a:r>
              <a:rPr dirty="0" sz="1200">
                <a:latin typeface="Times New Roman"/>
                <a:cs typeface="Times New Roman"/>
              </a:rPr>
              <a:t>Circulation of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Defaulters: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RBI </a:t>
            </a:r>
            <a:r>
              <a:rPr dirty="0" sz="1200">
                <a:latin typeface="Times New Roman"/>
                <a:cs typeface="Times New Roman"/>
              </a:rPr>
              <a:t>has put in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algn="ctr" marL="88900" marR="88900">
              <a:lnSpc>
                <a:spcPct val="1431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periodical </a:t>
            </a:r>
            <a:r>
              <a:rPr dirty="0" sz="1200" spc="-5">
                <a:latin typeface="Times New Roman"/>
                <a:cs typeface="Times New Roman"/>
              </a:rPr>
              <a:t>circulation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details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willful </a:t>
            </a:r>
            <a:r>
              <a:rPr dirty="0" sz="1200">
                <a:latin typeface="Times New Roman"/>
                <a:cs typeface="Times New Roman"/>
              </a:rPr>
              <a:t>defaulters of banks and </a:t>
            </a:r>
            <a:r>
              <a:rPr dirty="0" sz="1200" spc="-5">
                <a:latin typeface="Times New Roman"/>
                <a:cs typeface="Times New Roman"/>
              </a:rPr>
              <a:t>financial </a:t>
            </a:r>
            <a:r>
              <a:rPr dirty="0" sz="1200" spc="-10">
                <a:latin typeface="Times New Roman"/>
                <a:cs typeface="Times New Roman"/>
              </a:rPr>
              <a:t>institutions.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RBI</a:t>
            </a:r>
            <a:endParaRPr sz="1200">
              <a:latin typeface="Times New Roman"/>
              <a:cs typeface="Times New Roman"/>
            </a:endParaRPr>
          </a:p>
          <a:p>
            <a:pPr algn="ctr" marL="38100" marR="36830" indent="1270">
              <a:lnSpc>
                <a:spcPct val="143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also publishes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list </a:t>
            </a:r>
            <a:r>
              <a:rPr dirty="0" sz="1200">
                <a:latin typeface="Times New Roman"/>
                <a:cs typeface="Times New Roman"/>
              </a:rPr>
              <a:t>of borrowers </a:t>
            </a:r>
            <a:r>
              <a:rPr dirty="0" sz="1200" spc="-5">
                <a:latin typeface="Times New Roman"/>
                <a:cs typeface="Times New Roman"/>
              </a:rPr>
              <a:t>(with outstanding aggregate </a:t>
            </a:r>
            <a:r>
              <a:rPr dirty="0" sz="1200" spc="5">
                <a:latin typeface="Times New Roman"/>
                <a:cs typeface="Times New Roman"/>
              </a:rPr>
              <a:t>rupees </a:t>
            </a:r>
            <a:r>
              <a:rPr dirty="0" sz="1200">
                <a:latin typeface="Times New Roman"/>
                <a:cs typeface="Times New Roman"/>
              </a:rPr>
              <a:t>one crore and </a:t>
            </a:r>
            <a:r>
              <a:rPr dirty="0" sz="1200" spc="-10">
                <a:latin typeface="Times New Roman"/>
                <a:cs typeface="Times New Roman"/>
              </a:rPr>
              <a:t>above)  </a:t>
            </a:r>
            <a:r>
              <a:rPr dirty="0" sz="1200" spc="-5">
                <a:latin typeface="Times New Roman"/>
                <a:cs typeface="Times New Roman"/>
              </a:rPr>
              <a:t>against whom </a:t>
            </a:r>
            <a:r>
              <a:rPr dirty="0" sz="1200">
                <a:latin typeface="Times New Roman"/>
                <a:cs typeface="Times New Roman"/>
              </a:rPr>
              <a:t>banks and </a:t>
            </a:r>
            <a:r>
              <a:rPr dirty="0" sz="1200" spc="-5">
                <a:latin typeface="Times New Roman"/>
                <a:cs typeface="Times New Roman"/>
              </a:rPr>
              <a:t>financial institutions </a:t>
            </a:r>
            <a:r>
              <a:rPr dirty="0" sz="1200">
                <a:latin typeface="Times New Roman"/>
                <a:cs typeface="Times New Roman"/>
              </a:rPr>
              <a:t>in recovery of funds have filed </a:t>
            </a:r>
            <a:r>
              <a:rPr dirty="0" sz="1200" spc="-5">
                <a:latin typeface="Times New Roman"/>
                <a:cs typeface="Times New Roman"/>
              </a:rPr>
              <a:t>suits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31st  </a:t>
            </a:r>
            <a:r>
              <a:rPr dirty="0" sz="1200">
                <a:latin typeface="Times New Roman"/>
                <a:cs typeface="Times New Roman"/>
              </a:rPr>
              <a:t>March every </a:t>
            </a:r>
            <a:r>
              <a:rPr dirty="0" sz="1200" spc="-10">
                <a:latin typeface="Times New Roman"/>
                <a:cs typeface="Times New Roman"/>
              </a:rPr>
              <a:t>year. It </a:t>
            </a:r>
            <a:r>
              <a:rPr dirty="0" sz="1200" spc="-5">
                <a:latin typeface="Times New Roman"/>
                <a:cs typeface="Times New Roman"/>
              </a:rPr>
              <a:t>will serve </a:t>
            </a:r>
            <a:r>
              <a:rPr dirty="0" sz="1200">
                <a:latin typeface="Times New Roman"/>
                <a:cs typeface="Times New Roman"/>
              </a:rPr>
              <a:t>as a </a:t>
            </a:r>
            <a:r>
              <a:rPr dirty="0" sz="1200" spc="-5">
                <a:latin typeface="Times New Roman"/>
                <a:cs typeface="Times New Roman"/>
              </a:rPr>
              <a:t>caution list while </a:t>
            </a:r>
            <a:r>
              <a:rPr dirty="0" sz="1200">
                <a:latin typeface="Times New Roman"/>
                <a:cs typeface="Times New Roman"/>
              </a:rPr>
              <a:t>considering a </a:t>
            </a:r>
            <a:r>
              <a:rPr dirty="0" sz="1200" spc="-5">
                <a:latin typeface="Times New Roman"/>
                <a:cs typeface="Times New Roman"/>
              </a:rPr>
              <a:t>request </a:t>
            </a:r>
            <a:r>
              <a:rPr dirty="0" sz="1200">
                <a:latin typeface="Times New Roman"/>
                <a:cs typeface="Times New Roman"/>
              </a:rPr>
              <a:t>for new or  </a:t>
            </a:r>
            <a:r>
              <a:rPr dirty="0" sz="1200" spc="-5">
                <a:latin typeface="Times New Roman"/>
                <a:cs typeface="Times New Roman"/>
              </a:rPr>
              <a:t>additional</a:t>
            </a:r>
            <a:endParaRPr sz="1200">
              <a:latin typeface="Times New Roman"/>
              <a:cs typeface="Times New Roman"/>
            </a:endParaRPr>
          </a:p>
          <a:p>
            <a:pPr algn="ctr" marL="167640" marR="16510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credit </a:t>
            </a:r>
            <a:r>
              <a:rPr dirty="0" sz="1200" spc="-5">
                <a:latin typeface="Times New Roman"/>
                <a:cs typeface="Times New Roman"/>
              </a:rPr>
              <a:t>limits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defaulting </a:t>
            </a:r>
            <a:r>
              <a:rPr dirty="0" sz="1200">
                <a:latin typeface="Times New Roman"/>
                <a:cs typeface="Times New Roman"/>
              </a:rPr>
              <a:t>borrowing units and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directors, </a:t>
            </a:r>
            <a:r>
              <a:rPr dirty="0" sz="1200">
                <a:latin typeface="Times New Roman"/>
                <a:cs typeface="Times New Roman"/>
              </a:rPr>
              <a:t>proprietors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 partners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of these </a:t>
            </a:r>
            <a:r>
              <a:rPr dirty="0" sz="1200" spc="-5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  <a:p>
            <a:pPr marL="1551940">
              <a:lnSpc>
                <a:spcPct val="100000"/>
              </a:lnSpc>
              <a:spcBef>
                <a:spcPts val="620"/>
              </a:spcBef>
            </a:pPr>
            <a:r>
              <a:rPr dirty="0" sz="1200" spc="-20" b="1">
                <a:latin typeface="Times New Roman"/>
                <a:cs typeface="Times New Roman"/>
              </a:rPr>
              <a:t>d) </a:t>
            </a:r>
            <a:r>
              <a:rPr dirty="0" sz="1200" spc="-5" b="1">
                <a:latin typeface="Times New Roman"/>
                <a:cs typeface="Times New Roman"/>
              </a:rPr>
              <a:t>Recovery Action against </a:t>
            </a:r>
            <a:r>
              <a:rPr dirty="0" sz="1200" b="1">
                <a:latin typeface="Times New Roman"/>
                <a:cs typeface="Times New Roman"/>
              </a:rPr>
              <a:t>Large</a:t>
            </a:r>
            <a:r>
              <a:rPr dirty="0" sz="1200" spc="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NPAs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0640"/>
            <a:ext cx="5751195" cy="3968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6045" marR="97790">
              <a:lnSpc>
                <a:spcPct val="1431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RBI </a:t>
            </a:r>
            <a:r>
              <a:rPr dirty="0" sz="1200">
                <a:latin typeface="Times New Roman"/>
                <a:cs typeface="Times New Roman"/>
              </a:rPr>
              <a:t>has directed the </a:t>
            </a:r>
            <a:r>
              <a:rPr dirty="0" sz="1200" spc="-15">
                <a:latin typeface="Times New Roman"/>
                <a:cs typeface="Times New Roman"/>
              </a:rPr>
              <a:t>PSBs </a:t>
            </a:r>
            <a:r>
              <a:rPr dirty="0" sz="1200">
                <a:latin typeface="Times New Roman"/>
                <a:cs typeface="Times New Roman"/>
              </a:rPr>
              <a:t>to examine all cases of </a:t>
            </a:r>
            <a:r>
              <a:rPr dirty="0" sz="1200" spc="-5">
                <a:latin typeface="Times New Roman"/>
                <a:cs typeface="Times New Roman"/>
              </a:rPr>
              <a:t>willful </a:t>
            </a:r>
            <a:r>
              <a:rPr dirty="0" sz="1200">
                <a:latin typeface="Times New Roman"/>
                <a:cs typeface="Times New Roman"/>
              </a:rPr>
              <a:t>default of </a:t>
            </a:r>
            <a:r>
              <a:rPr dirty="0" sz="1200" spc="-5">
                <a:latin typeface="Times New Roman"/>
                <a:cs typeface="Times New Roman"/>
              </a:rPr>
              <a:t>Rs. One </a:t>
            </a:r>
            <a:r>
              <a:rPr dirty="0" sz="1200">
                <a:latin typeface="Times New Roman"/>
                <a:cs typeface="Times New Roman"/>
              </a:rPr>
              <a:t>crore and  </a:t>
            </a:r>
            <a:r>
              <a:rPr dirty="0" sz="1200" spc="-5">
                <a:latin typeface="Times New Roman"/>
                <a:cs typeface="Times New Roman"/>
              </a:rPr>
              <a:t>above</a:t>
            </a:r>
            <a:endParaRPr sz="1200">
              <a:latin typeface="Times New Roman"/>
              <a:cs typeface="Times New Roman"/>
            </a:endParaRPr>
          </a:p>
          <a:p>
            <a:pPr algn="ctr" marL="200025" marR="187325">
              <a:lnSpc>
                <a:spcPct val="1431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and file criminal cases </a:t>
            </a:r>
            <a:r>
              <a:rPr dirty="0" sz="1200" spc="-5">
                <a:latin typeface="Times New Roman"/>
                <a:cs typeface="Times New Roman"/>
              </a:rPr>
              <a:t>against willful defaulters.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board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directors are requested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review</a:t>
            </a:r>
            <a:endParaRPr sz="1200">
              <a:latin typeface="Times New Roman"/>
              <a:cs typeface="Times New Roman"/>
            </a:endParaRPr>
          </a:p>
          <a:p>
            <a:pPr algn="ctr" marL="139065" marR="135255">
              <a:lnSpc>
                <a:spcPct val="1431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accounts of one crore and </a:t>
            </a:r>
            <a:r>
              <a:rPr dirty="0" sz="1200" spc="-5">
                <a:latin typeface="Times New Roman"/>
                <a:cs typeface="Times New Roman"/>
              </a:rPr>
              <a:t>above with special reference </a:t>
            </a:r>
            <a:r>
              <a:rPr dirty="0" sz="1200">
                <a:latin typeface="Times New Roman"/>
                <a:cs typeface="Times New Roman"/>
              </a:rPr>
              <a:t>to fix </a:t>
            </a:r>
            <a:r>
              <a:rPr dirty="0" sz="1200" spc="-5">
                <a:latin typeface="Times New Roman"/>
                <a:cs typeface="Times New Roman"/>
              </a:rPr>
              <a:t>staff accountability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individually.</a:t>
            </a:r>
            <a:endParaRPr sz="1200">
              <a:latin typeface="Times New Roman"/>
              <a:cs typeface="Times New Roman"/>
            </a:endParaRPr>
          </a:p>
          <a:p>
            <a:pPr marL="1890395">
              <a:lnSpc>
                <a:spcPct val="100000"/>
              </a:lnSpc>
              <a:spcBef>
                <a:spcPts val="640"/>
              </a:spcBef>
            </a:pPr>
            <a:r>
              <a:rPr dirty="0" sz="1200" b="1">
                <a:latin typeface="Times New Roman"/>
                <a:cs typeface="Times New Roman"/>
              </a:rPr>
              <a:t>e) </a:t>
            </a:r>
            <a:r>
              <a:rPr dirty="0" sz="1200" spc="-10" b="1">
                <a:latin typeface="Times New Roman"/>
                <a:cs typeface="Times New Roman"/>
              </a:rPr>
              <a:t>Credit </a:t>
            </a:r>
            <a:r>
              <a:rPr dirty="0" sz="1200" spc="-5" b="1">
                <a:latin typeface="Times New Roman"/>
                <a:cs typeface="Times New Roman"/>
              </a:rPr>
              <a:t>Information </a:t>
            </a:r>
            <a:r>
              <a:rPr dirty="0" sz="1200" b="1">
                <a:latin typeface="Times New Roman"/>
                <a:cs typeface="Times New Roman"/>
              </a:rPr>
              <a:t>Bureau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ctr" marL="207645" marR="19367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institutionalization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information sharing arrangement </a:t>
            </a:r>
            <a:r>
              <a:rPr dirty="0" sz="1200" spc="2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possible through </a:t>
            </a:r>
            <a:r>
              <a:rPr dirty="0" sz="1200">
                <a:latin typeface="Times New Roman"/>
                <a:cs typeface="Times New Roman"/>
              </a:rPr>
              <a:t>the  newly</a:t>
            </a:r>
            <a:endParaRPr sz="120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formed </a:t>
            </a:r>
            <a:r>
              <a:rPr dirty="0" sz="1200" spc="-5">
                <a:latin typeface="Times New Roman"/>
                <a:cs typeface="Times New Roman"/>
              </a:rPr>
              <a:t>Credit Information Bureau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India </a:t>
            </a:r>
            <a:r>
              <a:rPr dirty="0" sz="1200" spc="-10">
                <a:latin typeface="Times New Roman"/>
                <a:cs typeface="Times New Roman"/>
              </a:rPr>
              <a:t>Limited </a:t>
            </a:r>
            <a:r>
              <a:rPr dirty="0" sz="1200" spc="-5">
                <a:latin typeface="Times New Roman"/>
                <a:cs typeface="Times New Roman"/>
              </a:rPr>
              <a:t>(CIBIL)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set </a:t>
            </a:r>
            <a:r>
              <a:rPr dirty="0" sz="1200">
                <a:latin typeface="Times New Roman"/>
                <a:cs typeface="Times New Roman"/>
              </a:rPr>
              <a:t>up in January 2001,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algn="ctr" marL="12065" marR="5715">
              <a:lnSpc>
                <a:spcPct val="1430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SBI, HDFC,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two foreign </a:t>
            </a:r>
            <a:r>
              <a:rPr dirty="0" sz="1200">
                <a:latin typeface="Times New Roman"/>
                <a:cs typeface="Times New Roman"/>
              </a:rPr>
              <a:t>technology partners. This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prevent those who take </a:t>
            </a:r>
            <a:r>
              <a:rPr dirty="0" sz="1200" spc="-10">
                <a:latin typeface="Times New Roman"/>
                <a:cs typeface="Times New Roman"/>
              </a:rPr>
              <a:t>advantage 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45085" marR="34925" indent="2540">
              <a:lnSpc>
                <a:spcPct val="1437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lack of </a:t>
            </a:r>
            <a:r>
              <a:rPr dirty="0" sz="1200" spc="-10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information sharing amongst </a:t>
            </a:r>
            <a:r>
              <a:rPr dirty="0" sz="1200">
                <a:latin typeface="Times New Roman"/>
                <a:cs typeface="Times New Roman"/>
              </a:rPr>
              <a:t>leading </a:t>
            </a:r>
            <a:r>
              <a:rPr dirty="0" sz="1200" spc="-5">
                <a:latin typeface="Times New Roman"/>
                <a:cs typeface="Times New Roman"/>
              </a:rPr>
              <a:t>institutions </a:t>
            </a:r>
            <a:r>
              <a:rPr dirty="0" sz="1200">
                <a:latin typeface="Times New Roman"/>
                <a:cs typeface="Times New Roman"/>
              </a:rPr>
              <a:t>to borrow </a:t>
            </a:r>
            <a:r>
              <a:rPr dirty="0" sz="1200" spc="-5">
                <a:latin typeface="Times New Roman"/>
                <a:cs typeface="Times New Roman"/>
              </a:rPr>
              <a:t>large amount  against same assets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property,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in no measures </a:t>
            </a:r>
            <a:r>
              <a:rPr dirty="0" sz="1200" spc="-5">
                <a:latin typeface="Times New Roman"/>
                <a:cs typeface="Times New Roman"/>
              </a:rPr>
              <a:t>contributed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incremental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banks.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7354" y="8165465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5914" y="8427084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42795" y="8691244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6957" y="8952865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4577" y="9478962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2337" y="6994143"/>
            <a:ext cx="5713095" cy="266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C00000"/>
                </a:solidFill>
                <a:latin typeface="Times New Roman"/>
                <a:cs typeface="Times New Roman"/>
              </a:rPr>
              <a:t>SUGGESTIONS TO </a:t>
            </a:r>
            <a:r>
              <a:rPr dirty="0" sz="1600" b="1">
                <a:solidFill>
                  <a:srgbClr val="C00000"/>
                </a:solidFill>
                <a:latin typeface="Times New Roman"/>
                <a:cs typeface="Times New Roman"/>
              </a:rPr>
              <a:t>CONTROL</a:t>
            </a:r>
            <a:r>
              <a:rPr dirty="0" sz="16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C00000"/>
                </a:solidFill>
                <a:latin typeface="Times New Roman"/>
                <a:cs typeface="Times New Roman"/>
              </a:rPr>
              <a:t>NPAs:</a:t>
            </a:r>
            <a:endParaRPr sz="16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4500"/>
              </a:lnSpc>
              <a:spcBef>
                <a:spcPts val="219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Bank should </a:t>
            </a:r>
            <a:r>
              <a:rPr dirty="0" sz="1200">
                <a:latin typeface="Times New Roman"/>
                <a:cs typeface="Times New Roman"/>
              </a:rPr>
              <a:t>adopt the </a:t>
            </a:r>
            <a:r>
              <a:rPr dirty="0" sz="1200" spc="-5">
                <a:latin typeface="Times New Roman"/>
                <a:cs typeface="Times New Roman"/>
              </a:rPr>
              <a:t>following general strategies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control </a:t>
            </a:r>
            <a:r>
              <a:rPr dirty="0" sz="1200" spc="-10">
                <a:latin typeface="Times New Roman"/>
                <a:cs typeface="Times New Roman"/>
              </a:rPr>
              <a:t>NPAs.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suggestions </a:t>
            </a:r>
            <a:r>
              <a:rPr dirty="0" sz="1200">
                <a:latin typeface="Times New Roman"/>
                <a:cs typeface="Times New Roman"/>
              </a:rPr>
              <a:t>are  as</a:t>
            </a:r>
            <a:endParaRPr sz="1200">
              <a:latin typeface="Times New Roman"/>
              <a:cs typeface="Times New Roman"/>
            </a:endParaRPr>
          </a:p>
          <a:p>
            <a:pPr algn="ctr" marL="762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algn="ctr" marL="843280" marR="674370" indent="-381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Projects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technology should </a:t>
            </a:r>
            <a:r>
              <a:rPr dirty="0" sz="1200">
                <a:latin typeface="Times New Roman"/>
                <a:cs typeface="Times New Roman"/>
              </a:rPr>
              <a:t>not be considered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finance  </a:t>
            </a:r>
            <a:r>
              <a:rPr dirty="0" sz="1200" spc="-15">
                <a:latin typeface="Times New Roman"/>
                <a:cs typeface="Times New Roman"/>
              </a:rPr>
              <a:t>Large </a:t>
            </a:r>
            <a:r>
              <a:rPr dirty="0" sz="1200" spc="-5">
                <a:latin typeface="Times New Roman"/>
                <a:cs typeface="Times New Roman"/>
              </a:rPr>
              <a:t>exposure </a:t>
            </a:r>
            <a:r>
              <a:rPr dirty="0" sz="1200">
                <a:latin typeface="Times New Roman"/>
                <a:cs typeface="Times New Roman"/>
              </a:rPr>
              <a:t>on big corporate or </a:t>
            </a:r>
            <a:r>
              <a:rPr dirty="0" sz="1200" spc="-10">
                <a:latin typeface="Times New Roman"/>
                <a:cs typeface="Times New Roman"/>
              </a:rPr>
              <a:t>single </a:t>
            </a:r>
            <a:r>
              <a:rPr dirty="0" sz="1200" spc="-5">
                <a:latin typeface="Times New Roman"/>
                <a:cs typeface="Times New Roman"/>
              </a:rPr>
              <a:t>project should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avoided.</a:t>
            </a:r>
            <a:endParaRPr sz="1200">
              <a:latin typeface="Times New Roman"/>
              <a:cs typeface="Times New Roman"/>
            </a:endParaRPr>
          </a:p>
          <a:p>
            <a:pPr algn="ctr" marL="15621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Operating </a:t>
            </a:r>
            <a:r>
              <a:rPr dirty="0" sz="1200" spc="-5">
                <a:latin typeface="Times New Roman"/>
                <a:cs typeface="Times New Roman"/>
              </a:rPr>
              <a:t>staffs’ credit skills should </a:t>
            </a:r>
            <a:r>
              <a:rPr dirty="0" sz="1200">
                <a:latin typeface="Times New Roman"/>
                <a:cs typeface="Times New Roman"/>
              </a:rPr>
              <a:t>be up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graduation.</a:t>
            </a:r>
            <a:endParaRPr sz="1200">
              <a:latin typeface="Times New Roman"/>
              <a:cs typeface="Times New Roman"/>
            </a:endParaRPr>
          </a:p>
          <a:p>
            <a:pPr marL="1785620" marR="126364" indent="-149415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need to </a:t>
            </a:r>
            <a:r>
              <a:rPr dirty="0" sz="1200" spc="-10">
                <a:latin typeface="Times New Roman"/>
                <a:cs typeface="Times New Roman"/>
              </a:rPr>
              <a:t>shift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5">
                <a:latin typeface="Times New Roman"/>
                <a:cs typeface="Times New Roman"/>
              </a:rPr>
              <a:t>approach from collateral security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viability </a:t>
            </a:r>
            <a:r>
              <a:rPr dirty="0" sz="1200">
                <a:latin typeface="Times New Roman"/>
                <a:cs typeface="Times New Roman"/>
              </a:rPr>
              <a:t>of the project  and </a:t>
            </a:r>
            <a:r>
              <a:rPr dirty="0" sz="1200" spc="-5">
                <a:latin typeface="Times New Roman"/>
                <a:cs typeface="Times New Roman"/>
              </a:rPr>
              <a:t>intrinsic strength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promoters.</a:t>
            </a:r>
            <a:endParaRPr sz="1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Timely </a:t>
            </a:r>
            <a:r>
              <a:rPr dirty="0" sz="1200">
                <a:latin typeface="Times New Roman"/>
                <a:cs typeface="Times New Roman"/>
              </a:rPr>
              <a:t>sanction and or </a:t>
            </a:r>
            <a:r>
              <a:rPr dirty="0" sz="1200" spc="-5">
                <a:latin typeface="Times New Roman"/>
                <a:cs typeface="Times New Roman"/>
              </a:rPr>
              <a:t>release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loans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bank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avoid </a:t>
            </a:r>
            <a:r>
              <a:rPr dirty="0" sz="1200">
                <a:latin typeface="Times New Roman"/>
                <a:cs typeface="Times New Roman"/>
              </a:rPr>
              <a:t>time and </a:t>
            </a:r>
            <a:r>
              <a:rPr dirty="0" sz="1200" spc="-5">
                <a:latin typeface="Times New Roman"/>
                <a:cs typeface="Times New Roman"/>
              </a:rPr>
              <a:t>cost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overruns.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1195" y="917193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9197" y="1178940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8877" y="1704593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11375" y="2230754"/>
            <a:ext cx="23876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2537" y="2494914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8377" y="3282314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2197" y="3808475"/>
            <a:ext cx="238759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58975" y="4598415"/>
            <a:ext cx="23876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29017" y="4860289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7437" y="5386069"/>
            <a:ext cx="238759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46797" y="810640"/>
            <a:ext cx="5534660" cy="50203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05156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Times New Roman"/>
                <a:cs typeface="Times New Roman"/>
              </a:rPr>
              <a:t>Bank should prevent diversion </a:t>
            </a:r>
            <a:r>
              <a:rPr dirty="0" sz="1200">
                <a:latin typeface="Times New Roman"/>
                <a:cs typeface="Times New Roman"/>
              </a:rPr>
              <a:t>of funds by 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promoters.</a:t>
            </a:r>
            <a:endParaRPr sz="1200">
              <a:latin typeface="Times New Roman"/>
              <a:cs typeface="Times New Roman"/>
            </a:endParaRPr>
          </a:p>
          <a:p>
            <a:pPr marL="1798955" marR="214629" indent="-148907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Operating </a:t>
            </a:r>
            <a:r>
              <a:rPr dirty="0" sz="1200" spc="-5">
                <a:latin typeface="Times New Roman"/>
                <a:cs typeface="Times New Roman"/>
              </a:rPr>
              <a:t>staff should scrutinize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level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inventories/receivables </a:t>
            </a:r>
            <a:r>
              <a:rPr dirty="0" sz="1200">
                <a:latin typeface="Times New Roman"/>
                <a:cs typeface="Times New Roman"/>
              </a:rPr>
              <a:t>at the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working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capital.</a:t>
            </a:r>
            <a:endParaRPr sz="12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Credit section should carefully </a:t>
            </a:r>
            <a:r>
              <a:rPr dirty="0" sz="1200" spc="5">
                <a:latin typeface="Times New Roman"/>
                <a:cs typeface="Times New Roman"/>
              </a:rPr>
              <a:t>watch </a:t>
            </a:r>
            <a:r>
              <a:rPr dirty="0" sz="1200">
                <a:latin typeface="Times New Roman"/>
                <a:cs typeface="Times New Roman"/>
              </a:rPr>
              <a:t>the warning </a:t>
            </a:r>
            <a:r>
              <a:rPr dirty="0" sz="1200" spc="-5">
                <a:latin typeface="Times New Roman"/>
                <a:cs typeface="Times New Roman"/>
              </a:rPr>
              <a:t>signals viz. </a:t>
            </a:r>
            <a:r>
              <a:rPr dirty="0" sz="1200">
                <a:latin typeface="Times New Roman"/>
                <a:cs typeface="Times New Roman"/>
              </a:rPr>
              <a:t>non-payment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50431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quarterly interest, </a:t>
            </a:r>
            <a:r>
              <a:rPr dirty="0" sz="1200" spc="-5">
                <a:latin typeface="Times New Roman"/>
                <a:cs typeface="Times New Roman"/>
              </a:rPr>
              <a:t>dishonor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122174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Effective inspection </a:t>
            </a:r>
            <a:r>
              <a:rPr dirty="0" sz="1200" spc="-1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implemented.</a:t>
            </a:r>
            <a:endParaRPr sz="1200">
              <a:latin typeface="Times New Roman"/>
              <a:cs typeface="Times New Roman"/>
            </a:endParaRPr>
          </a:p>
          <a:p>
            <a:pPr marL="43180" marR="107950" indent="319405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Identifying reasons </a:t>
            </a:r>
            <a:r>
              <a:rPr dirty="0" sz="1200">
                <a:latin typeface="Times New Roman"/>
                <a:cs typeface="Times New Roman"/>
              </a:rPr>
              <a:t>for turning of each account of a </a:t>
            </a:r>
            <a:r>
              <a:rPr dirty="0" sz="1200" spc="-5">
                <a:latin typeface="Times New Roman"/>
                <a:cs typeface="Times New Roman"/>
              </a:rPr>
              <a:t>branch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most  important factor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upgrading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asset </a:t>
            </a:r>
            <a:r>
              <a:rPr dirty="0" sz="1200" spc="-10">
                <a:latin typeface="Times New Roman"/>
                <a:cs typeface="Times New Roman"/>
              </a:rPr>
              <a:t>quality, </a:t>
            </a:r>
            <a:r>
              <a:rPr dirty="0" sz="1200">
                <a:latin typeface="Times New Roman"/>
                <a:cs typeface="Times New Roman"/>
              </a:rPr>
              <a:t>as that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>
                <a:latin typeface="Times New Roman"/>
                <a:cs typeface="Times New Roman"/>
              </a:rPr>
              <a:t>help </a:t>
            </a:r>
            <a:r>
              <a:rPr dirty="0" sz="1200" spc="-5">
                <a:latin typeface="Times New Roman"/>
                <a:cs typeface="Times New Roman"/>
              </a:rPr>
              <a:t>initiate </a:t>
            </a:r>
            <a:r>
              <a:rPr dirty="0" sz="1200" spc="-10">
                <a:latin typeface="Times New Roman"/>
                <a:cs typeface="Times New Roman"/>
              </a:rPr>
              <a:t>suitable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</a:t>
            </a:r>
            <a:endParaRPr sz="1200">
              <a:latin typeface="Times New Roman"/>
              <a:cs typeface="Times New Roman"/>
            </a:endParaRPr>
          </a:p>
          <a:p>
            <a:pPr marL="199453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upgrade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accounts.</a:t>
            </a:r>
            <a:endParaRPr sz="1200">
              <a:latin typeface="Times New Roman"/>
              <a:cs typeface="Times New Roman"/>
            </a:endParaRPr>
          </a:p>
          <a:p>
            <a:pPr marL="447040" marR="5080" indent="-34861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The bank </a:t>
            </a:r>
            <a:r>
              <a:rPr dirty="0" sz="1200" spc="-5">
                <a:latin typeface="Times New Roman"/>
                <a:cs typeface="Times New Roman"/>
              </a:rPr>
              <a:t>must </a:t>
            </a:r>
            <a:r>
              <a:rPr dirty="0" sz="1200">
                <a:latin typeface="Times New Roman"/>
                <a:cs typeface="Times New Roman"/>
              </a:rPr>
              <a:t>focus on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those borrows who have </a:t>
            </a:r>
            <a:r>
              <a:rPr dirty="0" sz="1200">
                <a:latin typeface="Times New Roman"/>
                <a:cs typeface="Times New Roman"/>
              </a:rPr>
              <a:t>the capacity to </a:t>
            </a:r>
            <a:r>
              <a:rPr dirty="0" sz="1200" spc="5">
                <a:latin typeface="Times New Roman"/>
                <a:cs typeface="Times New Roman"/>
              </a:rPr>
              <a:t>repay </a:t>
            </a:r>
            <a:r>
              <a:rPr dirty="0" sz="1200">
                <a:latin typeface="Times New Roman"/>
                <a:cs typeface="Times New Roman"/>
              </a:rPr>
              <a:t>but  are not </a:t>
            </a:r>
            <a:r>
              <a:rPr dirty="0" sz="1200" spc="-5">
                <a:latin typeface="Times New Roman"/>
                <a:cs typeface="Times New Roman"/>
              </a:rPr>
              <a:t>repaying initiation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coercive action </a:t>
            </a:r>
            <a:r>
              <a:rPr dirty="0" sz="1200">
                <a:latin typeface="Times New Roman"/>
                <a:cs typeface="Times New Roman"/>
              </a:rPr>
              <a:t>a few </a:t>
            </a:r>
            <a:r>
              <a:rPr dirty="0" sz="1200" spc="-5">
                <a:latin typeface="Times New Roman"/>
                <a:cs typeface="Times New Roman"/>
              </a:rPr>
              <a:t>such borrows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help.</a:t>
            </a:r>
            <a:endParaRPr sz="12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machinery of the bank has to be stream </a:t>
            </a:r>
            <a:r>
              <a:rPr dirty="0" sz="1200" spc="-5">
                <a:latin typeface="Times New Roman"/>
                <a:cs typeface="Times New Roman"/>
              </a:rPr>
              <a:t>lined; targets should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10">
                <a:latin typeface="Times New Roman"/>
                <a:cs typeface="Times New Roman"/>
              </a:rPr>
              <a:t>fixed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938655" marR="78105" indent="-1926589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field </a:t>
            </a:r>
            <a:r>
              <a:rPr dirty="0" sz="1200" spc="-5">
                <a:latin typeface="Times New Roman"/>
                <a:cs typeface="Times New Roman"/>
              </a:rPr>
              <a:t>officers </a:t>
            </a:r>
            <a:r>
              <a:rPr dirty="0" sz="1200">
                <a:latin typeface="Times New Roman"/>
                <a:cs typeface="Times New Roman"/>
              </a:rPr>
              <a:t>/ </a:t>
            </a:r>
            <a:r>
              <a:rPr dirty="0" sz="1200" spc="-5">
                <a:latin typeface="Times New Roman"/>
                <a:cs typeface="Times New Roman"/>
              </a:rPr>
              <a:t>supervisors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for recovery in </a:t>
            </a:r>
            <a:r>
              <a:rPr dirty="0" sz="1200" spc="-5">
                <a:latin typeface="Times New Roman"/>
                <a:cs typeface="Times New Roman"/>
              </a:rPr>
              <a:t>general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in terms of </a:t>
            </a:r>
            <a:r>
              <a:rPr dirty="0" sz="1200" spc="-5">
                <a:latin typeface="Times New Roman"/>
                <a:cs typeface="Times New Roman"/>
              </a:rPr>
              <a:t>upgrading  </a:t>
            </a:r>
            <a:r>
              <a:rPr dirty="0" sz="1200">
                <a:latin typeface="Times New Roman"/>
                <a:cs typeface="Times New Roman"/>
              </a:rPr>
              <a:t>number of </a:t>
            </a:r>
            <a:r>
              <a:rPr dirty="0" sz="1200" spc="-5">
                <a:latin typeface="Times New Roman"/>
                <a:cs typeface="Times New Roman"/>
              </a:rPr>
              <a:t>existing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NPAs.</a:t>
            </a:r>
            <a:endParaRPr sz="1200">
              <a:latin typeface="Times New Roman"/>
              <a:cs typeface="Times New Roman"/>
            </a:endParaRPr>
          </a:p>
          <a:p>
            <a:pPr algn="ctr" marL="89535">
              <a:lnSpc>
                <a:spcPct val="100000"/>
              </a:lnSpc>
              <a:spcBef>
                <a:spcPts val="640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bank </a:t>
            </a:r>
            <a:r>
              <a:rPr dirty="0" sz="1200" spc="-5">
                <a:latin typeface="Times New Roman"/>
                <a:cs typeface="Times New Roman"/>
              </a:rPr>
              <a:t>there should </a:t>
            </a:r>
            <a:r>
              <a:rPr dirty="0" sz="1200">
                <a:latin typeface="Times New Roman"/>
                <a:cs typeface="Times New Roman"/>
              </a:rPr>
              <a:t>be a </a:t>
            </a:r>
            <a:r>
              <a:rPr dirty="0" sz="1200" spc="-5">
                <a:latin typeface="Times New Roman"/>
                <a:cs typeface="Times New Roman"/>
              </a:rPr>
              <a:t>proper manpower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planning.</a:t>
            </a:r>
            <a:endParaRPr sz="1200">
              <a:latin typeface="Times New Roman"/>
              <a:cs typeface="Times New Roman"/>
            </a:endParaRPr>
          </a:p>
          <a:p>
            <a:pPr algn="ctr" marL="9207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Bank should </a:t>
            </a:r>
            <a:r>
              <a:rPr dirty="0" sz="1200" spc="5">
                <a:latin typeface="Times New Roman"/>
                <a:cs typeface="Times New Roman"/>
              </a:rPr>
              <a:t>try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establish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branches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competitive market, </a:t>
            </a:r>
            <a:r>
              <a:rPr dirty="0" sz="1200" spc="-10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  <a:p>
            <a:pPr algn="ctr" marR="5588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profit.</a:t>
            </a:r>
            <a:endParaRPr sz="1200">
              <a:latin typeface="Times New Roman"/>
              <a:cs typeface="Times New Roman"/>
            </a:endParaRPr>
          </a:p>
          <a:p>
            <a:pPr algn="ctr" marL="8826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Bank </a:t>
            </a:r>
            <a:r>
              <a:rPr dirty="0" sz="1200">
                <a:latin typeface="Times New Roman"/>
                <a:cs typeface="Times New Roman"/>
              </a:rPr>
              <a:t>has required </a:t>
            </a:r>
            <a:r>
              <a:rPr dirty="0" sz="1200" spc="-5">
                <a:latin typeface="Times New Roman"/>
                <a:cs typeface="Times New Roman"/>
              </a:rPr>
              <a:t>increasing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cash and </a:t>
            </a:r>
            <a:r>
              <a:rPr dirty="0" sz="1200">
                <a:latin typeface="Times New Roman"/>
                <a:cs typeface="Times New Roman"/>
              </a:rPr>
              <a:t>bank </a:t>
            </a:r>
            <a:r>
              <a:rPr dirty="0" sz="1200" spc="-5">
                <a:latin typeface="Times New Roman"/>
                <a:cs typeface="Times New Roman"/>
              </a:rPr>
              <a:t>balances </a:t>
            </a:r>
            <a:r>
              <a:rPr dirty="0" sz="1200">
                <a:latin typeface="Times New Roman"/>
                <a:cs typeface="Times New Roman"/>
              </a:rPr>
              <a:t>by reducing the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unnecessary</a:t>
            </a:r>
            <a:endParaRPr sz="1200">
              <a:latin typeface="Times New Roman"/>
              <a:cs typeface="Times New Roman"/>
            </a:endParaRPr>
          </a:p>
          <a:p>
            <a:pPr algn="ctr" marR="5778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expenses for future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17" y="6785990"/>
            <a:ext cx="5751830" cy="275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C00000"/>
                </a:solidFill>
                <a:latin typeface="Times New Roman"/>
                <a:cs typeface="Times New Roman"/>
              </a:rPr>
              <a:t>CONCLUSION: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1200" spc="-5">
                <a:latin typeface="Times New Roman"/>
                <a:cs typeface="Times New Roman"/>
              </a:rPr>
              <a:t>Growing NPAs is </a:t>
            </a:r>
            <a:r>
              <a:rPr dirty="0" sz="1200">
                <a:latin typeface="Times New Roman"/>
                <a:cs typeface="Times New Roman"/>
              </a:rPr>
              <a:t>one of the </a:t>
            </a:r>
            <a:r>
              <a:rPr dirty="0" sz="1200" spc="-10">
                <a:latin typeface="Times New Roman"/>
                <a:cs typeface="Times New Roman"/>
              </a:rPr>
              <a:t>biggest </a:t>
            </a:r>
            <a:r>
              <a:rPr dirty="0" sz="1200">
                <a:latin typeface="Times New Roman"/>
                <a:cs typeface="Times New Roman"/>
              </a:rPr>
              <a:t>problems that the </a:t>
            </a:r>
            <a:r>
              <a:rPr dirty="0" sz="1200" spc="-5">
                <a:latin typeface="Times New Roman"/>
                <a:cs typeface="Times New Roman"/>
              </a:rPr>
              <a:t>private Indian banks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facing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today.</a:t>
            </a:r>
            <a:endParaRPr sz="12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625"/>
              </a:spcBef>
            </a:pPr>
            <a:r>
              <a:rPr dirty="0" sz="1200" spc="-20"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algn="ctr" marL="182880" marR="17399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proper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NPAs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undertaken it </a:t>
            </a:r>
            <a:r>
              <a:rPr dirty="0" sz="1200" spc="-5">
                <a:latin typeface="Times New Roman"/>
                <a:cs typeface="Times New Roman"/>
              </a:rPr>
              <a:t>would hamper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efficiency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banks.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8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concept of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taken </a:t>
            </a:r>
            <a:r>
              <a:rPr dirty="0" sz="1200" spc="-5">
                <a:latin typeface="Times New Roman"/>
                <a:cs typeface="Times New Roman"/>
              </a:rPr>
              <a:t>very lightly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dangerous </a:t>
            </a:r>
            <a:r>
              <a:rPr dirty="0" sz="1200">
                <a:latin typeface="Times New Roman"/>
                <a:cs typeface="Times New Roman"/>
              </a:rPr>
              <a:t>for the banking sector. The 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destroy the current profit and </a:t>
            </a:r>
            <a:r>
              <a:rPr dirty="0" sz="1200" spc="-10">
                <a:latin typeface="Times New Roman"/>
                <a:cs typeface="Times New Roman"/>
              </a:rPr>
              <a:t>interest </a:t>
            </a:r>
            <a:r>
              <a:rPr dirty="0" sz="1200">
                <a:latin typeface="Times New Roman"/>
                <a:cs typeface="Times New Roman"/>
              </a:rPr>
              <a:t>income and </a:t>
            </a:r>
            <a:r>
              <a:rPr dirty="0" sz="1200" spc="-5">
                <a:latin typeface="Times New Roman"/>
                <a:cs typeface="Times New Roman"/>
              </a:rPr>
              <a:t>affect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smooth functioning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recycling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funds. Banks also redistribute losses </a:t>
            </a:r>
            <a:r>
              <a:rPr dirty="0" sz="1200">
                <a:latin typeface="Times New Roman"/>
                <a:cs typeface="Times New Roman"/>
              </a:rPr>
              <a:t>to other borrowers by charging </a:t>
            </a:r>
            <a:r>
              <a:rPr dirty="0" sz="1200" spc="-5">
                <a:latin typeface="Times New Roman"/>
                <a:cs typeface="Times New Roman"/>
              </a:rPr>
              <a:t>higher  </a:t>
            </a:r>
            <a:r>
              <a:rPr dirty="0" sz="1200">
                <a:latin typeface="Times New Roman"/>
                <a:cs typeface="Times New Roman"/>
              </a:rPr>
              <a:t>interest </a:t>
            </a:r>
            <a:r>
              <a:rPr dirty="0" sz="1200" spc="-5">
                <a:latin typeface="Times New Roman"/>
                <a:cs typeface="Times New Roman"/>
              </a:rPr>
              <a:t>rates. </a:t>
            </a:r>
            <a:r>
              <a:rPr dirty="0" sz="1200" spc="-15">
                <a:latin typeface="Times New Roman"/>
                <a:cs typeface="Times New Roman"/>
              </a:rPr>
              <a:t>Lower </a:t>
            </a:r>
            <a:r>
              <a:rPr dirty="0" sz="1200" spc="-5">
                <a:latin typeface="Times New Roman"/>
                <a:cs typeface="Times New Roman"/>
              </a:rPr>
              <a:t>deposit </a:t>
            </a:r>
            <a:r>
              <a:rPr dirty="0" sz="1200">
                <a:latin typeface="Times New Roman"/>
                <a:cs typeface="Times New Roman"/>
              </a:rPr>
              <a:t>rates and </a:t>
            </a:r>
            <a:r>
              <a:rPr dirty="0" sz="1200" spc="-10">
                <a:latin typeface="Times New Roman"/>
                <a:cs typeface="Times New Roman"/>
              </a:rPr>
              <a:t>higher </a:t>
            </a:r>
            <a:r>
              <a:rPr dirty="0" sz="1200">
                <a:latin typeface="Times New Roman"/>
                <a:cs typeface="Times New Roman"/>
              </a:rPr>
              <a:t>lending </a:t>
            </a:r>
            <a:r>
              <a:rPr dirty="0" sz="1200" spc="-5">
                <a:latin typeface="Times New Roman"/>
                <a:cs typeface="Times New Roman"/>
              </a:rPr>
              <a:t>rates repress savings </a:t>
            </a:r>
            <a:r>
              <a:rPr dirty="0" sz="1200">
                <a:latin typeface="Times New Roman"/>
                <a:cs typeface="Times New Roman"/>
              </a:rPr>
              <a:t>and financial  markets,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810640"/>
            <a:ext cx="5727065" cy="1074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437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in turn hampers the economic </a:t>
            </a:r>
            <a:r>
              <a:rPr dirty="0" sz="1200" spc="-10">
                <a:latin typeface="Times New Roman"/>
                <a:cs typeface="Times New Roman"/>
              </a:rPr>
              <a:t>growth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country. Thus,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highly essential </a:t>
            </a:r>
            <a:r>
              <a:rPr dirty="0" sz="1200">
                <a:latin typeface="Times New Roman"/>
                <a:cs typeface="Times New Roman"/>
              </a:rPr>
              <a:t>for the  banks to focus their </a:t>
            </a:r>
            <a:r>
              <a:rPr dirty="0" sz="1200" spc="-5">
                <a:latin typeface="Times New Roman"/>
                <a:cs typeface="Times New Roman"/>
              </a:rPr>
              <a:t>attention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10">
                <a:latin typeface="Times New Roman"/>
                <a:cs typeface="Times New Roman"/>
              </a:rPr>
              <a:t>growth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and take appropriate </a:t>
            </a:r>
            <a:r>
              <a:rPr dirty="0" sz="1200" spc="-5">
                <a:latin typeface="Times New Roman"/>
                <a:cs typeface="Times New Roman"/>
              </a:rPr>
              <a:t>measures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regulate 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growth.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177" y="2977515"/>
            <a:ext cx="5739130" cy="6651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C00000"/>
                </a:solidFill>
                <a:latin typeface="Times New Roman"/>
                <a:cs typeface="Times New Roman"/>
              </a:rPr>
              <a:t>BIBLIOGRAPHY:</a:t>
            </a:r>
            <a:endParaRPr sz="1800">
              <a:latin typeface="Times New Roman"/>
              <a:cs typeface="Times New Roman"/>
            </a:endParaRPr>
          </a:p>
          <a:p>
            <a:pPr algn="ctr" marL="93980" marR="85725">
              <a:lnSpc>
                <a:spcPct val="143100"/>
              </a:lnSpc>
              <a:spcBef>
                <a:spcPts val="340"/>
              </a:spcBef>
            </a:pPr>
            <a:r>
              <a:rPr dirty="0" sz="1200" spc="-5" b="1" i="1">
                <a:latin typeface="Times New Roman"/>
                <a:cs typeface="Times New Roman"/>
              </a:rPr>
              <a:t>Nelson </a:t>
            </a:r>
            <a:r>
              <a:rPr dirty="0" sz="1200" spc="-10" b="1" i="1">
                <a:latin typeface="Times New Roman"/>
                <a:cs typeface="Times New Roman"/>
              </a:rPr>
              <a:t>M. </a:t>
            </a:r>
            <a:r>
              <a:rPr dirty="0" sz="1200" spc="-5" b="1" i="1">
                <a:latin typeface="Times New Roman"/>
                <a:cs typeface="Times New Roman"/>
              </a:rPr>
              <a:t>Waweru </a:t>
            </a:r>
            <a:r>
              <a:rPr dirty="0" sz="1200" b="1" i="1">
                <a:latin typeface="Times New Roman"/>
                <a:cs typeface="Times New Roman"/>
              </a:rPr>
              <a:t>et.al (2015)</a:t>
            </a:r>
            <a:r>
              <a:rPr dirty="0" sz="1200" i="1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Global Journal </a:t>
            </a:r>
            <a:r>
              <a:rPr dirty="0" sz="1200" i="1">
                <a:latin typeface="Times New Roman"/>
                <a:cs typeface="Times New Roman"/>
              </a:rPr>
              <a:t>of </a:t>
            </a:r>
            <a:r>
              <a:rPr dirty="0" sz="1200" spc="-5" i="1">
                <a:latin typeface="Times New Roman"/>
                <a:cs typeface="Times New Roman"/>
              </a:rPr>
              <a:t>Finance </a:t>
            </a:r>
            <a:r>
              <a:rPr dirty="0" sz="1200" i="1">
                <a:latin typeface="Times New Roman"/>
                <a:cs typeface="Times New Roman"/>
              </a:rPr>
              <a:t>and </a:t>
            </a:r>
            <a:r>
              <a:rPr dirty="0" sz="1200" spc="-5" i="1">
                <a:latin typeface="Times New Roman"/>
                <a:cs typeface="Times New Roman"/>
              </a:rPr>
              <a:t>Banking Issues Volume </a:t>
            </a:r>
            <a:r>
              <a:rPr dirty="0" sz="1200" i="1">
                <a:latin typeface="Times New Roman"/>
                <a:cs typeface="Times New Roman"/>
              </a:rPr>
              <a:t>3,  </a:t>
            </a:r>
            <a:r>
              <a:rPr dirty="0" sz="1200" spc="-5" i="1">
                <a:latin typeface="Times New Roman"/>
                <a:cs typeface="Times New Roman"/>
              </a:rPr>
              <a:t>No.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i="1">
                <a:latin typeface="Times New Roman"/>
                <a:cs typeface="Times New Roman"/>
              </a:rPr>
              <a:t>2009</a:t>
            </a:r>
            <a:endParaRPr sz="1200">
              <a:latin typeface="Times New Roman"/>
              <a:cs typeface="Times New Roman"/>
            </a:endParaRPr>
          </a:p>
          <a:p>
            <a:pPr algn="ctr" marL="30480" marR="24765">
              <a:lnSpc>
                <a:spcPts val="2080"/>
              </a:lnSpc>
              <a:spcBef>
                <a:spcPts val="155"/>
              </a:spcBef>
            </a:pPr>
            <a:r>
              <a:rPr dirty="0" sz="1200" b="1" i="1">
                <a:latin typeface="Times New Roman"/>
                <a:cs typeface="Times New Roman"/>
              </a:rPr>
              <a:t>Kevin </a:t>
            </a:r>
            <a:r>
              <a:rPr dirty="0" sz="1200" spc="-5" b="1" i="1">
                <a:latin typeface="Times New Roman"/>
                <a:cs typeface="Times New Roman"/>
              </a:rPr>
              <a:t>Greenidge et.al </a:t>
            </a:r>
            <a:r>
              <a:rPr dirty="0" sz="1200" b="1" i="1">
                <a:latin typeface="Times New Roman"/>
                <a:cs typeface="Times New Roman"/>
              </a:rPr>
              <a:t>(2015), </a:t>
            </a:r>
            <a:r>
              <a:rPr dirty="0" sz="1200" spc="-5" i="1">
                <a:latin typeface="Times New Roman"/>
                <a:cs typeface="Times New Roman"/>
              </a:rPr>
              <a:t>Forecasting non-performing </a:t>
            </a:r>
            <a:r>
              <a:rPr dirty="0" sz="1200" i="1">
                <a:latin typeface="Times New Roman"/>
                <a:cs typeface="Times New Roman"/>
              </a:rPr>
              <a:t>loans in </a:t>
            </a:r>
            <a:r>
              <a:rPr dirty="0" sz="1200" spc="-5" i="1">
                <a:latin typeface="Times New Roman"/>
                <a:cs typeface="Times New Roman"/>
              </a:rPr>
              <a:t>Barbados, </a:t>
            </a:r>
            <a:r>
              <a:rPr dirty="0" sz="1200" i="1">
                <a:latin typeface="Times New Roman"/>
                <a:cs typeface="Times New Roman"/>
              </a:rPr>
              <a:t>80 / </a:t>
            </a:r>
            <a:r>
              <a:rPr dirty="0" sz="1200" spc="-5" i="1">
                <a:latin typeface="Times New Roman"/>
                <a:cs typeface="Times New Roman"/>
              </a:rPr>
              <a:t>business,  </a:t>
            </a:r>
            <a:r>
              <a:rPr dirty="0" sz="1200" i="1">
                <a:latin typeface="Times New Roman"/>
                <a:cs typeface="Times New Roman"/>
              </a:rPr>
              <a:t>finance &amp; </a:t>
            </a:r>
            <a:r>
              <a:rPr dirty="0" sz="1200" spc="-5" i="1">
                <a:latin typeface="Times New Roman"/>
                <a:cs typeface="Times New Roman"/>
              </a:rPr>
              <a:t>economics </a:t>
            </a:r>
            <a:r>
              <a:rPr dirty="0" sz="1200" i="1">
                <a:latin typeface="Times New Roman"/>
                <a:cs typeface="Times New Roman"/>
              </a:rPr>
              <a:t>in </a:t>
            </a:r>
            <a:r>
              <a:rPr dirty="0" sz="1200" spc="-5" i="1">
                <a:latin typeface="Times New Roman"/>
                <a:cs typeface="Times New Roman"/>
              </a:rPr>
              <a:t>emerging economies </a:t>
            </a:r>
            <a:r>
              <a:rPr dirty="0" sz="1200" i="1">
                <a:latin typeface="Times New Roman"/>
                <a:cs typeface="Times New Roman"/>
              </a:rPr>
              <a:t>vol. 5 no. 1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2010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5" b="1" i="1">
                <a:latin typeface="Times New Roman"/>
                <a:cs typeface="Times New Roman"/>
              </a:rPr>
              <a:t>Gorter, </a:t>
            </a:r>
            <a:r>
              <a:rPr dirty="0" sz="1200" spc="-10" b="1" i="1">
                <a:latin typeface="Times New Roman"/>
                <a:cs typeface="Times New Roman"/>
              </a:rPr>
              <a:t>N. </a:t>
            </a:r>
            <a:r>
              <a:rPr dirty="0" sz="1200" b="1" i="1">
                <a:latin typeface="Times New Roman"/>
                <a:cs typeface="Times New Roman"/>
              </a:rPr>
              <a:t>&amp; </a:t>
            </a:r>
            <a:r>
              <a:rPr dirty="0" sz="1200" spc="-5" b="1" i="1">
                <a:latin typeface="Times New Roman"/>
                <a:cs typeface="Times New Roman"/>
              </a:rPr>
              <a:t>Bloem M., </a:t>
            </a:r>
            <a:r>
              <a:rPr dirty="0" sz="1200" b="1" i="1">
                <a:latin typeface="Times New Roman"/>
                <a:cs typeface="Times New Roman"/>
              </a:rPr>
              <a:t>(2008), </a:t>
            </a:r>
            <a:r>
              <a:rPr dirty="0" sz="1200" i="1">
                <a:latin typeface="Times New Roman"/>
                <a:cs typeface="Times New Roman"/>
              </a:rPr>
              <a:t>the </a:t>
            </a:r>
            <a:r>
              <a:rPr dirty="0" sz="1200" spc="-5" i="1">
                <a:latin typeface="Times New Roman"/>
                <a:cs typeface="Times New Roman"/>
              </a:rPr>
              <a:t>macroeconomic statistical treatment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NPLs,</a:t>
            </a:r>
            <a:endParaRPr sz="1200">
              <a:latin typeface="Times New Roman"/>
              <a:cs typeface="Times New Roman"/>
            </a:endParaRPr>
          </a:p>
          <a:p>
            <a:pPr algn="ctr" marL="180340" marR="179070" indent="4445">
              <a:lnSpc>
                <a:spcPct val="143700"/>
              </a:lnSpc>
              <a:spcBef>
                <a:spcPts val="15"/>
              </a:spcBef>
            </a:pPr>
            <a:r>
              <a:rPr dirty="0" sz="1200" spc="-5" i="1">
                <a:latin typeface="Times New Roman"/>
                <a:cs typeface="Times New Roman"/>
              </a:rPr>
              <a:t>Publication </a:t>
            </a:r>
            <a:r>
              <a:rPr dirty="0" sz="1200" i="1">
                <a:latin typeface="Times New Roman"/>
                <a:cs typeface="Times New Roman"/>
              </a:rPr>
              <a:t>of the </a:t>
            </a:r>
            <a:r>
              <a:rPr dirty="0" sz="1200" spc="-5" i="1">
                <a:latin typeface="Times New Roman"/>
                <a:cs typeface="Times New Roman"/>
              </a:rPr>
              <a:t>Organization for </a:t>
            </a:r>
            <a:r>
              <a:rPr dirty="0" sz="1200" spc="-10" i="1">
                <a:latin typeface="Times New Roman"/>
                <a:cs typeface="Times New Roman"/>
              </a:rPr>
              <a:t>Economic </a:t>
            </a:r>
            <a:r>
              <a:rPr dirty="0" sz="1200" spc="-5" i="1">
                <a:latin typeface="Times New Roman"/>
                <a:cs typeface="Times New Roman"/>
              </a:rPr>
              <a:t>Corporation </a:t>
            </a:r>
            <a:r>
              <a:rPr dirty="0" sz="1200" i="1">
                <a:latin typeface="Times New Roman"/>
                <a:cs typeface="Times New Roman"/>
              </a:rPr>
              <a:t>&amp; Development  </a:t>
            </a:r>
            <a:r>
              <a:rPr dirty="0" sz="1200" spc="-5" b="1" i="1">
                <a:latin typeface="Times New Roman"/>
                <a:cs typeface="Times New Roman"/>
              </a:rPr>
              <a:t>Brownbridge, M., </a:t>
            </a:r>
            <a:r>
              <a:rPr dirty="0" sz="1200" b="1" i="1">
                <a:latin typeface="Times New Roman"/>
                <a:cs typeface="Times New Roman"/>
              </a:rPr>
              <a:t>(2003) </a:t>
            </a:r>
            <a:r>
              <a:rPr dirty="0" sz="1200" i="1">
                <a:latin typeface="Times New Roman"/>
                <a:cs typeface="Times New Roman"/>
              </a:rPr>
              <a:t>the </a:t>
            </a:r>
            <a:r>
              <a:rPr dirty="0" sz="1200" spc="-5" i="1">
                <a:latin typeface="Times New Roman"/>
                <a:cs typeface="Times New Roman"/>
              </a:rPr>
              <a:t>Causes </a:t>
            </a:r>
            <a:r>
              <a:rPr dirty="0" sz="1200" i="1">
                <a:latin typeface="Times New Roman"/>
                <a:cs typeface="Times New Roman"/>
              </a:rPr>
              <a:t>of </a:t>
            </a:r>
            <a:r>
              <a:rPr dirty="0" sz="1200" spc="-5" i="1">
                <a:latin typeface="Times New Roman"/>
                <a:cs typeface="Times New Roman"/>
              </a:rPr>
              <a:t>Financial Distress </a:t>
            </a:r>
            <a:r>
              <a:rPr dirty="0" sz="1200" i="1">
                <a:latin typeface="Times New Roman"/>
                <a:cs typeface="Times New Roman"/>
              </a:rPr>
              <a:t>in </a:t>
            </a:r>
            <a:r>
              <a:rPr dirty="0" sz="1200" spc="-5" i="1">
                <a:latin typeface="Times New Roman"/>
                <a:cs typeface="Times New Roman"/>
              </a:rPr>
              <a:t>Local Banks </a:t>
            </a:r>
            <a:r>
              <a:rPr dirty="0" sz="1200" i="1">
                <a:latin typeface="Times New Roman"/>
                <a:cs typeface="Times New Roman"/>
              </a:rPr>
              <a:t>in </a:t>
            </a:r>
            <a:r>
              <a:rPr dirty="0" sz="1200" spc="-5" i="1">
                <a:latin typeface="Times New Roman"/>
                <a:cs typeface="Times New Roman"/>
              </a:rPr>
              <a:t>Africa </a:t>
            </a:r>
            <a:r>
              <a:rPr dirty="0" sz="1200" i="1">
                <a:latin typeface="Times New Roman"/>
                <a:cs typeface="Times New Roman"/>
              </a:rPr>
              <a:t>and  </a:t>
            </a:r>
            <a:r>
              <a:rPr dirty="0" sz="1200" spc="-5" i="1">
                <a:latin typeface="Times New Roman"/>
                <a:cs typeface="Times New Roman"/>
              </a:rPr>
              <a:t>Implications for Prudential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Policy</a:t>
            </a:r>
            <a:endParaRPr sz="1200">
              <a:latin typeface="Times New Roman"/>
              <a:cs typeface="Times New Roman"/>
            </a:endParaRPr>
          </a:p>
          <a:p>
            <a:pPr marL="914400" marR="156845" indent="-752475">
              <a:lnSpc>
                <a:spcPts val="2080"/>
              </a:lnSpc>
              <a:spcBef>
                <a:spcPts val="155"/>
              </a:spcBef>
            </a:pPr>
            <a:r>
              <a:rPr dirty="0" sz="1200" spc="-10" b="1" i="1">
                <a:latin typeface="Times New Roman"/>
                <a:cs typeface="Times New Roman"/>
              </a:rPr>
              <a:t>M. </a:t>
            </a:r>
            <a:r>
              <a:rPr dirty="0" sz="1200" spc="-5" b="1" i="1">
                <a:latin typeface="Times New Roman"/>
                <a:cs typeface="Times New Roman"/>
              </a:rPr>
              <a:t>Karunakar </a:t>
            </a:r>
            <a:r>
              <a:rPr dirty="0" sz="1200" b="1" i="1">
                <a:latin typeface="Times New Roman"/>
                <a:cs typeface="Times New Roman"/>
              </a:rPr>
              <a:t>et.al (2013), </a:t>
            </a:r>
            <a:r>
              <a:rPr dirty="0" sz="1200" spc="-5" i="1">
                <a:latin typeface="Times New Roman"/>
                <a:cs typeface="Times New Roman"/>
              </a:rPr>
              <a:t>Are </a:t>
            </a:r>
            <a:r>
              <a:rPr dirty="0" sz="1200" i="1">
                <a:latin typeface="Times New Roman"/>
                <a:cs typeface="Times New Roman"/>
              </a:rPr>
              <a:t>non - </a:t>
            </a:r>
            <a:r>
              <a:rPr dirty="0" sz="1200" spc="-5" i="1">
                <a:latin typeface="Times New Roman"/>
                <a:cs typeface="Times New Roman"/>
              </a:rPr>
              <a:t>Performing Assets Gloomy or Greedy from </a:t>
            </a:r>
            <a:r>
              <a:rPr dirty="0" sz="1200" i="1">
                <a:latin typeface="Times New Roman"/>
                <a:cs typeface="Times New Roman"/>
              </a:rPr>
              <a:t>Indian  </a:t>
            </a:r>
            <a:r>
              <a:rPr dirty="0" sz="1200" spc="-5" i="1">
                <a:latin typeface="Times New Roman"/>
                <a:cs typeface="Times New Roman"/>
              </a:rPr>
              <a:t>Perspective, </a:t>
            </a:r>
            <a:r>
              <a:rPr dirty="0" sz="1200" i="1">
                <a:latin typeface="Times New Roman"/>
                <a:cs typeface="Times New Roman"/>
              </a:rPr>
              <a:t>Research </a:t>
            </a:r>
            <a:r>
              <a:rPr dirty="0" sz="1200" spc="-5" i="1">
                <a:latin typeface="Times New Roman"/>
                <a:cs typeface="Times New Roman"/>
              </a:rPr>
              <a:t>Journal </a:t>
            </a:r>
            <a:r>
              <a:rPr dirty="0" sz="1200" spc="-15" i="1">
                <a:latin typeface="Times New Roman"/>
                <a:cs typeface="Times New Roman"/>
              </a:rPr>
              <a:t>of </a:t>
            </a:r>
            <a:r>
              <a:rPr dirty="0" sz="1200" spc="-5" i="1">
                <a:latin typeface="Times New Roman"/>
                <a:cs typeface="Times New Roman"/>
              </a:rPr>
              <a:t>Social Sciences, </a:t>
            </a:r>
            <a:r>
              <a:rPr dirty="0" sz="1200" i="1">
                <a:latin typeface="Times New Roman"/>
                <a:cs typeface="Times New Roman"/>
              </a:rPr>
              <a:t>3: </a:t>
            </a:r>
            <a:r>
              <a:rPr dirty="0" sz="1200" spc="5" i="1">
                <a:latin typeface="Times New Roman"/>
                <a:cs typeface="Times New Roman"/>
              </a:rPr>
              <a:t>4-12,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b="1" i="1">
                <a:latin typeface="Times New Roman"/>
                <a:cs typeface="Times New Roman"/>
              </a:rPr>
              <a:t>Bloem, </a:t>
            </a:r>
            <a:r>
              <a:rPr dirty="0" sz="1200" spc="-5" b="1" i="1">
                <a:latin typeface="Times New Roman"/>
                <a:cs typeface="Times New Roman"/>
              </a:rPr>
              <a:t>A.M., </a:t>
            </a:r>
            <a:r>
              <a:rPr dirty="0" sz="1200" b="1" i="1">
                <a:latin typeface="Times New Roman"/>
                <a:cs typeface="Times New Roman"/>
              </a:rPr>
              <a:t>&amp; </a:t>
            </a:r>
            <a:r>
              <a:rPr dirty="0" sz="1200" spc="-5" b="1" i="1">
                <a:latin typeface="Times New Roman"/>
                <a:cs typeface="Times New Roman"/>
              </a:rPr>
              <a:t>Goerter, </a:t>
            </a:r>
            <a:r>
              <a:rPr dirty="0" sz="1200" i="1">
                <a:latin typeface="Times New Roman"/>
                <a:cs typeface="Times New Roman"/>
              </a:rPr>
              <a:t>C.N </a:t>
            </a:r>
            <a:r>
              <a:rPr dirty="0" sz="1200" spc="-5" i="1">
                <a:latin typeface="Times New Roman"/>
                <a:cs typeface="Times New Roman"/>
              </a:rPr>
              <a:t>(2007), ‘The Macroeconomic Statistical Treatment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95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Non-</a:t>
            </a:r>
            <a:endParaRPr sz="1200">
              <a:latin typeface="Times New Roman"/>
              <a:cs typeface="Times New Roman"/>
            </a:endParaRPr>
          </a:p>
          <a:p>
            <a:pPr algn="ctr" marL="73025" marR="74295">
              <a:lnSpc>
                <a:spcPct val="143800"/>
              </a:lnSpc>
              <a:spcBef>
                <a:spcPts val="10"/>
              </a:spcBef>
            </a:pPr>
            <a:r>
              <a:rPr dirty="0" sz="1200" spc="-5" i="1">
                <a:latin typeface="Times New Roman"/>
                <a:cs typeface="Times New Roman"/>
              </a:rPr>
              <a:t>Performing loans’, Discussion </a:t>
            </a:r>
            <a:r>
              <a:rPr dirty="0" sz="1200" i="1">
                <a:latin typeface="Times New Roman"/>
                <a:cs typeface="Times New Roman"/>
              </a:rPr>
              <a:t>Paper, </a:t>
            </a:r>
            <a:r>
              <a:rPr dirty="0" sz="1200" spc="-5" i="1">
                <a:latin typeface="Times New Roman"/>
                <a:cs typeface="Times New Roman"/>
              </a:rPr>
              <a:t>Statistics Department </a:t>
            </a:r>
            <a:r>
              <a:rPr dirty="0" sz="1200" i="1">
                <a:latin typeface="Times New Roman"/>
                <a:cs typeface="Times New Roman"/>
              </a:rPr>
              <a:t>of the IMF, </a:t>
            </a:r>
            <a:r>
              <a:rPr dirty="0" sz="1200" spc="-5" i="1">
                <a:latin typeface="Times New Roman"/>
                <a:cs typeface="Times New Roman"/>
              </a:rPr>
              <a:t>Decembere1, </a:t>
            </a:r>
            <a:r>
              <a:rPr dirty="0" sz="1200" i="1">
                <a:latin typeface="Times New Roman"/>
                <a:cs typeface="Times New Roman"/>
              </a:rPr>
              <a:t>2001  </a:t>
            </a:r>
            <a:r>
              <a:rPr dirty="0" sz="1200" spc="-10" b="1" i="1">
                <a:latin typeface="Times New Roman"/>
                <a:cs typeface="Times New Roman"/>
              </a:rPr>
              <a:t>Das, </a:t>
            </a:r>
            <a:r>
              <a:rPr dirty="0" sz="1200" b="1" i="1">
                <a:latin typeface="Times New Roman"/>
                <a:cs typeface="Times New Roman"/>
              </a:rPr>
              <a:t>A., &amp; </a:t>
            </a:r>
            <a:r>
              <a:rPr dirty="0" sz="1200" spc="-5" b="1" i="1">
                <a:latin typeface="Times New Roman"/>
                <a:cs typeface="Times New Roman"/>
              </a:rPr>
              <a:t>Ghosh, S </a:t>
            </a:r>
            <a:r>
              <a:rPr dirty="0" sz="1200" b="1" i="1">
                <a:latin typeface="Times New Roman"/>
                <a:cs typeface="Times New Roman"/>
              </a:rPr>
              <a:t>(2009), </a:t>
            </a:r>
            <a:r>
              <a:rPr dirty="0" sz="1200" i="1">
                <a:latin typeface="Times New Roman"/>
                <a:cs typeface="Times New Roman"/>
              </a:rPr>
              <a:t>‘Determinants of </a:t>
            </a:r>
            <a:r>
              <a:rPr dirty="0" sz="1200" spc="-5" i="1">
                <a:latin typeface="Times New Roman"/>
                <a:cs typeface="Times New Roman"/>
              </a:rPr>
              <a:t>Credit Risk’, </a:t>
            </a:r>
            <a:r>
              <a:rPr dirty="0" sz="1200" i="1">
                <a:latin typeface="Times New Roman"/>
                <a:cs typeface="Times New Roman"/>
              </a:rPr>
              <a:t>Paper </a:t>
            </a:r>
            <a:r>
              <a:rPr dirty="0" sz="1200" spc="-5" i="1">
                <a:latin typeface="Times New Roman"/>
                <a:cs typeface="Times New Roman"/>
              </a:rPr>
              <a:t>presented </a:t>
            </a:r>
            <a:r>
              <a:rPr dirty="0" sz="1200" i="1">
                <a:latin typeface="Times New Roman"/>
                <a:cs typeface="Times New Roman"/>
              </a:rPr>
              <a:t>at </a:t>
            </a:r>
            <a:r>
              <a:rPr dirty="0" sz="1200" spc="-10" i="1">
                <a:latin typeface="Times New Roman"/>
                <a:cs typeface="Times New Roman"/>
              </a:rPr>
              <a:t>the  </a:t>
            </a:r>
            <a:r>
              <a:rPr dirty="0" sz="1200" i="1">
                <a:latin typeface="Times New Roman"/>
                <a:cs typeface="Times New Roman"/>
              </a:rPr>
              <a:t>Conference</a:t>
            </a:r>
            <a:endParaRPr sz="1200">
              <a:latin typeface="Times New Roman"/>
              <a:cs typeface="Times New Roman"/>
            </a:endParaRPr>
          </a:p>
          <a:p>
            <a:pPr algn="ctr" marR="635">
              <a:lnSpc>
                <a:spcPct val="100000"/>
              </a:lnSpc>
              <a:spcBef>
                <a:spcPts val="620"/>
              </a:spcBef>
            </a:pPr>
            <a:r>
              <a:rPr dirty="0" sz="1200" i="1">
                <a:latin typeface="Times New Roman"/>
                <a:cs typeface="Times New Roman"/>
              </a:rPr>
              <a:t>on Money, </a:t>
            </a:r>
            <a:r>
              <a:rPr dirty="0" sz="1200" spc="-5" i="1">
                <a:latin typeface="Times New Roman"/>
                <a:cs typeface="Times New Roman"/>
              </a:rPr>
              <a:t>Risk </a:t>
            </a:r>
            <a:r>
              <a:rPr dirty="0" sz="1200" i="1">
                <a:latin typeface="Times New Roman"/>
                <a:cs typeface="Times New Roman"/>
              </a:rPr>
              <a:t>and </a:t>
            </a:r>
            <a:r>
              <a:rPr dirty="0" sz="1200" spc="-5" i="1">
                <a:latin typeface="Times New Roman"/>
                <a:cs typeface="Times New Roman"/>
              </a:rPr>
              <a:t>Investment </a:t>
            </a:r>
            <a:r>
              <a:rPr dirty="0" sz="1200" i="1">
                <a:latin typeface="Times New Roman"/>
                <a:cs typeface="Times New Roman"/>
              </a:rPr>
              <a:t>held </a:t>
            </a:r>
            <a:r>
              <a:rPr dirty="0" sz="1200" spc="-15" i="1">
                <a:latin typeface="Times New Roman"/>
                <a:cs typeface="Times New Roman"/>
              </a:rPr>
              <a:t>at </a:t>
            </a:r>
            <a:r>
              <a:rPr dirty="0" sz="1200" spc="-5" i="1">
                <a:latin typeface="Times New Roman"/>
                <a:cs typeface="Times New Roman"/>
              </a:rPr>
              <a:t>Nottingham Trent University, </a:t>
            </a:r>
            <a:r>
              <a:rPr dirty="0" sz="1200" i="1">
                <a:latin typeface="Times New Roman"/>
                <a:cs typeface="Times New Roman"/>
              </a:rPr>
              <a:t>November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2003.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43200"/>
              </a:lnSpc>
              <a:spcBef>
                <a:spcPts val="20"/>
              </a:spcBef>
            </a:pPr>
            <a:r>
              <a:rPr dirty="0" sz="1200" spc="-5" b="1" i="1">
                <a:latin typeface="Times New Roman"/>
                <a:cs typeface="Times New Roman"/>
              </a:rPr>
              <a:t>Anurag, </a:t>
            </a:r>
            <a:r>
              <a:rPr dirty="0" sz="1200" b="1" i="1">
                <a:latin typeface="Times New Roman"/>
                <a:cs typeface="Times New Roman"/>
              </a:rPr>
              <a:t>2013, </a:t>
            </a:r>
            <a:r>
              <a:rPr dirty="0" sz="1200" spc="-5" i="1">
                <a:latin typeface="Times New Roman"/>
                <a:cs typeface="Times New Roman"/>
              </a:rPr>
              <a:t>Causes for </a:t>
            </a:r>
            <a:r>
              <a:rPr dirty="0" sz="1200" i="1">
                <a:latin typeface="Times New Roman"/>
                <a:cs typeface="Times New Roman"/>
              </a:rPr>
              <a:t>Non </a:t>
            </a:r>
            <a:r>
              <a:rPr dirty="0" sz="1200" spc="-5" i="1">
                <a:latin typeface="Times New Roman"/>
                <a:cs typeface="Times New Roman"/>
              </a:rPr>
              <a:t>Performing Assets </a:t>
            </a:r>
            <a:r>
              <a:rPr dirty="0" sz="1200" i="1">
                <a:latin typeface="Times New Roman"/>
                <a:cs typeface="Times New Roman"/>
              </a:rPr>
              <a:t>in </a:t>
            </a:r>
            <a:r>
              <a:rPr dirty="0" sz="1200" spc="-5" i="1">
                <a:latin typeface="Times New Roman"/>
                <a:cs typeface="Times New Roman"/>
              </a:rPr>
              <a:t>Public Sector </a:t>
            </a:r>
            <a:r>
              <a:rPr dirty="0" sz="1200" i="1">
                <a:latin typeface="Times New Roman"/>
                <a:cs typeface="Times New Roman"/>
              </a:rPr>
              <a:t>Banks, </a:t>
            </a:r>
            <a:r>
              <a:rPr dirty="0" sz="1200" spc="-5" i="1">
                <a:latin typeface="Times New Roman"/>
                <a:cs typeface="Times New Roman"/>
              </a:rPr>
              <a:t>[Online] </a:t>
            </a:r>
            <a:r>
              <a:rPr dirty="0" sz="1200" i="1">
                <a:latin typeface="Times New Roman"/>
                <a:cs typeface="Times New Roman"/>
              </a:rPr>
              <a:t>Available  </a:t>
            </a:r>
            <a:r>
              <a:rPr dirty="0" sz="1200" i="1">
                <a:latin typeface="Times New Roman"/>
                <a:cs typeface="Times New Roman"/>
              </a:rPr>
              <a:t>at: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u="sng" sz="12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http://www.123eng.com/forum/viewtopic.php?p=14590</a:t>
            </a:r>
            <a:r>
              <a:rPr dirty="0" sz="1200" spc="-5" i="1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116455" marR="445134" indent="-1667510">
              <a:lnSpc>
                <a:spcPts val="2080"/>
              </a:lnSpc>
              <a:spcBef>
                <a:spcPts val="155"/>
              </a:spcBef>
            </a:pPr>
            <a:r>
              <a:rPr dirty="0" sz="1200" spc="-10" b="1" i="1">
                <a:latin typeface="Times New Roman"/>
                <a:cs typeface="Times New Roman"/>
              </a:rPr>
              <a:t>G.V.K. </a:t>
            </a:r>
            <a:r>
              <a:rPr dirty="0" sz="1200" spc="-5" b="1" i="1">
                <a:latin typeface="Times New Roman"/>
                <a:cs typeface="Times New Roman"/>
              </a:rPr>
              <a:t>Kasthuri, </a:t>
            </a:r>
            <a:r>
              <a:rPr dirty="0" sz="1200" b="1" i="1">
                <a:latin typeface="Times New Roman"/>
                <a:cs typeface="Times New Roman"/>
              </a:rPr>
              <a:t>20011</a:t>
            </a:r>
            <a:r>
              <a:rPr dirty="0" sz="1200" i="1">
                <a:latin typeface="Times New Roman"/>
                <a:cs typeface="Times New Roman"/>
              </a:rPr>
              <a:t>. Basel </a:t>
            </a:r>
            <a:r>
              <a:rPr dirty="0" sz="1200" spc="-5" i="1">
                <a:latin typeface="Times New Roman"/>
                <a:cs typeface="Times New Roman"/>
              </a:rPr>
              <a:t>Norms for </a:t>
            </a:r>
            <a:r>
              <a:rPr dirty="0" sz="1200" i="1">
                <a:latin typeface="Times New Roman"/>
                <a:cs typeface="Times New Roman"/>
              </a:rPr>
              <a:t>Indian Banks, </a:t>
            </a:r>
            <a:r>
              <a:rPr dirty="0" sz="1200" spc="-5" i="1">
                <a:latin typeface="Times New Roman"/>
                <a:cs typeface="Times New Roman"/>
              </a:rPr>
              <a:t>[Online] Available </a:t>
            </a:r>
            <a:r>
              <a:rPr dirty="0" sz="1200" i="1">
                <a:latin typeface="Times New Roman"/>
                <a:cs typeface="Times New Roman"/>
              </a:rPr>
              <a:t>at: </a:t>
            </a:r>
            <a:r>
              <a:rPr dirty="0" u="sng" sz="120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http://gvkk.blogspot.com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b="1" i="1">
                <a:latin typeface="Times New Roman"/>
                <a:cs typeface="Times New Roman"/>
              </a:rPr>
              <a:t>Management </a:t>
            </a:r>
            <a:r>
              <a:rPr dirty="0" sz="1200" spc="-5" b="1" i="1">
                <a:latin typeface="Times New Roman"/>
                <a:cs typeface="Times New Roman"/>
              </a:rPr>
              <a:t>and resolution </a:t>
            </a:r>
            <a:r>
              <a:rPr dirty="0" sz="1200" b="1" i="1">
                <a:latin typeface="Times New Roman"/>
                <a:cs typeface="Times New Roman"/>
              </a:rPr>
              <a:t>of </a:t>
            </a:r>
            <a:r>
              <a:rPr dirty="0" sz="1200" spc="-5" b="1" i="1">
                <a:latin typeface="Times New Roman"/>
                <a:cs typeface="Times New Roman"/>
              </a:rPr>
              <a:t>NPAs legal and regulatory </a:t>
            </a:r>
            <a:r>
              <a:rPr dirty="0" sz="1200" spc="5" b="1" i="1">
                <a:latin typeface="Times New Roman"/>
                <a:cs typeface="Times New Roman"/>
              </a:rPr>
              <a:t>regime</a:t>
            </a:r>
            <a:r>
              <a:rPr dirty="0" sz="1200" spc="5" i="1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[Online] Available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at:</a:t>
            </a:r>
            <a:endParaRPr sz="1200">
              <a:latin typeface="Times New Roman"/>
              <a:cs typeface="Times New Roman"/>
            </a:endParaRPr>
          </a:p>
          <a:p>
            <a:pPr algn="ctr" marL="2289175" marR="2280920" indent="1270">
              <a:lnSpc>
                <a:spcPct val="143000"/>
              </a:lnSpc>
              <a:spcBef>
                <a:spcPts val="25"/>
              </a:spcBef>
            </a:pPr>
            <a:r>
              <a:rPr dirty="0" sz="1200" i="1">
                <a:latin typeface="Times New Roman"/>
                <a:cs typeface="Times New Roman"/>
              </a:rPr>
              <a:t>http://  </a:t>
            </a:r>
            <a:r>
              <a:rPr dirty="0" u="sng" sz="120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www.</a:t>
            </a:r>
            <a:r>
              <a:rPr dirty="0" u="sng" sz="1200" spc="-1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m</a:t>
            </a:r>
            <a:r>
              <a:rPr dirty="0" u="sng" sz="120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ba</a:t>
            </a:r>
            <a:r>
              <a:rPr dirty="0" u="sng" sz="1200" spc="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k</a:t>
            </a:r>
            <a:r>
              <a:rPr dirty="0" u="sng" sz="120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nol.</a:t>
            </a:r>
            <a:r>
              <a:rPr dirty="0" u="sng" sz="1200" spc="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c</a:t>
            </a:r>
            <a:r>
              <a:rPr dirty="0" u="sng" sz="12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om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637" y="810640"/>
            <a:ext cx="5741035" cy="4801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02920" marR="494030">
              <a:lnSpc>
                <a:spcPct val="143100"/>
              </a:lnSpc>
              <a:spcBef>
                <a:spcPts val="100"/>
              </a:spcBef>
            </a:pPr>
            <a:r>
              <a:rPr dirty="0" sz="1200" b="1" i="1">
                <a:latin typeface="Times New Roman"/>
                <a:cs typeface="Times New Roman"/>
              </a:rPr>
              <a:t>R P </a:t>
            </a:r>
            <a:r>
              <a:rPr dirty="0" sz="1200" spc="-5" b="1" i="1">
                <a:latin typeface="Times New Roman"/>
                <a:cs typeface="Times New Roman"/>
              </a:rPr>
              <a:t>Balakrishnan, Opportunities </a:t>
            </a:r>
            <a:r>
              <a:rPr dirty="0" sz="1200" b="1" i="1">
                <a:latin typeface="Times New Roman"/>
                <a:cs typeface="Times New Roman"/>
              </a:rPr>
              <a:t>opened by </a:t>
            </a:r>
            <a:r>
              <a:rPr dirty="0" sz="1200" spc="-5" b="1" i="1">
                <a:latin typeface="Times New Roman"/>
                <a:cs typeface="Times New Roman"/>
              </a:rPr>
              <a:t>Basel </a:t>
            </a:r>
            <a:r>
              <a:rPr dirty="0" sz="1200" b="1" i="1">
                <a:latin typeface="Times New Roman"/>
                <a:cs typeface="Times New Roman"/>
              </a:rPr>
              <a:t>II</a:t>
            </a:r>
            <a:r>
              <a:rPr dirty="0" sz="1200" i="1">
                <a:latin typeface="Times New Roman"/>
                <a:cs typeface="Times New Roman"/>
              </a:rPr>
              <a:t>, [Online] Available at:  </a:t>
            </a:r>
            <a:r>
              <a:rPr dirty="0" u="sng" sz="1200" spc="-5" i="1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Times New Roman"/>
                <a:cs typeface="Times New Roman"/>
                <a:hlinkClick r:id="rId2"/>
              </a:rPr>
              <a:t>http://www.chillibreeze</a:t>
            </a:r>
            <a:r>
              <a:rPr dirty="0" sz="1200" spc="-5" i="1">
                <a:latin typeface="Times New Roman"/>
                <a:cs typeface="Times New Roman"/>
                <a:hlinkClick r:id="rId2"/>
              </a:rPr>
              <a:t>.com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C00000"/>
                </a:solidFill>
                <a:latin typeface="Times New Roman"/>
                <a:cs typeface="Times New Roman"/>
              </a:rPr>
              <a:t>BOOKS:</a:t>
            </a:r>
            <a:endParaRPr sz="1600">
              <a:latin typeface="Times New Roman"/>
              <a:cs typeface="Times New Roman"/>
            </a:endParaRPr>
          </a:p>
          <a:p>
            <a:pPr marL="2167255" marR="156845" indent="-2000250">
              <a:lnSpc>
                <a:spcPct val="1431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1) Marketing Research- </a:t>
            </a:r>
            <a:r>
              <a:rPr dirty="0" sz="1200" spc="-2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Applied </a:t>
            </a:r>
            <a:r>
              <a:rPr dirty="0" sz="1200">
                <a:latin typeface="Times New Roman"/>
                <a:cs typeface="Times New Roman"/>
              </a:rPr>
              <a:t>Orientation by </a:t>
            </a:r>
            <a:r>
              <a:rPr dirty="0" sz="1200" spc="-5">
                <a:latin typeface="Times New Roman"/>
                <a:cs typeface="Times New Roman"/>
              </a:rPr>
              <a:t>Naresh </a:t>
            </a:r>
            <a:r>
              <a:rPr dirty="0" sz="1200" spc="-20">
                <a:latin typeface="Times New Roman"/>
                <a:cs typeface="Times New Roman"/>
              </a:rPr>
              <a:t>K. </a:t>
            </a:r>
            <a:r>
              <a:rPr dirty="0" sz="1200">
                <a:latin typeface="Times New Roman"/>
                <a:cs typeface="Times New Roman"/>
              </a:rPr>
              <a:t>Malhotra; Edition-Fourth;  </a:t>
            </a:r>
            <a:r>
              <a:rPr dirty="0" sz="1200" spc="-5">
                <a:latin typeface="Times New Roman"/>
                <a:cs typeface="Times New Roman"/>
              </a:rPr>
              <a:t>Publication-New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Delhi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dirty="0" sz="1200" spc="-5" b="1">
                <a:latin typeface="Times New Roman"/>
                <a:cs typeface="Times New Roman"/>
              </a:rPr>
              <a:t>WEBSITES:</a:t>
            </a:r>
            <a:endParaRPr sz="1200">
              <a:latin typeface="Times New Roman"/>
              <a:cs typeface="Times New Roman"/>
            </a:endParaRPr>
          </a:p>
          <a:p>
            <a:pPr marL="236220" marR="60960" indent="-236220">
              <a:lnSpc>
                <a:spcPts val="2080"/>
              </a:lnSpc>
              <a:spcBef>
                <a:spcPts val="135"/>
              </a:spcBef>
              <a:buClr>
                <a:srgbClr val="000000"/>
              </a:buClr>
              <a:buAutoNum type="arabicParenR"/>
              <a:tabLst>
                <a:tab pos="236220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http://rbi.org.in/scripts/AnnualPublications.aspx?head=Trend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Progress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Banking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India</a:t>
            </a:r>
            <a:endParaRPr sz="12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AutoNum type="arabicParenR"/>
              <a:tabLst>
                <a:tab pos="177800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http://rbi.org.in/scripts/AnnualPublications.aspx?head=Statistical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 </a:t>
            </a:r>
            <a:r>
              <a:rPr dirty="0" sz="1200" spc="-5">
                <a:latin typeface="Times New Roman"/>
                <a:cs typeface="Times New Roman"/>
              </a:rPr>
              <a:t>Relating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</a:t>
            </a:r>
            <a:endParaRPr sz="1200">
              <a:latin typeface="Times New Roman"/>
              <a:cs typeface="Times New Roman"/>
            </a:endParaRPr>
          </a:p>
          <a:p>
            <a:pPr marL="2715895" marR="2705100" indent="91440">
              <a:lnSpc>
                <a:spcPct val="143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ndia</a:t>
            </a:r>
            <a:endParaRPr sz="1200">
              <a:latin typeface="Times New Roman"/>
              <a:cs typeface="Times New Roman"/>
            </a:endParaRPr>
          </a:p>
          <a:p>
            <a:pPr marL="1574800" indent="-16573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AutoNum type="arabicParenR" startAt="3"/>
              <a:tabLst>
                <a:tab pos="1575435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http://rbi.org.in/scripts/NotificationUser.aspx</a:t>
            </a:r>
            <a:endParaRPr sz="1200">
              <a:latin typeface="Times New Roman"/>
              <a:cs typeface="Times New Roman"/>
            </a:endParaRPr>
          </a:p>
          <a:p>
            <a:pPr marL="1531620" indent="-16573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AutoNum type="arabicParenR" startAt="3"/>
              <a:tabLst>
                <a:tab pos="1532255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http://en.wikipedia.org/wiki/Banking_in_India</a:t>
            </a:r>
            <a:endParaRPr sz="1200">
              <a:latin typeface="Times New Roman"/>
              <a:cs typeface="Times New Roman"/>
            </a:endParaRPr>
          </a:p>
          <a:p>
            <a:pPr marL="1638935" indent="-16637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AutoNum type="arabicParenR" startAt="3"/>
              <a:tabLst>
                <a:tab pos="1639570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http://www.ibef.org/industry/Banking.aspx</a:t>
            </a:r>
            <a:endParaRPr sz="1200">
              <a:latin typeface="Times New Roman"/>
              <a:cs typeface="Times New Roman"/>
            </a:endParaRPr>
          </a:p>
          <a:p>
            <a:pPr marL="1414780" indent="-16573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AutoNum type="arabicParenR" startAt="3"/>
              <a:tabLst>
                <a:tab pos="1415415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http://www.bankingindiaupdate.com/general.html</a:t>
            </a:r>
            <a:r>
              <a:rPr dirty="0" sz="1100" spc="-5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( </a:t>
            </a:r>
            <a:r>
              <a:rPr dirty="0" sz="1200" spc="-10">
                <a:latin typeface="Times New Roman"/>
                <a:cs typeface="Times New Roman"/>
              </a:rPr>
              <a:t>THANKS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217" y="922401"/>
            <a:ext cx="5600065" cy="181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C00000"/>
                </a:solidFill>
                <a:latin typeface="Arial Black"/>
                <a:cs typeface="Arial Black"/>
              </a:rPr>
              <a:t>TARGETS.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762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be the </a:t>
            </a:r>
            <a:r>
              <a:rPr dirty="0" sz="1200" spc="-5">
                <a:latin typeface="Times New Roman"/>
                <a:cs typeface="Times New Roman"/>
              </a:rPr>
              <a:t>most preffered Bank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J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K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State.</a:t>
            </a:r>
            <a:endParaRPr sz="1200">
              <a:latin typeface="Times New Roman"/>
              <a:cs typeface="Times New Roman"/>
            </a:endParaRPr>
          </a:p>
          <a:p>
            <a:pPr algn="ctr" marL="12065" marR="5080" indent="-635">
              <a:lnSpc>
                <a:spcPct val="143300"/>
              </a:lnSpc>
              <a:spcBef>
                <a:spcPts val="1155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latest </a:t>
            </a:r>
            <a:r>
              <a:rPr dirty="0" sz="1200" spc="-5">
                <a:latin typeface="Times New Roman"/>
                <a:cs typeface="Times New Roman"/>
              </a:rPr>
              <a:t>banking services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10">
                <a:latin typeface="Times New Roman"/>
                <a:cs typeface="Times New Roman"/>
              </a:rPr>
              <a:t>Anywhere Banking, </a:t>
            </a:r>
            <a:r>
              <a:rPr dirty="0" sz="1200" spc="-5">
                <a:latin typeface="Times New Roman"/>
                <a:cs typeface="Times New Roman"/>
              </a:rPr>
              <a:t>Internet </a:t>
            </a:r>
            <a:r>
              <a:rPr dirty="0" sz="1200" spc="-10">
                <a:latin typeface="Times New Roman"/>
                <a:cs typeface="Times New Roman"/>
              </a:rPr>
              <a:t>Banking, </a:t>
            </a:r>
            <a:r>
              <a:rPr dirty="0" sz="1200" spc="-5">
                <a:latin typeface="Times New Roman"/>
                <a:cs typeface="Times New Roman"/>
              </a:rPr>
              <a:t>Mobile  </a:t>
            </a:r>
            <a:r>
              <a:rPr dirty="0" sz="1200" spc="-10">
                <a:latin typeface="Times New Roman"/>
                <a:cs typeface="Times New Roman"/>
              </a:rPr>
              <a:t>Banking, SMS </a:t>
            </a:r>
            <a:r>
              <a:rPr dirty="0" sz="1200" spc="-5">
                <a:latin typeface="Times New Roman"/>
                <a:cs typeface="Times New Roman"/>
              </a:rPr>
              <a:t>Banking, RTGS/NEFT, ATM Services, </a:t>
            </a:r>
            <a:r>
              <a:rPr dirty="0" sz="1200">
                <a:latin typeface="Times New Roman"/>
                <a:cs typeface="Times New Roman"/>
              </a:rPr>
              <a:t>Credit </a:t>
            </a:r>
            <a:r>
              <a:rPr dirty="0" sz="1200" spc="-5">
                <a:latin typeface="Times New Roman"/>
                <a:cs typeface="Times New Roman"/>
              </a:rPr>
              <a:t>Cards, Debit Cards, </a:t>
            </a:r>
            <a:r>
              <a:rPr dirty="0" sz="1200" spc="-10">
                <a:latin typeface="Times New Roman"/>
                <a:cs typeface="Times New Roman"/>
              </a:rPr>
              <a:t>POS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Other Targets </a:t>
            </a:r>
            <a:r>
              <a:rPr dirty="0" sz="1200">
                <a:latin typeface="Times New Roman"/>
                <a:cs typeface="Times New Roman"/>
              </a:rPr>
              <a:t>- </a:t>
            </a:r>
            <a:r>
              <a:rPr dirty="0" sz="1200" spc="-5">
                <a:latin typeface="Times New Roman"/>
                <a:cs typeface="Times New Roman"/>
              </a:rPr>
              <a:t>Financical Literacy Programs, CSR, Increasing Branch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357" y="3577208"/>
            <a:ext cx="5643245" cy="186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C00000"/>
                </a:solidFill>
                <a:latin typeface="Times New Roman"/>
                <a:cs typeface="Times New Roman"/>
              </a:rPr>
              <a:t>MISSION.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845819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"To </a:t>
            </a:r>
            <a:r>
              <a:rPr dirty="0" sz="1200" spc="-5">
                <a:latin typeface="Times New Roman"/>
                <a:cs typeface="Times New Roman"/>
              </a:rPr>
              <a:t>catalyse </a:t>
            </a:r>
            <a:r>
              <a:rPr dirty="0" sz="1200">
                <a:latin typeface="Times New Roman"/>
                <a:cs typeface="Times New Roman"/>
              </a:rPr>
              <a:t>economic </a:t>
            </a:r>
            <a:r>
              <a:rPr dirty="0" sz="1200" spc="-5">
                <a:latin typeface="Times New Roman"/>
                <a:cs typeface="Times New Roman"/>
              </a:rPr>
              <a:t>transformation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capitalise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growth."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540">
              <a:lnSpc>
                <a:spcPct val="143600"/>
              </a:lnSpc>
              <a:spcBef>
                <a:spcPts val="1010"/>
              </a:spcBef>
            </a:pPr>
            <a:r>
              <a:rPr dirty="0" sz="1200" spc="-5">
                <a:latin typeface="Times New Roman"/>
                <a:cs typeface="Times New Roman"/>
              </a:rPr>
              <a:t>Our vision 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engender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catalyse </a:t>
            </a:r>
            <a:r>
              <a:rPr dirty="0" sz="1200">
                <a:latin typeface="Times New Roman"/>
                <a:cs typeface="Times New Roman"/>
              </a:rPr>
              <a:t>economic </a:t>
            </a:r>
            <a:r>
              <a:rPr dirty="0" sz="1200" spc="-5">
                <a:latin typeface="Times New Roman"/>
                <a:cs typeface="Times New Roman"/>
              </a:rPr>
              <a:t>transformation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Jammu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Kashmir </a:t>
            </a:r>
            <a:r>
              <a:rPr dirty="0" sz="1200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Times New Roman"/>
                <a:cs typeface="Times New Roman"/>
              </a:rPr>
              <a:t>capitalise from </a:t>
            </a:r>
            <a:r>
              <a:rPr dirty="0" sz="1200" spc="-10">
                <a:latin typeface="Times New Roman"/>
                <a:cs typeface="Times New Roman"/>
              </a:rPr>
              <a:t>the growth </a:t>
            </a:r>
            <a:r>
              <a:rPr dirty="0" sz="1200">
                <a:latin typeface="Times New Roman"/>
                <a:cs typeface="Times New Roman"/>
              </a:rPr>
              <a:t>induced </a:t>
            </a:r>
            <a:r>
              <a:rPr dirty="0" sz="1200" spc="-5">
                <a:latin typeface="Times New Roman"/>
                <a:cs typeface="Times New Roman"/>
              </a:rPr>
              <a:t>financial </a:t>
            </a:r>
            <a:r>
              <a:rPr dirty="0" sz="1200">
                <a:latin typeface="Times New Roman"/>
                <a:cs typeface="Times New Roman"/>
              </a:rPr>
              <a:t>prosperity </a:t>
            </a:r>
            <a:r>
              <a:rPr dirty="0" sz="1200" spc="-5">
                <a:latin typeface="Times New Roman"/>
                <a:cs typeface="Times New Roman"/>
              </a:rPr>
              <a:t>thus </a:t>
            </a:r>
            <a:r>
              <a:rPr dirty="0" sz="1200">
                <a:latin typeface="Times New Roman"/>
                <a:cs typeface="Times New Roman"/>
              </a:rPr>
              <a:t>engineered.The </a:t>
            </a:r>
            <a:r>
              <a:rPr dirty="0" sz="1200" spc="-5">
                <a:latin typeface="Times New Roman"/>
                <a:cs typeface="Times New Roman"/>
              </a:rPr>
              <a:t>Bank aspires </a:t>
            </a:r>
            <a:r>
              <a:rPr dirty="0" sz="1200">
                <a:latin typeface="Times New Roman"/>
                <a:cs typeface="Times New Roman"/>
              </a:rPr>
              <a:t>to  make Jammu and </a:t>
            </a:r>
            <a:r>
              <a:rPr dirty="0" sz="1200" spc="-10">
                <a:latin typeface="Times New Roman"/>
                <a:cs typeface="Times New Roman"/>
              </a:rPr>
              <a:t>Kashmir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most prosperous state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10">
                <a:latin typeface="Times New Roman"/>
                <a:cs typeface="Times New Roman"/>
              </a:rPr>
              <a:t>country,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helping create a new  financial </a:t>
            </a:r>
            <a:r>
              <a:rPr dirty="0" sz="1200" spc="-5">
                <a:latin typeface="Times New Roman"/>
                <a:cs typeface="Times New Roman"/>
              </a:rPr>
              <a:t>architecture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J&amp;K economy, </a:t>
            </a:r>
            <a:r>
              <a:rPr dirty="0" sz="1200">
                <a:latin typeface="Times New Roman"/>
                <a:cs typeface="Times New Roman"/>
              </a:rPr>
              <a:t>at the center of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the J&amp;K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6015989"/>
            <a:ext cx="5699125" cy="172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651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C00000"/>
                </a:solidFill>
                <a:latin typeface="Times New Roman"/>
                <a:cs typeface="Times New Roman"/>
              </a:rPr>
              <a:t>VISION.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1110"/>
              </a:spcBef>
            </a:pPr>
            <a:r>
              <a:rPr dirty="0" sz="1200" spc="-5">
                <a:latin typeface="Times New Roman"/>
                <a:cs typeface="Times New Roman"/>
              </a:rPr>
              <a:t>Our mission is </a:t>
            </a:r>
            <a:r>
              <a:rPr dirty="0" sz="1200">
                <a:latin typeface="Times New Roman"/>
                <a:cs typeface="Times New Roman"/>
              </a:rPr>
              <a:t>two-fold: To </a:t>
            </a:r>
            <a:r>
              <a:rPr dirty="0" sz="1200" spc="-5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the people of J&amp;K </a:t>
            </a:r>
            <a:r>
              <a:rPr dirty="0" sz="1200" spc="-5">
                <a:latin typeface="Times New Roman"/>
                <a:cs typeface="Times New Roman"/>
              </a:rPr>
              <a:t>international quality </a:t>
            </a:r>
            <a:r>
              <a:rPr dirty="0" sz="1200">
                <a:latin typeface="Times New Roman"/>
                <a:cs typeface="Times New Roman"/>
              </a:rPr>
              <a:t>financial </a:t>
            </a:r>
            <a:r>
              <a:rPr dirty="0" sz="1200" spc="-5">
                <a:latin typeface="Times New Roman"/>
                <a:cs typeface="Times New Roman"/>
              </a:rPr>
              <a:t>service 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solutions </a:t>
            </a:r>
            <a:r>
              <a:rPr dirty="0" sz="1200">
                <a:latin typeface="Times New Roman"/>
                <a:cs typeface="Times New Roman"/>
              </a:rPr>
              <a:t>and to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super-specialist </a:t>
            </a:r>
            <a:r>
              <a:rPr dirty="0" sz="1200">
                <a:latin typeface="Times New Roman"/>
                <a:cs typeface="Times New Roman"/>
              </a:rPr>
              <a:t>bank in the </a:t>
            </a:r>
            <a:r>
              <a:rPr dirty="0" sz="1200" spc="-10">
                <a:latin typeface="Times New Roman"/>
                <a:cs typeface="Times New Roman"/>
              </a:rPr>
              <a:t>rest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country.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5">
                <a:latin typeface="Times New Roman"/>
                <a:cs typeface="Times New Roman"/>
              </a:rPr>
              <a:t>together  will make us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most profitable Bank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62230">
              <a:lnSpc>
                <a:spcPct val="100000"/>
              </a:lnSpc>
            </a:pPr>
            <a:r>
              <a:rPr dirty="0" sz="1400" b="1">
                <a:solidFill>
                  <a:srgbClr val="C00000"/>
                </a:solidFill>
                <a:latin typeface="Times New Roman"/>
                <a:cs typeface="Times New Roman"/>
              </a:rPr>
              <a:t>Logo </a:t>
            </a:r>
            <a:r>
              <a:rPr dirty="0" sz="1400" spc="-5" b="1">
                <a:solidFill>
                  <a:srgbClr val="C00000"/>
                </a:solidFill>
                <a:latin typeface="Times New Roman"/>
                <a:cs typeface="Times New Roman"/>
              </a:rPr>
              <a:t>and Slogan.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020" y="8249365"/>
            <a:ext cx="1399540" cy="441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62835" y="9164065"/>
            <a:ext cx="2839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Slogan – Serving to</a:t>
            </a:r>
            <a:r>
              <a:rPr dirty="0" sz="1800" spc="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imes New Roman"/>
                <a:cs typeface="Times New Roman"/>
              </a:rPr>
              <a:t>Empower.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557" y="1117726"/>
            <a:ext cx="5753100" cy="8453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3040" marR="192405">
              <a:lnSpc>
                <a:spcPct val="1441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“A </a:t>
            </a:r>
            <a:r>
              <a:rPr dirty="0" sz="1400" spc="-10" b="1">
                <a:latin typeface="Times New Roman"/>
                <a:cs typeface="Times New Roman"/>
              </a:rPr>
              <a:t>STUDY </a:t>
            </a:r>
            <a:r>
              <a:rPr dirty="0" sz="1400" spc="-5" b="1">
                <a:latin typeface="Times New Roman"/>
                <a:cs typeface="Times New Roman"/>
              </a:rPr>
              <a:t>OF NON </a:t>
            </a:r>
            <a:r>
              <a:rPr dirty="0" sz="1400" spc="-10" b="1">
                <a:latin typeface="Times New Roman"/>
                <a:cs typeface="Times New Roman"/>
              </a:rPr>
              <a:t>PERFORMING </a:t>
            </a:r>
            <a:r>
              <a:rPr dirty="0" sz="1400" spc="-5" b="1">
                <a:latin typeface="Times New Roman"/>
                <a:cs typeface="Times New Roman"/>
              </a:rPr>
              <a:t>ASSETS IN INDIAN PRIVATE  BANKS”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solidFill>
                  <a:srgbClr val="CC3300"/>
                </a:solidFill>
                <a:latin typeface="Times New Roman"/>
                <a:cs typeface="Times New Roman"/>
              </a:rPr>
              <a:t>Introduction.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17780" marR="13970" indent="635">
              <a:lnSpc>
                <a:spcPct val="1438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Banking </a:t>
            </a:r>
            <a:r>
              <a:rPr dirty="0" sz="1200">
                <a:latin typeface="Times New Roman"/>
                <a:cs typeface="Times New Roman"/>
              </a:rPr>
              <a:t>sector reforms in </a:t>
            </a:r>
            <a:r>
              <a:rPr dirty="0" sz="1200" spc="-5">
                <a:latin typeface="Times New Roman"/>
                <a:cs typeface="Times New Roman"/>
              </a:rPr>
              <a:t>India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progressed </a:t>
            </a:r>
            <a:r>
              <a:rPr dirty="0" sz="1200">
                <a:latin typeface="Times New Roman"/>
                <a:cs typeface="Times New Roman"/>
              </a:rPr>
              <a:t>promptly on aspects like </a:t>
            </a:r>
            <a:r>
              <a:rPr dirty="0" sz="1200" spc="-5">
                <a:latin typeface="Times New Roman"/>
                <a:cs typeface="Times New Roman"/>
              </a:rPr>
              <a:t>interest </a:t>
            </a:r>
            <a:r>
              <a:rPr dirty="0" sz="1200" spc="-10">
                <a:latin typeface="Times New Roman"/>
                <a:cs typeface="Times New Roman"/>
              </a:rPr>
              <a:t>rate  </a:t>
            </a:r>
            <a:r>
              <a:rPr dirty="0" sz="1200" spc="-5">
                <a:latin typeface="Times New Roman"/>
                <a:cs typeface="Times New Roman"/>
              </a:rPr>
              <a:t>deregulation, reduction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statutory </a:t>
            </a:r>
            <a:r>
              <a:rPr dirty="0" sz="1200">
                <a:latin typeface="Times New Roman"/>
                <a:cs typeface="Times New Roman"/>
              </a:rPr>
              <a:t>reserve </a:t>
            </a:r>
            <a:r>
              <a:rPr dirty="0" sz="1200" spc="-5">
                <a:latin typeface="Times New Roman"/>
                <a:cs typeface="Times New Roman"/>
              </a:rPr>
              <a:t>requirements, prudential </a:t>
            </a:r>
            <a:r>
              <a:rPr dirty="0" sz="1200">
                <a:latin typeface="Times New Roman"/>
                <a:cs typeface="Times New Roman"/>
              </a:rPr>
              <a:t>norms for </a:t>
            </a:r>
            <a:r>
              <a:rPr dirty="0" sz="1200" spc="-5">
                <a:latin typeface="Times New Roman"/>
                <a:cs typeface="Times New Roman"/>
              </a:rPr>
              <a:t>interest </a:t>
            </a:r>
            <a:r>
              <a:rPr dirty="0" sz="1200">
                <a:latin typeface="Times New Roman"/>
                <a:cs typeface="Times New Roman"/>
              </a:rPr>
              <a:t>rates,  </a:t>
            </a:r>
            <a:r>
              <a:rPr dirty="0" sz="1200" spc="-5">
                <a:latin typeface="Times New Roman"/>
                <a:cs typeface="Times New Roman"/>
              </a:rPr>
              <a:t>asset classification, income recognition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provisioning. </a:t>
            </a:r>
            <a:r>
              <a:rPr dirty="0" sz="1200" spc="-10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it could not </a:t>
            </a:r>
            <a:r>
              <a:rPr dirty="0" sz="1200" spc="-5">
                <a:latin typeface="Times New Roman"/>
                <a:cs typeface="Times New Roman"/>
              </a:rPr>
              <a:t>match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pace  </a:t>
            </a:r>
            <a:r>
              <a:rPr dirty="0" sz="1200" spc="-5">
                <a:latin typeface="Times New Roman"/>
                <a:cs typeface="Times New Roman"/>
              </a:rPr>
              <a:t>with which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expected </a:t>
            </a:r>
            <a:r>
              <a:rPr dirty="0" sz="1200">
                <a:latin typeface="Times New Roman"/>
                <a:cs typeface="Times New Roman"/>
              </a:rPr>
              <a:t>to. The </a:t>
            </a:r>
            <a:r>
              <a:rPr dirty="0" sz="1200" spc="-5">
                <a:latin typeface="Times New Roman"/>
                <a:cs typeface="Times New Roman"/>
              </a:rPr>
              <a:t>accomplishment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these </a:t>
            </a:r>
            <a:r>
              <a:rPr dirty="0" sz="1200">
                <a:latin typeface="Times New Roman"/>
                <a:cs typeface="Times New Roman"/>
              </a:rPr>
              <a:t>norms </a:t>
            </a:r>
            <a:r>
              <a:rPr dirty="0" sz="1200" spc="-10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execution stages  without restructuring </a:t>
            </a:r>
            <a:r>
              <a:rPr dirty="0" sz="1200">
                <a:latin typeface="Times New Roman"/>
                <a:cs typeface="Times New Roman"/>
              </a:rPr>
              <a:t>the banking sector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such is </a:t>
            </a:r>
            <a:r>
              <a:rPr dirty="0" sz="1200">
                <a:latin typeface="Times New Roman"/>
                <a:cs typeface="Times New Roman"/>
              </a:rPr>
              <a:t>creating </a:t>
            </a:r>
            <a:r>
              <a:rPr dirty="0" sz="1200" spc="-5">
                <a:latin typeface="Times New Roman"/>
                <a:cs typeface="Times New Roman"/>
              </a:rPr>
              <a:t>havoc,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research paper </a:t>
            </a:r>
            <a:r>
              <a:rPr dirty="0" sz="1200">
                <a:latin typeface="Times New Roman"/>
                <a:cs typeface="Times New Roman"/>
              </a:rPr>
              <a:t>deals 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problem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having </a:t>
            </a:r>
            <a:r>
              <a:rPr dirty="0" sz="1200">
                <a:latin typeface="Times New Roman"/>
                <a:cs typeface="Times New Roman"/>
              </a:rPr>
              <a:t>non-performing </a:t>
            </a:r>
            <a:r>
              <a:rPr dirty="0" sz="1200" spc="-5">
                <a:latin typeface="Times New Roman"/>
                <a:cs typeface="Times New Roman"/>
              </a:rPr>
              <a:t>assets,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reasons </a:t>
            </a:r>
            <a:r>
              <a:rPr dirty="0" sz="1200">
                <a:latin typeface="Times New Roman"/>
                <a:cs typeface="Times New Roman"/>
              </a:rPr>
              <a:t>for mounting of </a:t>
            </a:r>
            <a:r>
              <a:rPr dirty="0" sz="1200" spc="5">
                <a:latin typeface="Times New Roman"/>
                <a:cs typeface="Times New Roman"/>
              </a:rPr>
              <a:t>non-  </a:t>
            </a:r>
            <a:r>
              <a:rPr dirty="0" sz="1200">
                <a:latin typeface="Times New Roman"/>
                <a:cs typeface="Times New Roman"/>
              </a:rPr>
              <a:t>performing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5">
                <a:latin typeface="Times New Roman"/>
                <a:cs typeface="Times New Roman"/>
              </a:rPr>
              <a:t>practices present </a:t>
            </a:r>
            <a:r>
              <a:rPr dirty="0" sz="1200">
                <a:latin typeface="Times New Roman"/>
                <a:cs typeface="Times New Roman"/>
              </a:rPr>
              <a:t>in other </a:t>
            </a:r>
            <a:r>
              <a:rPr dirty="0" sz="1200" spc="-5">
                <a:latin typeface="Times New Roman"/>
                <a:cs typeface="Times New Roman"/>
              </a:rPr>
              <a:t>countries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dealing with </a:t>
            </a:r>
            <a:r>
              <a:rPr dirty="0" sz="1200" spc="10">
                <a:latin typeface="Times New Roman"/>
                <a:cs typeface="Times New Roman"/>
              </a:rPr>
              <a:t>non-  </a:t>
            </a:r>
            <a:r>
              <a:rPr dirty="0" sz="1200">
                <a:latin typeface="Times New Roman"/>
                <a:cs typeface="Times New Roman"/>
              </a:rPr>
              <a:t>performing </a:t>
            </a:r>
            <a:r>
              <a:rPr dirty="0" sz="1200" spc="-5">
                <a:latin typeface="Times New Roman"/>
                <a:cs typeface="Times New Roman"/>
              </a:rPr>
              <a:t>assets. During pre-nationalization </a:t>
            </a:r>
            <a:r>
              <a:rPr dirty="0" sz="1200">
                <a:latin typeface="Times New Roman"/>
                <a:cs typeface="Times New Roman"/>
              </a:rPr>
              <a:t>period and </a:t>
            </a:r>
            <a:r>
              <a:rPr dirty="0" sz="1200" spc="-5">
                <a:latin typeface="Times New Roman"/>
                <a:cs typeface="Times New Roman"/>
              </a:rPr>
              <a:t>after independence,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banking 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remained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private hands </a:t>
            </a:r>
            <a:r>
              <a:rPr dirty="0" sz="1200" spc="-15">
                <a:latin typeface="Times New Roman"/>
                <a:cs typeface="Times New Roman"/>
              </a:rPr>
              <a:t>Large </a:t>
            </a:r>
            <a:r>
              <a:rPr dirty="0" sz="1200">
                <a:latin typeface="Times New Roman"/>
                <a:cs typeface="Times New Roman"/>
              </a:rPr>
              <a:t>industries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had their control in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of  the banks </a:t>
            </a:r>
            <a:r>
              <a:rPr dirty="0" sz="1200" spc="-5">
                <a:latin typeface="Times New Roman"/>
                <a:cs typeface="Times New Roman"/>
              </a:rPr>
              <a:t>were utilizing </a:t>
            </a:r>
            <a:r>
              <a:rPr dirty="0" sz="1200">
                <a:latin typeface="Times New Roman"/>
                <a:cs typeface="Times New Roman"/>
              </a:rPr>
              <a:t>major </a:t>
            </a:r>
            <a:r>
              <a:rPr dirty="0" sz="1200" spc="-5">
                <a:latin typeface="Times New Roman"/>
                <a:cs typeface="Times New Roman"/>
              </a:rPr>
              <a:t>portion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financial resources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banking system and </a:t>
            </a:r>
            <a:r>
              <a:rPr dirty="0" sz="1200">
                <a:latin typeface="Times New Roman"/>
                <a:cs typeface="Times New Roman"/>
              </a:rPr>
              <a:t>as a  </a:t>
            </a:r>
            <a:r>
              <a:rPr dirty="0" sz="1200" spc="-5">
                <a:latin typeface="Times New Roman"/>
                <a:cs typeface="Times New Roman"/>
              </a:rPr>
              <a:t>result low priority was </a:t>
            </a:r>
            <a:r>
              <a:rPr dirty="0" sz="1200">
                <a:latin typeface="Times New Roman"/>
                <a:cs typeface="Times New Roman"/>
              </a:rPr>
              <a:t>accorded to </a:t>
            </a:r>
            <a:r>
              <a:rPr dirty="0" sz="1200" spc="-5">
                <a:latin typeface="Times New Roman"/>
                <a:cs typeface="Times New Roman"/>
              </a:rPr>
              <a:t>priority sectors. Government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India nationalized </a:t>
            </a:r>
            <a:r>
              <a:rPr dirty="0" sz="1200">
                <a:latin typeface="Times New Roman"/>
                <a:cs typeface="Times New Roman"/>
              </a:rPr>
              <a:t>the  banks to make them as an </a:t>
            </a:r>
            <a:r>
              <a:rPr dirty="0" sz="1200" spc="-5">
                <a:latin typeface="Times New Roman"/>
                <a:cs typeface="Times New Roman"/>
              </a:rPr>
              <a:t>instrument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economic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social change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mandate </a:t>
            </a:r>
            <a:r>
              <a:rPr dirty="0" sz="1200" spc="-10">
                <a:latin typeface="Times New Roman"/>
                <a:cs typeface="Times New Roman"/>
              </a:rPr>
              <a:t>given  </a:t>
            </a:r>
            <a:r>
              <a:rPr dirty="0" sz="1200">
                <a:latin typeface="Times New Roman"/>
                <a:cs typeface="Times New Roman"/>
              </a:rPr>
              <a:t>to the banks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expand their networks </a:t>
            </a:r>
            <a:r>
              <a:rPr dirty="0" sz="1200">
                <a:latin typeface="Times New Roman"/>
                <a:cs typeface="Times New Roman"/>
              </a:rPr>
              <a:t>in rural </a:t>
            </a:r>
            <a:r>
              <a:rPr dirty="0" sz="1200" spc="-5">
                <a:latin typeface="Times New Roman"/>
                <a:cs typeface="Times New Roman"/>
              </a:rPr>
              <a:t>areas </a:t>
            </a:r>
            <a:r>
              <a:rPr dirty="0" sz="1200">
                <a:latin typeface="Times New Roman"/>
                <a:cs typeface="Times New Roman"/>
              </a:rPr>
              <a:t>and to </a:t>
            </a:r>
            <a:r>
              <a:rPr dirty="0" sz="1200" spc="-1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loans to priority </a:t>
            </a:r>
            <a:r>
              <a:rPr dirty="0" sz="1200" spc="-5">
                <a:latin typeface="Times New Roman"/>
                <a:cs typeface="Times New Roman"/>
              </a:rPr>
              <a:t>sectors  such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small scale industries, self-employed groups, </a:t>
            </a:r>
            <a:r>
              <a:rPr dirty="0" sz="1200">
                <a:latin typeface="Times New Roman"/>
                <a:cs typeface="Times New Roman"/>
              </a:rPr>
              <a:t>agriculture and </a:t>
            </a:r>
            <a:r>
              <a:rPr dirty="0" sz="1200" spc="-5">
                <a:latin typeface="Times New Roman"/>
                <a:cs typeface="Times New Roman"/>
              </a:rPr>
              <a:t>schemes involving  women.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certain extent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banking </a:t>
            </a:r>
            <a:r>
              <a:rPr dirty="0" sz="1200">
                <a:latin typeface="Times New Roman"/>
                <a:cs typeface="Times New Roman"/>
              </a:rPr>
              <a:t>sector has achieved this </a:t>
            </a:r>
            <a:r>
              <a:rPr dirty="0" sz="1200" spc="-5">
                <a:latin typeface="Times New Roman"/>
                <a:cs typeface="Times New Roman"/>
              </a:rPr>
              <a:t>mandate. </a:t>
            </a:r>
            <a:r>
              <a:rPr dirty="0" sz="1200" spc="-15">
                <a:latin typeface="Times New Roman"/>
                <a:cs typeface="Times New Roman"/>
              </a:rPr>
              <a:t>Lead </a:t>
            </a:r>
            <a:r>
              <a:rPr dirty="0" sz="1200" spc="-5">
                <a:latin typeface="Times New Roman"/>
                <a:cs typeface="Times New Roman"/>
              </a:rPr>
              <a:t>Bank </a:t>
            </a:r>
            <a:r>
              <a:rPr dirty="0" sz="1200">
                <a:latin typeface="Times New Roman"/>
                <a:cs typeface="Times New Roman"/>
              </a:rPr>
              <a:t>Scheme  enabled the </a:t>
            </a:r>
            <a:r>
              <a:rPr dirty="0" sz="1200" spc="-5">
                <a:latin typeface="Times New Roman"/>
                <a:cs typeface="Times New Roman"/>
              </a:rPr>
              <a:t>banking system </a:t>
            </a:r>
            <a:r>
              <a:rPr dirty="0" sz="1200">
                <a:latin typeface="Times New Roman"/>
                <a:cs typeface="Times New Roman"/>
              </a:rPr>
              <a:t>to expand </a:t>
            </a:r>
            <a:r>
              <a:rPr dirty="0" sz="1200" spc="-5">
                <a:latin typeface="Times New Roman"/>
                <a:cs typeface="Times New Roman"/>
              </a:rPr>
              <a:t>its network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planned way </a:t>
            </a:r>
            <a:r>
              <a:rPr dirty="0" sz="1200">
                <a:latin typeface="Times New Roman"/>
                <a:cs typeface="Times New Roman"/>
              </a:rPr>
              <a:t>and make </a:t>
            </a:r>
            <a:r>
              <a:rPr dirty="0" sz="1200" spc="-5">
                <a:latin typeface="Times New Roman"/>
                <a:cs typeface="Times New Roman"/>
              </a:rPr>
              <a:t>available  </a:t>
            </a:r>
            <a:r>
              <a:rPr dirty="0" sz="1200">
                <a:latin typeface="Times New Roman"/>
                <a:cs typeface="Times New Roman"/>
              </a:rPr>
              <a:t>banking series to the </a:t>
            </a:r>
            <a:r>
              <a:rPr dirty="0" sz="1200" spc="-10">
                <a:latin typeface="Times New Roman"/>
                <a:cs typeface="Times New Roman"/>
              </a:rPr>
              <a:t>large </a:t>
            </a:r>
            <a:r>
              <a:rPr dirty="0" sz="1200">
                <a:latin typeface="Times New Roman"/>
                <a:cs typeface="Times New Roman"/>
              </a:rPr>
              <a:t>number of </a:t>
            </a:r>
            <a:r>
              <a:rPr dirty="0" sz="1200" spc="-5">
                <a:latin typeface="Times New Roman"/>
                <a:cs typeface="Times New Roman"/>
              </a:rPr>
              <a:t>population </a:t>
            </a:r>
            <a:r>
              <a:rPr dirty="0" sz="1200">
                <a:latin typeface="Times New Roman"/>
                <a:cs typeface="Times New Roman"/>
              </a:rPr>
              <a:t>and touch every </a:t>
            </a:r>
            <a:r>
              <a:rPr dirty="0" sz="1200" spc="-5">
                <a:latin typeface="Times New Roman"/>
                <a:cs typeface="Times New Roman"/>
              </a:rPr>
              <a:t>strata </a:t>
            </a:r>
            <a:r>
              <a:rPr dirty="0" sz="1200">
                <a:latin typeface="Times New Roman"/>
                <a:cs typeface="Times New Roman"/>
              </a:rPr>
              <a:t>of society </a:t>
            </a:r>
            <a:r>
              <a:rPr dirty="0" sz="1200" spc="5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extending </a:t>
            </a:r>
            <a:r>
              <a:rPr dirty="0" sz="1200" spc="-5">
                <a:latin typeface="Times New Roman"/>
                <a:cs typeface="Times New Roman"/>
              </a:rPr>
              <a:t>credit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their productive Endeavour’s. </a:t>
            </a:r>
            <a:r>
              <a:rPr dirty="0" sz="1200" spc="5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evident from the </a:t>
            </a:r>
            <a:r>
              <a:rPr dirty="0" sz="1200" spc="-10">
                <a:latin typeface="Times New Roman"/>
                <a:cs typeface="Times New Roman"/>
              </a:rPr>
              <a:t>fact </a:t>
            </a:r>
            <a:r>
              <a:rPr dirty="0" sz="1200" spc="-5">
                <a:latin typeface="Times New Roman"/>
                <a:cs typeface="Times New Roman"/>
              </a:rPr>
              <a:t>that population  </a:t>
            </a:r>
            <a:r>
              <a:rPr dirty="0" sz="1200">
                <a:latin typeface="Times New Roman"/>
                <a:cs typeface="Times New Roman"/>
              </a:rPr>
              <a:t>per office </a:t>
            </a:r>
            <a:r>
              <a:rPr dirty="0" sz="1200" spc="-1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commercial bank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 spc="-10">
                <a:latin typeface="Times New Roman"/>
                <a:cs typeface="Times New Roman"/>
              </a:rPr>
              <a:t>down </a:t>
            </a:r>
            <a:r>
              <a:rPr dirty="0" sz="1200">
                <a:latin typeface="Times New Roman"/>
                <a:cs typeface="Times New Roman"/>
              </a:rPr>
              <a:t>from 66,000 in the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1969 to 11,000 in  2004. </a:t>
            </a:r>
            <a:r>
              <a:rPr dirty="0" sz="1200" spc="-10">
                <a:latin typeface="Times New Roman"/>
                <a:cs typeface="Times New Roman"/>
              </a:rPr>
              <a:t>Similarly, </a:t>
            </a:r>
            <a:r>
              <a:rPr dirty="0" sz="1200" spc="-5">
                <a:latin typeface="Times New Roman"/>
                <a:cs typeface="Times New Roman"/>
              </a:rPr>
              <a:t>share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public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priority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increased </a:t>
            </a:r>
            <a:r>
              <a:rPr dirty="0" sz="1200">
                <a:latin typeface="Times New Roman"/>
                <a:cs typeface="Times New Roman"/>
              </a:rPr>
              <a:t>from  14.6% in 1969 to 44% of the </a:t>
            </a:r>
            <a:r>
              <a:rPr dirty="0" sz="1200" spc="-10">
                <a:latin typeface="Times New Roman"/>
                <a:cs typeface="Times New Roman"/>
              </a:rPr>
              <a:t>net </a:t>
            </a:r>
            <a:r>
              <a:rPr dirty="0" sz="1200">
                <a:latin typeface="Times New Roman"/>
                <a:cs typeface="Times New Roman"/>
              </a:rPr>
              <a:t>bank </a:t>
            </a:r>
            <a:r>
              <a:rPr dirty="0" sz="1200" spc="-5">
                <a:latin typeface="Times New Roman"/>
                <a:cs typeface="Times New Roman"/>
              </a:rPr>
              <a:t>credit.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deposit accounts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banking  </a:t>
            </a:r>
            <a:r>
              <a:rPr dirty="0" sz="1200" spc="-5">
                <a:latin typeface="Times New Roman"/>
                <a:cs typeface="Times New Roman"/>
              </a:rPr>
              <a:t>system increased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3crores in </a:t>
            </a:r>
            <a:r>
              <a:rPr dirty="0" sz="1200" spc="-10">
                <a:latin typeface="Times New Roman"/>
                <a:cs typeface="Times New Roman"/>
              </a:rPr>
              <a:t>1969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30 crores. </a:t>
            </a:r>
            <a:r>
              <a:rPr dirty="0" sz="1200" spc="-5">
                <a:latin typeface="Times New Roman"/>
                <a:cs typeface="Times New Roman"/>
              </a:rPr>
              <a:t>Borrowed </a:t>
            </a:r>
            <a:r>
              <a:rPr dirty="0" sz="1200">
                <a:latin typeface="Times New Roman"/>
                <a:cs typeface="Times New Roman"/>
              </a:rPr>
              <a:t>accounts </a:t>
            </a:r>
            <a:r>
              <a:rPr dirty="0" sz="1200" spc="-5">
                <a:latin typeface="Times New Roman"/>
                <a:cs typeface="Times New Roman"/>
              </a:rPr>
              <a:t>increased  </a:t>
            </a:r>
            <a:r>
              <a:rPr dirty="0" sz="1200">
                <a:latin typeface="Times New Roman"/>
                <a:cs typeface="Times New Roman"/>
              </a:rPr>
              <a:t>from 2.50 lakhs to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2.68crores.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accumulation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huge </a:t>
            </a:r>
            <a:r>
              <a:rPr dirty="0" sz="1200">
                <a:latin typeface="Times New Roman"/>
                <a:cs typeface="Times New Roman"/>
              </a:rPr>
              <a:t>non-performing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>
                <a:latin typeface="Times New Roman"/>
                <a:cs typeface="Times New Roman"/>
              </a:rPr>
              <a:t>in banks has </a:t>
            </a:r>
            <a:r>
              <a:rPr dirty="0" sz="1200" spc="-5">
                <a:latin typeface="Times New Roman"/>
                <a:cs typeface="Times New Roman"/>
              </a:rPr>
              <a:t>assumed </a:t>
            </a:r>
            <a:r>
              <a:rPr dirty="0" sz="1200">
                <a:latin typeface="Times New Roman"/>
                <a:cs typeface="Times New Roman"/>
              </a:rPr>
              <a:t>great </a:t>
            </a:r>
            <a:r>
              <a:rPr dirty="0" sz="1200" spc="-5">
                <a:latin typeface="Times New Roman"/>
                <a:cs typeface="Times New Roman"/>
              </a:rPr>
              <a:t>importance.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ctr" marL="121920" marR="121285">
              <a:lnSpc>
                <a:spcPct val="143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depth of the </a:t>
            </a:r>
            <a:r>
              <a:rPr dirty="0" sz="1200" spc="-5">
                <a:latin typeface="Times New Roman"/>
                <a:cs typeface="Times New Roman"/>
              </a:rPr>
              <a:t>problem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bad debts was first realized </a:t>
            </a:r>
            <a:r>
              <a:rPr dirty="0" sz="1200">
                <a:latin typeface="Times New Roman"/>
                <a:cs typeface="Times New Roman"/>
              </a:rPr>
              <a:t>only in </a:t>
            </a:r>
            <a:r>
              <a:rPr dirty="0" sz="1200" spc="5">
                <a:latin typeface="Times New Roman"/>
                <a:cs typeface="Times New Roman"/>
              </a:rPr>
              <a:t>early </a:t>
            </a:r>
            <a:r>
              <a:rPr dirty="0" sz="1200" spc="-5">
                <a:latin typeface="Times New Roman"/>
                <a:cs typeface="Times New Roman"/>
              </a:rPr>
              <a:t>1990s.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magnitude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in banks and financial </a:t>
            </a:r>
            <a:r>
              <a:rPr dirty="0" sz="1200" spc="-5">
                <a:latin typeface="Times New Roman"/>
                <a:cs typeface="Times New Roman"/>
              </a:rPr>
              <a:t>institutions is over Rs.1, </a:t>
            </a:r>
            <a:r>
              <a:rPr dirty="0" sz="1200">
                <a:latin typeface="Times New Roman"/>
                <a:cs typeface="Times New Roman"/>
              </a:rPr>
              <a:t>50,000 crores. </a:t>
            </a:r>
            <a:r>
              <a:rPr dirty="0" sz="1200" spc="-5">
                <a:latin typeface="Times New Roman"/>
                <a:cs typeface="Times New Roman"/>
              </a:rPr>
              <a:t>While gross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NPA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137" y="810640"/>
            <a:ext cx="5615305" cy="4652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9845" marR="24765">
              <a:lnSpc>
                <a:spcPct val="143600"/>
              </a:lnSpc>
              <a:spcBef>
                <a:spcPts val="90"/>
              </a:spcBef>
            </a:pPr>
            <a:r>
              <a:rPr dirty="0" sz="1200">
                <a:latin typeface="Times New Roman"/>
                <a:cs typeface="Times New Roman"/>
              </a:rPr>
              <a:t>reflects the quality of the loans made by </a:t>
            </a:r>
            <a:r>
              <a:rPr dirty="0" sz="1200" spc="-5">
                <a:latin typeface="Times New Roman"/>
                <a:cs typeface="Times New Roman"/>
              </a:rPr>
              <a:t>banks, </a:t>
            </a:r>
            <a:r>
              <a:rPr dirty="0" sz="1200">
                <a:latin typeface="Times New Roman"/>
                <a:cs typeface="Times New Roman"/>
              </a:rPr>
              <a:t>net </a:t>
            </a:r>
            <a:r>
              <a:rPr dirty="0" sz="1200" spc="-10">
                <a:latin typeface="Times New Roman"/>
                <a:cs typeface="Times New Roman"/>
              </a:rPr>
              <a:t>NPA </a:t>
            </a:r>
            <a:r>
              <a:rPr dirty="0" sz="1200">
                <a:latin typeface="Times New Roman"/>
                <a:cs typeface="Times New Roman"/>
              </a:rPr>
              <a:t>shows the actual burden of </a:t>
            </a:r>
            <a:r>
              <a:rPr dirty="0" sz="1200" spc="-5">
                <a:latin typeface="Times New Roman"/>
                <a:cs typeface="Times New Roman"/>
              </a:rPr>
              <a:t>banks.  Now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increasingly </a:t>
            </a:r>
            <a:r>
              <a:rPr dirty="0" sz="1200">
                <a:latin typeface="Times New Roman"/>
                <a:cs typeface="Times New Roman"/>
              </a:rPr>
              <a:t>evident that the </a:t>
            </a:r>
            <a:r>
              <a:rPr dirty="0" sz="1200" spc="-5">
                <a:latin typeface="Times New Roman"/>
                <a:cs typeface="Times New Roman"/>
              </a:rPr>
              <a:t>major </a:t>
            </a:r>
            <a:r>
              <a:rPr dirty="0" sz="1200">
                <a:latin typeface="Times New Roman"/>
                <a:cs typeface="Times New Roman"/>
              </a:rPr>
              <a:t>defaulters are the big </a:t>
            </a:r>
            <a:r>
              <a:rPr dirty="0" sz="1200" spc="-5">
                <a:latin typeface="Times New Roman"/>
                <a:cs typeface="Times New Roman"/>
              </a:rPr>
              <a:t>borrowers </a:t>
            </a:r>
            <a:r>
              <a:rPr dirty="0" sz="1200">
                <a:latin typeface="Times New Roman"/>
                <a:cs typeface="Times New Roman"/>
              </a:rPr>
              <a:t>coming from  the </a:t>
            </a:r>
            <a:r>
              <a:rPr dirty="0" sz="1200" spc="-5">
                <a:latin typeface="Times New Roman"/>
                <a:cs typeface="Times New Roman"/>
              </a:rPr>
              <a:t>non-priority </a:t>
            </a:r>
            <a:r>
              <a:rPr dirty="0" sz="1200">
                <a:latin typeface="Times New Roman"/>
                <a:cs typeface="Times New Roman"/>
              </a:rPr>
              <a:t>sector. The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financial institutions have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initiative </a:t>
            </a:r>
            <a:r>
              <a:rPr dirty="0" sz="1200">
                <a:latin typeface="Times New Roman"/>
                <a:cs typeface="Times New Roman"/>
              </a:rPr>
              <a:t>to  reduce </a:t>
            </a:r>
            <a:r>
              <a:rPr dirty="0" sz="1200" spc="-1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in a time bound </a:t>
            </a:r>
            <a:r>
              <a:rPr dirty="0" sz="1200" spc="-5">
                <a:latin typeface="Times New Roman"/>
                <a:cs typeface="Times New Roman"/>
              </a:rPr>
              <a:t>strategic </a:t>
            </a:r>
            <a:r>
              <a:rPr dirty="0" sz="1200">
                <a:latin typeface="Times New Roman"/>
                <a:cs typeface="Times New Roman"/>
              </a:rPr>
              <a:t>approach. </a:t>
            </a:r>
            <a:r>
              <a:rPr dirty="0" sz="1200" spc="-5">
                <a:latin typeface="Times New Roman"/>
                <a:cs typeface="Times New Roman"/>
              </a:rPr>
              <a:t>Public sector banks figure prominently </a:t>
            </a:r>
            <a:r>
              <a:rPr dirty="0" sz="1200">
                <a:latin typeface="Times New Roman"/>
                <a:cs typeface="Times New Roman"/>
              </a:rPr>
              <a:t>in  the </a:t>
            </a:r>
            <a:r>
              <a:rPr dirty="0" sz="1200" spc="-5">
                <a:latin typeface="Times New Roman"/>
                <a:cs typeface="Times New Roman"/>
              </a:rPr>
              <a:t>debate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because they dominate the banking </a:t>
            </a:r>
            <a:r>
              <a:rPr dirty="0" sz="1200" spc="-5">
                <a:latin typeface="Times New Roman"/>
                <a:cs typeface="Times New Roman"/>
              </a:rPr>
              <a:t>industries,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also since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have 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larger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compared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private sector banks. This raises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concern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industry </a:t>
            </a:r>
            <a:r>
              <a:rPr dirty="0" sz="1200">
                <a:latin typeface="Times New Roman"/>
                <a:cs typeface="Times New Roman"/>
              </a:rPr>
              <a:t>and academia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 spc="30">
                <a:latin typeface="Times New Roman"/>
                <a:cs typeface="Times New Roman"/>
              </a:rPr>
              <a:t>it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ctr" marL="88900" marR="90170">
              <a:lnSpc>
                <a:spcPct val="144400"/>
              </a:lnSpc>
              <a:spcBef>
                <a:spcPts val="980"/>
              </a:spcBef>
            </a:pPr>
            <a:r>
              <a:rPr dirty="0" sz="1200" spc="-5">
                <a:latin typeface="Times New Roman"/>
                <a:cs typeface="Times New Roman"/>
              </a:rPr>
              <a:t>generally </a:t>
            </a:r>
            <a:r>
              <a:rPr dirty="0" sz="1200">
                <a:latin typeface="Times New Roman"/>
                <a:cs typeface="Times New Roman"/>
              </a:rPr>
              <a:t>felt that </a:t>
            </a: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reduce the </a:t>
            </a:r>
            <a:r>
              <a:rPr dirty="0" sz="1200" spc="-5">
                <a:latin typeface="Times New Roman"/>
                <a:cs typeface="Times New Roman"/>
              </a:rPr>
              <a:t>profitability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banks, </a:t>
            </a:r>
            <a:r>
              <a:rPr dirty="0" sz="1200">
                <a:latin typeface="Times New Roman"/>
                <a:cs typeface="Times New Roman"/>
              </a:rPr>
              <a:t>weaken </a:t>
            </a:r>
            <a:r>
              <a:rPr dirty="0" sz="1200" spc="-5">
                <a:latin typeface="Times New Roman"/>
                <a:cs typeface="Times New Roman"/>
              </a:rPr>
              <a:t>its financial health </a:t>
            </a:r>
            <a:r>
              <a:rPr dirty="0" sz="1200">
                <a:latin typeface="Times New Roman"/>
                <a:cs typeface="Times New Roman"/>
              </a:rPr>
              <a:t>and  erode</a:t>
            </a:r>
            <a:endParaRPr sz="1200">
              <a:latin typeface="Times New Roman"/>
              <a:cs typeface="Times New Roman"/>
            </a:endParaRPr>
          </a:p>
          <a:p>
            <a:pPr algn="ctr" marL="12700" marR="10160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its solvency. </a:t>
            </a:r>
            <a:r>
              <a:rPr dirty="0" sz="1200" spc="-1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recovery of </a:t>
            </a:r>
            <a:r>
              <a:rPr dirty="0" sz="1200" spc="-5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a broad framework </a:t>
            </a:r>
            <a:r>
              <a:rPr dirty="0" sz="1200" spc="-10">
                <a:latin typeface="Times New Roman"/>
                <a:cs typeface="Times New Roman"/>
              </a:rPr>
              <a:t>has evolved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management 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10">
                <a:latin typeface="Times New Roman"/>
                <a:cs typeface="Times New Roman"/>
              </a:rPr>
              <a:t>NPAs </a:t>
            </a:r>
            <a:r>
              <a:rPr dirty="0" sz="1200">
                <a:latin typeface="Times New Roman"/>
                <a:cs typeface="Times New Roman"/>
              </a:rPr>
              <a:t>under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several options </a:t>
            </a:r>
            <a:r>
              <a:rPr dirty="0" sz="1200" spc="-5">
                <a:latin typeface="Times New Roman"/>
                <a:cs typeface="Times New Roman"/>
              </a:rPr>
              <a:t>are provided </a:t>
            </a:r>
            <a:r>
              <a:rPr dirty="0" sz="1200">
                <a:latin typeface="Times New Roman"/>
                <a:cs typeface="Times New Roman"/>
              </a:rPr>
              <a:t>for debt recovery and </a:t>
            </a:r>
            <a:r>
              <a:rPr dirty="0" sz="1200" spc="-5">
                <a:latin typeface="Times New Roman"/>
                <a:cs typeface="Times New Roman"/>
              </a:rPr>
              <a:t>restructuring.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Banks</a:t>
            </a:r>
            <a:endParaRPr sz="12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ctr" marL="15240" marR="5080">
              <a:lnSpc>
                <a:spcPts val="2080"/>
              </a:lnSpc>
              <a:spcBef>
                <a:spcPts val="155"/>
              </a:spcBef>
            </a:pPr>
            <a:r>
              <a:rPr dirty="0" sz="1200" spc="-15">
                <a:latin typeface="Times New Roman"/>
                <a:cs typeface="Times New Roman"/>
              </a:rPr>
              <a:t>FIs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 freedom to </a:t>
            </a:r>
            <a:r>
              <a:rPr dirty="0" sz="1200" spc="-10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implement their own policies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write-off  </a:t>
            </a:r>
            <a:r>
              <a:rPr dirty="0" sz="1200" spc="-5">
                <a:latin typeface="Times New Roman"/>
                <a:cs typeface="Times New Roman"/>
              </a:rPr>
              <a:t>incorporating </a:t>
            </a:r>
            <a:r>
              <a:rPr dirty="0" sz="1200">
                <a:latin typeface="Times New Roman"/>
                <a:cs typeface="Times New Roman"/>
              </a:rPr>
              <a:t>compromise and </a:t>
            </a:r>
            <a:r>
              <a:rPr dirty="0" sz="1200" spc="-5">
                <a:latin typeface="Times New Roman"/>
                <a:cs typeface="Times New Roman"/>
              </a:rPr>
              <a:t>negotiated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settlements.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1030"/>
              </a:spcBef>
            </a:pPr>
            <a:r>
              <a:rPr dirty="0" sz="1400" spc="-5" b="1">
                <a:latin typeface="Times New Roman"/>
                <a:cs typeface="Times New Roman"/>
              </a:rPr>
              <a:t>TYPES OF BANKS: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877" y="5905923"/>
            <a:ext cx="5709920" cy="17818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400" spc="-5" b="1">
                <a:latin typeface="Times New Roman"/>
                <a:cs typeface="Times New Roman"/>
              </a:rPr>
              <a:t>PUBLIC SECTOR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BANKS:</a:t>
            </a:r>
            <a:endParaRPr sz="1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Public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are the ones in </a:t>
            </a:r>
            <a:r>
              <a:rPr dirty="0" sz="1200" spc="-5">
                <a:latin typeface="Times New Roman"/>
                <a:cs typeface="Times New Roman"/>
              </a:rPr>
              <a:t>which the government </a:t>
            </a:r>
            <a:r>
              <a:rPr dirty="0" sz="1200">
                <a:latin typeface="Times New Roman"/>
                <a:cs typeface="Times New Roman"/>
              </a:rPr>
              <a:t>has a major </a:t>
            </a:r>
            <a:r>
              <a:rPr dirty="0" sz="1200" spc="-10">
                <a:latin typeface="Times New Roman"/>
                <a:cs typeface="Times New Roman"/>
              </a:rPr>
              <a:t>holding. </a:t>
            </a:r>
            <a:r>
              <a:rPr dirty="0" sz="1200" spc="-5">
                <a:latin typeface="Times New Roman"/>
                <a:cs typeface="Times New Roman"/>
              </a:rPr>
              <a:t>Public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Sector</a:t>
            </a:r>
            <a:endParaRPr sz="1200">
              <a:latin typeface="Times New Roman"/>
              <a:cs typeface="Times New Roman"/>
            </a:endParaRPr>
          </a:p>
          <a:p>
            <a:pPr marL="507365" marR="5080" indent="-495300">
              <a:lnSpc>
                <a:spcPct val="143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dominate 75% of </a:t>
            </a:r>
            <a:r>
              <a:rPr dirty="0" sz="1200" spc="-5">
                <a:latin typeface="Times New Roman"/>
                <a:cs typeface="Times New Roman"/>
              </a:rPr>
              <a:t>deposits </a:t>
            </a:r>
            <a:r>
              <a:rPr dirty="0" sz="1200">
                <a:latin typeface="Times New Roman"/>
                <a:cs typeface="Times New Roman"/>
              </a:rPr>
              <a:t>and 71% of </a:t>
            </a:r>
            <a:r>
              <a:rPr dirty="0" sz="1200" spc="-5">
                <a:latin typeface="Times New Roman"/>
                <a:cs typeface="Times New Roman"/>
              </a:rPr>
              <a:t>advances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banking industry. </a:t>
            </a:r>
            <a:r>
              <a:rPr dirty="0" sz="1200">
                <a:latin typeface="Times New Roman"/>
                <a:cs typeface="Times New Roman"/>
              </a:rPr>
              <a:t>Public Sector 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control </a:t>
            </a:r>
            <a:r>
              <a:rPr dirty="0" sz="1200" spc="-5">
                <a:latin typeface="Times New Roman"/>
                <a:cs typeface="Times New Roman"/>
              </a:rPr>
              <a:t>commercial banking India, these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further classified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into:</a:t>
            </a:r>
            <a:endParaRPr sz="1200">
              <a:latin typeface="Times New Roman"/>
              <a:cs typeface="Times New Roman"/>
            </a:endParaRPr>
          </a:p>
          <a:p>
            <a:pPr marL="2352675" indent="-165735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2353310" algn="l"/>
              </a:tabLst>
            </a:pPr>
            <a:r>
              <a:rPr dirty="0" sz="1200" spc="-5">
                <a:latin typeface="Times New Roman"/>
                <a:cs typeface="Times New Roman"/>
              </a:rPr>
              <a:t>Nationalized </a:t>
            </a:r>
            <a:r>
              <a:rPr dirty="0" sz="1200">
                <a:latin typeface="Times New Roman"/>
                <a:cs typeface="Times New Roman"/>
              </a:rPr>
              <a:t>banks</a:t>
            </a:r>
            <a:endParaRPr sz="1200">
              <a:latin typeface="Times New Roman"/>
              <a:cs typeface="Times New Roman"/>
            </a:endParaRPr>
          </a:p>
          <a:p>
            <a:pPr marL="1804035" indent="-165735">
              <a:lnSpc>
                <a:spcPct val="100000"/>
              </a:lnSpc>
              <a:spcBef>
                <a:spcPts val="620"/>
              </a:spcBef>
              <a:buAutoNum type="arabicParenR"/>
              <a:tabLst>
                <a:tab pos="1804670" algn="l"/>
              </a:tabLst>
            </a:pPr>
            <a:r>
              <a:rPr dirty="0" sz="1200" spc="-5">
                <a:latin typeface="Times New Roman"/>
                <a:cs typeface="Times New Roman"/>
              </a:rPr>
              <a:t>State Bank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India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associates</a:t>
            </a:r>
            <a:endParaRPr sz="1200">
              <a:latin typeface="Times New Roman"/>
              <a:cs typeface="Times New Roman"/>
            </a:endParaRPr>
          </a:p>
          <a:p>
            <a:pPr marL="2266315" indent="-165735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2266950" algn="l"/>
              </a:tabLst>
            </a:pPr>
            <a:r>
              <a:rPr dirty="0" sz="1200" spc="-5">
                <a:latin typeface="Times New Roman"/>
                <a:cs typeface="Times New Roman"/>
              </a:rPr>
              <a:t>Regional </a:t>
            </a:r>
            <a:r>
              <a:rPr dirty="0" sz="1200">
                <a:latin typeface="Times New Roman"/>
                <a:cs typeface="Times New Roman"/>
              </a:rPr>
              <a:t>Rural </a:t>
            </a:r>
            <a:r>
              <a:rPr dirty="0" sz="1200" spc="-5">
                <a:latin typeface="Times New Roman"/>
                <a:cs typeface="Times New Roman"/>
              </a:rPr>
              <a:t>Banks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957" y="8236161"/>
            <a:ext cx="5448935" cy="141351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1400" spc="-5" b="1">
                <a:latin typeface="Times New Roman"/>
                <a:cs typeface="Times New Roman"/>
              </a:rPr>
              <a:t>PRIVATE SECTOR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BANKS:</a:t>
            </a:r>
            <a:endParaRPr sz="1400">
              <a:latin typeface="Times New Roman"/>
              <a:cs typeface="Times New Roman"/>
            </a:endParaRPr>
          </a:p>
          <a:p>
            <a:pPr algn="ctr" marL="30480" marR="32384">
              <a:lnSpc>
                <a:spcPct val="143100"/>
              </a:lnSpc>
              <a:spcBef>
                <a:spcPts val="120"/>
              </a:spcBef>
            </a:pP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banks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existence </a:t>
            </a:r>
            <a:r>
              <a:rPr dirty="0" sz="1200" spc="-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supplement the </a:t>
            </a:r>
            <a:r>
              <a:rPr dirty="0" sz="1200" spc="-5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public sector  </a:t>
            </a:r>
            <a:r>
              <a:rPr dirty="0" sz="1200">
                <a:latin typeface="Times New Roman"/>
                <a:cs typeface="Times New Roman"/>
              </a:rPr>
              <a:t>banks</a:t>
            </a:r>
            <a:endParaRPr sz="1200">
              <a:latin typeface="Times New Roman"/>
              <a:cs typeface="Times New Roman"/>
            </a:endParaRPr>
          </a:p>
          <a:p>
            <a:pPr marL="2545715" marR="5715" indent="-2533650">
              <a:lnSpc>
                <a:spcPct val="1430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serve </a:t>
            </a:r>
            <a:r>
              <a:rPr dirty="0" sz="1200">
                <a:latin typeface="Times New Roman"/>
                <a:cs typeface="Times New Roman"/>
              </a:rPr>
              <a:t>the needs of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economy </a:t>
            </a:r>
            <a:r>
              <a:rPr dirty="0" sz="1200">
                <a:latin typeface="Times New Roman"/>
                <a:cs typeface="Times New Roman"/>
              </a:rPr>
              <a:t>better.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public </a:t>
            </a:r>
            <a:r>
              <a:rPr dirty="0" sz="1200" spc="-5">
                <a:latin typeface="Times New Roman"/>
                <a:cs typeface="Times New Roman"/>
              </a:rPr>
              <a:t>sector </a:t>
            </a:r>
            <a:r>
              <a:rPr dirty="0" sz="1200">
                <a:latin typeface="Times New Roman"/>
                <a:cs typeface="Times New Roman"/>
              </a:rPr>
              <a:t>banks </a:t>
            </a:r>
            <a:r>
              <a:rPr dirty="0" sz="1200" spc="-5">
                <a:latin typeface="Times New Roman"/>
                <a:cs typeface="Times New Roman"/>
              </a:rPr>
              <a:t>were merely </a:t>
            </a:r>
            <a:r>
              <a:rPr dirty="0" sz="1200">
                <a:latin typeface="Times New Roman"/>
                <a:cs typeface="Times New Roman"/>
              </a:rPr>
              <a:t>in the  hands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97" y="810640"/>
            <a:ext cx="5666740" cy="301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03200" marR="196850">
              <a:lnSpc>
                <a:spcPct val="1431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government, </a:t>
            </a:r>
            <a:r>
              <a:rPr dirty="0" sz="1200">
                <a:latin typeface="Times New Roman"/>
                <a:cs typeface="Times New Roman"/>
              </a:rPr>
              <a:t>banks had no </a:t>
            </a:r>
            <a:r>
              <a:rPr dirty="0" sz="1200" spc="-5">
                <a:latin typeface="Times New Roman"/>
                <a:cs typeface="Times New Roman"/>
              </a:rPr>
              <a:t>incentive </a:t>
            </a:r>
            <a:r>
              <a:rPr dirty="0" sz="1200">
                <a:latin typeface="Times New Roman"/>
                <a:cs typeface="Times New Roman"/>
              </a:rPr>
              <a:t>to make profits and </a:t>
            </a:r>
            <a:r>
              <a:rPr dirty="0" sz="1200" spc="-5">
                <a:latin typeface="Times New Roman"/>
                <a:cs typeface="Times New Roman"/>
              </a:rPr>
              <a:t>improve </a:t>
            </a:r>
            <a:r>
              <a:rPr dirty="0" sz="1200">
                <a:latin typeface="Times New Roman"/>
                <a:cs typeface="Times New Roman"/>
              </a:rPr>
              <a:t>their financial  </a:t>
            </a:r>
            <a:r>
              <a:rPr dirty="0" sz="1200" spc="-5">
                <a:latin typeface="Times New Roman"/>
                <a:cs typeface="Times New Roman"/>
              </a:rPr>
              <a:t>capability.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main difference between public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</a:t>
            </a:r>
            <a:r>
              <a:rPr dirty="0" sz="1200" spc="-5">
                <a:latin typeface="Times New Roman"/>
                <a:cs typeface="Times New Roman"/>
              </a:rPr>
              <a:t>banks is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public sector </a:t>
            </a:r>
            <a:r>
              <a:rPr dirty="0" sz="1200">
                <a:latin typeface="Times New Roman"/>
                <a:cs typeface="Times New Roman"/>
              </a:rPr>
              <a:t>banks  follow the </a:t>
            </a:r>
            <a:r>
              <a:rPr dirty="0" sz="1200" spc="-10">
                <a:latin typeface="Times New Roman"/>
                <a:cs typeface="Times New Roman"/>
              </a:rPr>
              <a:t>RBI </a:t>
            </a:r>
            <a:r>
              <a:rPr dirty="0" sz="1200">
                <a:latin typeface="Times New Roman"/>
                <a:cs typeface="Times New Roman"/>
              </a:rPr>
              <a:t>interest rules </a:t>
            </a:r>
            <a:r>
              <a:rPr dirty="0" sz="1200" spc="-5">
                <a:latin typeface="Times New Roman"/>
                <a:cs typeface="Times New Roman"/>
              </a:rPr>
              <a:t>strictly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 spc="5">
                <a:latin typeface="Times New Roman"/>
                <a:cs typeface="Times New Roman"/>
              </a:rPr>
              <a:t>banks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make </a:t>
            </a:r>
            <a:r>
              <a:rPr dirty="0" sz="1200" spc="-1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changes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them </a:t>
            </a:r>
            <a:r>
              <a:rPr dirty="0" sz="1200">
                <a:latin typeface="Times New Roman"/>
                <a:cs typeface="Times New Roman"/>
              </a:rPr>
              <a:t>but  </a:t>
            </a:r>
            <a:r>
              <a:rPr dirty="0" sz="1200" spc="5">
                <a:latin typeface="Times New Roman"/>
                <a:cs typeface="Times New Roman"/>
              </a:rPr>
              <a:t>only</a:t>
            </a:r>
            <a:endParaRPr sz="1200">
              <a:latin typeface="Times New Roman"/>
              <a:cs typeface="Times New Roman"/>
            </a:endParaRPr>
          </a:p>
          <a:p>
            <a:pPr algn="ctr" marL="60960" marR="48895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after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approval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15">
                <a:latin typeface="Times New Roman"/>
                <a:cs typeface="Times New Roman"/>
              </a:rPr>
              <a:t>RBI. </a:t>
            </a:r>
            <a:r>
              <a:rPr dirty="0" sz="1200" spc="-5">
                <a:latin typeface="Times New Roman"/>
                <a:cs typeface="Times New Roman"/>
              </a:rPr>
              <a:t>Private </a:t>
            </a:r>
            <a:r>
              <a:rPr dirty="0" sz="1200">
                <a:latin typeface="Times New Roman"/>
                <a:cs typeface="Times New Roman"/>
              </a:rPr>
              <a:t>sector banks are the </a:t>
            </a:r>
            <a:r>
              <a:rPr dirty="0" sz="1200" spc="-5">
                <a:latin typeface="Times New Roman"/>
                <a:cs typeface="Times New Roman"/>
              </a:rPr>
              <a:t>banks which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controlled </a:t>
            </a:r>
            <a:r>
              <a:rPr dirty="0" sz="1200">
                <a:latin typeface="Times New Roman"/>
                <a:cs typeface="Times New Roman"/>
              </a:rPr>
              <a:t>by  the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private lenders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approval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10">
                <a:latin typeface="Times New Roman"/>
                <a:cs typeface="Times New Roman"/>
              </a:rPr>
              <a:t>RBI. </a:t>
            </a:r>
            <a:r>
              <a:rPr dirty="0" sz="1200">
                <a:latin typeface="Times New Roman"/>
                <a:cs typeface="Times New Roman"/>
              </a:rPr>
              <a:t>Their interest </a:t>
            </a:r>
            <a:r>
              <a:rPr dirty="0" sz="1200" spc="-5">
                <a:latin typeface="Times New Roman"/>
                <a:cs typeface="Times New Roman"/>
              </a:rPr>
              <a:t>rates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slightly costly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algn="ctr" marL="889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compared to </a:t>
            </a:r>
            <a:r>
              <a:rPr dirty="0" sz="1200" spc="-5">
                <a:latin typeface="Times New Roman"/>
                <a:cs typeface="Times New Roman"/>
              </a:rPr>
              <a:t>public sector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NPA </a:t>
            </a:r>
            <a:r>
              <a:rPr dirty="0" sz="1400" spc="-5" b="1">
                <a:latin typeface="Times New Roman"/>
                <a:cs typeface="Times New Roman"/>
              </a:rPr>
              <a:t>(NON PERFORMING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ASSET)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334383"/>
            <a:ext cx="5748020" cy="52184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116205">
              <a:lnSpc>
                <a:spcPct val="144100"/>
              </a:lnSpc>
              <a:spcBef>
                <a:spcPts val="114"/>
              </a:spcBef>
            </a:pP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Non-performing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asset </a:t>
            </a:r>
            <a:r>
              <a:rPr dirty="0" sz="1100" spc="-1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dirty="0" sz="1100" spc="-10" b="1">
                <a:solidFill>
                  <a:srgbClr val="212121"/>
                </a:solidFill>
                <a:latin typeface="Arial"/>
                <a:cs typeface="Arial"/>
              </a:rPr>
              <a:t>NPA</a:t>
            </a:r>
            <a:r>
              <a:rPr dirty="0" sz="1100" spc="-10">
                <a:solidFill>
                  <a:srgbClr val="212121"/>
                </a:solidFill>
                <a:latin typeface="Arial"/>
                <a:cs typeface="Arial"/>
              </a:rPr>
              <a:t>) </a:t>
            </a:r>
            <a:r>
              <a:rPr dirty="0" sz="1100" spc="-15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defined as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dirty="0" sz="1100" spc="-10">
                <a:solidFill>
                  <a:srgbClr val="212121"/>
                </a:solidFill>
                <a:latin typeface="Arial"/>
                <a:cs typeface="Arial"/>
              </a:rPr>
              <a:t>credit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facility </a:t>
            </a:r>
            <a:r>
              <a:rPr dirty="0" sz="1100" spc="-15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respect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which the interest 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and/or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installment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principal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has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remained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'past </a:t>
            </a:r>
            <a:r>
              <a:rPr dirty="0" sz="1100" spc="-10">
                <a:solidFill>
                  <a:srgbClr val="212121"/>
                </a:solidFill>
                <a:latin typeface="Arial"/>
                <a:cs typeface="Arial"/>
              </a:rPr>
              <a:t>due'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for a specified period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of time.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In  simple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terms, </a:t>
            </a:r>
            <a:r>
              <a:rPr dirty="0" sz="1100" spc="-10">
                <a:solidFill>
                  <a:srgbClr val="212121"/>
                </a:solidFill>
                <a:latin typeface="Arial"/>
                <a:cs typeface="Arial"/>
              </a:rPr>
              <a:t>an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asset </a:t>
            </a:r>
            <a:r>
              <a:rPr dirty="0" sz="1100" spc="-15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tagged </a:t>
            </a:r>
            <a:r>
              <a:rPr dirty="0" sz="1100" spc="-10">
                <a:solidFill>
                  <a:srgbClr val="212121"/>
                </a:solidFill>
                <a:latin typeface="Arial"/>
                <a:cs typeface="Arial"/>
              </a:rPr>
              <a:t>as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non performing when </a:t>
            </a:r>
            <a:r>
              <a:rPr dirty="0" sz="1100" spc="-15">
                <a:solidFill>
                  <a:srgbClr val="212121"/>
                </a:solidFill>
                <a:latin typeface="Arial"/>
                <a:cs typeface="Arial"/>
              </a:rPr>
              <a:t>it </a:t>
            </a:r>
            <a:r>
              <a:rPr dirty="0" sz="1100">
                <a:solidFill>
                  <a:srgbClr val="212121"/>
                </a:solidFill>
                <a:latin typeface="Arial"/>
                <a:cs typeface="Arial"/>
              </a:rPr>
              <a:t>ceases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to generate </a:t>
            </a:r>
            <a:r>
              <a:rPr dirty="0" sz="1100" spc="-10">
                <a:solidFill>
                  <a:srgbClr val="212121"/>
                </a:solidFill>
                <a:latin typeface="Arial"/>
                <a:cs typeface="Arial"/>
              </a:rPr>
              <a:t>income </a:t>
            </a:r>
            <a:r>
              <a:rPr dirty="0" sz="1100" spc="-5">
                <a:solidFill>
                  <a:srgbClr val="212121"/>
                </a:solidFill>
                <a:latin typeface="Arial"/>
                <a:cs typeface="Arial"/>
              </a:rPr>
              <a:t>for  the lender.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or in other </a:t>
            </a:r>
            <a:r>
              <a:rPr dirty="0" sz="1200" spc="-5">
                <a:latin typeface="Times New Roman"/>
                <a:cs typeface="Times New Roman"/>
              </a:rPr>
              <a:t>words Non </a:t>
            </a:r>
            <a:r>
              <a:rPr dirty="0" sz="1200">
                <a:latin typeface="Times New Roman"/>
                <a:cs typeface="Times New Roman"/>
              </a:rPr>
              <a:t>Performing </a:t>
            </a:r>
            <a:r>
              <a:rPr dirty="0" sz="1200" spc="-10">
                <a:latin typeface="Times New Roman"/>
                <a:cs typeface="Times New Roman"/>
              </a:rPr>
              <a:t>Asset </a:t>
            </a:r>
            <a:r>
              <a:rPr dirty="0" sz="1200">
                <a:latin typeface="Times New Roman"/>
                <a:cs typeface="Times New Roman"/>
              </a:rPr>
              <a:t>means an </a:t>
            </a:r>
            <a:r>
              <a:rPr dirty="0" sz="1200" spc="-5">
                <a:latin typeface="Times New Roman"/>
                <a:cs typeface="Times New Roman"/>
              </a:rPr>
              <a:t>asset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account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borrower,  which</a:t>
            </a:r>
            <a:endParaRPr sz="1200">
              <a:latin typeface="Times New Roman"/>
              <a:cs typeface="Times New Roman"/>
            </a:endParaRPr>
          </a:p>
          <a:p>
            <a:pPr algn="ctr" marL="22860" marR="5080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has been </a:t>
            </a:r>
            <a:r>
              <a:rPr dirty="0" sz="1200" spc="-5">
                <a:latin typeface="Times New Roman"/>
                <a:cs typeface="Times New Roman"/>
              </a:rPr>
              <a:t>classified </a:t>
            </a:r>
            <a:r>
              <a:rPr dirty="0" sz="1200">
                <a:latin typeface="Times New Roman"/>
                <a:cs typeface="Times New Roman"/>
              </a:rPr>
              <a:t>by a bank or financial </a:t>
            </a:r>
            <a:r>
              <a:rPr dirty="0" sz="1200" spc="-5">
                <a:latin typeface="Times New Roman"/>
                <a:cs typeface="Times New Roman"/>
              </a:rPr>
              <a:t>institution </a:t>
            </a:r>
            <a:r>
              <a:rPr dirty="0" sz="1200">
                <a:latin typeface="Times New Roman"/>
                <a:cs typeface="Times New Roman"/>
              </a:rPr>
              <a:t>as sub-standard, doubtful or </a:t>
            </a:r>
            <a:r>
              <a:rPr dirty="0" sz="1200" spc="-5">
                <a:latin typeface="Times New Roman"/>
                <a:cs typeface="Times New Roman"/>
              </a:rPr>
              <a:t>loss asset, </a:t>
            </a:r>
            <a:r>
              <a:rPr dirty="0" sz="1200">
                <a:latin typeface="Times New Roman"/>
                <a:cs typeface="Times New Roman"/>
              </a:rPr>
              <a:t>in  accordance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directions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guidelines relating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asset </a:t>
            </a:r>
            <a:r>
              <a:rPr dirty="0" sz="1200">
                <a:latin typeface="Times New Roman"/>
                <a:cs typeface="Times New Roman"/>
              </a:rPr>
              <a:t>classification </a:t>
            </a:r>
            <a:r>
              <a:rPr dirty="0" sz="1200" spc="-5">
                <a:latin typeface="Times New Roman"/>
                <a:cs typeface="Times New Roman"/>
              </a:rPr>
              <a:t>issued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10">
                <a:latin typeface="Times New Roman"/>
                <a:cs typeface="Times New Roman"/>
              </a:rPr>
              <a:t>RBI. </a:t>
            </a:r>
            <a:r>
              <a:rPr dirty="0" sz="1200" spc="-20">
                <a:latin typeface="Times New Roman"/>
                <a:cs typeface="Times New Roman"/>
              </a:rPr>
              <a:t>An  </a:t>
            </a:r>
            <a:r>
              <a:rPr dirty="0" sz="1200">
                <a:latin typeface="Times New Roman"/>
                <a:cs typeface="Times New Roman"/>
              </a:rPr>
              <a:t>amount due </a:t>
            </a: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>
                <a:latin typeface="Times New Roman"/>
                <a:cs typeface="Times New Roman"/>
              </a:rPr>
              <a:t>any credit </a:t>
            </a:r>
            <a:r>
              <a:rPr dirty="0" sz="1200" spc="-5">
                <a:latin typeface="Times New Roman"/>
                <a:cs typeface="Times New Roman"/>
              </a:rPr>
              <a:t>facility is </a:t>
            </a:r>
            <a:r>
              <a:rPr dirty="0" sz="1200" spc="5">
                <a:latin typeface="Times New Roman"/>
                <a:cs typeface="Times New Roman"/>
              </a:rPr>
              <a:t>treated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10">
                <a:latin typeface="Times New Roman"/>
                <a:cs typeface="Times New Roman"/>
              </a:rPr>
              <a:t>"past </a:t>
            </a:r>
            <a:r>
              <a:rPr dirty="0" sz="1200">
                <a:latin typeface="Times New Roman"/>
                <a:cs typeface="Times New Roman"/>
              </a:rPr>
              <a:t>due" </a:t>
            </a:r>
            <a:r>
              <a:rPr dirty="0" sz="1200" spc="10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it has not </a:t>
            </a:r>
            <a:r>
              <a:rPr dirty="0" sz="1200" spc="-5">
                <a:latin typeface="Times New Roman"/>
                <a:cs typeface="Times New Roman"/>
              </a:rPr>
              <a:t>been paid within  </a:t>
            </a:r>
            <a:r>
              <a:rPr dirty="0" sz="1200">
                <a:latin typeface="Times New Roman"/>
                <a:cs typeface="Times New Roman"/>
              </a:rPr>
              <a:t>30 </a:t>
            </a:r>
            <a:r>
              <a:rPr dirty="0" sz="1200" spc="-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from the due </a:t>
            </a:r>
            <a:r>
              <a:rPr dirty="0" sz="1200" spc="-5">
                <a:latin typeface="Times New Roman"/>
                <a:cs typeface="Times New Roman"/>
              </a:rPr>
              <a:t>date. Due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improvement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10">
                <a:latin typeface="Times New Roman"/>
                <a:cs typeface="Times New Roman"/>
              </a:rPr>
              <a:t>payment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settlement </a:t>
            </a:r>
            <a:r>
              <a:rPr dirty="0" sz="1200" spc="-10">
                <a:latin typeface="Times New Roman"/>
                <a:cs typeface="Times New Roman"/>
              </a:rPr>
              <a:t>systems,  </a:t>
            </a:r>
            <a:r>
              <a:rPr dirty="0" sz="1200">
                <a:latin typeface="Times New Roman"/>
                <a:cs typeface="Times New Roman"/>
              </a:rPr>
              <a:t>recovery climate, up </a:t>
            </a:r>
            <a:r>
              <a:rPr dirty="0" sz="1200" spc="-5">
                <a:latin typeface="Times New Roman"/>
                <a:cs typeface="Times New Roman"/>
              </a:rPr>
              <a:t>gradation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technology </a:t>
            </a:r>
            <a:r>
              <a:rPr dirty="0" sz="1200">
                <a:latin typeface="Times New Roman"/>
                <a:cs typeface="Times New Roman"/>
              </a:rPr>
              <a:t>in the banking </a:t>
            </a:r>
            <a:r>
              <a:rPr dirty="0" sz="1200" spc="-5">
                <a:latin typeface="Times New Roman"/>
                <a:cs typeface="Times New Roman"/>
              </a:rPr>
              <a:t>system, </a:t>
            </a:r>
            <a:r>
              <a:rPr dirty="0" sz="1200">
                <a:latin typeface="Times New Roman"/>
                <a:cs typeface="Times New Roman"/>
              </a:rPr>
              <a:t>etc.,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decided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dispense with </a:t>
            </a:r>
            <a:r>
              <a:rPr dirty="0" sz="1200" spc="-10">
                <a:latin typeface="Times New Roman"/>
                <a:cs typeface="Times New Roman"/>
              </a:rPr>
              <a:t>'past </a:t>
            </a:r>
            <a:r>
              <a:rPr dirty="0" sz="1200" spc="5">
                <a:latin typeface="Times New Roman"/>
                <a:cs typeface="Times New Roman"/>
              </a:rPr>
              <a:t>due' </a:t>
            </a:r>
            <a:r>
              <a:rPr dirty="0" sz="1200">
                <a:latin typeface="Times New Roman"/>
                <a:cs typeface="Times New Roman"/>
              </a:rPr>
              <a:t>concept, </a:t>
            </a:r>
            <a:r>
              <a:rPr dirty="0" sz="1200" spc="-5">
                <a:latin typeface="Times New Roman"/>
                <a:cs typeface="Times New Roman"/>
              </a:rPr>
              <a:t>with effect </a:t>
            </a:r>
            <a:r>
              <a:rPr dirty="0" sz="1200">
                <a:latin typeface="Times New Roman"/>
                <a:cs typeface="Times New Roman"/>
              </a:rPr>
              <a:t>from March 31, 2007. </a:t>
            </a:r>
            <a:r>
              <a:rPr dirty="0" sz="1200" spc="-10">
                <a:latin typeface="Times New Roman"/>
                <a:cs typeface="Times New Roman"/>
              </a:rPr>
              <a:t>Accordingly, </a:t>
            </a:r>
            <a:r>
              <a:rPr dirty="0" sz="1200">
                <a:latin typeface="Times New Roman"/>
                <a:cs typeface="Times New Roman"/>
              </a:rPr>
              <a:t>as from that  date, a </a:t>
            </a:r>
            <a:r>
              <a:rPr dirty="0" sz="1200" spc="-5">
                <a:latin typeface="Times New Roman"/>
                <a:cs typeface="Times New Roman"/>
              </a:rPr>
              <a:t>Non performing asset </a:t>
            </a:r>
            <a:r>
              <a:rPr dirty="0" sz="1200" spc="-15">
                <a:latin typeface="Times New Roman"/>
                <a:cs typeface="Times New Roman"/>
              </a:rPr>
              <a:t>(NPA) </a:t>
            </a:r>
            <a:r>
              <a:rPr dirty="0" sz="1200" spc="-5">
                <a:latin typeface="Times New Roman"/>
                <a:cs typeface="Times New Roman"/>
              </a:rPr>
              <a:t>shell </a:t>
            </a:r>
            <a:r>
              <a:rPr dirty="0" sz="1200">
                <a:latin typeface="Times New Roman"/>
                <a:cs typeface="Times New Roman"/>
              </a:rPr>
              <a:t>be an </a:t>
            </a:r>
            <a:r>
              <a:rPr dirty="0" sz="1200" spc="-5">
                <a:latin typeface="Times New Roman"/>
                <a:cs typeface="Times New Roman"/>
              </a:rPr>
              <a:t>advance where interest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/or </a:t>
            </a:r>
            <a:r>
              <a:rPr dirty="0" sz="1200">
                <a:latin typeface="Times New Roman"/>
                <a:cs typeface="Times New Roman"/>
              </a:rPr>
              <a:t>installment of  </a:t>
            </a:r>
            <a:r>
              <a:rPr dirty="0" sz="1200" spc="-5">
                <a:latin typeface="Times New Roman"/>
                <a:cs typeface="Times New Roman"/>
              </a:rPr>
              <a:t>principal remain overdue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period </a:t>
            </a:r>
            <a:r>
              <a:rPr dirty="0" sz="1200">
                <a:latin typeface="Times New Roman"/>
                <a:cs typeface="Times New Roman"/>
              </a:rPr>
              <a:t>of more than 180 </a:t>
            </a:r>
            <a:r>
              <a:rPr dirty="0" sz="1200" spc="-1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in respect of a Term </a:t>
            </a:r>
            <a:r>
              <a:rPr dirty="0" sz="1200" spc="-10">
                <a:latin typeface="Times New Roman"/>
                <a:cs typeface="Times New Roman"/>
              </a:rPr>
              <a:t>Loan, </a:t>
            </a:r>
            <a:r>
              <a:rPr dirty="0" sz="1200">
                <a:latin typeface="Times New Roman"/>
                <a:cs typeface="Times New Roman"/>
              </a:rPr>
              <a:t>the  account </a:t>
            </a:r>
            <a:r>
              <a:rPr dirty="0" sz="1200" spc="-5">
                <a:latin typeface="Times New Roman"/>
                <a:cs typeface="Times New Roman"/>
              </a:rPr>
              <a:t>remains </a:t>
            </a:r>
            <a:r>
              <a:rPr dirty="0" sz="1200" spc="-15">
                <a:latin typeface="Times New Roman"/>
                <a:cs typeface="Times New Roman"/>
              </a:rPr>
              <a:t>'out </a:t>
            </a:r>
            <a:r>
              <a:rPr dirty="0" sz="1200">
                <a:latin typeface="Times New Roman"/>
                <a:cs typeface="Times New Roman"/>
              </a:rPr>
              <a:t>of order' for a period of more than 180 </a:t>
            </a:r>
            <a:r>
              <a:rPr dirty="0" sz="1200" spc="-15">
                <a:latin typeface="Times New Roman"/>
                <a:cs typeface="Times New Roman"/>
              </a:rPr>
              <a:t>days, </a:t>
            </a:r>
            <a:r>
              <a:rPr dirty="0" sz="1200">
                <a:latin typeface="Times New Roman"/>
                <a:cs typeface="Times New Roman"/>
              </a:rPr>
              <a:t>in respect of an </a:t>
            </a:r>
            <a:r>
              <a:rPr dirty="0" sz="1200" spc="-5">
                <a:latin typeface="Times New Roman"/>
                <a:cs typeface="Times New Roman"/>
              </a:rPr>
              <a:t>overdraft/  </a:t>
            </a:r>
            <a:r>
              <a:rPr dirty="0" sz="1200">
                <a:latin typeface="Times New Roman"/>
                <a:cs typeface="Times New Roman"/>
              </a:rPr>
              <a:t>cash</a:t>
            </a:r>
            <a:endParaRPr sz="1200">
              <a:latin typeface="Times New Roman"/>
              <a:cs typeface="Times New Roman"/>
            </a:endParaRPr>
          </a:p>
          <a:p>
            <a:pPr algn="ctr" marL="129539" marR="111760">
              <a:lnSpc>
                <a:spcPct val="143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Credit(OD/CC), </a:t>
            </a:r>
            <a:r>
              <a:rPr dirty="0" sz="1200">
                <a:latin typeface="Times New Roman"/>
                <a:cs typeface="Times New Roman"/>
              </a:rPr>
              <a:t>the bill </a:t>
            </a:r>
            <a:r>
              <a:rPr dirty="0" sz="1200" spc="-5">
                <a:latin typeface="Times New Roman"/>
                <a:cs typeface="Times New Roman"/>
              </a:rPr>
              <a:t>remains overdue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5">
                <a:latin typeface="Times New Roman"/>
                <a:cs typeface="Times New Roman"/>
              </a:rPr>
              <a:t>period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more than </a:t>
            </a:r>
            <a:r>
              <a:rPr dirty="0" sz="1200">
                <a:latin typeface="Times New Roman"/>
                <a:cs typeface="Times New Roman"/>
              </a:rPr>
              <a:t>180 </a:t>
            </a:r>
            <a:r>
              <a:rPr dirty="0" sz="1200" spc="-10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in the case of  bills</a:t>
            </a:r>
            <a:endParaRPr sz="1200">
              <a:latin typeface="Times New Roman"/>
              <a:cs typeface="Times New Roman"/>
            </a:endParaRPr>
          </a:p>
          <a:p>
            <a:pPr algn="ctr" marL="99060" marR="89535">
              <a:lnSpc>
                <a:spcPct val="1438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purchased and </a:t>
            </a:r>
            <a:r>
              <a:rPr dirty="0" sz="1200" spc="-5">
                <a:latin typeface="Times New Roman"/>
                <a:cs typeface="Times New Roman"/>
              </a:rPr>
              <a:t>discounted, interest </a:t>
            </a:r>
            <a:r>
              <a:rPr dirty="0" sz="1200">
                <a:latin typeface="Times New Roman"/>
                <a:cs typeface="Times New Roman"/>
              </a:rPr>
              <a:t>and/ or </a:t>
            </a:r>
            <a:r>
              <a:rPr dirty="0" sz="1200" spc="-5">
                <a:latin typeface="Times New Roman"/>
                <a:cs typeface="Times New Roman"/>
              </a:rPr>
              <a:t>installment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principal remains overdue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two  harvest seasons </a:t>
            </a:r>
            <a:r>
              <a:rPr dirty="0" sz="1200">
                <a:latin typeface="Times New Roman"/>
                <a:cs typeface="Times New Roman"/>
              </a:rPr>
              <a:t>but for a period not </a:t>
            </a:r>
            <a:r>
              <a:rPr dirty="0" sz="1200" spc="-5">
                <a:latin typeface="Times New Roman"/>
                <a:cs typeface="Times New Roman"/>
              </a:rPr>
              <a:t>exceeding two </a:t>
            </a:r>
            <a:r>
              <a:rPr dirty="0" sz="1200">
                <a:latin typeface="Times New Roman"/>
                <a:cs typeface="Times New Roman"/>
              </a:rPr>
              <a:t>half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in the case of an </a:t>
            </a:r>
            <a:r>
              <a:rPr dirty="0" sz="1200" spc="-5">
                <a:latin typeface="Times New Roman"/>
                <a:cs typeface="Times New Roman"/>
              </a:rPr>
              <a:t>advance  granted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097" y="810640"/>
            <a:ext cx="5749290" cy="83635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780" marR="18415">
              <a:lnSpc>
                <a:spcPct val="1431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agricultural </a:t>
            </a:r>
            <a:r>
              <a:rPr dirty="0" sz="1200">
                <a:latin typeface="Times New Roman"/>
                <a:cs typeface="Times New Roman"/>
              </a:rPr>
              <a:t>purpose, and any amount to be </a:t>
            </a:r>
            <a:r>
              <a:rPr dirty="0" sz="1200" spc="-5">
                <a:latin typeface="Times New Roman"/>
                <a:cs typeface="Times New Roman"/>
              </a:rPr>
              <a:t>received </a:t>
            </a:r>
            <a:r>
              <a:rPr dirty="0" sz="1200">
                <a:latin typeface="Times New Roman"/>
                <a:cs typeface="Times New Roman"/>
              </a:rPr>
              <a:t>remains </a:t>
            </a:r>
            <a:r>
              <a:rPr dirty="0" sz="1200" spc="-5">
                <a:latin typeface="Times New Roman"/>
                <a:cs typeface="Times New Roman"/>
              </a:rPr>
              <a:t>overdue </a:t>
            </a:r>
            <a:r>
              <a:rPr dirty="0" sz="1200">
                <a:latin typeface="Times New Roman"/>
                <a:cs typeface="Times New Roman"/>
              </a:rPr>
              <a:t>for a period of more  than 180 </a:t>
            </a:r>
            <a:r>
              <a:rPr dirty="0" sz="1200" spc="-10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in respect of other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accounts.</a:t>
            </a:r>
            <a:endParaRPr sz="1200">
              <a:latin typeface="Times New Roman"/>
              <a:cs typeface="Times New Roman"/>
            </a:endParaRPr>
          </a:p>
          <a:p>
            <a:pPr algn="ctr" marL="416559" marR="418465">
              <a:lnSpc>
                <a:spcPct val="1431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view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moving towards international best practices </a:t>
            </a:r>
            <a:r>
              <a:rPr dirty="0" sz="1200">
                <a:latin typeface="Times New Roman"/>
                <a:cs typeface="Times New Roman"/>
              </a:rPr>
              <a:t>and to </a:t>
            </a:r>
            <a:r>
              <a:rPr dirty="0" sz="1200" spc="-5">
                <a:latin typeface="Times New Roman"/>
                <a:cs typeface="Times New Roman"/>
              </a:rPr>
              <a:t>ensure greater  transparency, </a:t>
            </a:r>
            <a:r>
              <a:rPr dirty="0" sz="120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algn="ctr" marL="132080" marR="130175">
              <a:lnSpc>
                <a:spcPct val="1431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has been </a:t>
            </a:r>
            <a:r>
              <a:rPr dirty="0" sz="1200" spc="-5">
                <a:latin typeface="Times New Roman"/>
                <a:cs typeface="Times New Roman"/>
              </a:rPr>
              <a:t>decided </a:t>
            </a:r>
            <a:r>
              <a:rPr dirty="0" sz="1200">
                <a:latin typeface="Times New Roman"/>
                <a:cs typeface="Times New Roman"/>
              </a:rPr>
              <a:t>to adopt the </a:t>
            </a:r>
            <a:r>
              <a:rPr dirty="0" sz="1200" spc="-15">
                <a:latin typeface="Times New Roman"/>
                <a:cs typeface="Times New Roman"/>
              </a:rPr>
              <a:t>'90 </a:t>
            </a:r>
            <a:r>
              <a:rPr dirty="0" sz="1200">
                <a:latin typeface="Times New Roman"/>
                <a:cs typeface="Times New Roman"/>
              </a:rPr>
              <a:t>days overdue' norm for identification of </a:t>
            </a:r>
            <a:r>
              <a:rPr dirty="0" sz="1200" spc="-15">
                <a:latin typeface="Times New Roman"/>
                <a:cs typeface="Times New Roman"/>
              </a:rPr>
              <a:t>NPAs, </a:t>
            </a:r>
            <a:r>
              <a:rPr dirty="0" sz="1200">
                <a:latin typeface="Times New Roman"/>
                <a:cs typeface="Times New Roman"/>
              </a:rPr>
              <a:t>form the 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  <a:p>
            <a:pPr algn="ctr" marL="133985" marR="123825">
              <a:lnSpc>
                <a:spcPct val="1431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ending March 31, 2010. </a:t>
            </a:r>
            <a:r>
              <a:rPr dirty="0" sz="1200" spc="-5">
                <a:latin typeface="Times New Roman"/>
                <a:cs typeface="Times New Roman"/>
              </a:rPr>
              <a:t>Accordingly, with </a:t>
            </a:r>
            <a:r>
              <a:rPr dirty="0" sz="1200">
                <a:latin typeface="Times New Roman"/>
                <a:cs typeface="Times New Roman"/>
              </a:rPr>
              <a:t>effect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March 31, 2010, 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non-performing  </a:t>
            </a:r>
            <a:r>
              <a:rPr dirty="0" sz="1200" spc="-5">
                <a:latin typeface="Times New Roman"/>
                <a:cs typeface="Times New Roman"/>
              </a:rPr>
              <a:t>asset</a:t>
            </a:r>
            <a:endParaRPr sz="1200">
              <a:latin typeface="Times New Roman"/>
              <a:cs typeface="Times New Roman"/>
            </a:endParaRPr>
          </a:p>
          <a:p>
            <a:pPr algn="ctr" marL="106680" marR="106680">
              <a:lnSpc>
                <a:spcPct val="1439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(NPA) </a:t>
            </a:r>
            <a:r>
              <a:rPr dirty="0" sz="1200" spc="-5">
                <a:latin typeface="Times New Roman"/>
                <a:cs typeface="Times New Roman"/>
              </a:rPr>
              <a:t>shell </a:t>
            </a:r>
            <a:r>
              <a:rPr dirty="0" sz="1200">
                <a:latin typeface="Times New Roman"/>
                <a:cs typeface="Times New Roman"/>
              </a:rPr>
              <a:t>be a loan or an </a:t>
            </a:r>
            <a:r>
              <a:rPr dirty="0" sz="1200" spc="-5">
                <a:latin typeface="Times New Roman"/>
                <a:cs typeface="Times New Roman"/>
              </a:rPr>
              <a:t>advance where; interest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/or installment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principal </a:t>
            </a:r>
            <a:r>
              <a:rPr dirty="0" sz="1200">
                <a:latin typeface="Times New Roman"/>
                <a:cs typeface="Times New Roman"/>
              </a:rPr>
              <a:t>remain  </a:t>
            </a:r>
            <a:r>
              <a:rPr dirty="0" sz="1200" spc="-5">
                <a:latin typeface="Times New Roman"/>
                <a:cs typeface="Times New Roman"/>
              </a:rPr>
              <a:t>overdue </a:t>
            </a:r>
            <a:r>
              <a:rPr dirty="0" sz="1200">
                <a:latin typeface="Times New Roman"/>
                <a:cs typeface="Times New Roman"/>
              </a:rPr>
              <a:t>for a period of </a:t>
            </a:r>
            <a:r>
              <a:rPr dirty="0" sz="1200" spc="-5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than 90 </a:t>
            </a:r>
            <a:r>
              <a:rPr dirty="0" sz="1200" spc="-1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in respect of a </a:t>
            </a:r>
            <a:r>
              <a:rPr dirty="0" sz="1200" spc="-5">
                <a:latin typeface="Times New Roman"/>
                <a:cs typeface="Times New Roman"/>
              </a:rPr>
              <a:t>Term </a:t>
            </a:r>
            <a:r>
              <a:rPr dirty="0" sz="1200" spc="-10">
                <a:latin typeface="Times New Roman"/>
                <a:cs typeface="Times New Roman"/>
              </a:rPr>
              <a:t>Loan,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account remains  </a:t>
            </a:r>
            <a:r>
              <a:rPr dirty="0" sz="1200" spc="-10">
                <a:latin typeface="Times New Roman"/>
                <a:cs typeface="Times New Roman"/>
              </a:rPr>
              <a:t>'out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57785" marR="5715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order' for a period of more than 90 </a:t>
            </a:r>
            <a:r>
              <a:rPr dirty="0" sz="1200" spc="-15">
                <a:latin typeface="Times New Roman"/>
                <a:cs typeface="Times New Roman"/>
              </a:rPr>
              <a:t>days, </a:t>
            </a:r>
            <a:r>
              <a:rPr dirty="0" sz="1200">
                <a:latin typeface="Times New Roman"/>
                <a:cs typeface="Times New Roman"/>
              </a:rPr>
              <a:t>in respect of an </a:t>
            </a:r>
            <a:r>
              <a:rPr dirty="0" sz="1200" spc="-5">
                <a:latin typeface="Times New Roman"/>
                <a:cs typeface="Times New Roman"/>
              </a:rPr>
              <a:t>overdraft/ </a:t>
            </a:r>
            <a:r>
              <a:rPr dirty="0" sz="1200">
                <a:latin typeface="Times New Roman"/>
                <a:cs typeface="Times New Roman"/>
              </a:rPr>
              <a:t>cash </a:t>
            </a:r>
            <a:r>
              <a:rPr dirty="0" sz="1200" spc="-5">
                <a:latin typeface="Times New Roman"/>
                <a:cs typeface="Times New Roman"/>
              </a:rPr>
              <a:t>Credit(OD/CC), </a:t>
            </a:r>
            <a:r>
              <a:rPr dirty="0" sz="1200">
                <a:latin typeface="Times New Roman"/>
                <a:cs typeface="Times New Roman"/>
              </a:rPr>
              <a:t>the  bill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remains </a:t>
            </a:r>
            <a:r>
              <a:rPr dirty="0" sz="1200" spc="-5">
                <a:latin typeface="Times New Roman"/>
                <a:cs typeface="Times New Roman"/>
              </a:rPr>
              <a:t>overdue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period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than 90 </a:t>
            </a:r>
            <a:r>
              <a:rPr dirty="0" sz="1200" spc="-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in the case of </a:t>
            </a:r>
            <a:r>
              <a:rPr dirty="0" sz="1200" spc="-5">
                <a:latin typeface="Times New Roman"/>
                <a:cs typeface="Times New Roman"/>
              </a:rPr>
              <a:t>bills </a:t>
            </a:r>
            <a:r>
              <a:rPr dirty="0" sz="1200">
                <a:latin typeface="Times New Roman"/>
                <a:cs typeface="Times New Roman"/>
              </a:rPr>
              <a:t>purchased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discounted,</a:t>
            </a:r>
            <a:endParaRPr sz="1200">
              <a:latin typeface="Times New Roman"/>
              <a:cs typeface="Times New Roman"/>
            </a:endParaRPr>
          </a:p>
          <a:p>
            <a:pPr algn="ctr" marL="151765" marR="152400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interest and/ or </a:t>
            </a:r>
            <a:r>
              <a:rPr dirty="0" sz="1200" spc="-5">
                <a:latin typeface="Times New Roman"/>
                <a:cs typeface="Times New Roman"/>
              </a:rPr>
              <a:t>installment </a:t>
            </a:r>
            <a:r>
              <a:rPr dirty="0" sz="1200" spc="-1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principal remains overdue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two harvest seasons </a:t>
            </a:r>
            <a:r>
              <a:rPr dirty="0" sz="1200">
                <a:latin typeface="Times New Roman"/>
                <a:cs typeface="Times New Roman"/>
              </a:rPr>
              <a:t>but for a  period</a:t>
            </a:r>
            <a:endParaRPr sz="1200">
              <a:latin typeface="Times New Roman"/>
              <a:cs typeface="Times New Roman"/>
            </a:endParaRPr>
          </a:p>
          <a:p>
            <a:pPr algn="ctr" marR="1270">
              <a:lnSpc>
                <a:spcPct val="100000"/>
              </a:lnSpc>
              <a:spcBef>
                <a:spcPts val="440"/>
              </a:spcBef>
            </a:pPr>
            <a:r>
              <a:rPr dirty="0" sz="1200">
                <a:latin typeface="Times New Roman"/>
                <a:cs typeface="Times New Roman"/>
              </a:rPr>
              <a:t>not exceeding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half </a:t>
            </a:r>
            <a:r>
              <a:rPr dirty="0" sz="1200" spc="-10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in the case of an </a:t>
            </a:r>
            <a:r>
              <a:rPr dirty="0" sz="1200" spc="-5">
                <a:latin typeface="Times New Roman"/>
                <a:cs typeface="Times New Roman"/>
              </a:rPr>
              <a:t>advance granted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agricultural purpose,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640"/>
              </a:spcBef>
            </a:pPr>
            <a:r>
              <a:rPr dirty="0" sz="1200" spc="5">
                <a:latin typeface="Times New Roman"/>
                <a:cs typeface="Times New Roman"/>
              </a:rPr>
              <a:t>any</a:t>
            </a:r>
            <a:endParaRPr sz="1200">
              <a:latin typeface="Times New Roman"/>
              <a:cs typeface="Times New Roman"/>
            </a:endParaRPr>
          </a:p>
          <a:p>
            <a:pPr algn="ctr" marL="66040" marR="61594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amount to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received remains overdue </a:t>
            </a:r>
            <a:r>
              <a:rPr dirty="0" sz="1200">
                <a:latin typeface="Times New Roman"/>
                <a:cs typeface="Times New Roman"/>
              </a:rPr>
              <a:t>for a period of </a:t>
            </a:r>
            <a:r>
              <a:rPr dirty="0" sz="1200" spc="-5">
                <a:latin typeface="Times New Roman"/>
                <a:cs typeface="Times New Roman"/>
              </a:rPr>
              <a:t>more than </a:t>
            </a:r>
            <a:r>
              <a:rPr dirty="0" sz="1200">
                <a:latin typeface="Times New Roman"/>
                <a:cs typeface="Times New Roman"/>
              </a:rPr>
              <a:t>90 </a:t>
            </a:r>
            <a:r>
              <a:rPr dirty="0" sz="1200" spc="-10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in respect of other  accounts.</a:t>
            </a:r>
            <a:endParaRPr sz="1200">
              <a:latin typeface="Times New Roman"/>
              <a:cs typeface="Times New Roman"/>
            </a:endParaRPr>
          </a:p>
          <a:p>
            <a:pPr algn="ctr" marR="1905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Non-Performing </a:t>
            </a:r>
            <a:r>
              <a:rPr dirty="0" sz="1200" spc="-10">
                <a:latin typeface="Times New Roman"/>
                <a:cs typeface="Times New Roman"/>
              </a:rPr>
              <a:t>Asset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10">
                <a:latin typeface="Times New Roman"/>
                <a:cs typeface="Times New Roman"/>
              </a:rPr>
              <a:t>NPA, It </a:t>
            </a:r>
            <a:r>
              <a:rPr dirty="0" sz="1200" spc="-5">
                <a:latin typeface="Times New Roman"/>
                <a:cs typeface="Times New Roman"/>
              </a:rPr>
              <a:t>is called such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10">
                <a:latin typeface="Times New Roman"/>
                <a:cs typeface="Times New Roman"/>
              </a:rPr>
              <a:t>"Asset", </a:t>
            </a:r>
            <a:r>
              <a:rPr dirty="0" sz="1200">
                <a:latin typeface="Times New Roman"/>
                <a:cs typeface="Times New Roman"/>
              </a:rPr>
              <a:t>it does not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bring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substantial income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Owner </a:t>
            </a:r>
            <a:r>
              <a:rPr dirty="0" sz="1200">
                <a:latin typeface="Times New Roman"/>
                <a:cs typeface="Times New Roman"/>
              </a:rPr>
              <a:t>or is </a:t>
            </a:r>
            <a:r>
              <a:rPr dirty="0" sz="1200" spc="-5">
                <a:latin typeface="Times New Roman"/>
                <a:cs typeface="Times New Roman"/>
              </a:rPr>
              <a:t>just </a:t>
            </a:r>
            <a:r>
              <a:rPr dirty="0" sz="1200">
                <a:latin typeface="Times New Roman"/>
                <a:cs typeface="Times New Roman"/>
              </a:rPr>
              <a:t>dormant. </a:t>
            </a:r>
            <a:r>
              <a:rPr dirty="0" sz="1200" spc="-5">
                <a:latin typeface="Times New Roman"/>
                <a:cs typeface="Times New Roman"/>
              </a:rPr>
              <a:t>Call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white elephant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wish.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200" spc="-10">
                <a:latin typeface="Times New Roman"/>
                <a:cs typeface="Times New Roman"/>
              </a:rPr>
              <a:t>Basically,</a:t>
            </a: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ct val="143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having something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should work </a:t>
            </a:r>
            <a:r>
              <a:rPr dirty="0" sz="1200">
                <a:latin typeface="Times New Roman"/>
                <a:cs typeface="Times New Roman"/>
              </a:rPr>
              <a:t>but does not.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supposed </a:t>
            </a:r>
            <a:r>
              <a:rPr dirty="0" sz="1200">
                <a:latin typeface="Times New Roman"/>
                <a:cs typeface="Times New Roman"/>
              </a:rPr>
              <a:t>to make </a:t>
            </a:r>
            <a:r>
              <a:rPr dirty="0" sz="1200" spc="10">
                <a:latin typeface="Times New Roman"/>
                <a:cs typeface="Times New Roman"/>
              </a:rPr>
              <a:t>Non- </a:t>
            </a:r>
            <a:r>
              <a:rPr dirty="0" sz="1200">
                <a:latin typeface="Times New Roman"/>
                <a:cs typeface="Times New Roman"/>
              </a:rPr>
              <a:t>Performing  </a:t>
            </a:r>
            <a:r>
              <a:rPr dirty="0" sz="1200" spc="-5">
                <a:latin typeface="Times New Roman"/>
                <a:cs typeface="Times New Roman"/>
              </a:rPr>
              <a:t>Assets work. </a:t>
            </a:r>
            <a:r>
              <a:rPr dirty="0" sz="1200">
                <a:latin typeface="Times New Roman"/>
                <a:cs typeface="Times New Roman"/>
              </a:rPr>
              <a:t>The RBI has issued </a:t>
            </a:r>
            <a:r>
              <a:rPr dirty="0" sz="1200" spc="-5">
                <a:latin typeface="Times New Roman"/>
                <a:cs typeface="Times New Roman"/>
              </a:rPr>
              <a:t>guidelines </a:t>
            </a:r>
            <a:r>
              <a:rPr dirty="0" sz="1200">
                <a:latin typeface="Times New Roman"/>
                <a:cs typeface="Times New Roman"/>
              </a:rPr>
              <a:t>to banks for </a:t>
            </a:r>
            <a:r>
              <a:rPr dirty="0" sz="1200" spc="-5">
                <a:latin typeface="Times New Roman"/>
                <a:cs typeface="Times New Roman"/>
              </a:rPr>
              <a:t>classification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assets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Arial Black"/>
                <a:cs typeface="Arial Black"/>
              </a:rPr>
              <a:t>TYPES </a:t>
            </a:r>
            <a:r>
              <a:rPr dirty="0" sz="1400">
                <a:latin typeface="Arial Black"/>
                <a:cs typeface="Arial Black"/>
              </a:rPr>
              <a:t>/ </a:t>
            </a:r>
            <a:r>
              <a:rPr dirty="0" sz="1200" spc="-5">
                <a:latin typeface="Arial Black"/>
                <a:cs typeface="Arial Black"/>
              </a:rPr>
              <a:t>CATAGORIES </a:t>
            </a:r>
            <a:r>
              <a:rPr dirty="0" sz="1200">
                <a:latin typeface="Arial Black"/>
                <a:cs typeface="Arial Black"/>
              </a:rPr>
              <a:t>OF NON </a:t>
            </a:r>
            <a:r>
              <a:rPr dirty="0" sz="1200" spc="-5">
                <a:latin typeface="Arial Black"/>
                <a:cs typeface="Arial Black"/>
              </a:rPr>
              <a:t>PERFORMING </a:t>
            </a:r>
            <a:r>
              <a:rPr dirty="0" sz="1200" spc="-10">
                <a:latin typeface="Arial Black"/>
                <a:cs typeface="Arial Black"/>
              </a:rPr>
              <a:t>ASSETS</a:t>
            </a:r>
            <a:r>
              <a:rPr dirty="0" sz="1200" spc="1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1415"/>
              </a:spcBef>
            </a:pPr>
            <a:r>
              <a:rPr dirty="0" sz="1200" spc="-5" b="1">
                <a:latin typeface="Times New Roman"/>
                <a:cs typeface="Times New Roman"/>
              </a:rPr>
              <a:t>(A </a:t>
            </a:r>
            <a:r>
              <a:rPr dirty="0" sz="1200" b="1">
                <a:latin typeface="Times New Roman"/>
                <a:cs typeface="Times New Roman"/>
              </a:rPr>
              <a:t>)  </a:t>
            </a:r>
            <a:r>
              <a:rPr dirty="0" sz="1200" spc="-5" b="1">
                <a:latin typeface="Constantia"/>
                <a:cs typeface="Constantia"/>
              </a:rPr>
              <a:t>Standard (Assets):</a:t>
            </a:r>
            <a:endParaRPr sz="1200">
              <a:latin typeface="Constantia"/>
              <a:cs typeface="Constantia"/>
            </a:endParaRPr>
          </a:p>
          <a:p>
            <a:pPr algn="ctr" marL="33655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latin typeface="Times New Roman"/>
                <a:cs typeface="Times New Roman"/>
              </a:rPr>
              <a:t>These are loans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any problem </a:t>
            </a:r>
            <a:r>
              <a:rPr dirty="0" sz="1200" spc="-5">
                <a:latin typeface="Times New Roman"/>
                <a:cs typeface="Times New Roman"/>
              </a:rPr>
              <a:t>are less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risk.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ROUF BHAT</dc:creator>
  <dcterms:created xsi:type="dcterms:W3CDTF">2020-06-12T14:06:34Z</dcterms:created>
  <dcterms:modified xsi:type="dcterms:W3CDTF">2020-06-12T14:06:34Z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2020-06-12T00:00:00Z</vt:filetime>
  </property>
</Properties>
</file>