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482A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482A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4047"/>
            <a:ext cx="1054476" cy="3779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380" y="2761488"/>
            <a:ext cx="615619" cy="6400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4380" y="2791967"/>
            <a:ext cx="612571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5333" y="1719072"/>
            <a:ext cx="618666" cy="6156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4380" y="1719072"/>
            <a:ext cx="618666" cy="61569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87619" y="0"/>
            <a:ext cx="2517333" cy="3596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482A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482A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189" y="0"/>
            <a:ext cx="5680762" cy="4572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23" y="762000"/>
            <a:ext cx="396190" cy="365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005" y="332740"/>
            <a:ext cx="50761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482A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hyperlink" Target="https://presentations.ai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s://presentations.ai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presentations.ai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resentations.ai/" TargetMode="Externa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0200" y="1302004"/>
            <a:ext cx="1950720" cy="12115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 indent="8890">
              <a:lnSpc>
                <a:spcPct val="88900"/>
              </a:lnSpc>
              <a:spcBef>
                <a:spcPts val="470"/>
              </a:spcBef>
            </a:pPr>
            <a:r>
              <a:rPr dirty="0" sz="2800" spc="-85">
                <a:solidFill>
                  <a:srgbClr val="161616"/>
                </a:solidFill>
                <a:latin typeface="Calibri"/>
                <a:cs typeface="Calibri"/>
              </a:rPr>
              <a:t>TQM </a:t>
            </a:r>
            <a:r>
              <a:rPr dirty="0" sz="2800" spc="-25">
                <a:solidFill>
                  <a:srgbClr val="161616"/>
                </a:solidFill>
                <a:latin typeface="Calibri"/>
                <a:cs typeface="Calibri"/>
              </a:rPr>
              <a:t>IN </a:t>
            </a:r>
            <a:r>
              <a:rPr dirty="0" sz="2800" spc="-10">
                <a:solidFill>
                  <a:srgbClr val="161616"/>
                </a:solidFill>
                <a:latin typeface="Calibri"/>
                <a:cs typeface="Calibri"/>
              </a:rPr>
              <a:t>HEALTHCARE SERVICES: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4963" y="2324607"/>
            <a:ext cx="214820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70">
                <a:solidFill>
                  <a:srgbClr val="161616"/>
                </a:solidFill>
                <a:latin typeface="Calibri"/>
                <a:cs typeface="Calibri"/>
              </a:rPr>
              <a:t>rocusius</a:t>
            </a:r>
            <a:r>
              <a:rPr dirty="0" sz="3700" spc="-9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3700" spc="-25">
                <a:solidFill>
                  <a:srgbClr val="161616"/>
                </a:solidFill>
                <a:latin typeface="Calibri"/>
                <a:cs typeface="Calibri"/>
              </a:rPr>
              <a:t>ou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9466" y="2807461"/>
            <a:ext cx="1471930" cy="105854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 indent="-635">
              <a:lnSpc>
                <a:spcPts val="3000"/>
              </a:lnSpc>
              <a:spcBef>
                <a:spcPts val="550"/>
              </a:spcBef>
            </a:pPr>
            <a:r>
              <a:rPr dirty="0" sz="2850" spc="-10">
                <a:solidFill>
                  <a:srgbClr val="161616"/>
                </a:solidFill>
                <a:latin typeface="Calibri"/>
                <a:cs typeface="Calibri"/>
              </a:rPr>
              <a:t>APOLLO HOSPITAL</a:t>
            </a:r>
            <a:endParaRPr sz="28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dirty="0" sz="1100" spc="-20">
                <a:solidFill>
                  <a:srgbClr val="4B4B4B"/>
                </a:solidFill>
                <a:latin typeface="Calibri"/>
                <a:cs typeface="Calibri"/>
              </a:rPr>
              <a:t>Brief </a:t>
            </a:r>
            <a:r>
              <a:rPr dirty="0" sz="1100" spc="-10">
                <a:solidFill>
                  <a:srgbClr val="4B4B4B"/>
                </a:solidFill>
                <a:latin typeface="Calibri"/>
                <a:cs typeface="Calibri"/>
              </a:rPr>
              <a:t>Overview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4047"/>
            <a:ext cx="1054476" cy="3779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7619" y="0"/>
            <a:ext cx="2517333" cy="3596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734" y="266700"/>
            <a:ext cx="4702810" cy="627380"/>
          </a:xfrm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pc="-25" b="1">
                <a:latin typeface="Calibri"/>
                <a:cs typeface="Calibri"/>
              </a:rPr>
              <a:t>INTRODUCTION</a:t>
            </a:r>
            <a:r>
              <a:rPr dirty="0" spc="12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TO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spc="-130" b="1">
                <a:latin typeface="Calibri"/>
                <a:cs typeface="Calibri"/>
              </a:rPr>
              <a:t>TQM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</a:t>
            </a:r>
            <a:r>
              <a:rPr dirty="0" spc="-12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HEALTHCARE</a:t>
            </a:r>
          </a:p>
          <a:p>
            <a:pPr marL="13970">
              <a:lnSpc>
                <a:spcPct val="100000"/>
              </a:lnSpc>
              <a:spcBef>
                <a:spcPts val="260"/>
              </a:spcBef>
            </a:pPr>
            <a:r>
              <a:rPr dirty="0" sz="1100" spc="-20">
                <a:solidFill>
                  <a:srgbClr val="4B4B4B"/>
                </a:solidFill>
                <a:latin typeface="Calibri"/>
                <a:cs typeface="Calibri"/>
              </a:rPr>
              <a:t>Focusing</a:t>
            </a:r>
            <a:r>
              <a:rPr dirty="0" sz="1100" spc="15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4B4B4B"/>
                </a:solidFill>
                <a:latin typeface="Calibri"/>
                <a:cs typeface="Calibri"/>
              </a:rPr>
              <a:t>on</a:t>
            </a:r>
            <a:r>
              <a:rPr dirty="0" sz="1100" spc="-5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494949"/>
                </a:solidFill>
                <a:latin typeface="Calibri"/>
                <a:cs typeface="Calibri"/>
              </a:rPr>
              <a:t>Apollo</a:t>
            </a:r>
            <a:r>
              <a:rPr dirty="0" sz="1100" spc="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4B4B4B"/>
                </a:solidFill>
                <a:latin typeface="Calibri"/>
                <a:cs typeface="Calibri"/>
              </a:rPr>
              <a:t>Hospital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3855" y="1502918"/>
            <a:ext cx="1581150" cy="7086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Adoption</a:t>
            </a:r>
            <a:r>
              <a:rPr dirty="0" sz="750" spc="5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750" spc="7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TQM</a:t>
            </a:r>
            <a:r>
              <a:rPr dirty="0" sz="75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Practices</a:t>
            </a:r>
            <a:endParaRPr sz="750">
              <a:latin typeface="Calibri"/>
              <a:cs typeface="Calibri"/>
            </a:endParaRPr>
          </a:p>
          <a:p>
            <a:pPr marL="12700" marR="5080" indent="-635">
              <a:lnSpc>
                <a:spcPts val="1100"/>
              </a:lnSpc>
            </a:pP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Apollo</a:t>
            </a:r>
            <a:r>
              <a:rPr dirty="0" sz="75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Hospitals</a:t>
            </a:r>
            <a:r>
              <a:rPr dirty="0" sz="75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has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0F0F0F"/>
                </a:solidFill>
                <a:latin typeface="Calibri"/>
                <a:cs typeface="Calibri"/>
              </a:rPr>
              <a:t>embraced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Total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Quality</a:t>
            </a:r>
            <a:r>
              <a:rPr dirty="0" sz="75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Management</a:t>
            </a:r>
            <a:r>
              <a:rPr dirty="0" sz="750" spc="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(TQM)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practices</a:t>
            </a:r>
            <a:r>
              <a:rPr dirty="0" sz="750" spc="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enhance</a:t>
            </a:r>
            <a:r>
              <a:rPr dirty="0" sz="750" spc="3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 quality</a:t>
            </a:r>
            <a:r>
              <a:rPr dirty="0" sz="750" spc="3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75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healthcare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services.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4213" y="3069589"/>
            <a:ext cx="1515110" cy="5683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229"/>
              </a:spcBef>
            </a:pP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Streamlined</a:t>
            </a:r>
            <a:r>
              <a:rPr dirty="0" sz="750" spc="1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Processes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1100"/>
              </a:lnSpc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Through</a:t>
            </a:r>
            <a:r>
              <a:rPr dirty="0" sz="75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TQM,</a:t>
            </a:r>
            <a:r>
              <a:rPr dirty="0" sz="75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processes</a:t>
            </a:r>
            <a:r>
              <a:rPr dirty="0" sz="7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have</a:t>
            </a:r>
            <a:r>
              <a:rPr dirty="0" sz="75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been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streamlined</a:t>
            </a:r>
            <a:r>
              <a:rPr dirty="0" sz="750" spc="5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7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enhance</a:t>
            </a:r>
            <a:r>
              <a:rPr dirty="0" sz="750" spc="4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efficiency</a:t>
            </a:r>
            <a:r>
              <a:rPr dirty="0" sz="750" spc="3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effectiveness</a:t>
            </a:r>
            <a:r>
              <a:rPr dirty="0" sz="750" spc="6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in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service</a:t>
            </a:r>
            <a:r>
              <a:rPr dirty="0" sz="7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delivery.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7423" y="1502918"/>
            <a:ext cx="1532890" cy="5683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5080">
              <a:lnSpc>
                <a:spcPct val="120000"/>
              </a:lnSpc>
              <a:spcBef>
                <a:spcPts val="50"/>
              </a:spcBef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fiocus</a:t>
            </a:r>
            <a:r>
              <a:rPr dirty="0" sz="75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on</a:t>
            </a:r>
            <a:r>
              <a:rPr dirty="0" sz="750" spc="9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Continuous</a:t>
            </a:r>
            <a:r>
              <a:rPr dirty="0" sz="750" spc="9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Improvement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75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institution</a:t>
            </a:r>
            <a:r>
              <a:rPr dirty="0" sz="7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0F0F0F"/>
                </a:solidFill>
                <a:latin typeface="Calibri"/>
                <a:cs typeface="Calibri"/>
              </a:rPr>
              <a:t>emphasizes</a:t>
            </a:r>
            <a:r>
              <a:rPr dirty="0" sz="750" spc="4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continuous</a:t>
            </a:r>
            <a:r>
              <a:rPr dirty="0" sz="750" spc="5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improvement</a:t>
            </a:r>
            <a:r>
              <a:rPr dirty="0" sz="750" spc="7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dirty="0" sz="750" spc="-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all</a:t>
            </a:r>
            <a:r>
              <a:rPr dirty="0" sz="75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aspects</a:t>
            </a:r>
            <a:r>
              <a:rPr dirty="0" sz="750" spc="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healthcare</a:t>
            </a:r>
            <a:r>
              <a:rPr dirty="0" sz="750" spc="-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delivery.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82540" y="1502918"/>
            <a:ext cx="1398905" cy="7086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Patient</a:t>
            </a:r>
            <a:r>
              <a:rPr dirty="0" sz="750" spc="17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Safety</a:t>
            </a:r>
            <a:endParaRPr sz="750">
              <a:latin typeface="Calibri"/>
              <a:cs typeface="Calibri"/>
            </a:endParaRPr>
          </a:p>
          <a:p>
            <a:pPr marL="13335" marR="5080" indent="-635">
              <a:lnSpc>
                <a:spcPts val="1100"/>
              </a:lnSpc>
            </a:pP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dirty="0" sz="75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significant</a:t>
            </a:r>
            <a:r>
              <a:rPr dirty="0" sz="750" spc="8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focus</a:t>
            </a:r>
            <a:r>
              <a:rPr dirty="0" sz="7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TQM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implementation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is</a:t>
            </a:r>
            <a:r>
              <a:rPr dirty="0" sz="7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ensuring</a:t>
            </a:r>
            <a:r>
              <a:rPr dirty="0" sz="750" spc="7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patient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safety</a:t>
            </a:r>
            <a:r>
              <a:rPr dirty="0" sz="75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throughout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dirty="0" sz="75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healthcare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process.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26539" y="3069589"/>
            <a:ext cx="1536065" cy="5683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29"/>
              </a:spcBef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Reduction</a:t>
            </a:r>
            <a:r>
              <a:rPr dirty="0" sz="750" spc="1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dirty="0" sz="750" spc="6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Errors</a:t>
            </a:r>
            <a:endParaRPr sz="750">
              <a:latin typeface="Calibri"/>
              <a:cs typeface="Calibri"/>
            </a:endParaRPr>
          </a:p>
          <a:p>
            <a:pPr algn="just" marL="13335" marR="5080">
              <a:lnSpc>
                <a:spcPts val="1100"/>
              </a:lnSpc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75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implementation</a:t>
            </a:r>
            <a:r>
              <a:rPr dirty="0" sz="750" spc="-3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0F0F0F"/>
                </a:solidFill>
                <a:latin typeface="Calibri"/>
                <a:cs typeface="Calibri"/>
              </a:rPr>
              <a:t>of</a:t>
            </a:r>
            <a:r>
              <a:rPr dirty="0" sz="750" spc="-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TQM</a:t>
            </a:r>
            <a:r>
              <a:rPr dirty="0" sz="75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has led 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dirty="0" sz="75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noticeable</a:t>
            </a:r>
            <a:r>
              <a:rPr dirty="0" sz="750" spc="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reduction</a:t>
            </a:r>
            <a:r>
              <a:rPr dirty="0" sz="7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in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errors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within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healthcare</a:t>
            </a:r>
            <a:r>
              <a:rPr dirty="0" sz="750" spc="5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services.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82540" y="3069589"/>
            <a:ext cx="156019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729" indent="-635">
              <a:lnSpc>
                <a:spcPct val="114700"/>
              </a:lnSpc>
              <a:spcBef>
                <a:spcPts val="100"/>
              </a:spcBef>
            </a:pP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Improved</a:t>
            </a:r>
            <a:r>
              <a:rPr dirty="0" sz="750" spc="6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Patient</a:t>
            </a:r>
            <a:r>
              <a:rPr dirty="0" sz="750" spc="1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0F0F0F"/>
                </a:solidFill>
                <a:latin typeface="Calibri"/>
                <a:cs typeface="Calibri"/>
              </a:rPr>
              <a:t>Satisfaction</a:t>
            </a:r>
            <a:r>
              <a:rPr dirty="0" sz="750" spc="5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Apollo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Hospitals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aims</a:t>
            </a:r>
            <a:r>
              <a:rPr dirty="0" sz="75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improve</a:t>
            </a:r>
            <a:endParaRPr sz="750">
              <a:latin typeface="Calibri"/>
              <a:cs typeface="Calibri"/>
            </a:endParaRPr>
          </a:p>
          <a:p>
            <a:pPr marL="13335" marR="5080">
              <a:lnSpc>
                <a:spcPct val="122700"/>
              </a:lnSpc>
            </a:pP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patient</a:t>
            </a:r>
            <a:r>
              <a:rPr dirty="0" sz="750" spc="4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satisfaction</a:t>
            </a:r>
            <a:r>
              <a:rPr dirty="0" sz="750" spc="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as</a:t>
            </a:r>
            <a:r>
              <a:rPr dirty="0" sz="75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dirty="0" sz="75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direct</a:t>
            </a:r>
            <a:r>
              <a:rPr dirty="0" sz="75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outcome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dirty="0" sz="750" spc="-4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TQM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 practices.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35491" y="1502918"/>
            <a:ext cx="1560830" cy="5683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Regulatory</a:t>
            </a:r>
            <a:r>
              <a:rPr dirty="0" sz="750" spc="16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Compliance</a:t>
            </a:r>
            <a:endParaRPr sz="750">
              <a:latin typeface="Calibri"/>
              <a:cs typeface="Calibri"/>
            </a:endParaRPr>
          </a:p>
          <a:p>
            <a:pPr marL="13335" marR="5080" indent="1905">
              <a:lnSpc>
                <a:spcPts val="1100"/>
              </a:lnSpc>
            </a:pP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Apollo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Hospitals</a:t>
            </a: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aims</a:t>
            </a:r>
            <a:r>
              <a:rPr dirty="0" sz="7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750" spc="-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meet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11111"/>
                </a:solidFill>
                <a:latin typeface="Calibri"/>
                <a:cs typeface="Calibri"/>
              </a:rPr>
              <a:t>all</a:t>
            </a:r>
            <a:r>
              <a:rPr dirty="0" sz="75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regulatory</a:t>
            </a:r>
            <a:r>
              <a:rPr dirty="0" sz="7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standards</a:t>
            </a:r>
            <a:r>
              <a:rPr dirty="0" sz="750" spc="4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as</a:t>
            </a:r>
            <a:r>
              <a:rPr dirty="0" sz="750" spc="-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part</a:t>
            </a:r>
            <a:r>
              <a:rPr dirty="0" sz="7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75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its</a:t>
            </a:r>
            <a:r>
              <a:rPr dirty="0" sz="7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TQM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strategy.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38540" y="3069589"/>
            <a:ext cx="1576705" cy="5683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Aim</a:t>
            </a:r>
            <a:r>
              <a:rPr dirty="0" sz="75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dirty="0" sz="750" spc="8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Best</a:t>
            </a:r>
            <a:r>
              <a:rPr dirty="0" sz="750" spc="8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0F0F0F"/>
                </a:solidFill>
                <a:latin typeface="Calibri"/>
                <a:cs typeface="Calibri"/>
              </a:rPr>
              <a:t>Possible</a:t>
            </a:r>
            <a:r>
              <a:rPr dirty="0" sz="750" spc="13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Care</a:t>
            </a:r>
            <a:endParaRPr sz="750">
              <a:latin typeface="Calibri"/>
              <a:cs typeface="Calibri"/>
            </a:endParaRPr>
          </a:p>
          <a:p>
            <a:pPr marL="12700" marR="5080" indent="635">
              <a:lnSpc>
                <a:spcPts val="1100"/>
              </a:lnSpc>
            </a:pP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75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overarching</a:t>
            </a:r>
            <a:r>
              <a:rPr dirty="0" sz="7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goal</a:t>
            </a:r>
            <a:r>
              <a:rPr dirty="0" sz="75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750" spc="-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TQM</a:t>
            </a:r>
            <a:r>
              <a:rPr dirty="0" sz="7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at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Apollo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Hospitals</a:t>
            </a:r>
            <a:r>
              <a:rPr dirty="0" sz="7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dirty="0" sz="750" spc="-4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750" spc="-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provide</a:t>
            </a:r>
            <a:r>
              <a:rPr dirty="0" sz="750" spc="-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dirty="0" sz="750" spc="-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best</a:t>
            </a:r>
            <a:r>
              <a:rPr dirty="0" sz="750" spc="-10">
                <a:solidFill>
                  <a:srgbClr val="131313"/>
                </a:solidFill>
                <a:latin typeface="Calibri"/>
                <a:cs typeface="Calibri"/>
              </a:rPr>
              <a:t> possible</a:t>
            </a:r>
            <a:r>
              <a:rPr dirty="0" sz="750" spc="50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care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75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Calibri"/>
                <a:cs typeface="Calibri"/>
              </a:rPr>
              <a:t>patients.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5904" y="1603247"/>
            <a:ext cx="2807335" cy="2838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2704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414"/>
              </a:spcBef>
            </a:pPr>
            <a:r>
              <a:rPr dirty="0" sz="1050" spc="2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10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5904" y="2755392"/>
            <a:ext cx="2807335" cy="2838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588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440"/>
              </a:spcBef>
            </a:pPr>
            <a:r>
              <a:rPr dirty="0" sz="1000" spc="55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924952" y="1767839"/>
            <a:ext cx="2810510" cy="287020"/>
            <a:chOff x="4924952" y="1767839"/>
            <a:chExt cx="2810510" cy="2870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5714" y="1767839"/>
              <a:ext cx="9142" cy="28651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24952" y="1767839"/>
              <a:ext cx="2807335" cy="283845"/>
            </a:xfrm>
            <a:custGeom>
              <a:avLst/>
              <a:gdLst/>
              <a:ahLst/>
              <a:cxnLst/>
              <a:rect l="l" t="t" r="r" b="b"/>
              <a:pathLst>
                <a:path w="2807334" h="283844">
                  <a:moveTo>
                    <a:pt x="2807208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2807208" y="0"/>
                  </a:lnTo>
                  <a:lnTo>
                    <a:pt x="2807208" y="283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924952" y="1767839"/>
            <a:ext cx="2807335" cy="28384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90"/>
              </a:spcBef>
            </a:pP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Satisfaction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24952" y="2755392"/>
            <a:ext cx="2807335" cy="2838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588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440"/>
              </a:spcBef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Involvement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Calibri"/>
                <a:cs typeface="Calibri"/>
              </a:rPr>
              <a:t>STRENGTHS</a:t>
            </a:r>
            <a:r>
              <a:rPr dirty="0" spc="60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OF</a:t>
            </a:r>
            <a:r>
              <a:rPr dirty="0" spc="-10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APOLLO</a:t>
            </a:r>
            <a:r>
              <a:rPr dirty="0" spc="-3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HOSPITALS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137337" y="1936495"/>
            <a:ext cx="2796540" cy="495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85"/>
              </a:spcBef>
            </a:pP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Apollo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Hospitals</a:t>
            </a:r>
            <a:r>
              <a:rPr dirty="0" sz="90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adhere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90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global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healthcare</a:t>
            </a:r>
            <a:r>
              <a:rPr dirty="0" sz="900" spc="4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standards</a:t>
            </a:r>
            <a:r>
              <a:rPr dirty="0" sz="900" spc="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111111"/>
                </a:solidFill>
                <a:latin typeface="Calibri"/>
                <a:cs typeface="Calibri"/>
              </a:rPr>
              <a:t>like</a:t>
            </a:r>
            <a:r>
              <a:rPr dirty="0" sz="90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jCl</a:t>
            </a:r>
            <a:r>
              <a:rPr dirty="0" sz="900" spc="1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joint</a:t>
            </a:r>
            <a:r>
              <a:rPr dirty="0" sz="900" spc="7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Commission</a:t>
            </a:r>
            <a:r>
              <a:rPr dirty="0" sz="900" spc="114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International)</a:t>
            </a:r>
            <a:r>
              <a:rPr dirty="0" sz="900" spc="-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dirty="0" sz="900" spc="5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NABH</a:t>
            </a:r>
            <a:r>
              <a:rPr dirty="0" sz="900" spc="4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(National</a:t>
            </a:r>
            <a:r>
              <a:rPr dirty="0" sz="90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Accreditation</a:t>
            </a:r>
            <a:r>
              <a:rPr dirty="0" sz="900" spc="8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Board</a:t>
            </a:r>
            <a:r>
              <a:rPr dirty="0" sz="90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dirty="0" sz="900" spc="-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Hospitals).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0261" y="3073400"/>
            <a:ext cx="2596515" cy="34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7800"/>
              </a:lnSpc>
              <a:spcBef>
                <a:spcPts val="100"/>
              </a:spcBef>
            </a:pP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Continuous</a:t>
            </a:r>
            <a:r>
              <a:rPr dirty="0" sz="90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monitoring</a:t>
            </a:r>
            <a:r>
              <a:rPr dirty="0" sz="90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dirty="0" sz="90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refinement</a:t>
            </a:r>
            <a:r>
              <a:rPr dirty="0" sz="900" spc="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of</a:t>
            </a:r>
            <a:r>
              <a:rPr dirty="0" sz="900" spc="-5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medical</a:t>
            </a:r>
            <a:r>
              <a:rPr dirty="0" sz="90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dirty="0" sz="90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administrative</a:t>
            </a:r>
            <a:r>
              <a:rPr dirty="0" sz="900" spc="7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processes.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17509" y="2110232"/>
            <a:ext cx="2625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TQM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initiatives</a:t>
            </a:r>
            <a:r>
              <a:rPr dirty="0" sz="90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have</a:t>
            </a:r>
            <a:r>
              <a:rPr dirty="0" sz="90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improved</a:t>
            </a:r>
            <a:r>
              <a:rPr dirty="0" sz="900" spc="1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patient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 feedback</a:t>
            </a:r>
            <a:r>
              <a:rPr dirty="0" sz="900" spc="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scores.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17509" y="3073400"/>
            <a:ext cx="2745105" cy="34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7800"/>
              </a:lnSpc>
              <a:spcBef>
                <a:spcPts val="100"/>
              </a:spcBef>
            </a:pP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Training</a:t>
            </a:r>
            <a:r>
              <a:rPr dirty="0" sz="900" spc="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programs</a:t>
            </a:r>
            <a:r>
              <a:rPr dirty="0" sz="900" spc="3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ensure</a:t>
            </a:r>
            <a:r>
              <a:rPr dirty="0" sz="90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that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51515"/>
                </a:solidFill>
                <a:latin typeface="Calibri"/>
                <a:cs typeface="Calibri"/>
              </a:rPr>
              <a:t>all</a:t>
            </a:r>
            <a:r>
              <a:rPr dirty="0" sz="900" spc="-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staff</a:t>
            </a:r>
            <a:r>
              <a:rPr dirty="0" sz="90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understand</a:t>
            </a:r>
            <a:r>
              <a:rPr dirty="0" sz="900" spc="4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quality</a:t>
            </a:r>
            <a:r>
              <a:rPr dirty="0" sz="900" spc="50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improvement</a:t>
            </a:r>
            <a:r>
              <a:rPr dirty="0" sz="900" spc="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principles.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00144"/>
            <a:ext cx="1054476" cy="37185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6570" y="725423"/>
            <a:ext cx="5357714" cy="36758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7619" y="0"/>
            <a:ext cx="2517333" cy="3596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456" y="1405889"/>
            <a:ext cx="1642745" cy="1684655"/>
          </a:xfrm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marL="12700" marR="131445" indent="3810">
              <a:lnSpc>
                <a:spcPct val="91200"/>
              </a:lnSpc>
              <a:spcBef>
                <a:spcPts val="325"/>
              </a:spcBef>
            </a:pPr>
            <a:r>
              <a:rPr dirty="0" sz="2150" spc="-10">
                <a:latin typeface="Calibri"/>
                <a:cs typeface="Calibri"/>
              </a:rPr>
              <a:t>CHALLENGES </a:t>
            </a:r>
            <a:r>
              <a:rPr dirty="0" spc="-40">
                <a:solidFill>
                  <a:srgbClr val="2482A3"/>
                </a:solidFill>
                <a:latin typeface="Calibri"/>
                <a:cs typeface="Calibri"/>
              </a:rPr>
              <a:t>FACED</a:t>
            </a:r>
            <a:r>
              <a:rPr dirty="0" spc="-50">
                <a:solidFill>
                  <a:srgbClr val="2482A3"/>
                </a:solidFill>
                <a:latin typeface="Calibri"/>
                <a:cs typeface="Calibri"/>
              </a:rPr>
              <a:t> </a:t>
            </a:r>
            <a:r>
              <a:rPr dirty="0" spc="60">
                <a:latin typeface="Calibri"/>
                <a:cs typeface="Calibri"/>
              </a:rPr>
              <a:t>BY </a:t>
            </a:r>
            <a:r>
              <a:rPr dirty="0" sz="2250" spc="-10">
                <a:latin typeface="Calibri"/>
                <a:cs typeface="Calibri"/>
              </a:rPr>
              <a:t>APOLLO </a:t>
            </a:r>
            <a:r>
              <a:rPr dirty="0" spc="-10">
                <a:solidFill>
                  <a:srgbClr val="2682A1"/>
                </a:solidFill>
                <a:latin typeface="Calibri"/>
                <a:cs typeface="Calibri"/>
              </a:rPr>
              <a:t>HOSPITALS</a:t>
            </a:r>
            <a:endParaRPr sz="2250">
              <a:latin typeface="Calibri"/>
              <a:cs typeface="Calibri"/>
            </a:endParaRPr>
          </a:p>
          <a:p>
            <a:pPr marL="17145" marR="5080" indent="-1905">
              <a:lnSpc>
                <a:spcPct val="114300"/>
              </a:lnSpc>
              <a:spcBef>
                <a:spcPts val="320"/>
              </a:spcBef>
            </a:pPr>
            <a:r>
              <a:rPr dirty="0" sz="1050">
                <a:solidFill>
                  <a:srgbClr val="4B4B4B"/>
                </a:solidFill>
                <a:latin typeface="Calibri"/>
                <a:cs typeface="Calibri"/>
              </a:rPr>
              <a:t>Identifying</a:t>
            </a:r>
            <a:r>
              <a:rPr dirty="0" sz="1050" spc="45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B4B4B"/>
                </a:solidFill>
                <a:latin typeface="Calibri"/>
                <a:cs typeface="Calibri"/>
              </a:rPr>
              <a:t>Key Issues</a:t>
            </a:r>
            <a:r>
              <a:rPr dirty="0" sz="1050" spc="1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94949"/>
                </a:solidFill>
                <a:latin typeface="Calibri"/>
                <a:cs typeface="Calibri"/>
              </a:rPr>
              <a:t>in</a:t>
            </a:r>
            <a:r>
              <a:rPr dirty="0" sz="1050" spc="-2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94949"/>
                </a:solidFill>
                <a:latin typeface="Calibri"/>
                <a:cs typeface="Calibri"/>
              </a:rPr>
              <a:t>Total </a:t>
            </a:r>
            <a:r>
              <a:rPr dirty="0" sz="1050">
                <a:solidFill>
                  <a:srgbClr val="494949"/>
                </a:solidFill>
                <a:latin typeface="Calibri"/>
                <a:cs typeface="Calibri"/>
              </a:rPr>
              <a:t>Quality</a:t>
            </a:r>
            <a:r>
              <a:rPr dirty="0" sz="1050" spc="-2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B4B4B"/>
                </a:solidFill>
                <a:latin typeface="Calibri"/>
                <a:cs typeface="Calibri"/>
              </a:rPr>
              <a:t>Management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84189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85703" y="339090"/>
            <a:ext cx="3206750" cy="661035"/>
          </a:xfrm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10"/>
              </a:spcBef>
            </a:pPr>
            <a:r>
              <a:rPr dirty="0" sz="2150" spc="80">
                <a:latin typeface="Calibri"/>
                <a:cs typeface="Calibri"/>
              </a:rPr>
              <a:t>KEY</a:t>
            </a:r>
            <a:r>
              <a:rPr dirty="0" sz="2150" spc="-80">
                <a:latin typeface="Calibri"/>
                <a:cs typeface="Calibri"/>
              </a:rPr>
              <a:t> </a:t>
            </a:r>
            <a:r>
              <a:rPr dirty="0" sz="2150" spc="50">
                <a:latin typeface="Calibri"/>
                <a:cs typeface="Calibri"/>
              </a:rPr>
              <a:t>LEARNINGS</a:t>
            </a:r>
            <a:r>
              <a:rPr dirty="0" sz="2150" spc="3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FROM</a:t>
            </a:r>
            <a:r>
              <a:rPr dirty="0" sz="2150" spc="30">
                <a:latin typeface="Calibri"/>
                <a:cs typeface="Calibri"/>
              </a:rPr>
              <a:t> </a:t>
            </a:r>
            <a:r>
              <a:rPr dirty="0" sz="2150" spc="-45">
                <a:latin typeface="Calibri"/>
                <a:cs typeface="Calibri"/>
              </a:rPr>
              <a:t>TQM </a:t>
            </a:r>
            <a:r>
              <a:rPr dirty="0" sz="2150" spc="-10">
                <a:latin typeface="Calibri"/>
                <a:cs typeface="Calibri"/>
              </a:rPr>
              <a:t>IMPLEMENTATION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74843" y="1586766"/>
            <a:ext cx="4130040" cy="45465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solidFill>
                  <a:srgbClr val="131313"/>
                </a:solidFill>
                <a:latin typeface="Calibri"/>
                <a:cs typeface="Calibri"/>
              </a:rPr>
              <a:t>Continuous</a:t>
            </a:r>
            <a:r>
              <a:rPr dirty="0" sz="1100" spc="9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151515"/>
                </a:solidFill>
                <a:latin typeface="Calibri"/>
                <a:cs typeface="Calibri"/>
              </a:rPr>
              <a:t>Improvement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90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dirty="0" sz="9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importance</a:t>
            </a:r>
            <a:r>
              <a:rPr dirty="0" sz="900" spc="7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900" spc="-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continuous</a:t>
            </a:r>
            <a:r>
              <a:rPr dirty="0" sz="900" spc="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improvement</a:t>
            </a:r>
            <a:r>
              <a:rPr dirty="0" sz="900" spc="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dirty="0" sz="90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achieving</a:t>
            </a:r>
            <a:r>
              <a:rPr dirty="0" sz="900" spc="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high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standards</a:t>
            </a:r>
            <a:r>
              <a:rPr dirty="0" sz="900" spc="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dirty="0" sz="9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healthcare.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74843" y="2434109"/>
            <a:ext cx="3663950" cy="45465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solidFill>
                  <a:srgbClr val="131313"/>
                </a:solidFill>
                <a:latin typeface="Calibri"/>
                <a:cs typeface="Calibri"/>
              </a:rPr>
              <a:t>Technology's</a:t>
            </a:r>
            <a:r>
              <a:rPr dirty="0" sz="1100" spc="9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161616"/>
                </a:solidFill>
                <a:latin typeface="Calibri"/>
                <a:cs typeface="Calibri"/>
              </a:rPr>
              <a:t>Role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90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dirty="0" sz="9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role</a:t>
            </a:r>
            <a:r>
              <a:rPr dirty="0" sz="90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900" spc="-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technology</a:t>
            </a:r>
            <a:r>
              <a:rPr dirty="0" sz="900" spc="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dirty="0" sz="900" spc="-4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tracking</a:t>
            </a:r>
            <a:r>
              <a:rPr dirty="0" sz="900" spc="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performance</a:t>
            </a:r>
            <a:r>
              <a:rPr dirty="0" sz="900" spc="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dirty="0" sz="900" spc="-3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improving</a:t>
            </a:r>
            <a:r>
              <a:rPr dirty="0" sz="90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service</a:t>
            </a:r>
            <a:r>
              <a:rPr dirty="0" sz="90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quality.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73092" y="3274680"/>
            <a:ext cx="3518535" cy="4616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solidFill>
                  <a:srgbClr val="131313"/>
                </a:solidFill>
                <a:latin typeface="Calibri"/>
                <a:cs typeface="Calibri"/>
              </a:rPr>
              <a:t>Employee </a:t>
            </a:r>
            <a:r>
              <a:rPr dirty="0" sz="1100" spc="-10">
                <a:solidFill>
                  <a:srgbClr val="131313"/>
                </a:solidFill>
                <a:latin typeface="Calibri"/>
                <a:cs typeface="Calibri"/>
              </a:rPr>
              <a:t>Involvement</a:t>
            </a:r>
            <a:endParaRPr sz="11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465"/>
              </a:spcBef>
            </a:pP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Employee</a:t>
            </a:r>
            <a:r>
              <a:rPr dirty="0" sz="900" spc="4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111111"/>
                </a:solidFill>
                <a:latin typeface="Calibri"/>
                <a:cs typeface="Calibri"/>
              </a:rPr>
              <a:t>involvement</a:t>
            </a:r>
            <a:r>
              <a:rPr dirty="0" sz="900" spc="8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is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crucial</a:t>
            </a:r>
            <a:r>
              <a:rPr dirty="0" sz="900" spc="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to</a:t>
            </a:r>
            <a:r>
              <a:rPr dirty="0" sz="900" spc="-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90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successful</a:t>
            </a:r>
            <a:r>
              <a:rPr dirty="0" sz="900" spc="5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implementation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dirty="0" sz="900" spc="-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111111"/>
                </a:solidFill>
                <a:latin typeface="Calibri"/>
                <a:cs typeface="Calibri"/>
              </a:rPr>
              <a:t>TQM.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8125459" cy="3456940"/>
            <a:chOff x="0" y="944880"/>
            <a:chExt cx="8125459" cy="345694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2475" y="4200144"/>
              <a:ext cx="1334857" cy="20116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4880"/>
              <a:ext cx="8124952" cy="3218688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7619" y="0"/>
            <a:ext cx="2517333" cy="3596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RECOMMENDATIONS</a:t>
            </a:r>
            <a:r>
              <a:rPr dirty="0" spc="-150"/>
              <a:t> </a:t>
            </a:r>
            <a:r>
              <a:rPr dirty="0" spc="-360"/>
              <a:t>FOR</a:t>
            </a:r>
            <a:r>
              <a:rPr dirty="0" spc="-135"/>
              <a:t> </a:t>
            </a:r>
            <a:r>
              <a:rPr dirty="0" spc="-235"/>
              <a:t>ENHANCING</a:t>
            </a:r>
            <a:r>
              <a:rPr dirty="0" spc="200"/>
              <a:t> </a:t>
            </a:r>
            <a:r>
              <a:rPr dirty="0" spc="-175">
                <a:solidFill>
                  <a:srgbClr val="2482A3"/>
                </a:solidFill>
              </a:rPr>
              <a:t>TQM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2024-11-11T15:21:48Z</dcterms:created>
  <dcterms:modified xsi:type="dcterms:W3CDTF">2024-11-11T15:21:48Z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2024-11-11T00:00:00Z</vt:filetime>
  </property>
</Properties>
</file>