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2"/>
  </p:notesMasterIdLst>
  <p:handoutMasterIdLst>
    <p:handoutMasterId r:id="rId13"/>
  </p:handoutMasterIdLst>
  <p:sldIdLst>
    <p:sldId id="653" r:id="rId3"/>
    <p:sldId id="654" r:id="rId4"/>
    <p:sldId id="657" r:id="rId5"/>
    <p:sldId id="648" r:id="rId6"/>
    <p:sldId id="670" r:id="rId7"/>
    <p:sldId id="671" r:id="rId8"/>
    <p:sldId id="669" r:id="rId9"/>
    <p:sldId id="655" r:id="rId10"/>
    <p:sldId id="6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6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A5B"/>
    <a:srgbClr val="FFFFFF"/>
    <a:srgbClr val="000000"/>
    <a:srgbClr val="F0F0F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67" autoAdjust="0"/>
    <p:restoredTop sz="96416" autoAdjust="0"/>
  </p:normalViewPr>
  <p:slideViewPr>
    <p:cSldViewPr snapToGrid="0" snapToObjects="1">
      <p:cViewPr varScale="1">
        <p:scale>
          <a:sx n="114" d="100"/>
          <a:sy n="114" d="100"/>
        </p:scale>
        <p:origin x="552" y="114"/>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8" d="100"/>
          <a:sy n="88" d="100"/>
        </p:scale>
        <p:origin x="2964" y="90"/>
      </p:cViewPr>
      <p:guideLst>
        <p:guide orient="horz" pos="286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18781-FBF9-354C-A025-C49C596164BA}" type="datetimeFigureOut">
              <a:rPr lang="en-US" smtClean="0"/>
              <a:t>3/3/2023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4EF74-8826-BD43-B880-7A8566D08AF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FD40-13C9-7B48-A0BE-E251E1E33FE5}"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E2375-F1B1-284C-A827-B0E603FDBD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5_Custom Layou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7_Custom Layou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ctr">
              <a:defRPr/>
            </a:lvl1p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8" name="Freeform 12"/>
          <p:cNvSpPr>
            <a:spLocks noGrp="1"/>
          </p:cNvSpPr>
          <p:nvPr>
            <p:ph type="pic" sz="quarter" idx="21"/>
          </p:nvPr>
        </p:nvSpPr>
        <p:spPr>
          <a:xfrm>
            <a:off x="5203096" y="2548796"/>
            <a:ext cx="1760412" cy="176040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6" name="Freeform 12"/>
          <p:cNvSpPr>
            <a:spLocks noGrp="1"/>
          </p:cNvSpPr>
          <p:nvPr>
            <p:ph type="pic" sz="quarter" idx="20"/>
          </p:nvPr>
        </p:nvSpPr>
        <p:spPr>
          <a:xfrm>
            <a:off x="3480500" y="4778715"/>
            <a:ext cx="1027724" cy="1027722"/>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3" name="Picture Placeholder 12"/>
          <p:cNvSpPr>
            <a:spLocks noGrp="1"/>
          </p:cNvSpPr>
          <p:nvPr>
            <p:ph type="pic" sz="quarter" idx="16"/>
          </p:nvPr>
        </p:nvSpPr>
        <p:spPr>
          <a:xfrm>
            <a:off x="3100081" y="1966393"/>
            <a:ext cx="819150" cy="81914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5" name="Freeform 12"/>
          <p:cNvSpPr>
            <a:spLocks noGrp="1"/>
          </p:cNvSpPr>
          <p:nvPr>
            <p:ph type="pic" sz="quarter" idx="19"/>
          </p:nvPr>
        </p:nvSpPr>
        <p:spPr>
          <a:xfrm>
            <a:off x="5739427" y="4809672"/>
            <a:ext cx="687750" cy="68774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Freeform 12"/>
          <p:cNvSpPr>
            <a:spLocks noGrp="1"/>
          </p:cNvSpPr>
          <p:nvPr>
            <p:ph type="pic" sz="quarter" idx="17"/>
          </p:nvPr>
        </p:nvSpPr>
        <p:spPr>
          <a:xfrm>
            <a:off x="7911956" y="1449119"/>
            <a:ext cx="1111542" cy="1111540"/>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4" name="Freeform 12"/>
          <p:cNvSpPr>
            <a:spLocks noGrp="1"/>
          </p:cNvSpPr>
          <p:nvPr>
            <p:ph type="pic" sz="quarter" idx="18"/>
          </p:nvPr>
        </p:nvSpPr>
        <p:spPr>
          <a:xfrm>
            <a:off x="8319176" y="3940661"/>
            <a:ext cx="825008" cy="825006"/>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40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500"/>
                                        <p:tgtEl>
                                          <p:spTgt spid="18"/>
                                        </p:tgtEl>
                                      </p:cBhvr>
                                    </p:animEffect>
                                  </p:childTnLst>
                                </p:cTn>
                              </p:par>
                              <p:par>
                                <p:cTn id="8" presetID="22" presetClass="entr" presetSubtype="8" fill="hold" grpId="0" nodeType="withEffect">
                                  <p:stCondLst>
                                    <p:cond delay="8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6" presetClass="emph" presetSubtype="0" accel="50000" decel="50000" autoRev="1" fill="hold" grpId="1" nodeType="withEffect">
                                  <p:stCondLst>
                                    <p:cond delay="800"/>
                                  </p:stCondLst>
                                  <p:childTnLst>
                                    <p:animScale>
                                      <p:cBhvr>
                                        <p:cTn id="12" dur="500" fill="hold"/>
                                        <p:tgtEl>
                                          <p:spTgt spid="8"/>
                                        </p:tgtEl>
                                      </p:cBhvr>
                                      <p:by x="105000" y="105000"/>
                                    </p:animScale>
                                  </p:childTnLst>
                                </p:cTn>
                              </p:par>
                              <p:par>
                                <p:cTn id="13" presetID="22" presetClass="entr" presetSubtype="8" fill="hold" grpId="0" nodeType="withEffect">
                                  <p:stCondLst>
                                    <p:cond delay="11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6" presetClass="emph" presetSubtype="0" accel="50000" decel="50000" autoRev="1" fill="hold" grpId="1" nodeType="withEffect">
                                  <p:stCondLst>
                                    <p:cond delay="1100"/>
                                  </p:stCondLst>
                                  <p:childTnLst>
                                    <p:animScale>
                                      <p:cBhvr>
                                        <p:cTn id="17" dur="500" fill="hold"/>
                                        <p:tgtEl>
                                          <p:spTgt spid="14"/>
                                        </p:tgtEl>
                                      </p:cBhvr>
                                      <p:by x="105000" y="105000"/>
                                    </p:animScale>
                                  </p:childTnLst>
                                </p:cTn>
                              </p:par>
                              <p:par>
                                <p:cTn id="18" presetID="22" presetClass="entr" presetSubtype="8" fill="hold" grpId="0" nodeType="withEffect">
                                  <p:stCondLst>
                                    <p:cond delay="140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6" presetClass="emph" presetSubtype="0" accel="50000" decel="50000" autoRev="1" fill="hold" grpId="1" nodeType="withEffect">
                                  <p:stCondLst>
                                    <p:cond delay="1400"/>
                                  </p:stCondLst>
                                  <p:childTnLst>
                                    <p:animScale>
                                      <p:cBhvr>
                                        <p:cTn id="22" dur="500" fill="hold"/>
                                        <p:tgtEl>
                                          <p:spTgt spid="15"/>
                                        </p:tgtEl>
                                      </p:cBhvr>
                                      <p:by x="105000" y="105000"/>
                                    </p:animScale>
                                  </p:childTnLst>
                                </p:cTn>
                              </p:par>
                              <p:par>
                                <p:cTn id="23" presetID="22" presetClass="entr" presetSubtype="8" fill="hold" grpId="0" nodeType="withEffect">
                                  <p:stCondLst>
                                    <p:cond delay="180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6" presetClass="emph" presetSubtype="0" accel="50000" decel="50000" autoRev="1" fill="hold" grpId="1" nodeType="withEffect">
                                  <p:stCondLst>
                                    <p:cond delay="1800"/>
                                  </p:stCondLst>
                                  <p:childTnLst>
                                    <p:animScale>
                                      <p:cBhvr>
                                        <p:cTn id="27" dur="500" fill="hold"/>
                                        <p:tgtEl>
                                          <p:spTgt spid="16"/>
                                        </p:tgtEl>
                                      </p:cBhvr>
                                      <p:by x="105000" y="105000"/>
                                    </p:animScale>
                                  </p:childTnLst>
                                </p:cTn>
                              </p:par>
                              <p:par>
                                <p:cTn id="28" presetID="22" presetClass="entr" presetSubtype="8" fill="hold" grpId="0" nodeType="withEffect">
                                  <p:stCondLst>
                                    <p:cond delay="210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6" presetClass="emph" presetSubtype="0" accel="50000" decel="50000" autoRev="1" fill="hold" grpId="1" nodeType="withEffect">
                                  <p:stCondLst>
                                    <p:cond delay="2100"/>
                                  </p:stCondLst>
                                  <p:childTnLst>
                                    <p:animScale>
                                      <p:cBhvr>
                                        <p:cTn id="32" dur="500"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6" grpId="1" animBg="1"/>
      <p:bldP spid="13" grpId="0" animBg="1"/>
      <p:bldP spid="13" grpId="1" animBg="1"/>
      <p:bldP spid="15" grpId="0" animBg="1"/>
      <p:bldP spid="15" grpId="1" animBg="1"/>
      <p:bldP spid="8" grpId="0" animBg="1"/>
      <p:bldP spid="8" grpId="1" animBg="1"/>
      <p:bldP spid="14" grpId="0" animBg="1"/>
      <p:bldP spid="14"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28825" y="946702"/>
            <a:ext cx="4067176" cy="1249845"/>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1_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Title 5"/>
          <p:cNvSpPr>
            <a:spLocks noGrp="1"/>
          </p:cNvSpPr>
          <p:nvPr>
            <p:ph type="title"/>
          </p:nvPr>
        </p:nvSpPr>
        <p:spPr>
          <a:xfrm>
            <a:off x="2028825" y="946702"/>
            <a:ext cx="4067176" cy="2002975"/>
          </a:xfrm>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01840" y="946702"/>
            <a:ext cx="4079681" cy="1249845"/>
          </a:xfrm>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028825" y="946702"/>
            <a:ext cx="4067176" cy="1249845"/>
          </a:xfrm>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1_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r>
              <a:rPr lang="en-US" dirty="0"/>
              <a:t>Write here subtitle</a:t>
            </a:r>
          </a:p>
          <a:p>
            <a:pPr lvl="2"/>
            <a:r>
              <a:rPr lang="en-US" dirty="0"/>
              <a:t>Write here text</a:t>
            </a:r>
          </a:p>
          <a:p>
            <a:pPr lvl="3"/>
            <a:r>
              <a:rPr lang="en-US" dirty="0"/>
              <a:t>Write here text</a:t>
            </a:r>
          </a:p>
          <a:p>
            <a:pPr lvl="4"/>
            <a:r>
              <a:rPr lang="en-US" dirty="0"/>
              <a:t>Write here text </a:t>
            </a:r>
          </a:p>
        </p:txBody>
      </p:sp>
      <p:sp>
        <p:nvSpPr>
          <p:cNvPr id="14" name="Rectangle 13"/>
          <p:cNvSpPr/>
          <p:nvPr userDrawn="1"/>
        </p:nvSpPr>
        <p:spPr>
          <a:xfrm>
            <a:off x="0" y="6291470"/>
            <a:ext cx="1003853" cy="566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rot="16200000">
            <a:off x="173859" y="378755"/>
            <a:ext cx="625492" cy="230832"/>
          </a:xfrm>
          <a:prstGeom prst="rect">
            <a:avLst/>
          </a:prstGeom>
          <a:noFill/>
        </p:spPr>
        <p:txBody>
          <a:bodyPr wrap="none" rtlCol="0">
            <a:spAutoFit/>
          </a:bodyPr>
          <a:lstStyle/>
          <a:p>
            <a:pPr algn="l"/>
            <a:r>
              <a:rPr lang="en-US" sz="900" b="1" i="0" dirty="0">
                <a:solidFill>
                  <a:schemeClr val="tx1"/>
                </a:solidFill>
                <a:latin typeface="Montserrat SemiBold" charset="0"/>
                <a:ea typeface="Montserrat SemiBold" charset="0"/>
                <a:cs typeface="Montserrat SemiBold" charset="0"/>
              </a:rPr>
              <a:t>voodoo</a:t>
            </a:r>
          </a:p>
        </p:txBody>
      </p:sp>
      <p:cxnSp>
        <p:nvCxnSpPr>
          <p:cNvPr id="18" name="Straight Connector 17"/>
          <p:cNvCxnSpPr/>
          <p:nvPr userDrawn="1"/>
        </p:nvCxnSpPr>
        <p:spPr>
          <a:xfrm>
            <a:off x="315367" y="3389244"/>
            <a:ext cx="402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15367" y="3468757"/>
            <a:ext cx="201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Placeholder 24"/>
          <p:cNvSpPr txBox="1"/>
          <p:nvPr userDrawn="1"/>
        </p:nvSpPr>
        <p:spPr>
          <a:xfrm>
            <a:off x="0" y="6376228"/>
            <a:ext cx="100385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6C48702-E445-134E-B960-6F692773524F}" type="slidenum">
              <a:rPr lang="en-US" sz="800" b="1" i="0" smtClean="0">
                <a:solidFill>
                  <a:schemeClr val="tx1"/>
                </a:solidFill>
                <a:latin typeface="Open Sans SemiBold" charset="0"/>
                <a:ea typeface="Open Sans SemiBold" charset="0"/>
                <a:cs typeface="Open Sans SemiBold" charset="0"/>
              </a:rPr>
              <a:t>‹#›</a:t>
            </a:fld>
            <a:endParaRPr lang="en-US" sz="800" b="1" i="0" dirty="0">
              <a:solidFill>
                <a:schemeClr val="tx1"/>
              </a:solidFill>
              <a:latin typeface="Open Sans SemiBold" charset="0"/>
              <a:ea typeface="Open Sans SemiBold" charset="0"/>
              <a:cs typeface="Open Sans SemiBold"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3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hf hdr="0" ftr="0" dt="0"/>
  <p:txStyles>
    <p:titleStyle>
      <a:lvl1pPr algn="l" defTabSz="914400" rtl="0" eaLnBrk="1" latinLnBrk="0" hangingPunct="1">
        <a:lnSpc>
          <a:spcPct val="80000"/>
        </a:lnSpc>
        <a:spcBef>
          <a:spcPct val="0"/>
        </a:spcBef>
        <a:buNone/>
        <a:defRPr sz="3600" b="1" i="0" kern="1200" spc="-100" baseline="0">
          <a:solidFill>
            <a:schemeClr val="tx1"/>
          </a:solidFill>
          <a:latin typeface="+mj-lt"/>
          <a:ea typeface="Montserrat" charset="0"/>
          <a:cs typeface="Montserrat" charset="0"/>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n-lt"/>
          <a:ea typeface="+mn-ea"/>
          <a:cs typeface="+mn-cs"/>
        </a:defRPr>
      </a:lvl2pPr>
      <a:lvl3pPr marL="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3pPr>
      <a:lvl4pPr marL="0" indent="0" algn="l" defTabSz="914400" rtl="0" eaLnBrk="1" latinLnBrk="0" hangingPunct="1">
        <a:lnSpc>
          <a:spcPct val="150000"/>
        </a:lnSpc>
        <a:spcBef>
          <a:spcPts val="500"/>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400" rtl="0" eaLnBrk="1" latinLnBrk="0" hangingPunct="1">
        <a:lnSpc>
          <a:spcPct val="150000"/>
        </a:lnSpc>
        <a:spcBef>
          <a:spcPts val="500"/>
        </a:spcBef>
        <a:buFont typeface="Arial" panose="020B0604020202020204" pitchFamily="34" charset="0"/>
        <a:buNone/>
        <a:defRPr sz="1000" kern="1200" baseline="0">
          <a:solidFill>
            <a:schemeClr val="tx1">
              <a:alpha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r>
              <a:rPr lang="en-US" dirty="0"/>
              <a:t>Write here subtitle</a:t>
            </a:r>
          </a:p>
          <a:p>
            <a:pPr lvl="2"/>
            <a:r>
              <a:rPr lang="en-US" dirty="0"/>
              <a:t>Write here text</a:t>
            </a:r>
          </a:p>
          <a:p>
            <a:pPr lvl="3"/>
            <a:r>
              <a:rPr lang="en-US" dirty="0"/>
              <a:t>Write here text</a:t>
            </a:r>
          </a:p>
          <a:p>
            <a:pPr lvl="4"/>
            <a:r>
              <a:rPr lang="en-US" dirty="0"/>
              <a:t>Write here text </a:t>
            </a:r>
          </a:p>
        </p:txBody>
      </p:sp>
      <p:sp>
        <p:nvSpPr>
          <p:cNvPr id="14" name="Rectangle 13"/>
          <p:cNvSpPr/>
          <p:nvPr userDrawn="1"/>
        </p:nvSpPr>
        <p:spPr>
          <a:xfrm>
            <a:off x="11181521" y="6291470"/>
            <a:ext cx="1003853" cy="566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rot="16200000">
            <a:off x="11355380" y="378755"/>
            <a:ext cx="625492" cy="230832"/>
          </a:xfrm>
          <a:prstGeom prst="rect">
            <a:avLst/>
          </a:prstGeom>
          <a:noFill/>
        </p:spPr>
        <p:txBody>
          <a:bodyPr wrap="none" rtlCol="0">
            <a:spAutoFit/>
          </a:bodyPr>
          <a:lstStyle/>
          <a:p>
            <a:pPr algn="l"/>
            <a:r>
              <a:rPr lang="en-US" sz="900" b="1" i="0" dirty="0">
                <a:solidFill>
                  <a:schemeClr val="tx1"/>
                </a:solidFill>
                <a:latin typeface="Montserrat SemiBold" charset="0"/>
                <a:ea typeface="Montserrat SemiBold" charset="0"/>
                <a:cs typeface="Montserrat SemiBold" charset="0"/>
              </a:rPr>
              <a:t>voodoo</a:t>
            </a:r>
          </a:p>
        </p:txBody>
      </p:sp>
      <p:cxnSp>
        <p:nvCxnSpPr>
          <p:cNvPr id="18" name="Straight Connector 17"/>
          <p:cNvCxnSpPr/>
          <p:nvPr userDrawn="1"/>
        </p:nvCxnSpPr>
        <p:spPr>
          <a:xfrm>
            <a:off x="11496888" y="3389244"/>
            <a:ext cx="402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697939" y="3468757"/>
            <a:ext cx="201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Placeholder 24"/>
          <p:cNvSpPr txBox="1"/>
          <p:nvPr userDrawn="1"/>
        </p:nvSpPr>
        <p:spPr>
          <a:xfrm>
            <a:off x="11181521" y="6376228"/>
            <a:ext cx="100385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6C48702-E445-134E-B960-6F692773524F}" type="slidenum">
              <a:rPr lang="en-US" sz="800" b="1" i="0" smtClean="0">
                <a:solidFill>
                  <a:schemeClr val="tx1"/>
                </a:solidFill>
                <a:latin typeface="Open Sans SemiBold" charset="0"/>
                <a:ea typeface="Open Sans SemiBold" charset="0"/>
                <a:cs typeface="Open Sans SemiBold" charset="0"/>
              </a:rPr>
              <a:t>‹#›</a:t>
            </a:fld>
            <a:endParaRPr lang="en-US" sz="800" b="1" i="0" dirty="0">
              <a:solidFill>
                <a:schemeClr val="tx1"/>
              </a:solidFill>
              <a:latin typeface="Open Sans SemiBold" charset="0"/>
              <a:ea typeface="Open Sans SemiBold" charset="0"/>
              <a:cs typeface="Open Sans SemiBold" charset="0"/>
            </a:endParaRPr>
          </a:p>
        </p:txBody>
      </p:sp>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50000" fill="hold" nodeType="withEffect">
                                  <p:stCondLst>
                                    <p:cond delay="3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5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hf hdr="0" ftr="0" dt="0"/>
  <p:txStyles>
    <p:titleStyle>
      <a:lvl1pPr algn="l" defTabSz="914400" rtl="0" eaLnBrk="1" latinLnBrk="0" hangingPunct="1">
        <a:lnSpc>
          <a:spcPct val="80000"/>
        </a:lnSpc>
        <a:spcBef>
          <a:spcPct val="0"/>
        </a:spcBef>
        <a:buNone/>
        <a:defRPr sz="3600" b="1" i="0" kern="1200" spc="-151" baseline="0">
          <a:solidFill>
            <a:schemeClr val="tx1"/>
          </a:solidFill>
          <a:latin typeface="Montserrat SemiBold" charset="0"/>
          <a:ea typeface="Montserrat SemiBold" charset="0"/>
          <a:cs typeface="Montserrat SemiBold" charset="0"/>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n-lt"/>
          <a:ea typeface="+mn-ea"/>
          <a:cs typeface="+mn-cs"/>
        </a:defRPr>
      </a:lvl2pPr>
      <a:lvl3pPr marL="0" indent="0" algn="l" defTabSz="914400" rtl="0" eaLnBrk="1" latinLnBrk="0" hangingPunct="1">
        <a:lnSpc>
          <a:spcPct val="150000"/>
        </a:lnSpc>
        <a:spcBef>
          <a:spcPts val="500"/>
        </a:spcBef>
        <a:buFont typeface="Arial" panose="020B0604020202020204" pitchFamily="34" charset="0"/>
        <a:buNone/>
        <a:defRPr sz="1200" kern="1200">
          <a:solidFill>
            <a:schemeClr val="tx1"/>
          </a:solidFill>
          <a:latin typeface="+mn-lt"/>
          <a:ea typeface="+mn-ea"/>
          <a:cs typeface="+mn-cs"/>
        </a:defRPr>
      </a:lvl3pPr>
      <a:lvl4pPr marL="0" indent="0" algn="l" defTabSz="914400" rtl="0" eaLnBrk="1" latinLnBrk="0" hangingPunct="1">
        <a:lnSpc>
          <a:spcPct val="150000"/>
        </a:lnSpc>
        <a:spcBef>
          <a:spcPts val="500"/>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400" rtl="0" eaLnBrk="1" latinLnBrk="0" hangingPunct="1">
        <a:lnSpc>
          <a:spcPct val="150000"/>
        </a:lnSpc>
        <a:spcBef>
          <a:spcPts val="500"/>
        </a:spcBef>
        <a:buFont typeface="Arial" panose="020B0604020202020204" pitchFamily="34" charset="0"/>
        <a:buNone/>
        <a:defRPr sz="1000" kern="1200" baseline="0">
          <a:solidFill>
            <a:schemeClr val="tx1">
              <a:alpha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16" y="4665"/>
            <a:ext cx="9700568"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26367" cy="6858000"/>
          </a:xfrm>
          <a:prstGeom prst="rect">
            <a:avLst/>
          </a:prstGeom>
          <a:solidFill>
            <a:srgbClr val="15AA5B"/>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highlight>
                <a:srgbClr val="FFFF00"/>
              </a:highlight>
            </a:endParaRPr>
          </a:p>
        </p:txBody>
      </p:sp>
      <p:sp>
        <p:nvSpPr>
          <p:cNvPr id="4" name="TextBox 3"/>
          <p:cNvSpPr txBox="1"/>
          <p:nvPr/>
        </p:nvSpPr>
        <p:spPr>
          <a:xfrm>
            <a:off x="2491530" y="351437"/>
            <a:ext cx="7927597" cy="6118225"/>
          </a:xfrm>
          <a:prstGeom prst="rect">
            <a:avLst/>
          </a:prstGeom>
          <a:noFill/>
        </p:spPr>
        <p:txBody>
          <a:bodyPr wrap="square" lIns="0" tIns="36000" rIns="216000" bIns="36000" rtlCol="0">
            <a:spAutoFit/>
          </a:bodyPr>
          <a:lstStyle/>
          <a:p>
            <a:pPr algn="just">
              <a:lnSpc>
                <a:spcPct val="130000"/>
              </a:lnSpc>
              <a:spcBef>
                <a:spcPts val="1000"/>
              </a:spcBef>
            </a:pPr>
            <a:r>
              <a:rPr lang="az-Latn-AZ" sz="1400" b="1" dirty="0">
                <a:cs typeface="Constantia" panose="02030602050306030303" pitchFamily="18" charset="0"/>
              </a:rPr>
              <a:t>Mən kiməm ?</a:t>
            </a:r>
          </a:p>
          <a:p>
            <a:pPr algn="just">
              <a:lnSpc>
                <a:spcPct val="130000"/>
              </a:lnSpc>
              <a:spcBef>
                <a:spcPts val="1000"/>
              </a:spcBef>
            </a:pPr>
            <a:endParaRPr lang="az-Latn-AZ" sz="1400" b="1" dirty="0">
              <a:cs typeface="Constantia" panose="02030602050306030303" pitchFamily="18" charset="0"/>
            </a:endParaRPr>
          </a:p>
          <a:p>
            <a:pPr algn="just">
              <a:lnSpc>
                <a:spcPct val="130000"/>
              </a:lnSpc>
              <a:spcBef>
                <a:spcPts val="1000"/>
              </a:spcBef>
            </a:pPr>
            <a:r>
              <a:rPr lang="az-Latn-AZ" sz="1400" dirty="0">
                <a:cs typeface="Constantia" panose="02030602050306030303" pitchFamily="18" charset="0"/>
              </a:rPr>
              <a:t>Mən Lətifli Mehrac İlham oğlu. İqtisadiyyat və İnformasiya Texnologiyaları üzrə təhsilə almışam. Hazırda da Step </a:t>
            </a:r>
            <a:r>
              <a:rPr lang="en-US" sz="1400" dirty="0">
                <a:cs typeface="Constantia" panose="02030602050306030303" pitchFamily="18" charset="0"/>
              </a:rPr>
              <a:t>IT –d</a:t>
            </a:r>
            <a:r>
              <a:rPr lang="az-Latn-AZ" sz="1400" dirty="0">
                <a:cs typeface="Constantia" panose="02030602050306030303" pitchFamily="18" charset="0"/>
              </a:rPr>
              <a:t>ə qarşınızda .NET üzrə kurs işimi təqdim edirəm. </a:t>
            </a:r>
            <a:endParaRPr lang="en-US" sz="1400" dirty="0">
              <a:cs typeface="Constantia" panose="02030602050306030303" pitchFamily="18" charset="0"/>
            </a:endParaRPr>
          </a:p>
          <a:p>
            <a:pPr algn="just">
              <a:lnSpc>
                <a:spcPct val="130000"/>
              </a:lnSpc>
              <a:spcBef>
                <a:spcPts val="1000"/>
              </a:spcBef>
            </a:pPr>
            <a:endParaRPr lang="az-Latn-AZ" sz="1400" dirty="0">
              <a:cs typeface="Constantia" panose="02030602050306030303" pitchFamily="18" charset="0"/>
            </a:endParaRPr>
          </a:p>
          <a:p>
            <a:pPr algn="just">
              <a:lnSpc>
                <a:spcPct val="130000"/>
              </a:lnSpc>
              <a:spcBef>
                <a:spcPts val="1000"/>
              </a:spcBef>
            </a:pPr>
            <a:r>
              <a:rPr lang="az-Latn-AZ" sz="1400" dirty="0">
                <a:cs typeface="Constantia" panose="02030602050306030303" pitchFamily="18" charset="0"/>
              </a:rPr>
              <a:t>Buna qədər də müxtəlif proyektlərim olub.</a:t>
            </a:r>
          </a:p>
          <a:p>
            <a:pPr algn="just">
              <a:lnSpc>
                <a:spcPct val="130000"/>
              </a:lnSpc>
              <a:spcBef>
                <a:spcPts val="1000"/>
              </a:spcBef>
            </a:pPr>
            <a:r>
              <a:rPr lang="az-Latn-AZ" sz="1400" dirty="0">
                <a:cs typeface="Constantia" panose="02030602050306030303" pitchFamily="18" charset="0"/>
              </a:rPr>
              <a:t>Məsələn</a:t>
            </a:r>
            <a:r>
              <a:rPr lang="en-US" sz="1400" dirty="0">
                <a:cs typeface="Constantia" panose="02030602050306030303" pitchFamily="18" charset="0"/>
              </a:rPr>
              <a:t>: </a:t>
            </a:r>
          </a:p>
          <a:p>
            <a:pPr marL="171450" indent="-171450" algn="just">
              <a:lnSpc>
                <a:spcPct val="130000"/>
              </a:lnSpc>
              <a:spcBef>
                <a:spcPts val="1000"/>
              </a:spcBef>
              <a:buFont typeface="Arial" panose="020B0604020202020204" pitchFamily="34" charset="0"/>
              <a:buChar char="•"/>
            </a:pPr>
            <a:r>
              <a:rPr lang="en-US" sz="1050" dirty="0">
                <a:cs typeface="Constantia" panose="02030602050306030303" pitchFamily="18" charset="0"/>
              </a:rPr>
              <a:t>Quiz</a:t>
            </a:r>
          </a:p>
          <a:p>
            <a:pPr marL="171450" indent="-171450" algn="just">
              <a:lnSpc>
                <a:spcPct val="130000"/>
              </a:lnSpc>
              <a:spcBef>
                <a:spcPts val="1000"/>
              </a:spcBef>
              <a:buFont typeface="Arial" panose="020B0604020202020204" pitchFamily="34" charset="0"/>
              <a:buChar char="•"/>
            </a:pPr>
            <a:r>
              <a:rPr lang="en-US" sz="1050" dirty="0">
                <a:cs typeface="Constantia" panose="02030602050306030303" pitchFamily="18" charset="0"/>
              </a:rPr>
              <a:t>Grumbler chat</a:t>
            </a:r>
          </a:p>
          <a:p>
            <a:pPr marL="171450" indent="-171450" algn="just">
              <a:lnSpc>
                <a:spcPct val="130000"/>
              </a:lnSpc>
              <a:spcBef>
                <a:spcPts val="1000"/>
              </a:spcBef>
              <a:buFont typeface="Arial" panose="020B0604020202020204" pitchFamily="34" charset="0"/>
              <a:buChar char="•"/>
            </a:pPr>
            <a:r>
              <a:rPr lang="en-US" sz="1050" dirty="0">
                <a:cs typeface="Constantia" panose="02030602050306030303" pitchFamily="18" charset="0"/>
              </a:rPr>
              <a:t>LM Lock</a:t>
            </a:r>
          </a:p>
          <a:p>
            <a:pPr marL="171450" indent="-171450" algn="just">
              <a:lnSpc>
                <a:spcPct val="130000"/>
              </a:lnSpc>
              <a:spcBef>
                <a:spcPts val="1000"/>
              </a:spcBef>
              <a:buFont typeface="Arial" panose="020B0604020202020204" pitchFamily="34" charset="0"/>
              <a:buChar char="•"/>
            </a:pPr>
            <a:r>
              <a:rPr lang="en-US" sz="1050" dirty="0">
                <a:cs typeface="Constantia" panose="02030602050306030303" pitchFamily="18" charset="0"/>
              </a:rPr>
              <a:t>Cinema </a:t>
            </a:r>
            <a:r>
              <a:rPr lang="en-US" sz="1050" dirty="0" err="1">
                <a:cs typeface="Constantia" panose="02030602050306030303" pitchFamily="18" charset="0"/>
              </a:rPr>
              <a:t>ManagementSystem</a:t>
            </a:r>
            <a:endParaRPr lang="en-US" sz="1050" dirty="0">
              <a:cs typeface="Constantia" panose="02030602050306030303" pitchFamily="18" charset="0"/>
            </a:endParaRPr>
          </a:p>
          <a:p>
            <a:pPr marL="171450" indent="-171450" algn="just">
              <a:lnSpc>
                <a:spcPct val="130000"/>
              </a:lnSpc>
              <a:spcBef>
                <a:spcPts val="1000"/>
              </a:spcBef>
              <a:buFont typeface="Arial" panose="020B0604020202020204" pitchFamily="34" charset="0"/>
              <a:buChar char="•"/>
            </a:pPr>
            <a:r>
              <a:rPr lang="en-US" sz="1050" dirty="0" err="1">
                <a:cs typeface="Constantia" panose="02030602050306030303" pitchFamily="18" charset="0"/>
              </a:rPr>
              <a:t>Sociala</a:t>
            </a:r>
            <a:endParaRPr lang="en-US" sz="1050" dirty="0">
              <a:cs typeface="Constantia" panose="02030602050306030303" pitchFamily="18" charset="0"/>
            </a:endParaRPr>
          </a:p>
          <a:p>
            <a:pPr marL="171450" indent="-171450" algn="just">
              <a:lnSpc>
                <a:spcPct val="130000"/>
              </a:lnSpc>
              <a:spcBef>
                <a:spcPts val="1000"/>
              </a:spcBef>
              <a:buFont typeface="Arial" panose="020B0604020202020204" pitchFamily="34" charset="0"/>
              <a:buChar char="•"/>
            </a:pPr>
            <a:r>
              <a:rPr lang="en-US" sz="1050" dirty="0">
                <a:cs typeface="Constantia" panose="02030602050306030303" pitchFamily="18" charset="0"/>
              </a:rPr>
              <a:t>Dans </a:t>
            </a:r>
            <a:endParaRPr lang="az-Latn-AZ" sz="1050" dirty="0">
              <a:cs typeface="Constantia" panose="02030602050306030303" pitchFamily="18" charset="0"/>
            </a:endParaRPr>
          </a:p>
          <a:p>
            <a:pPr marL="171450" indent="-171450" algn="just">
              <a:lnSpc>
                <a:spcPct val="130000"/>
              </a:lnSpc>
              <a:spcBef>
                <a:spcPts val="1000"/>
              </a:spcBef>
              <a:buFont typeface="Arial" panose="020B0604020202020204" pitchFamily="34" charset="0"/>
              <a:buChar char="•"/>
            </a:pPr>
            <a:endParaRPr lang="az-Latn-AZ" sz="1050" dirty="0">
              <a:cs typeface="Constantia" panose="02030602050306030303" pitchFamily="18" charset="0"/>
            </a:endParaRPr>
          </a:p>
          <a:p>
            <a:pPr algn="just">
              <a:lnSpc>
                <a:spcPct val="130000"/>
              </a:lnSpc>
              <a:spcBef>
                <a:spcPts val="1000"/>
              </a:spcBef>
            </a:pPr>
            <a:r>
              <a:rPr lang="az-Latn-AZ" sz="1400" dirty="0">
                <a:cs typeface="Constantia" panose="02030602050306030303" pitchFamily="18" charset="0"/>
              </a:rPr>
              <a:t>Mənim internet üzərindəki hesablarım</a:t>
            </a:r>
            <a:r>
              <a:rPr lang="en-US" sz="1400" dirty="0">
                <a:cs typeface="Constantia" panose="02030602050306030303" pitchFamily="18" charset="0"/>
              </a:rPr>
              <a:t>:</a:t>
            </a:r>
          </a:p>
          <a:p>
            <a:pPr marL="171450" indent="-171450" algn="just">
              <a:lnSpc>
                <a:spcPct val="130000"/>
              </a:lnSpc>
              <a:spcBef>
                <a:spcPts val="1000"/>
              </a:spcBef>
              <a:buFont typeface="Arial" panose="020B0604020202020204" pitchFamily="34" charset="0"/>
              <a:buChar char="•"/>
            </a:pPr>
            <a:r>
              <a:rPr lang="az-Latn-AZ" sz="1050" dirty="0">
                <a:cs typeface="Constantia" panose="02030602050306030303" pitchFamily="18" charset="0"/>
              </a:rPr>
              <a:t>linkedin.com/in/mehrajlatifli</a:t>
            </a:r>
            <a:endParaRPr lang="en-US" sz="1050" dirty="0">
              <a:cs typeface="Constantia" panose="02030602050306030303" pitchFamily="18" charset="0"/>
            </a:endParaRPr>
          </a:p>
          <a:p>
            <a:pPr marL="171450" indent="-171450" algn="just">
              <a:lnSpc>
                <a:spcPct val="130000"/>
              </a:lnSpc>
              <a:spcBef>
                <a:spcPts val="1000"/>
              </a:spcBef>
              <a:buFont typeface="Arial" panose="020B0604020202020204" pitchFamily="34" charset="0"/>
              <a:buChar char="•"/>
            </a:pPr>
            <a:r>
              <a:rPr lang="az-Latn-AZ" sz="1050" dirty="0">
                <a:cs typeface="Constantia" panose="02030602050306030303" pitchFamily="18" charset="0"/>
              </a:rPr>
              <a:t>github.com/MehrajLatifli</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6" y="6143923"/>
            <a:ext cx="898133" cy="63438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9594" y="5562159"/>
            <a:ext cx="2057321" cy="1454462"/>
          </a:xfrm>
          <a:prstGeom prst="rect">
            <a:avLst/>
          </a:prstGeom>
        </p:spPr>
      </p:pic>
      <p:sp>
        <p:nvSpPr>
          <p:cNvPr id="4" name="TextBox 3"/>
          <p:cNvSpPr txBox="1"/>
          <p:nvPr/>
        </p:nvSpPr>
        <p:spPr>
          <a:xfrm>
            <a:off x="1097024" y="1157681"/>
            <a:ext cx="9731230" cy="5427182"/>
          </a:xfrm>
          <a:prstGeom prst="rect">
            <a:avLst/>
          </a:prstGeom>
          <a:noFill/>
        </p:spPr>
        <p:txBody>
          <a:bodyPr wrap="square" lIns="0" tIns="36000" rIns="216000" bIns="36000" rtlCol="0">
            <a:spAutoFit/>
          </a:bodyPr>
          <a:lstStyle/>
          <a:p>
            <a:pPr algn="just">
              <a:lnSpc>
                <a:spcPct val="130000"/>
              </a:lnSpc>
              <a:spcBef>
                <a:spcPts val="1000"/>
              </a:spcBef>
            </a:pPr>
            <a:r>
              <a:rPr lang="en-US" sz="1400" b="1" dirty="0"/>
              <a:t>Media </a:t>
            </a:r>
            <a:r>
              <a:rPr lang="en-US" sz="1400" b="1" dirty="0" err="1"/>
              <a:t>vasit</a:t>
            </a:r>
            <a:r>
              <a:rPr lang="az-Latn-AZ" sz="1400" b="1" dirty="0"/>
              <a:t>ələrinin günümüzdə rolu nələrdir ?</a:t>
            </a:r>
          </a:p>
          <a:p>
            <a:pPr algn="just">
              <a:lnSpc>
                <a:spcPct val="130000"/>
              </a:lnSpc>
              <a:spcBef>
                <a:spcPts val="1000"/>
              </a:spcBef>
            </a:pPr>
            <a:endParaRPr lang="az-Latn-AZ" sz="1400" b="1" dirty="0"/>
          </a:p>
          <a:p>
            <a:pPr algn="just">
              <a:lnSpc>
                <a:spcPct val="130000"/>
              </a:lnSpc>
              <a:spcBef>
                <a:spcPts val="1000"/>
              </a:spcBef>
            </a:pPr>
            <a:r>
              <a:rPr lang="az-Latn-AZ" sz="1050" dirty="0"/>
              <a:t>İstər qəzet, istər radio, istər televiziya, istərsə də internet yarandığı gündən əsas təyinatları gərəyi insanları xəbərlər şəklində informasiya ilə təmin etmək olub. Ancaq xəbər dinləmək toplumu sıxdığı üçün bunlarla yanaşı adlarını sadaladığım media vasitələri insanlara</a:t>
            </a:r>
            <a:r>
              <a:rPr lang="en-US" sz="1050" dirty="0"/>
              <a:t> </a:t>
            </a:r>
            <a:r>
              <a:rPr lang="az-Latn-AZ" sz="1050" dirty="0"/>
              <a:t>gərəkli</a:t>
            </a:r>
            <a:r>
              <a:rPr lang="en-US" sz="1050" dirty="0"/>
              <a:t> v</a:t>
            </a:r>
            <a:r>
              <a:rPr lang="az-Latn-AZ" sz="1050" dirty="0"/>
              <a:t>ə</a:t>
            </a:r>
            <a:r>
              <a:rPr lang="en-US" sz="1050" dirty="0"/>
              <a:t> </a:t>
            </a:r>
            <a:r>
              <a:rPr lang="en-US" sz="1050" dirty="0" err="1"/>
              <a:t>ya</a:t>
            </a:r>
            <a:r>
              <a:rPr lang="en-US" sz="1050" dirty="0"/>
              <a:t> g</a:t>
            </a:r>
            <a:r>
              <a:rPr lang="az-Latn-AZ" sz="1050" dirty="0"/>
              <a:t>ərəksiz digər informasiyaların çatdırılmasında rol oynayır</a:t>
            </a:r>
            <a:r>
              <a:rPr lang="en-US" sz="1050" dirty="0"/>
              <a:t>.</a:t>
            </a:r>
          </a:p>
          <a:p>
            <a:pPr algn="just">
              <a:lnSpc>
                <a:spcPct val="130000"/>
              </a:lnSpc>
              <a:spcBef>
                <a:spcPts val="1000"/>
              </a:spcBef>
            </a:pPr>
            <a:endParaRPr lang="en-US" sz="1050" dirty="0"/>
          </a:p>
          <a:p>
            <a:pPr algn="just">
              <a:lnSpc>
                <a:spcPct val="130000"/>
              </a:lnSpc>
              <a:spcBef>
                <a:spcPts val="1000"/>
              </a:spcBef>
            </a:pPr>
            <a:r>
              <a:rPr lang="en-US" sz="1050" dirty="0"/>
              <a:t>M</a:t>
            </a:r>
            <a:r>
              <a:rPr lang="az-Latn-AZ" sz="1050" dirty="0"/>
              <a:t>əsələn</a:t>
            </a:r>
            <a:r>
              <a:rPr lang="en-US" sz="1050" dirty="0"/>
              <a:t>:</a:t>
            </a:r>
          </a:p>
          <a:p>
            <a:pPr marL="171450" indent="-171450" algn="just">
              <a:lnSpc>
                <a:spcPct val="130000"/>
              </a:lnSpc>
              <a:spcBef>
                <a:spcPts val="1000"/>
              </a:spcBef>
              <a:buFont typeface="Arial" panose="020B0604020202020204" pitchFamily="34" charset="0"/>
              <a:buChar char="•"/>
            </a:pPr>
            <a:r>
              <a:rPr lang="en-US" sz="1050" dirty="0"/>
              <a:t>Radio </a:t>
            </a:r>
            <a:r>
              <a:rPr lang="en-US" sz="1050" dirty="0" err="1"/>
              <a:t>tama</a:t>
            </a:r>
            <a:r>
              <a:rPr lang="az-Latn-AZ" sz="1050" dirty="0"/>
              <a:t>şaları.</a:t>
            </a:r>
          </a:p>
          <a:p>
            <a:pPr marL="171450" indent="-171450" algn="just">
              <a:lnSpc>
                <a:spcPct val="130000"/>
              </a:lnSpc>
              <a:spcBef>
                <a:spcPts val="1000"/>
              </a:spcBef>
              <a:buFont typeface="Arial" panose="020B0604020202020204" pitchFamily="34" charset="0"/>
              <a:buChar char="•"/>
            </a:pPr>
            <a:r>
              <a:rPr lang="az-Latn-AZ" sz="1050" dirty="0"/>
              <a:t>Səsli kitablar</a:t>
            </a:r>
          </a:p>
          <a:p>
            <a:pPr marL="171450" indent="-171450" algn="just">
              <a:lnSpc>
                <a:spcPct val="130000"/>
              </a:lnSpc>
              <a:spcBef>
                <a:spcPts val="1000"/>
              </a:spcBef>
              <a:buFont typeface="Arial" panose="020B0604020202020204" pitchFamily="34" charset="0"/>
              <a:buChar char="•"/>
            </a:pPr>
            <a:r>
              <a:rPr lang="az-Latn-AZ" sz="1050" dirty="0"/>
              <a:t>Reality sho</a:t>
            </a:r>
            <a:r>
              <a:rPr lang="en-US" sz="1050" dirty="0"/>
              <a:t>w</a:t>
            </a:r>
            <a:r>
              <a:rPr lang="az-Latn-AZ" sz="1050" dirty="0"/>
              <a:t> -</a:t>
            </a:r>
            <a:r>
              <a:rPr lang="en-US" sz="1050" dirty="0"/>
              <a:t>lar</a:t>
            </a:r>
          </a:p>
          <a:p>
            <a:pPr marL="171450" indent="-171450" algn="just">
              <a:lnSpc>
                <a:spcPct val="130000"/>
              </a:lnSpc>
              <a:spcBef>
                <a:spcPts val="1000"/>
              </a:spcBef>
              <a:buFont typeface="Arial" panose="020B0604020202020204" pitchFamily="34" charset="0"/>
              <a:buChar char="•"/>
            </a:pPr>
            <a:r>
              <a:rPr lang="az-Latn-AZ" sz="1050" dirty="0"/>
              <a:t>Magazin –lər</a:t>
            </a:r>
          </a:p>
          <a:p>
            <a:pPr marL="171450" indent="-171450" algn="just">
              <a:lnSpc>
                <a:spcPct val="130000"/>
              </a:lnSpc>
              <a:spcBef>
                <a:spcPts val="1000"/>
              </a:spcBef>
              <a:buFont typeface="Arial" panose="020B0604020202020204" pitchFamily="34" charset="0"/>
              <a:buChar char="•"/>
            </a:pPr>
            <a:r>
              <a:rPr lang="az-Latn-AZ" sz="1050" dirty="0"/>
              <a:t>Çox nadirən görülən elm, təhsil, incəsənət və mədəniyyət sahəsi üzrə verlişlər.</a:t>
            </a:r>
          </a:p>
          <a:p>
            <a:pPr algn="just">
              <a:lnSpc>
                <a:spcPct val="130000"/>
              </a:lnSpc>
              <a:spcBef>
                <a:spcPts val="1000"/>
              </a:spcBef>
            </a:pPr>
            <a:endParaRPr lang="az-Latn-AZ" sz="1050" dirty="0"/>
          </a:p>
          <a:p>
            <a:pPr algn="just">
              <a:lnSpc>
                <a:spcPct val="130000"/>
              </a:lnSpc>
              <a:spcBef>
                <a:spcPts val="1000"/>
              </a:spcBef>
            </a:pPr>
            <a:endParaRPr lang="az-Latn-AZ" sz="1400" b="1" dirty="0"/>
          </a:p>
          <a:p>
            <a:pPr algn="just">
              <a:lnSpc>
                <a:spcPct val="130000"/>
              </a:lnSpc>
              <a:spcBef>
                <a:spcPts val="1000"/>
              </a:spcBef>
            </a:pPr>
            <a:endParaRPr lang="az-Latn-AZ" sz="1400" b="1" dirty="0"/>
          </a:p>
          <a:p>
            <a:pPr algn="just">
              <a:lnSpc>
                <a:spcPct val="130000"/>
              </a:lnSpc>
              <a:spcBef>
                <a:spcPts val="1000"/>
              </a:spcBef>
            </a:pPr>
            <a:r>
              <a:rPr lang="az-Latn-AZ" sz="1400" b="1" dirty="0"/>
              <a:t> </a:t>
            </a:r>
            <a:endParaRPr lang="en-US" sz="14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604431" y="1763869"/>
            <a:ext cx="6074345" cy="2240280"/>
          </a:xfrm>
          <a:prstGeom prst="rect">
            <a:avLst/>
          </a:prstGeom>
          <a:noFill/>
        </p:spPr>
        <p:txBody>
          <a:bodyPr wrap="square" lIns="0" tIns="36000" rIns="0" bIns="36000" rtlCol="0">
            <a:spAutoFit/>
          </a:bodyPr>
          <a:lstStyle/>
          <a:p>
            <a:pPr algn="just">
              <a:lnSpc>
                <a:spcPct val="130000"/>
              </a:lnSpc>
              <a:spcBef>
                <a:spcPts val="1000"/>
              </a:spcBef>
            </a:pPr>
            <a:r>
              <a:rPr lang="az-Latn-AZ" sz="1400" b="1" dirty="0">
                <a:cs typeface="Constantia" panose="02030602050306030303" pitchFamily="18" charset="0"/>
              </a:rPr>
              <a:t>Sparro</a:t>
            </a:r>
            <a:r>
              <a:rPr lang="en-US" sz="1400" b="1" dirty="0">
                <a:cs typeface="Constantia" panose="02030602050306030303" pitchFamily="18" charset="0"/>
              </a:rPr>
              <a:t>w n</a:t>
            </a:r>
            <a:r>
              <a:rPr lang="az-Latn-AZ" sz="1400" b="1" dirty="0">
                <a:cs typeface="Constantia" panose="02030602050306030303" pitchFamily="18" charset="0"/>
              </a:rPr>
              <a:t>ədir ?</a:t>
            </a:r>
            <a:endParaRPr lang="en-US" sz="1400" b="1" dirty="0">
              <a:cs typeface="Constantia" panose="02030602050306030303" pitchFamily="18" charset="0"/>
            </a:endParaRPr>
          </a:p>
          <a:p>
            <a:pPr algn="just">
              <a:lnSpc>
                <a:spcPct val="130000"/>
              </a:lnSpc>
              <a:spcBef>
                <a:spcPts val="1000"/>
              </a:spcBef>
            </a:pPr>
            <a:endParaRPr lang="en-US" sz="1000" b="1" dirty="0">
              <a:cs typeface="Constantia" panose="02030602050306030303" pitchFamily="18" charset="0"/>
            </a:endParaRPr>
          </a:p>
          <a:p>
            <a:pPr algn="just">
              <a:lnSpc>
                <a:spcPct val="130000"/>
              </a:lnSpc>
              <a:spcBef>
                <a:spcPts val="1000"/>
              </a:spcBef>
            </a:pPr>
            <a:r>
              <a:rPr lang="az-Latn-AZ" sz="1050" b="1" i="1" u="sng" dirty="0">
                <a:solidFill>
                  <a:schemeClr val="tx1">
                    <a:alpha val="70000"/>
                  </a:schemeClr>
                </a:solidFill>
                <a:cs typeface="Constantia" panose="02030602050306030303" pitchFamily="18" charset="0"/>
              </a:rPr>
              <a:t>Sparro</a:t>
            </a:r>
            <a:r>
              <a:rPr lang="en-US" sz="1050" b="1" i="1" u="sng" dirty="0">
                <a:solidFill>
                  <a:schemeClr val="tx1">
                    <a:alpha val="70000"/>
                  </a:schemeClr>
                </a:solidFill>
                <a:cs typeface="Constantia" panose="02030602050306030303" pitchFamily="18" charset="0"/>
              </a:rPr>
              <a:t>w</a:t>
            </a:r>
            <a:r>
              <a:rPr lang="az-Latn-AZ" sz="1050" b="1" i="1" dirty="0">
                <a:solidFill>
                  <a:schemeClr val="tx1">
                    <a:alpha val="70000"/>
                  </a:schemeClr>
                </a:solidFill>
                <a:cs typeface="Constantia" panose="02030602050306030303" pitchFamily="18" charset="0"/>
              </a:rPr>
              <a:t>  </a:t>
            </a:r>
            <a:r>
              <a:rPr lang="en-US" sz="1050" dirty="0" err="1">
                <a:solidFill>
                  <a:schemeClr val="tx1">
                    <a:alpha val="70000"/>
                  </a:schemeClr>
                </a:solidFill>
                <a:cs typeface="Constantia" panose="02030602050306030303" pitchFamily="18" charset="0"/>
              </a:rPr>
              <a:t>ingilis</a:t>
            </a:r>
            <a:r>
              <a:rPr lang="en-US" sz="1050" dirty="0">
                <a:solidFill>
                  <a:schemeClr val="tx1">
                    <a:alpha val="70000"/>
                  </a:schemeClr>
                </a:solidFill>
                <a:cs typeface="Constantia" panose="02030602050306030303" pitchFamily="18" charset="0"/>
              </a:rPr>
              <a:t> </a:t>
            </a:r>
            <a:r>
              <a:rPr lang="en-US" sz="1050" dirty="0" err="1">
                <a:solidFill>
                  <a:schemeClr val="tx1">
                    <a:alpha val="70000"/>
                  </a:schemeClr>
                </a:solidFill>
                <a:cs typeface="Constantia" panose="02030602050306030303" pitchFamily="18" charset="0"/>
              </a:rPr>
              <a:t>dilind</a:t>
            </a:r>
            <a:r>
              <a:rPr lang="az-Latn-AZ" sz="1050" dirty="0">
                <a:solidFill>
                  <a:schemeClr val="tx1">
                    <a:alpha val="70000"/>
                  </a:schemeClr>
                </a:solidFill>
                <a:cs typeface="Constantia" panose="02030602050306030303" pitchFamily="18" charset="0"/>
              </a:rPr>
              <a:t>ən tərcümədə </a:t>
            </a:r>
            <a:r>
              <a:rPr lang="az-Latn-AZ" sz="1050" b="1" i="1" u="sng" dirty="0">
                <a:solidFill>
                  <a:schemeClr val="tx1">
                    <a:alpha val="70000"/>
                  </a:schemeClr>
                </a:solidFill>
                <a:cs typeface="Constantia" panose="02030602050306030303" pitchFamily="18" charset="0"/>
              </a:rPr>
              <a:t>sərçə</a:t>
            </a:r>
            <a:r>
              <a:rPr lang="az-Latn-AZ" sz="1050" dirty="0">
                <a:solidFill>
                  <a:schemeClr val="tx1">
                    <a:alpha val="70000"/>
                  </a:schemeClr>
                </a:solidFill>
                <a:cs typeface="Constantia" panose="02030602050306030303" pitchFamily="18" charset="0"/>
              </a:rPr>
              <a:t> deməkdir.</a:t>
            </a:r>
          </a:p>
          <a:p>
            <a:pPr algn="just">
              <a:lnSpc>
                <a:spcPct val="130000"/>
              </a:lnSpc>
              <a:spcBef>
                <a:spcPts val="1000"/>
              </a:spcBef>
            </a:pPr>
            <a:r>
              <a:rPr lang="az-Latn-AZ" sz="1050" dirty="0">
                <a:solidFill>
                  <a:schemeClr val="tx1">
                    <a:alpha val="70000"/>
                  </a:schemeClr>
                </a:solidFill>
                <a:cs typeface="Constantia" panose="02030602050306030303" pitchFamily="18" charset="0"/>
              </a:rPr>
              <a:t>Marka yaradılarkən sərçədən ilhamlanıb. </a:t>
            </a:r>
          </a:p>
          <a:p>
            <a:pPr algn="just">
              <a:lnSpc>
                <a:spcPct val="130000"/>
              </a:lnSpc>
              <a:spcBef>
                <a:spcPts val="1000"/>
              </a:spcBef>
            </a:pPr>
            <a:r>
              <a:rPr lang="az-Latn-AZ" sz="1050" dirty="0">
                <a:solidFill>
                  <a:schemeClr val="tx1">
                    <a:alpha val="70000"/>
                  </a:schemeClr>
                </a:solidFill>
                <a:cs typeface="Constantia" panose="02030602050306030303" pitchFamily="18" charset="0"/>
              </a:rPr>
              <a:t>Sərçə köçəri quş olmayan nəğməkar quşdur.</a:t>
            </a:r>
          </a:p>
          <a:p>
            <a:pPr algn="just">
              <a:lnSpc>
                <a:spcPct val="130000"/>
              </a:lnSpc>
              <a:spcBef>
                <a:spcPts val="1000"/>
              </a:spcBef>
            </a:pPr>
            <a:r>
              <a:rPr lang="az-Latn-AZ" sz="1050" dirty="0">
                <a:solidFill>
                  <a:schemeClr val="tx1">
                    <a:alpha val="70000"/>
                  </a:schemeClr>
                </a:solidFill>
                <a:cs typeface="Constantia" panose="02030602050306030303" pitchFamily="18" charset="0"/>
              </a:rPr>
              <a:t>Sparro</a:t>
            </a:r>
            <a:r>
              <a:rPr lang="en-US" sz="1050" dirty="0">
                <a:solidFill>
                  <a:schemeClr val="tx1">
                    <a:alpha val="70000"/>
                  </a:schemeClr>
                </a:solidFill>
                <a:cs typeface="Constantia" panose="02030602050306030303" pitchFamily="18" charset="0"/>
              </a:rPr>
              <a:t>w </a:t>
            </a:r>
            <a:r>
              <a:rPr lang="en-US" sz="1050" dirty="0" err="1">
                <a:solidFill>
                  <a:schemeClr val="tx1">
                    <a:alpha val="70000"/>
                  </a:schemeClr>
                </a:solidFill>
                <a:cs typeface="Constantia" panose="02030602050306030303" pitchFamily="18" charset="0"/>
              </a:rPr>
              <a:t>istifad</a:t>
            </a:r>
            <a:r>
              <a:rPr lang="az-Latn-AZ" sz="1050" dirty="0">
                <a:solidFill>
                  <a:schemeClr val="tx1">
                    <a:alpha val="70000"/>
                  </a:schemeClr>
                </a:solidFill>
                <a:cs typeface="Constantia" panose="02030602050306030303" pitchFamily="18" charset="0"/>
              </a:rPr>
              <a:t>əçilər üçün hal-hazırda Komputer proqramı şəklində əl çatandır. Hansı ki həmin proqram ASP.NET Core üzərində yaradılmış </a:t>
            </a:r>
            <a:r>
              <a:rPr lang="en-US" sz="1050" dirty="0">
                <a:solidFill>
                  <a:schemeClr val="tx1">
                    <a:alpha val="70000"/>
                  </a:schemeClr>
                </a:solidFill>
                <a:cs typeface="Constantia" panose="02030602050306030303" pitchFamily="18" charset="0"/>
              </a:rPr>
              <a:t>Web API –a </a:t>
            </a:r>
            <a:r>
              <a:rPr lang="en-US" sz="1050" dirty="0" err="1">
                <a:solidFill>
                  <a:schemeClr val="tx1">
                    <a:alpha val="70000"/>
                  </a:schemeClr>
                </a:solidFill>
                <a:cs typeface="Constantia" panose="02030602050306030303" pitchFamily="18" charset="0"/>
              </a:rPr>
              <a:t>sor</a:t>
            </a:r>
            <a:r>
              <a:rPr lang="az-Latn-AZ" sz="1050" dirty="0">
                <a:solidFill>
                  <a:schemeClr val="tx1">
                    <a:alpha val="70000"/>
                  </a:schemeClr>
                </a:solidFill>
                <a:cs typeface="Constantia" panose="02030602050306030303" pitchFamily="18" charset="0"/>
              </a:rPr>
              <a:t>ğu göndərir.</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8236"/>
            <a:ext cx="5604431" cy="39621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379638" y="2516607"/>
            <a:ext cx="7289448" cy="1226185"/>
          </a:xfrm>
          <a:prstGeom prst="rect">
            <a:avLst/>
          </a:prstGeom>
          <a:noFill/>
        </p:spPr>
        <p:txBody>
          <a:bodyPr wrap="square" lIns="0" tIns="36000" rIns="0" bIns="36000" rtlCol="0">
            <a:spAutoFit/>
          </a:bodyPr>
          <a:lstStyle/>
          <a:p>
            <a:pPr>
              <a:lnSpc>
                <a:spcPct val="130000"/>
              </a:lnSpc>
              <a:spcBef>
                <a:spcPts val="1000"/>
              </a:spcBef>
            </a:pPr>
            <a:r>
              <a:rPr lang="az-Latn-AZ" sz="1400" b="1" dirty="0">
                <a:cs typeface="Constantia" panose="02030602050306030303" pitchFamily="18" charset="0"/>
              </a:rPr>
              <a:t>Sparro</a:t>
            </a:r>
            <a:r>
              <a:rPr lang="en-US" sz="1400" b="1" dirty="0">
                <a:cs typeface="Constantia" panose="02030602050306030303" pitchFamily="18" charset="0"/>
              </a:rPr>
              <a:t>w </a:t>
            </a:r>
            <a:r>
              <a:rPr lang="az-Latn-AZ" sz="1400" b="1" dirty="0">
                <a:cs typeface="Constantia" panose="02030602050306030303" pitchFamily="18" charset="0"/>
              </a:rPr>
              <a:t>hansı problem və ya problemləri həll edir ?</a:t>
            </a:r>
            <a:endParaRPr lang="en-US" sz="1400" b="1" dirty="0">
              <a:cs typeface="Constantia" panose="02030602050306030303" pitchFamily="18" charset="0"/>
            </a:endParaRPr>
          </a:p>
          <a:p>
            <a:pPr>
              <a:lnSpc>
                <a:spcPct val="130000"/>
              </a:lnSpc>
              <a:spcBef>
                <a:spcPts val="1000"/>
              </a:spcBef>
            </a:pPr>
            <a:endParaRPr lang="en-US" sz="1000" b="1" dirty="0">
              <a:cs typeface="Constantia" panose="02030602050306030303" pitchFamily="18" charset="0"/>
            </a:endParaRPr>
          </a:p>
          <a:p>
            <a:pPr>
              <a:lnSpc>
                <a:spcPct val="130000"/>
              </a:lnSpc>
              <a:spcBef>
                <a:spcPts val="1000"/>
              </a:spcBef>
            </a:pPr>
            <a:r>
              <a:rPr lang="az-Latn-AZ" sz="1050" b="1" i="1" u="sng" dirty="0">
                <a:solidFill>
                  <a:schemeClr val="tx1">
                    <a:alpha val="70000"/>
                  </a:schemeClr>
                </a:solidFill>
                <a:cs typeface="Constantia" panose="02030602050306030303" pitchFamily="18" charset="0"/>
              </a:rPr>
              <a:t>Sparro</a:t>
            </a:r>
            <a:r>
              <a:rPr lang="en-US" sz="1050" b="1" i="1" u="sng" dirty="0">
                <a:solidFill>
                  <a:schemeClr val="tx1">
                    <a:alpha val="70000"/>
                  </a:schemeClr>
                </a:solidFill>
                <a:cs typeface="Constantia" panose="02030602050306030303" pitchFamily="18" charset="0"/>
              </a:rPr>
              <a:t>w</a:t>
            </a:r>
            <a:r>
              <a:rPr lang="az-Latn-AZ" sz="1050" b="1" i="1" dirty="0">
                <a:solidFill>
                  <a:schemeClr val="tx1">
                    <a:alpha val="70000"/>
                  </a:schemeClr>
                </a:solidFill>
                <a:cs typeface="Constantia" panose="02030602050306030303" pitchFamily="18" charset="0"/>
              </a:rPr>
              <a:t>  </a:t>
            </a:r>
            <a:r>
              <a:rPr lang="az-Latn-AZ" sz="1050" dirty="0">
                <a:solidFill>
                  <a:schemeClr val="tx1">
                    <a:alpha val="70000"/>
                  </a:schemeClr>
                </a:solidFill>
                <a:cs typeface="Constantia" panose="02030602050306030303" pitchFamily="18" charset="0"/>
              </a:rPr>
              <a:t>-da istifadəçilər gərəksiz informasiyalardan qorunaraq seçilib sayılan dəyərli səsli informasiyaları həftədə 7 gün 24 saat ərzində online şəkildə təqdim edilir. Hazırda online şəkildə musiqlər və radio kanalları əl çatandır.</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284" y="2312520"/>
            <a:ext cx="3158498" cy="2232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691739" y="1974034"/>
            <a:ext cx="7728471" cy="2728495"/>
          </a:xfrm>
          <a:prstGeom prst="rect">
            <a:avLst/>
          </a:prstGeom>
          <a:noFill/>
        </p:spPr>
        <p:txBody>
          <a:bodyPr wrap="square" lIns="0" tIns="36000" rIns="0" bIns="36000" rtlCol="0">
            <a:spAutoFit/>
          </a:bodyPr>
          <a:lstStyle/>
          <a:p>
            <a:pPr algn="just">
              <a:lnSpc>
                <a:spcPct val="130000"/>
              </a:lnSpc>
              <a:spcBef>
                <a:spcPts val="1000"/>
              </a:spcBef>
            </a:pPr>
            <a:r>
              <a:rPr lang="az-Latn-AZ" sz="1400" b="1" dirty="0">
                <a:cs typeface="Constantia" panose="02030602050306030303" pitchFamily="18" charset="0"/>
              </a:rPr>
              <a:t>Sparro</a:t>
            </a:r>
            <a:r>
              <a:rPr lang="en-US" sz="1400" b="1" dirty="0">
                <a:cs typeface="Constantia" panose="02030602050306030303" pitchFamily="18" charset="0"/>
              </a:rPr>
              <a:t>w </a:t>
            </a:r>
            <a:r>
              <a:rPr lang="az-Latn-AZ" sz="1400" b="1" dirty="0">
                <a:cs typeface="Constantia" panose="02030602050306030303" pitchFamily="18" charset="0"/>
              </a:rPr>
              <a:t>hansı potensialları özündə cəmləyir?</a:t>
            </a:r>
            <a:endParaRPr lang="en-US" sz="1400" b="1" dirty="0">
              <a:cs typeface="Constantia" panose="02030602050306030303" pitchFamily="18" charset="0"/>
            </a:endParaRPr>
          </a:p>
          <a:p>
            <a:pPr algn="just">
              <a:lnSpc>
                <a:spcPct val="130000"/>
              </a:lnSpc>
              <a:spcBef>
                <a:spcPts val="1000"/>
              </a:spcBef>
            </a:pPr>
            <a:endParaRPr lang="en-US" sz="1000" b="1" dirty="0">
              <a:cs typeface="Constantia" panose="02030602050306030303" pitchFamily="18" charset="0"/>
            </a:endParaRPr>
          </a:p>
          <a:p>
            <a:pPr algn="just">
              <a:lnSpc>
                <a:spcPct val="130000"/>
              </a:lnSpc>
              <a:spcBef>
                <a:spcPts val="1000"/>
              </a:spcBef>
            </a:pPr>
            <a:r>
              <a:rPr lang="az-Latn-AZ" sz="1050" b="1" i="1" u="sng" dirty="0">
                <a:solidFill>
                  <a:schemeClr val="tx1">
                    <a:alpha val="70000"/>
                  </a:schemeClr>
                </a:solidFill>
                <a:cs typeface="Constantia" panose="02030602050306030303" pitchFamily="18" charset="0"/>
              </a:rPr>
              <a:t>Sparro</a:t>
            </a:r>
            <a:r>
              <a:rPr lang="en-US" sz="1050" b="1" i="1" u="sng" dirty="0">
                <a:solidFill>
                  <a:schemeClr val="tx1">
                    <a:alpha val="70000"/>
                  </a:schemeClr>
                </a:solidFill>
                <a:cs typeface="Constantia" panose="02030602050306030303" pitchFamily="18" charset="0"/>
              </a:rPr>
              <a:t>w</a:t>
            </a:r>
            <a:r>
              <a:rPr lang="az-Latn-AZ" sz="1050" dirty="0">
                <a:solidFill>
                  <a:schemeClr val="tx1">
                    <a:alpha val="70000"/>
                  </a:schemeClr>
                </a:solidFill>
                <a:cs typeface="Constantia" panose="02030602050306030303" pitchFamily="18" charset="0"/>
              </a:rPr>
              <a:t> istifadəçilərdən illik abunə şəklində ödəniş əldə etməklə gəlir və xərclərini qarşılaya bilər. Bu da </a:t>
            </a:r>
            <a:r>
              <a:rPr lang="az-Latn-AZ" sz="1050" b="1" i="1" u="sng" dirty="0">
                <a:solidFill>
                  <a:schemeClr val="tx1">
                    <a:alpha val="70000"/>
                  </a:schemeClr>
                </a:solidFill>
                <a:cs typeface="Constantia" panose="02030602050306030303" pitchFamily="18" charset="0"/>
              </a:rPr>
              <a:t>Sparro</a:t>
            </a:r>
            <a:r>
              <a:rPr lang="en-US" sz="1050" b="1" i="1" u="sng" dirty="0">
                <a:solidFill>
                  <a:schemeClr val="tx1">
                    <a:alpha val="70000"/>
                  </a:schemeClr>
                </a:solidFill>
                <a:cs typeface="Constantia" panose="02030602050306030303" pitchFamily="18" charset="0"/>
              </a:rPr>
              <a:t>w</a:t>
            </a:r>
            <a:r>
              <a:rPr lang="az-Latn-AZ" sz="1050" dirty="0">
                <a:solidFill>
                  <a:schemeClr val="tx1">
                    <a:alpha val="70000"/>
                  </a:schemeClr>
                </a:solidFill>
                <a:cs typeface="Constantia" panose="02030602050306030303" pitchFamily="18" charset="0"/>
              </a:rPr>
              <a:t>  proqramını Türk Dünyasında kök ataraq bütün dünyaya yayılma imkanına şərait yarada bilər. Bununla Türk Dünyasından milli və ümumbəşər dəyərlərə xidmət edən layihə işıq üzü görməklə Dünya Tarixində əvəzsiz yer edə bilər.</a:t>
            </a:r>
          </a:p>
          <a:p>
            <a:pPr algn="just">
              <a:lnSpc>
                <a:spcPct val="130000"/>
              </a:lnSpc>
              <a:spcBef>
                <a:spcPts val="1000"/>
              </a:spcBef>
            </a:pPr>
            <a:endParaRPr lang="az-Latn-AZ" sz="1050" dirty="0">
              <a:solidFill>
                <a:schemeClr val="tx1">
                  <a:alpha val="70000"/>
                </a:schemeClr>
              </a:solidFill>
              <a:cs typeface="Constantia" panose="02030602050306030303" pitchFamily="18" charset="0"/>
            </a:endParaRPr>
          </a:p>
          <a:p>
            <a:pPr algn="just">
              <a:lnSpc>
                <a:spcPct val="130000"/>
              </a:lnSpc>
              <a:spcBef>
                <a:spcPts val="1000"/>
              </a:spcBef>
            </a:pPr>
            <a:r>
              <a:rPr lang="az-Latn-AZ" sz="1050" dirty="0">
                <a:solidFill>
                  <a:schemeClr val="tx1">
                    <a:alpha val="70000"/>
                  </a:schemeClr>
                </a:solidFill>
                <a:cs typeface="Constantia" panose="02030602050306030303" pitchFamily="18" charset="0"/>
              </a:rPr>
              <a:t>İnformasiya sahəsində əsl ziyallı insanların itirilmiş mövqelərində möhkəmlənməsində ümid və təkan verici rol oynaya bilər. Bununla daha aydın və sorğulayan toplumun yetişməsi ilə əsl sabit və dinamik inkişafda pay sahibi ola bilər. Dini və ya dünyəvi xurafatçıların təsir dairəsini olduqca ciddi şəkildə sarsmaqla toplumun xurafatçılardan təmizlənməsində  çox ciddi rol oynaya bilər.</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007" y="2312519"/>
            <a:ext cx="3158498" cy="2232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309" y="391738"/>
            <a:ext cx="4296174" cy="3037262"/>
          </a:xfrm>
          <a:prstGeom prst="rect">
            <a:avLst/>
          </a:prstGeom>
        </p:spPr>
      </p:pic>
      <p:sp>
        <p:nvSpPr>
          <p:cNvPr id="2" name="TextBox 1"/>
          <p:cNvSpPr txBox="1"/>
          <p:nvPr/>
        </p:nvSpPr>
        <p:spPr>
          <a:xfrm>
            <a:off x="5674604" y="1734940"/>
            <a:ext cx="6074345" cy="3328035"/>
          </a:xfrm>
          <a:prstGeom prst="rect">
            <a:avLst/>
          </a:prstGeom>
          <a:noFill/>
        </p:spPr>
        <p:txBody>
          <a:bodyPr wrap="square" lIns="0" tIns="36000" rIns="0" bIns="36000" rtlCol="0">
            <a:spAutoFit/>
          </a:bodyPr>
          <a:lstStyle/>
          <a:p>
            <a:pPr algn="just">
              <a:lnSpc>
                <a:spcPct val="130000"/>
              </a:lnSpc>
              <a:spcBef>
                <a:spcPts val="1000"/>
              </a:spcBef>
            </a:pPr>
            <a:r>
              <a:rPr lang="en-US" sz="1400" b="1" dirty="0">
                <a:cs typeface="Constantia" panose="02030602050306030303" pitchFamily="18" charset="0"/>
              </a:rPr>
              <a:t>Logo n</a:t>
            </a:r>
            <a:r>
              <a:rPr lang="az-Latn-AZ" sz="1400" b="1" dirty="0">
                <a:cs typeface="Constantia" panose="02030602050306030303" pitchFamily="18" charset="0"/>
              </a:rPr>
              <a:t>əyi çatdırmaq istəyir?</a:t>
            </a:r>
          </a:p>
          <a:p>
            <a:pPr algn="just">
              <a:lnSpc>
                <a:spcPct val="130000"/>
              </a:lnSpc>
              <a:spcBef>
                <a:spcPts val="1000"/>
              </a:spcBef>
            </a:pPr>
            <a:endParaRPr lang="en-US" sz="1400" b="1" dirty="0">
              <a:cs typeface="Constantia" panose="02030602050306030303" pitchFamily="18" charset="0"/>
            </a:endParaRPr>
          </a:p>
          <a:p>
            <a:pPr algn="just">
              <a:lnSpc>
                <a:spcPct val="130000"/>
              </a:lnSpc>
              <a:spcBef>
                <a:spcPts val="1000"/>
              </a:spcBef>
            </a:pPr>
            <a:r>
              <a:rPr lang="az-Latn-AZ" sz="1000" dirty="0">
                <a:solidFill>
                  <a:schemeClr val="tx1">
                    <a:alpha val="70000"/>
                  </a:schemeClr>
                </a:solidFill>
                <a:cs typeface="Constantia" panose="02030602050306030303" pitchFamily="18" charset="0"/>
              </a:rPr>
              <a:t>Loqo –lara diqqət yetirilərsə sərçə və musiqi notu işarəsi vardır.</a:t>
            </a:r>
          </a:p>
          <a:p>
            <a:pPr algn="just">
              <a:lnSpc>
                <a:spcPct val="130000"/>
              </a:lnSpc>
              <a:spcBef>
                <a:spcPts val="1000"/>
              </a:spcBef>
            </a:pPr>
            <a:r>
              <a:rPr lang="az-Latn-AZ" sz="1000" dirty="0">
                <a:solidFill>
                  <a:schemeClr val="tx1">
                    <a:alpha val="70000"/>
                  </a:schemeClr>
                </a:solidFill>
                <a:cs typeface="Constantia" panose="02030602050306030303" pitchFamily="18" charset="0"/>
              </a:rPr>
              <a:t>Loqo –lardan müştəriyə çatdırılması gərəkən mesajlar</a:t>
            </a:r>
            <a:r>
              <a:rPr lang="en-US" sz="1000" dirty="0">
                <a:solidFill>
                  <a:schemeClr val="tx1">
                    <a:alpha val="70000"/>
                  </a:schemeClr>
                </a:solidFill>
                <a:cs typeface="Constantia" panose="02030602050306030303" pitchFamily="18" charset="0"/>
              </a:rPr>
              <a:t>:</a:t>
            </a:r>
          </a:p>
          <a:p>
            <a:pPr marL="171450" indent="-171450" algn="just">
              <a:lnSpc>
                <a:spcPct val="130000"/>
              </a:lnSpc>
              <a:spcBef>
                <a:spcPts val="1000"/>
              </a:spcBef>
              <a:buFontTx/>
              <a:buChar char="-"/>
            </a:pPr>
            <a:r>
              <a:rPr lang="az-Latn-AZ" sz="1000" dirty="0">
                <a:solidFill>
                  <a:schemeClr val="tx1">
                    <a:alpha val="70000"/>
                  </a:schemeClr>
                </a:solidFill>
                <a:cs typeface="Constantia" panose="02030602050306030303" pitchFamily="18" charset="0"/>
              </a:rPr>
              <a:t>Sərçə köçəri quş olmayan nəğməkar quş</a:t>
            </a:r>
            <a:r>
              <a:rPr lang="en-US" sz="1000" dirty="0">
                <a:solidFill>
                  <a:schemeClr val="tx1">
                    <a:alpha val="70000"/>
                  </a:schemeClr>
                </a:solidFill>
                <a:cs typeface="Constantia" panose="02030602050306030303" pitchFamily="18" charset="0"/>
              </a:rPr>
              <a:t> </a:t>
            </a:r>
            <a:r>
              <a:rPr lang="en-US" sz="1000" dirty="0" err="1">
                <a:solidFill>
                  <a:schemeClr val="tx1">
                    <a:alpha val="70000"/>
                  </a:schemeClr>
                </a:solidFill>
                <a:cs typeface="Constantia" panose="02030602050306030303" pitchFamily="18" charset="0"/>
              </a:rPr>
              <a:t>oldu</a:t>
            </a:r>
            <a:r>
              <a:rPr lang="az-Latn-AZ" sz="1000" dirty="0">
                <a:solidFill>
                  <a:schemeClr val="tx1">
                    <a:alpha val="70000"/>
                  </a:schemeClr>
                </a:solidFill>
                <a:cs typeface="Constantia" panose="02030602050306030303" pitchFamily="18" charset="0"/>
              </a:rPr>
              <a:t>ğ</a:t>
            </a:r>
            <a:r>
              <a:rPr lang="en-US" sz="1000" dirty="0">
                <a:solidFill>
                  <a:schemeClr val="tx1">
                    <a:alpha val="70000"/>
                  </a:schemeClr>
                </a:solidFill>
                <a:cs typeface="Constantia" panose="02030602050306030303" pitchFamily="18" charset="0"/>
              </a:rPr>
              <a:t>u </a:t>
            </a:r>
            <a:r>
              <a:rPr lang="en-US" sz="1000" dirty="0" err="1">
                <a:solidFill>
                  <a:schemeClr val="tx1">
                    <a:alpha val="70000"/>
                  </a:schemeClr>
                </a:solidFill>
                <a:cs typeface="Constantia" panose="02030602050306030303" pitchFamily="18" charset="0"/>
              </a:rPr>
              <a:t>kimi</a:t>
            </a:r>
            <a:r>
              <a:rPr lang="en-US" sz="1000" dirty="0">
                <a:solidFill>
                  <a:schemeClr val="tx1">
                    <a:alpha val="70000"/>
                  </a:schemeClr>
                </a:solidFill>
                <a:cs typeface="Constantia" panose="02030602050306030303" pitchFamily="18" charset="0"/>
              </a:rPr>
              <a:t> biz d</a:t>
            </a:r>
            <a:r>
              <a:rPr lang="az-Latn-AZ" sz="1000" dirty="0">
                <a:solidFill>
                  <a:schemeClr val="tx1">
                    <a:alpha val="70000"/>
                  </a:schemeClr>
                </a:solidFill>
                <a:cs typeface="Constantia" panose="02030602050306030303" pitchFamily="18" charset="0"/>
              </a:rPr>
              <a:t>ə istifadəçilərə seçilib sayılan dəyərli media vasitələrini həftədə 7 gün 24 saat ərzində online şəkildə təqdim edilir.</a:t>
            </a:r>
          </a:p>
          <a:p>
            <a:pPr marL="171450" indent="-171450" algn="just">
              <a:lnSpc>
                <a:spcPct val="130000"/>
              </a:lnSpc>
              <a:spcBef>
                <a:spcPts val="1000"/>
              </a:spcBef>
              <a:buFontTx/>
              <a:buChar char="-"/>
            </a:pPr>
            <a:r>
              <a:rPr lang="az-Latn-AZ" sz="1000" dirty="0">
                <a:solidFill>
                  <a:schemeClr val="tx1">
                    <a:alpha val="70000"/>
                  </a:schemeClr>
                </a:solidFill>
                <a:cs typeface="Constantia" panose="02030602050306030303" pitchFamily="18" charset="0"/>
              </a:rPr>
              <a:t>Yaşıl rəng isə təbiətin və calılığın rəngi olduğu üçün təbii gözəllikdən yana olan, bayağılıqdan və sünilikdən uzaq olmağı görsədir.</a:t>
            </a:r>
            <a:endParaRPr lang="en-US" sz="1000" dirty="0">
              <a:solidFill>
                <a:schemeClr val="tx1">
                  <a:alpha val="70000"/>
                </a:schemeClr>
              </a:solidFill>
              <a:cs typeface="Constantia" panose="02030602050306030303" pitchFamily="18" charset="0"/>
            </a:endParaRPr>
          </a:p>
          <a:p>
            <a:pPr marL="171450" indent="-171450" algn="just">
              <a:lnSpc>
                <a:spcPct val="130000"/>
              </a:lnSpc>
              <a:spcBef>
                <a:spcPts val="1000"/>
              </a:spcBef>
              <a:buFontTx/>
              <a:buChar char="-"/>
            </a:pPr>
            <a:r>
              <a:rPr lang="en-US" sz="1000" dirty="0">
                <a:solidFill>
                  <a:schemeClr val="tx1">
                    <a:alpha val="70000"/>
                  </a:schemeClr>
                </a:solidFill>
                <a:cs typeface="Constantia" panose="02030602050306030303" pitchFamily="18" charset="0"/>
              </a:rPr>
              <a:t>A</a:t>
            </a:r>
            <a:r>
              <a:rPr lang="az-Latn-AZ" sz="1000" dirty="0">
                <a:solidFill>
                  <a:schemeClr val="tx1">
                    <a:alpha val="70000"/>
                  </a:schemeClr>
                </a:solidFill>
                <a:cs typeface="Constantia" panose="02030602050306030303" pitchFamily="18" charset="0"/>
              </a:rPr>
              <a:t>ğ rəng isə əsilliliyin rəmzidir. Yəni müxtəlif media vasitələri içində olan müxtəlif kateqeoriyar üzrə sayılıb seçilənləri geniş kütlələrə çatdırmaqdır.</a:t>
            </a:r>
          </a:p>
          <a:p>
            <a:pPr algn="just">
              <a:lnSpc>
                <a:spcPct val="130000"/>
              </a:lnSpc>
              <a:spcBef>
                <a:spcPts val="1000"/>
              </a:spcBef>
            </a:pPr>
            <a:endParaRPr lang="en-US" sz="1000" dirty="0">
              <a:solidFill>
                <a:schemeClr val="tx1">
                  <a:alpha val="70000"/>
                </a:schemeClr>
              </a:solidFill>
              <a:cs typeface="Constantia" panose="02030602050306030303"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46" y="3680276"/>
            <a:ext cx="4300037" cy="303726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0426"/>
            <a:ext cx="12192000" cy="595714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1000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4552914" y="2338086"/>
            <a:ext cx="3086171" cy="2181827"/>
          </a:xfrm>
          <a:prstGeom prst="rect">
            <a:avLst/>
          </a:prstGeom>
          <a:effectLst>
            <a:innerShdw blurRad="63500" dist="50800">
              <a:prstClr val="black">
                <a:alpha val="49000"/>
              </a:prstClr>
            </a:innerShdw>
          </a:effec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oodoo Powerpoint Template">
  <a:themeElements>
    <a:clrScheme name="Voodoo Color">
      <a:dk1>
        <a:srgbClr val="222222"/>
      </a:dk1>
      <a:lt1>
        <a:srgbClr val="F0F0F0"/>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Custom 4">
      <a:majorFont>
        <a:latin typeface="Montserrat 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cmpd="sng">
          <a:solidFill>
            <a:schemeClr val="bg2"/>
          </a:solidFill>
          <a:prstDash val="sysDash"/>
          <a:miter lim="800000"/>
        </a:ln>
        <a:effectLst>
          <a:outerShdw blurRad="38100" dist="12700" dir="5400000" algn="t" rotWithShape="0">
            <a:prstClr val="black">
              <a:alpha val="15000"/>
            </a:prstClr>
          </a:outerShdw>
        </a:effectLst>
      </a:spPr>
      <a:bodyPr wrap="square" lIns="0" tIns="0" rIns="0" bIns="0" rtlCol="0" anchor="t">
        <a:noAutofit/>
      </a:bodyPr>
      <a:lstStyle>
        <a:defPPr algn="ctr">
          <a:spcBef>
            <a:spcPts val="1000"/>
          </a:spcBef>
          <a:defRPr sz="1400" b="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216000" bIns="36000" rtlCol="0">
        <a:spAutoFit/>
      </a:bodyPr>
      <a:lstStyle>
        <a:defPPr>
          <a:lnSpc>
            <a:spcPct val="130000"/>
          </a:lnSpc>
          <a:spcBef>
            <a:spcPts val="1000"/>
          </a:spcBef>
          <a:defRPr sz="14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oodoo2 Powerpoint Template">
  <a:themeElements>
    <a:clrScheme name="Voodoo Color">
      <a:dk1>
        <a:srgbClr val="222222"/>
      </a:dk1>
      <a:lt1>
        <a:srgbClr val="F0F0F0"/>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144000" bIns="36000" rtlCol="0">
        <a:spAutoFit/>
      </a:bodyPr>
      <a:lstStyle>
        <a:defPPr>
          <a:lnSpc>
            <a:spcPct val="120000"/>
          </a:lnSpc>
          <a:spcBef>
            <a:spcPts val="1000"/>
          </a:spcBef>
          <a:defRPr sz="14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Montserrat Bold</vt:lpstr>
      <vt:lpstr>Montserrat SemiBold</vt:lpstr>
      <vt:lpstr>Open Sans</vt:lpstr>
      <vt:lpstr>Open Sans SemiBold</vt:lpstr>
      <vt:lpstr>Voodoo Powerpoint Template</vt:lpstr>
      <vt:lpstr>Voodoo2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Voodoo Powerpoint</dc:title>
  <dc:creator>Mehrac Letifli</dc:creator>
  <cp:lastModifiedBy>Lenovo</cp:lastModifiedBy>
  <cp:revision>2288</cp:revision>
  <dcterms:created xsi:type="dcterms:W3CDTF">2017-07-25T02:03:00Z</dcterms:created>
  <dcterms:modified xsi:type="dcterms:W3CDTF">2023-03-04T04:36:08Z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96CC2A8C95FE4FFA8FE62B41751CCC3D</vt:lpwstr>
  </property>
  <property fmtid="{D5CDD505-2E9C-101B-9397-08002B2CF9AE}" pid="3" name="KSOProductBuildVer">
    <vt:lpwstr>1033-11.2.0.11486</vt:lpwstr>
  </property>
</Properties>
</file>