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vml" ContentType="application/vnd.openxmlformats-officedocument.vmlDrawing"/>
  <Default Extension="xlsx" ContentType="application/vnd.openxmlformats-officedocument.spreadsheetml.sheet"/>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wnloads\mehraj...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[mehraj...xlsx]Sheet3!PivotTable1</c:name>
    <c:fmtId val="2"/>
  </c:pivotSource>
  <c:chart>
    <c:title>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s>
    <c:view3D>
      <c:rotX val="75"/>
      <c:perspective val="30"/>
    </c:view3D>
    <c:plotArea>
      <c:layout/>
      <c:pie3DChart>
        <c:varyColors val="1"/>
        <c:ser>
          <c:idx val="0"/>
          <c:order val="0"/>
          <c:tx>
            <c:strRef>
              <c:f>Sheet3!$B$3:$B$4</c:f>
              <c:strCache>
                <c:ptCount val="1"/>
                <c:pt idx="0">
                  <c:v>Female</c:v>
                </c:pt>
              </c:strCache>
            </c:strRef>
          </c:tx>
          <c:cat>
            <c:multiLvlStrRef>
              <c:f>Sheet3!$A$5:$A$32</c:f>
              <c:multiLvlStrCache>
                <c:ptCount val="19"/>
                <c:lvl>
                  <c:pt idx="0">
                    <c:v> Wyn Treadger</c:v>
                  </c:pt>
                  <c:pt idx="1">
                    <c:v>Billi Fellgate</c:v>
                  </c:pt>
                  <c:pt idx="2">
                    <c:v>Oona Donan</c:v>
                  </c:pt>
                  <c:pt idx="3">
                    <c:v>Cletus McGarahan </c:v>
                  </c:pt>
                  <c:pt idx="4">
                    <c:v>Collen Dunbleton</c:v>
                  </c:pt>
                  <c:pt idx="5">
                    <c:v>Devinne Tuny</c:v>
                  </c:pt>
                  <c:pt idx="6">
                    <c:v>Jessica Callcott</c:v>
                  </c:pt>
                  <c:pt idx="7">
                    <c:v>Minerva Ricardot</c:v>
                  </c:pt>
                  <c:pt idx="8">
                    <c:v> Leena Bruckshaw</c:v>
                  </c:pt>
                  <c:pt idx="9">
                    <c:v>Maritsa Marusic</c:v>
                  </c:pt>
                  <c:pt idx="10">
                    <c:v>Magnum Locksley</c:v>
                  </c:pt>
                  <c:pt idx="11">
                    <c:v>Mick Spraberry</c:v>
                  </c:pt>
                  <c:pt idx="12">
                    <c:v>Pearla  Beteriss</c:v>
                  </c:pt>
                  <c:pt idx="13">
                    <c:v>Evangelina Lergan</c:v>
                  </c:pt>
                  <c:pt idx="14">
                    <c:v>Nananne Gehringer</c:v>
                  </c:pt>
                  <c:pt idx="15">
                    <c:v>Verla Timmis</c:v>
                  </c:pt>
                  <c:pt idx="16">
                    <c:v>Freddy Linford</c:v>
                  </c:pt>
                  <c:pt idx="17">
                    <c:v>Jo-anne Gobeau</c:v>
                  </c:pt>
                  <c:pt idx="18">
                    <c:v>Mackenzie Hannis</c:v>
                  </c:pt>
                </c:lvl>
                <c:lvl>
                  <c:pt idx="0">
                    <c:v>Business Development</c:v>
                  </c:pt>
                  <c:pt idx="3">
                    <c:v>Engineering</c:v>
                  </c:pt>
                  <c:pt idx="6">
                    <c:v>Marketing</c:v>
                  </c:pt>
                  <c:pt idx="7">
                    <c:v>NULL</c:v>
                  </c:pt>
                  <c:pt idx="8">
                    <c:v>Research and Development</c:v>
                  </c:pt>
                  <c:pt idx="10">
                    <c:v>Services</c:v>
                  </c:pt>
                  <c:pt idx="13">
                    <c:v>Support</c:v>
                  </c:pt>
                  <c:pt idx="16">
                    <c:v>Training</c:v>
                  </c:pt>
                </c:lvl>
              </c:multiLvlStrCache>
            </c:multiLvlStrRef>
          </c:cat>
          <c:val>
            <c:numRef>
              <c:f>Sheet3!$B$5:$B$32</c:f>
              <c:numCache>
                <c:formatCode>General</c:formatCode>
                <c:ptCount val="19"/>
                <c:pt idx="0">
                  <c:v>69192.850000000006</c:v>
                </c:pt>
                <c:pt idx="1">
                  <c:v>68980.52</c:v>
                </c:pt>
                <c:pt idx="2">
                  <c:v>88360.79</c:v>
                </c:pt>
                <c:pt idx="3">
                  <c:v>114425.19</c:v>
                </c:pt>
                <c:pt idx="6">
                  <c:v>66017.179999999993</c:v>
                </c:pt>
                <c:pt idx="10">
                  <c:v>42314.39</c:v>
                </c:pt>
                <c:pt idx="11">
                  <c:v>85879.23</c:v>
                </c:pt>
                <c:pt idx="16">
                  <c:v>93128.34</c:v>
                </c:pt>
                <c:pt idx="17">
                  <c:v>37902.35</c:v>
                </c:pt>
                <c:pt idx="18">
                  <c:v>57002.02</c:v>
                </c:pt>
              </c:numCache>
            </c:numRef>
          </c:val>
        </c:ser>
        <c:ser>
          <c:idx val="1"/>
          <c:order val="1"/>
          <c:tx>
            <c:strRef>
              <c:f>Sheet3!$C$3:$C$4</c:f>
              <c:strCache>
                <c:ptCount val="1"/>
                <c:pt idx="0">
                  <c:v>Male</c:v>
                </c:pt>
              </c:strCache>
            </c:strRef>
          </c:tx>
          <c:cat>
            <c:multiLvlStrRef>
              <c:f>Sheet3!$A$5:$A$32</c:f>
              <c:multiLvlStrCache>
                <c:ptCount val="19"/>
                <c:lvl>
                  <c:pt idx="0">
                    <c:v> Wyn Treadger</c:v>
                  </c:pt>
                  <c:pt idx="1">
                    <c:v>Billi Fellgate</c:v>
                  </c:pt>
                  <c:pt idx="2">
                    <c:v>Oona Donan</c:v>
                  </c:pt>
                  <c:pt idx="3">
                    <c:v>Cletus McGarahan </c:v>
                  </c:pt>
                  <c:pt idx="4">
                    <c:v>Collen Dunbleton</c:v>
                  </c:pt>
                  <c:pt idx="5">
                    <c:v>Devinne Tuny</c:v>
                  </c:pt>
                  <c:pt idx="6">
                    <c:v>Jessica Callcott</c:v>
                  </c:pt>
                  <c:pt idx="7">
                    <c:v>Minerva Ricardot</c:v>
                  </c:pt>
                  <c:pt idx="8">
                    <c:v> Leena Bruckshaw</c:v>
                  </c:pt>
                  <c:pt idx="9">
                    <c:v>Maritsa Marusic</c:v>
                  </c:pt>
                  <c:pt idx="10">
                    <c:v>Magnum Locksley</c:v>
                  </c:pt>
                  <c:pt idx="11">
                    <c:v>Mick Spraberry</c:v>
                  </c:pt>
                  <c:pt idx="12">
                    <c:v>Pearla  Beteriss</c:v>
                  </c:pt>
                  <c:pt idx="13">
                    <c:v>Evangelina Lergan</c:v>
                  </c:pt>
                  <c:pt idx="14">
                    <c:v>Nananne Gehringer</c:v>
                  </c:pt>
                  <c:pt idx="15">
                    <c:v>Verla Timmis</c:v>
                  </c:pt>
                  <c:pt idx="16">
                    <c:v>Freddy Linford</c:v>
                  </c:pt>
                  <c:pt idx="17">
                    <c:v>Jo-anne Gobeau</c:v>
                  </c:pt>
                  <c:pt idx="18">
                    <c:v>Mackenzie Hannis</c:v>
                  </c:pt>
                </c:lvl>
                <c:lvl>
                  <c:pt idx="0">
                    <c:v>Business Development</c:v>
                  </c:pt>
                  <c:pt idx="3">
                    <c:v>Engineering</c:v>
                  </c:pt>
                  <c:pt idx="6">
                    <c:v>Marketing</c:v>
                  </c:pt>
                  <c:pt idx="7">
                    <c:v>NULL</c:v>
                  </c:pt>
                  <c:pt idx="8">
                    <c:v>Research and Development</c:v>
                  </c:pt>
                  <c:pt idx="10">
                    <c:v>Services</c:v>
                  </c:pt>
                  <c:pt idx="13">
                    <c:v>Support</c:v>
                  </c:pt>
                  <c:pt idx="16">
                    <c:v>Training</c:v>
                  </c:pt>
                </c:lvl>
              </c:multiLvlStrCache>
            </c:multiLvlStrRef>
          </c:cat>
          <c:val>
            <c:numRef>
              <c:f>Sheet3!$C$5:$C$32</c:f>
              <c:numCache>
                <c:formatCode>General</c:formatCode>
                <c:ptCount val="19"/>
                <c:pt idx="4">
                  <c:v>118976.16</c:v>
                </c:pt>
                <c:pt idx="5">
                  <c:v>39969.72</c:v>
                </c:pt>
                <c:pt idx="7">
                  <c:v>105468.7</c:v>
                </c:pt>
                <c:pt idx="8">
                  <c:v>74279.009999999995</c:v>
                </c:pt>
                <c:pt idx="9">
                  <c:v>52748.63</c:v>
                </c:pt>
                <c:pt idx="12">
                  <c:v>69913.39</c:v>
                </c:pt>
                <c:pt idx="13">
                  <c:v>61214.26</c:v>
                </c:pt>
                <c:pt idx="15">
                  <c:v>54137.05</c:v>
                </c:pt>
              </c:numCache>
            </c:numRef>
          </c:val>
        </c:ser>
        <c:ser>
          <c:idx val="2"/>
          <c:order val="2"/>
          <c:tx>
            <c:strRef>
              <c:f>Sheet3!$D$3:$D$4</c:f>
              <c:strCache>
                <c:ptCount val="1"/>
                <c:pt idx="0">
                  <c:v>(blank)</c:v>
                </c:pt>
              </c:strCache>
            </c:strRef>
          </c:tx>
          <c:cat>
            <c:multiLvlStrRef>
              <c:f>Sheet3!$A$5:$A$32</c:f>
              <c:multiLvlStrCache>
                <c:ptCount val="19"/>
                <c:lvl>
                  <c:pt idx="0">
                    <c:v> Wyn Treadger</c:v>
                  </c:pt>
                  <c:pt idx="1">
                    <c:v>Billi Fellgate</c:v>
                  </c:pt>
                  <c:pt idx="2">
                    <c:v>Oona Donan</c:v>
                  </c:pt>
                  <c:pt idx="3">
                    <c:v>Cletus McGarahan </c:v>
                  </c:pt>
                  <c:pt idx="4">
                    <c:v>Collen Dunbleton</c:v>
                  </c:pt>
                  <c:pt idx="5">
                    <c:v>Devinne Tuny</c:v>
                  </c:pt>
                  <c:pt idx="6">
                    <c:v>Jessica Callcott</c:v>
                  </c:pt>
                  <c:pt idx="7">
                    <c:v>Minerva Ricardot</c:v>
                  </c:pt>
                  <c:pt idx="8">
                    <c:v> Leena Bruckshaw</c:v>
                  </c:pt>
                  <c:pt idx="9">
                    <c:v>Maritsa Marusic</c:v>
                  </c:pt>
                  <c:pt idx="10">
                    <c:v>Magnum Locksley</c:v>
                  </c:pt>
                  <c:pt idx="11">
                    <c:v>Mick Spraberry</c:v>
                  </c:pt>
                  <c:pt idx="12">
                    <c:v>Pearla  Beteriss</c:v>
                  </c:pt>
                  <c:pt idx="13">
                    <c:v>Evangelina Lergan</c:v>
                  </c:pt>
                  <c:pt idx="14">
                    <c:v>Nananne Gehringer</c:v>
                  </c:pt>
                  <c:pt idx="15">
                    <c:v>Verla Timmis</c:v>
                  </c:pt>
                  <c:pt idx="16">
                    <c:v>Freddy Linford</c:v>
                  </c:pt>
                  <c:pt idx="17">
                    <c:v>Jo-anne Gobeau</c:v>
                  </c:pt>
                  <c:pt idx="18">
                    <c:v>Mackenzie Hannis</c:v>
                  </c:pt>
                </c:lvl>
                <c:lvl>
                  <c:pt idx="0">
                    <c:v>Business Development</c:v>
                  </c:pt>
                  <c:pt idx="3">
                    <c:v>Engineering</c:v>
                  </c:pt>
                  <c:pt idx="6">
                    <c:v>Marketing</c:v>
                  </c:pt>
                  <c:pt idx="7">
                    <c:v>NULL</c:v>
                  </c:pt>
                  <c:pt idx="8">
                    <c:v>Research and Development</c:v>
                  </c:pt>
                  <c:pt idx="10">
                    <c:v>Services</c:v>
                  </c:pt>
                  <c:pt idx="13">
                    <c:v>Support</c:v>
                  </c:pt>
                  <c:pt idx="16">
                    <c:v>Training</c:v>
                  </c:pt>
                </c:lvl>
              </c:multiLvlStrCache>
            </c:multiLvlStrRef>
          </c:cat>
          <c:val>
            <c:numRef>
              <c:f>Sheet3!$D$5:$D$32</c:f>
              <c:numCache>
                <c:formatCode>General</c:formatCode>
                <c:ptCount val="19"/>
                <c:pt idx="14">
                  <c:v>104802.63</c:v>
                </c:pt>
              </c:numCache>
            </c:numRef>
          </c:val>
        </c:ser>
      </c:pie3DChart>
    </c:plotArea>
    <c:legend>
      <c:legendPos val="r"/>
      <c:layout/>
    </c:legend>
    <c:plotVisOnly val="1"/>
  </c:chart>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29-Aug-24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chart" Target="../charts/chart1.xml"/><Relationship Id="rId4" Type="http://schemas.openxmlformats.org/officeDocument/2006/relationships/package" Target="../embeddings/Microsoft_Office_Excel_Worksheet1.xls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a:t>
            </a:r>
            <a:r>
              <a:rPr lang="en-US" sz="2400" dirty="0" smtClean="0"/>
              <a:t>: MEHRAJ .K</a:t>
            </a:r>
            <a:endParaRPr lang="en-US" sz="2400" dirty="0"/>
          </a:p>
          <a:p>
            <a:r>
              <a:rPr lang="en-US" sz="2400" dirty="0"/>
              <a:t>REGISTER NO</a:t>
            </a:r>
            <a:r>
              <a:rPr lang="en-US" sz="2400" smtClean="0"/>
              <a:t>: 2213391042036,</a:t>
            </a:r>
            <a:endParaRPr lang="en-US" sz="2400" dirty="0" smtClean="0"/>
          </a:p>
          <a:p>
            <a:r>
              <a:rPr lang="en-US" sz="2400" dirty="0" smtClean="0"/>
              <a:t>E3D921AA7EEB9EDA0FA4C5828D7B5022</a:t>
            </a:r>
            <a:endParaRPr lang="en-US" sz="2400" dirty="0"/>
          </a:p>
          <a:p>
            <a:r>
              <a:rPr lang="en-US" sz="2400" dirty="0"/>
              <a:t>DEPARTMENT</a:t>
            </a:r>
            <a:r>
              <a:rPr lang="en-US" sz="2400" dirty="0" smtClean="0"/>
              <a:t>: BACHELOR OF COMMERCE  (Corporate  </a:t>
            </a:r>
            <a:r>
              <a:rPr lang="en-US" sz="2400" dirty="0" err="1" smtClean="0"/>
              <a:t>Secretaryship</a:t>
            </a:r>
            <a:r>
              <a:rPr lang="en-US" sz="2400" dirty="0" smtClean="0"/>
              <a:t>)</a:t>
            </a:r>
            <a:endParaRPr lang="en-US" sz="2400" dirty="0"/>
          </a:p>
          <a:p>
            <a:r>
              <a:rPr lang="en-US" sz="2400" dirty="0" smtClean="0"/>
              <a:t>COLLEGE  : QUEEN MARY’S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609600" y="1371600"/>
            <a:ext cx="7467600" cy="4708981"/>
          </a:xfrm>
          <a:prstGeom prst="rect">
            <a:avLst/>
          </a:prstGeom>
        </p:spPr>
        <p:txBody>
          <a:bodyPr wrap="square">
            <a:spAutoFit/>
          </a:bodyPr>
          <a:lstStyle/>
          <a:p>
            <a:r>
              <a:rPr lang="en-US" sz="2000" b="1" dirty="0" smtClean="0"/>
              <a:t>1. Descriptive Modeling</a:t>
            </a:r>
          </a:p>
          <a:p>
            <a:r>
              <a:rPr lang="en-US" sz="2000" b="1" dirty="0" smtClean="0"/>
              <a:t>Objective:</a:t>
            </a:r>
            <a:r>
              <a:rPr lang="en-US" sz="2000" dirty="0" smtClean="0"/>
              <a:t> Summarize and describe the key features of the dataset.</a:t>
            </a:r>
          </a:p>
          <a:p>
            <a:r>
              <a:rPr lang="en-US" sz="2000" b="1" dirty="0" smtClean="0"/>
              <a:t>Revenue Distribution Model:</a:t>
            </a:r>
            <a:endParaRPr lang="en-US" sz="2000" dirty="0" smtClean="0"/>
          </a:p>
          <a:p>
            <a:pPr lvl="1"/>
            <a:r>
              <a:rPr lang="en-US" sz="2000" b="1" dirty="0" smtClean="0"/>
              <a:t>Description:</a:t>
            </a:r>
            <a:r>
              <a:rPr lang="en-US" sz="2000" dirty="0" smtClean="0"/>
              <a:t> Calculate and visualize how revenue is distributed across departments, genders, and individuals.</a:t>
            </a:r>
          </a:p>
          <a:p>
            <a:pPr lvl="1"/>
            <a:r>
              <a:rPr lang="en-US" sz="2000" b="1" dirty="0" smtClean="0"/>
              <a:t>Techniques:</a:t>
            </a:r>
            <a:r>
              <a:rPr lang="en-US" sz="2000" dirty="0" smtClean="0"/>
              <a:t> Descriptive statistics (mean, median, mode), frequency distributions, pie charts, bar charts.</a:t>
            </a:r>
          </a:p>
          <a:p>
            <a:r>
              <a:rPr lang="en-US" sz="2000" b="1" dirty="0" smtClean="0"/>
              <a:t>Gender Analysis Model:</a:t>
            </a:r>
            <a:endParaRPr lang="en-US" sz="2000" dirty="0" smtClean="0"/>
          </a:p>
          <a:p>
            <a:pPr lvl="1"/>
            <a:r>
              <a:rPr lang="en-US" sz="2000" b="1" dirty="0" smtClean="0"/>
              <a:t>Description:</a:t>
            </a:r>
            <a:r>
              <a:rPr lang="en-US" sz="2000" dirty="0" smtClean="0"/>
              <a:t> Examine the proportion of revenue attributed to different genders.</a:t>
            </a:r>
          </a:p>
          <a:p>
            <a:pPr lvl="1"/>
            <a:r>
              <a:rPr lang="en-US" sz="2000" b="1" dirty="0" smtClean="0"/>
              <a:t>Techniques:</a:t>
            </a:r>
            <a:r>
              <a:rPr lang="en-US" sz="2000" dirty="0" smtClean="0"/>
              <a:t> Gender-based segmentation, ratio calculations, gender diversity metrics.</a:t>
            </a:r>
          </a:p>
          <a:p>
            <a:r>
              <a:rPr lang="en-US" sz="2000" b="1" dirty="0" smtClean="0"/>
              <a:t>Output:</a:t>
            </a:r>
            <a:endParaRPr lang="en-US" sz="2000" dirty="0" smtClean="0"/>
          </a:p>
          <a:p>
            <a:r>
              <a:rPr lang="en-US" sz="2000" dirty="0" smtClean="0"/>
              <a:t>Summary statistics and visualizations showing revenue distribution and gender proportions.</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3886200" y="1447800"/>
            <a:ext cx="6096000" cy="369332"/>
          </a:xfrm>
          <a:prstGeom prst="rect">
            <a:avLst/>
          </a:prstGeom>
        </p:spPr>
        <p:txBody>
          <a:bodyPr>
            <a:spAutoFit/>
          </a:bodyPr>
          <a:lstStyle/>
          <a:p>
            <a:endParaRPr lang="en-US" b="1" dirty="0" smtClean="0"/>
          </a:p>
        </p:txBody>
      </p:sp>
      <p:graphicFrame>
        <p:nvGraphicFramePr>
          <p:cNvPr id="2050" name="Object 2"/>
          <p:cNvGraphicFramePr>
            <a:graphicFrameLocks noChangeAspect="1"/>
          </p:cNvGraphicFramePr>
          <p:nvPr/>
        </p:nvGraphicFramePr>
        <p:xfrm>
          <a:off x="381000" y="1295400"/>
          <a:ext cx="5334000" cy="4767263"/>
        </p:xfrm>
        <a:graphic>
          <a:graphicData uri="http://schemas.openxmlformats.org/presentationml/2006/ole">
            <p:oleObj spid="_x0000_s2050" name="Worksheet" r:id="rId4" imgW="5550429" imgH="5681374" progId="Excel.Sheet.12">
              <p:embed/>
            </p:oleObj>
          </a:graphicData>
        </a:graphic>
      </p:graphicFrame>
      <p:graphicFrame>
        <p:nvGraphicFramePr>
          <p:cNvPr id="13" name="Chart 12"/>
          <p:cNvGraphicFramePr/>
          <p:nvPr/>
        </p:nvGraphicFramePr>
        <p:xfrm>
          <a:off x="6096000" y="1447800"/>
          <a:ext cx="3657600" cy="35814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25" name="Rectangle 1"/>
          <p:cNvSpPr>
            <a:spLocks noChangeArrowheads="1"/>
          </p:cNvSpPr>
          <p:nvPr/>
        </p:nvSpPr>
        <p:spPr bwMode="auto">
          <a:xfrm>
            <a:off x="228600" y="1143000"/>
            <a:ext cx="84582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charset="0"/>
                <a:cs typeface="Arial" charset="0"/>
              </a:rPr>
              <a:t>Gender Pay Distribution:</a:t>
            </a:r>
            <a:endParaRPr kumimoji="0" lang="en-US"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charset="0"/>
                <a:cs typeface="Arial" charset="0"/>
              </a:rPr>
              <a:t>Female employees</a:t>
            </a:r>
            <a:r>
              <a:rPr kumimoji="0" lang="en-US" b="0" i="0" u="none" strike="noStrike" cap="none" normalizeH="0" baseline="0" dirty="0" smtClean="0">
                <a:ln>
                  <a:noFill/>
                </a:ln>
                <a:solidFill>
                  <a:schemeClr val="tx1"/>
                </a:solidFill>
                <a:effectLst/>
                <a:latin typeface="Arial" charset="0"/>
                <a:cs typeface="Arial" charset="0"/>
              </a:rPr>
              <a:t> collectively earn more ($723,202.86) compared to </a:t>
            </a:r>
            <a:r>
              <a:rPr kumimoji="0" lang="en-US" b="1" i="0" u="none" strike="noStrike" cap="none" normalizeH="0" baseline="0" dirty="0" smtClean="0">
                <a:ln>
                  <a:noFill/>
                </a:ln>
                <a:solidFill>
                  <a:schemeClr val="tx1"/>
                </a:solidFill>
                <a:effectLst/>
                <a:latin typeface="Arial" charset="0"/>
                <a:cs typeface="Arial" charset="0"/>
              </a:rPr>
              <a:t>male employees</a:t>
            </a:r>
            <a:r>
              <a:rPr kumimoji="0" lang="en-US" b="0" i="0" u="none" strike="noStrike" cap="none" normalizeH="0" baseline="0" dirty="0" smtClean="0">
                <a:ln>
                  <a:noFill/>
                </a:ln>
                <a:solidFill>
                  <a:schemeClr val="tx1"/>
                </a:solidFill>
                <a:effectLst/>
                <a:latin typeface="Arial" charset="0"/>
                <a:cs typeface="Arial" charset="0"/>
              </a:rPr>
              <a:t> ($576,706.92) in this dataset. This trend suggests a gender pay imbalance in favor of females in the departments listed.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charset="0"/>
                <a:cs typeface="Arial" charset="0"/>
              </a:rPr>
              <a:t>Departmental Salary Breakdown:</a:t>
            </a:r>
            <a:endParaRPr kumimoji="0" lang="en-US"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0" i="0" u="none" strike="noStrike" cap="none" normalizeH="0" baseline="0" dirty="0" smtClean="0">
                <a:ln>
                  <a:noFill/>
                </a:ln>
                <a:solidFill>
                  <a:schemeClr val="tx1"/>
                </a:solidFill>
                <a:effectLst/>
                <a:latin typeface="Arial" charset="0"/>
                <a:cs typeface="Arial" charset="0"/>
              </a:rPr>
              <a:t>Departments such as </a:t>
            </a:r>
            <a:r>
              <a:rPr kumimoji="0" lang="en-US" b="1" i="0" u="none" strike="noStrike" cap="none" normalizeH="0" baseline="0" dirty="0" smtClean="0">
                <a:ln>
                  <a:noFill/>
                </a:ln>
                <a:solidFill>
                  <a:schemeClr val="tx1"/>
                </a:solidFill>
                <a:effectLst/>
                <a:latin typeface="Arial" charset="0"/>
                <a:cs typeface="Arial" charset="0"/>
              </a:rPr>
              <a:t>Business Development</a:t>
            </a:r>
            <a:r>
              <a:rPr kumimoji="0" lang="en-US" b="0" i="0" u="none" strike="noStrike" cap="none" normalizeH="0" baseline="0" dirty="0" smtClean="0">
                <a:ln>
                  <a:noFill/>
                </a:ln>
                <a:solidFill>
                  <a:schemeClr val="tx1"/>
                </a:solidFill>
                <a:effectLst/>
                <a:latin typeface="Arial" charset="0"/>
                <a:cs typeface="Arial" charset="0"/>
              </a:rPr>
              <a:t>, </a:t>
            </a:r>
            <a:r>
              <a:rPr kumimoji="0" lang="en-US" b="1" i="0" u="none" strike="noStrike" cap="none" normalizeH="0" baseline="0" dirty="0" smtClean="0">
                <a:ln>
                  <a:noFill/>
                </a:ln>
                <a:solidFill>
                  <a:schemeClr val="tx1"/>
                </a:solidFill>
                <a:effectLst/>
                <a:latin typeface="Arial" charset="0"/>
                <a:cs typeface="Arial" charset="0"/>
              </a:rPr>
              <a:t>Marketing</a:t>
            </a:r>
            <a:r>
              <a:rPr kumimoji="0" lang="en-US" b="0" i="0" u="none" strike="noStrike" cap="none" normalizeH="0" baseline="0" dirty="0" smtClean="0">
                <a:ln>
                  <a:noFill/>
                </a:ln>
                <a:solidFill>
                  <a:schemeClr val="tx1"/>
                </a:solidFill>
                <a:effectLst/>
                <a:latin typeface="Arial" charset="0"/>
                <a:cs typeface="Arial" charset="0"/>
              </a:rPr>
              <a:t>, </a:t>
            </a:r>
            <a:r>
              <a:rPr kumimoji="0" lang="en-US" b="1" i="0" u="none" strike="noStrike" cap="none" normalizeH="0" baseline="0" dirty="0" smtClean="0">
                <a:ln>
                  <a:noFill/>
                </a:ln>
                <a:solidFill>
                  <a:schemeClr val="tx1"/>
                </a:solidFill>
                <a:effectLst/>
                <a:latin typeface="Arial" charset="0"/>
                <a:cs typeface="Arial" charset="0"/>
              </a:rPr>
              <a:t>NULL</a:t>
            </a:r>
            <a:r>
              <a:rPr kumimoji="0" lang="en-US" b="0" i="0" u="none" strike="noStrike" cap="none" normalizeH="0" baseline="0" dirty="0" smtClean="0">
                <a:ln>
                  <a:noFill/>
                </a:ln>
                <a:solidFill>
                  <a:schemeClr val="tx1"/>
                </a:solidFill>
                <a:effectLst/>
                <a:latin typeface="Arial" charset="0"/>
                <a:cs typeface="Arial" charset="0"/>
              </a:rPr>
              <a:t>, and </a:t>
            </a:r>
            <a:r>
              <a:rPr kumimoji="0" lang="en-US" b="1" i="0" u="none" strike="noStrike" cap="none" normalizeH="0" baseline="0" dirty="0" smtClean="0">
                <a:ln>
                  <a:noFill/>
                </a:ln>
                <a:solidFill>
                  <a:schemeClr val="tx1"/>
                </a:solidFill>
                <a:effectLst/>
                <a:latin typeface="Arial" charset="0"/>
                <a:cs typeface="Arial" charset="0"/>
              </a:rPr>
              <a:t>Training</a:t>
            </a:r>
            <a:r>
              <a:rPr kumimoji="0" lang="en-US" b="0" i="0" u="none" strike="noStrike" cap="none" normalizeH="0" baseline="0" dirty="0" smtClean="0">
                <a:ln>
                  <a:noFill/>
                </a:ln>
                <a:solidFill>
                  <a:schemeClr val="tx1"/>
                </a:solidFill>
                <a:effectLst/>
                <a:latin typeface="Arial" charset="0"/>
                <a:cs typeface="Arial" charset="0"/>
              </a:rPr>
              <a:t> show salaries attributed solely to female employees, reflecting a gender-specific concentration in these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charset="0"/>
                <a:cs typeface="Arial" charset="0"/>
              </a:rPr>
              <a:t>Engineering</a:t>
            </a:r>
            <a:r>
              <a:rPr kumimoji="0" lang="en-US" b="0" i="0" u="none" strike="noStrike" cap="none" normalizeH="0" baseline="0" dirty="0" smtClean="0">
                <a:ln>
                  <a:noFill/>
                </a:ln>
                <a:solidFill>
                  <a:schemeClr val="tx1"/>
                </a:solidFill>
                <a:effectLst/>
                <a:latin typeface="Arial" charset="0"/>
                <a:cs typeface="Arial" charset="0"/>
              </a:rPr>
              <a:t> and </a:t>
            </a:r>
            <a:r>
              <a:rPr kumimoji="0" lang="en-US" b="1" i="0" u="none" strike="noStrike" cap="none" normalizeH="0" baseline="0" dirty="0" smtClean="0">
                <a:ln>
                  <a:noFill/>
                </a:ln>
                <a:solidFill>
                  <a:schemeClr val="tx1"/>
                </a:solidFill>
                <a:effectLst/>
                <a:latin typeface="Arial" charset="0"/>
                <a:cs typeface="Arial" charset="0"/>
              </a:rPr>
              <a:t>Support</a:t>
            </a:r>
            <a:r>
              <a:rPr kumimoji="0" lang="en-US" b="0" i="0" u="none" strike="noStrike" cap="none" normalizeH="0" baseline="0" dirty="0" smtClean="0">
                <a:ln>
                  <a:noFill/>
                </a:ln>
                <a:solidFill>
                  <a:schemeClr val="tx1"/>
                </a:solidFill>
                <a:effectLst/>
                <a:latin typeface="Arial" charset="0"/>
                <a:cs typeface="Arial" charset="0"/>
              </a:rPr>
              <a:t> departments exhibit a more balanced gender salary distribution, though males earn more in Engineering.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charset="0"/>
                <a:cs typeface="Arial" charset="0"/>
              </a:rPr>
              <a:t>Research and Development</a:t>
            </a:r>
            <a:r>
              <a:rPr kumimoji="0" lang="en-US" b="0" i="0" u="none" strike="noStrike" cap="none" normalizeH="0" baseline="0" dirty="0" smtClean="0">
                <a:ln>
                  <a:noFill/>
                </a:ln>
                <a:solidFill>
                  <a:schemeClr val="tx1"/>
                </a:solidFill>
                <a:effectLst/>
                <a:latin typeface="Arial" charset="0"/>
                <a:cs typeface="Arial" charset="0"/>
              </a:rPr>
              <a:t> has salaries attributed exclusively to males, indicating a gender-specific disparity in this department.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a:t>
            </a:r>
            <a:r>
              <a:rPr lang="en-US" sz="4400" b="1" dirty="0" smtClean="0">
                <a:solidFill>
                  <a:srgbClr val="0F0F0F"/>
                </a:solidFill>
                <a:latin typeface="Times New Roman" panose="02020603050405020304" pitchFamily="18" charset="0"/>
                <a:cs typeface="Times New Roman" panose="02020603050405020304" pitchFamily="18" charset="0"/>
              </a:rPr>
              <a:t>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609600"/>
            <a:ext cx="6398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838200" y="1447800"/>
            <a:ext cx="6096000" cy="3970318"/>
          </a:xfrm>
          <a:prstGeom prst="rect">
            <a:avLst/>
          </a:prstGeom>
        </p:spPr>
        <p:txBody>
          <a:bodyPr>
            <a:spAutoFit/>
          </a:bodyPr>
          <a:lstStyle/>
          <a:p>
            <a:r>
              <a:rPr lang="en-US" b="1" dirty="0" smtClean="0"/>
              <a:t>Problem Statement</a:t>
            </a:r>
          </a:p>
          <a:p>
            <a:r>
              <a:rPr lang="en-US" b="1" dirty="0" smtClean="0"/>
              <a:t>Objective:</a:t>
            </a:r>
            <a:r>
              <a:rPr lang="en-US" dirty="0" smtClean="0"/>
              <a:t> Evaluate and analyze the distribution of revenues across various departments, genders, and individuals within the organization to identify trends, imbalances, and areas for strategic improvement.</a:t>
            </a:r>
          </a:p>
          <a:p>
            <a:r>
              <a:rPr lang="en-US" b="1" dirty="0" smtClean="0"/>
              <a:t>Context:</a:t>
            </a:r>
            <a:r>
              <a:rPr lang="en-US" dirty="0" smtClean="0"/>
              <a:t> The organization tracks revenue contributions from different departments and individuals. The data includes revenue by gender and some entries are unclassified or fall under a 'blank' category. Understanding this distribution is crucial for:</a:t>
            </a:r>
          </a:p>
          <a:p>
            <a:r>
              <a:rPr lang="en-US" dirty="0" smtClean="0"/>
              <a:t>Assessing gender diversity in revenue contributions.</a:t>
            </a:r>
          </a:p>
          <a:p>
            <a:r>
              <a:rPr lang="en-US" dirty="0" smtClean="0"/>
              <a:t>Identifying high-performing departments and individuals.</a:t>
            </a:r>
          </a:p>
          <a:p>
            <a:r>
              <a:rPr lang="en-US" dirty="0" smtClean="0"/>
              <a:t>Allocating resources effectively.</a:t>
            </a:r>
          </a:p>
          <a:p>
            <a:r>
              <a:rPr lang="en-US" dirty="0" smtClean="0"/>
              <a:t>Improving overall revenue generation strategies.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828800" y="685800"/>
            <a:ext cx="7924800" cy="461665"/>
          </a:xfrm>
          <a:prstGeom prst="rect">
            <a:avLst/>
          </a:prstGeom>
          <a:noFill/>
        </p:spPr>
        <p:txBody>
          <a:bodyPr wrap="square" rtlCol="0">
            <a:spAutoFit/>
          </a:bodyPr>
          <a:lstStyle/>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
        <p:nvSpPr>
          <p:cNvPr id="8194"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196" name="Rectangle 4"/>
          <p:cNvSpPr>
            <a:spLocks noChangeArrowheads="1"/>
          </p:cNvSpPr>
          <p:nvPr/>
        </p:nvSpPr>
        <p:spPr bwMode="auto">
          <a:xfrm>
            <a:off x="0" y="930275"/>
            <a:ext cx="12192000" cy="15875"/>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 name="Title 15"/>
          <p:cNvSpPr>
            <a:spLocks noGrp="1"/>
          </p:cNvSpPr>
          <p:nvPr>
            <p:ph type="title"/>
          </p:nvPr>
        </p:nvSpPr>
        <p:spPr/>
        <p:txBody>
          <a:bodyPr/>
          <a:lstStyle/>
          <a:p>
            <a:r>
              <a:rPr lang="en-US" dirty="0" smtClean="0"/>
              <a:t>PROJECT OVERVIEW</a:t>
            </a:r>
            <a:endParaRPr lang="en-US" dirty="0"/>
          </a:p>
        </p:txBody>
      </p:sp>
      <p:sp>
        <p:nvSpPr>
          <p:cNvPr id="17" name="Rectangle 16"/>
          <p:cNvSpPr/>
          <p:nvPr/>
        </p:nvSpPr>
        <p:spPr>
          <a:xfrm>
            <a:off x="533400" y="1443840"/>
            <a:ext cx="8153400" cy="3139321"/>
          </a:xfrm>
          <a:prstGeom prst="rect">
            <a:avLst/>
          </a:prstGeom>
        </p:spPr>
        <p:txBody>
          <a:bodyPr wrap="square">
            <a:spAutoFit/>
          </a:bodyPr>
          <a:lstStyle/>
          <a:p>
            <a:r>
              <a:rPr lang="en-US" b="1" dirty="0" smtClean="0"/>
              <a:t>1. Project Scope</a:t>
            </a:r>
          </a:p>
          <a:p>
            <a:r>
              <a:rPr lang="en-US" b="1" dirty="0" smtClean="0"/>
              <a:t>1.1. Data Analysis:</a:t>
            </a:r>
            <a:endParaRPr lang="en-US" dirty="0" smtClean="0"/>
          </a:p>
          <a:p>
            <a:r>
              <a:rPr lang="en-US" b="1" dirty="0" smtClean="0"/>
              <a:t>Revenue Breakdown:</a:t>
            </a:r>
            <a:r>
              <a:rPr lang="en-US" dirty="0" smtClean="0"/>
              <a:t> Analyze how revenue is distributed among different departments.</a:t>
            </a:r>
          </a:p>
          <a:p>
            <a:r>
              <a:rPr lang="en-US" b="1" dirty="0" smtClean="0"/>
              <a:t>Gender Analysis:</a:t>
            </a:r>
            <a:r>
              <a:rPr lang="en-US" dirty="0" smtClean="0"/>
              <a:t> Assess revenue contributions by gender to identify any significant disparities.</a:t>
            </a:r>
          </a:p>
          <a:p>
            <a:r>
              <a:rPr lang="en-US" b="1" dirty="0" smtClean="0"/>
              <a:t>Individual Performance:</a:t>
            </a:r>
            <a:r>
              <a:rPr lang="en-US" dirty="0" smtClean="0"/>
              <a:t> Evaluate individual contributions within departments.</a:t>
            </a:r>
          </a:p>
          <a:p>
            <a:r>
              <a:rPr lang="en-US" b="1" dirty="0" smtClean="0"/>
              <a:t>1.2. Address Unclassified Data:</a:t>
            </a:r>
            <a:endParaRPr lang="en-US" dirty="0" smtClean="0"/>
          </a:p>
          <a:p>
            <a:r>
              <a:rPr lang="en-US" dirty="0" smtClean="0"/>
              <a:t>Investigate and categorize revenue associated with 'NULL' and 'blank' entries.</a:t>
            </a:r>
          </a:p>
          <a:p>
            <a:r>
              <a:rPr lang="en-US" b="1" dirty="0" smtClean="0"/>
              <a:t>1.3. Reporting:</a:t>
            </a:r>
            <a:endParaRPr lang="en-US" dirty="0" smtClean="0"/>
          </a:p>
          <a:p>
            <a:r>
              <a:rPr lang="en-US" dirty="0" smtClean="0"/>
              <a:t>Generate a detailed report with insights and actionable recommendations.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685800" y="1828801"/>
            <a:ext cx="7086600" cy="4401205"/>
          </a:xfrm>
          <a:prstGeom prst="rect">
            <a:avLst/>
          </a:prstGeom>
        </p:spPr>
        <p:txBody>
          <a:bodyPr wrap="square">
            <a:spAutoFit/>
          </a:bodyPr>
          <a:lstStyle/>
          <a:p>
            <a:r>
              <a:rPr lang="en-US" sz="2800" b="1" dirty="0" smtClean="0"/>
              <a:t>1. Executive </a:t>
            </a:r>
            <a:r>
              <a:rPr lang="en-US" sz="2800" b="1" dirty="0" smtClean="0"/>
              <a:t>Leadership Role</a:t>
            </a:r>
            <a:r>
              <a:rPr lang="en-US" sz="2800" b="1" dirty="0" smtClean="0"/>
              <a:t>:</a:t>
            </a:r>
            <a:endParaRPr lang="en-US" sz="2800" dirty="0" smtClean="0"/>
          </a:p>
          <a:p>
            <a:r>
              <a:rPr lang="en-US" sz="2800" b="1" dirty="0" smtClean="0"/>
              <a:t>CEO, CFO, and other C-level executives</a:t>
            </a:r>
            <a:endParaRPr lang="en-US" sz="2800" dirty="0" smtClean="0"/>
          </a:p>
          <a:p>
            <a:r>
              <a:rPr lang="en-US" sz="2800" b="1" dirty="0" smtClean="0"/>
              <a:t>Needs:</a:t>
            </a:r>
            <a:endParaRPr lang="en-US" sz="2800" dirty="0" smtClean="0"/>
          </a:p>
          <a:p>
            <a:r>
              <a:rPr lang="en-US" sz="2800" dirty="0" smtClean="0"/>
              <a:t>High-level summary of revenue distribution and performance.</a:t>
            </a:r>
          </a:p>
          <a:p>
            <a:r>
              <a:rPr lang="en-US" sz="2800" dirty="0" smtClean="0"/>
              <a:t>Strategic insights to make informed decisions on resource allocation, departmental focus, and overall strategy.</a:t>
            </a:r>
          </a:p>
          <a:p>
            <a:r>
              <a:rPr lang="en-US" sz="2800" dirty="0" smtClean="0"/>
              <a:t>Recommendations to address any significant disparities or inefficiencies.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443840"/>
            <a:ext cx="6477000" cy="4401205"/>
          </a:xfrm>
          <a:prstGeom prst="rect">
            <a:avLst/>
          </a:prstGeom>
        </p:spPr>
        <p:txBody>
          <a:bodyPr wrap="square">
            <a:spAutoFit/>
          </a:bodyPr>
          <a:lstStyle/>
          <a:p>
            <a:r>
              <a:rPr lang="en-US" sz="2000" b="1" dirty="0" smtClean="0"/>
              <a:t>Overview Solution:</a:t>
            </a:r>
            <a:endParaRPr lang="en-US" sz="2000" dirty="0" smtClean="0"/>
          </a:p>
          <a:p>
            <a:r>
              <a:rPr lang="en-US" sz="2000" dirty="0" smtClean="0"/>
              <a:t>Our solution is a </a:t>
            </a:r>
            <a:r>
              <a:rPr lang="en-US" sz="2000" dirty="0" err="1" smtClean="0"/>
              <a:t>mprehensive</a:t>
            </a:r>
            <a:r>
              <a:rPr lang="en-US" sz="2000" dirty="0" smtClean="0"/>
              <a:t> </a:t>
            </a:r>
            <a:r>
              <a:rPr lang="en-US" sz="2000" dirty="0" smtClean="0"/>
              <a:t>Revenue Distribution Analysis and Gender Diversity Assessment that leverages data analytics to provide deep insights into how revenues are distributed across departments, genders, and individuals. This solution includes:</a:t>
            </a:r>
          </a:p>
          <a:p>
            <a:r>
              <a:rPr lang="en-US" sz="2000" b="1" dirty="0" smtClean="0"/>
              <a:t>Data Analysis</a:t>
            </a:r>
            <a:r>
              <a:rPr lang="en-US" sz="2000" dirty="0" smtClean="0"/>
              <a:t>: Detailed breakdown of revenue contributions by department, gender, and individual, including the investigation of unclassified entries.</a:t>
            </a:r>
          </a:p>
          <a:p>
            <a:r>
              <a:rPr lang="en-US" sz="2000" b="1" dirty="0" smtClean="0"/>
              <a:t>Visualization and Reporting</a:t>
            </a:r>
            <a:r>
              <a:rPr lang="en-US" sz="2000" dirty="0" smtClean="0"/>
              <a:t>: Clear visualizations and reports to communicate findings effectively.</a:t>
            </a:r>
          </a:p>
          <a:p>
            <a:r>
              <a:rPr lang="en-US" sz="2000" b="1" dirty="0" smtClean="0"/>
              <a:t>Strategic Recommendations</a:t>
            </a:r>
            <a:r>
              <a:rPr lang="en-US" sz="2000" dirty="0" smtClean="0"/>
              <a:t>: Actionable insights and recommendations to optimize revenue generation and address any disparities or inefficiencies.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371600"/>
            <a:ext cx="8077200" cy="4708981"/>
          </a:xfrm>
          <a:prstGeom prst="rect">
            <a:avLst/>
          </a:prstGeom>
        </p:spPr>
        <p:txBody>
          <a:bodyPr wrap="square">
            <a:spAutoFit/>
          </a:bodyPr>
          <a:lstStyle/>
          <a:p>
            <a:r>
              <a:rPr lang="en-US" sz="2000" b="1" dirty="0" smtClean="0"/>
              <a:t>Dataset Overview:</a:t>
            </a:r>
            <a:endParaRPr lang="en-US" sz="2000" dirty="0" smtClean="0"/>
          </a:p>
          <a:p>
            <a:r>
              <a:rPr lang="en-US" sz="2000" dirty="0" smtClean="0"/>
              <a:t>The dataset provided contains information on revenue distribution across various departments, genders, and individuals within an organization. The dataset includes revenue figures categorized by department, gender, and individual contributors, as well as some unclassified entries.</a:t>
            </a:r>
          </a:p>
          <a:p>
            <a:r>
              <a:rPr lang="en-US" sz="2000" b="1" dirty="0" smtClean="0"/>
              <a:t>Structure and Content:</a:t>
            </a:r>
            <a:endParaRPr lang="en-US" sz="2000" dirty="0" smtClean="0"/>
          </a:p>
          <a:p>
            <a:r>
              <a:rPr lang="en-US" sz="2000" b="1" dirty="0" smtClean="0"/>
              <a:t>Columns:</a:t>
            </a:r>
          </a:p>
          <a:p>
            <a:r>
              <a:rPr lang="en-US" sz="2000" b="1" dirty="0" smtClean="0"/>
              <a:t>Row </a:t>
            </a:r>
            <a:r>
              <a:rPr lang="en-US" sz="2000" b="1" dirty="0" smtClean="0"/>
              <a:t>Labels</a:t>
            </a:r>
            <a:r>
              <a:rPr lang="en-US" sz="2000" dirty="0" smtClean="0"/>
              <a:t>: Indicates the department or individual associated with the revenue </a:t>
            </a:r>
            <a:r>
              <a:rPr lang="en-US" sz="2000" dirty="0" smtClean="0"/>
              <a:t>entry.</a:t>
            </a:r>
          </a:p>
          <a:p>
            <a:r>
              <a:rPr lang="en-US" sz="2000" b="1" dirty="0" smtClean="0"/>
              <a:t>Female</a:t>
            </a:r>
            <a:r>
              <a:rPr lang="en-US" sz="2000" dirty="0" smtClean="0"/>
              <a:t>: Revenue attributed to female </a:t>
            </a:r>
            <a:r>
              <a:rPr lang="en-US" sz="2000" dirty="0" smtClean="0"/>
              <a:t>contributors.</a:t>
            </a:r>
          </a:p>
          <a:p>
            <a:r>
              <a:rPr lang="en-US" sz="2000" b="1" dirty="0" smtClean="0"/>
              <a:t>Male</a:t>
            </a:r>
            <a:r>
              <a:rPr lang="en-US" sz="2000" dirty="0" smtClean="0"/>
              <a:t>: Revenue attributed to male contributors</a:t>
            </a:r>
            <a:r>
              <a:rPr lang="en-US" sz="2000" dirty="0" smtClean="0"/>
              <a:t>.</a:t>
            </a:r>
          </a:p>
          <a:p>
            <a:r>
              <a:rPr lang="en-US" sz="2000" b="1" dirty="0" smtClean="0"/>
              <a:t>(</a:t>
            </a:r>
            <a:r>
              <a:rPr lang="en-US" sz="2000" b="1" dirty="0" smtClean="0"/>
              <a:t>blank)</a:t>
            </a:r>
            <a:r>
              <a:rPr lang="en-US" sz="2000" dirty="0" smtClean="0"/>
              <a:t>: Revenue entries with no specified gender (could be due to missing or unclassified data</a:t>
            </a:r>
            <a:r>
              <a:rPr lang="en-US" sz="2000" dirty="0" smtClean="0"/>
              <a:t>).</a:t>
            </a:r>
          </a:p>
          <a:p>
            <a:r>
              <a:rPr lang="en-US" sz="2000" b="1" dirty="0" smtClean="0"/>
              <a:t>Grand </a:t>
            </a:r>
            <a:r>
              <a:rPr lang="en-US" sz="2000" b="1" dirty="0" smtClean="0"/>
              <a:t>Total</a:t>
            </a:r>
            <a:r>
              <a:rPr lang="en-US" sz="2000" dirty="0" smtClean="0"/>
              <a:t>: Total revenue for each row, summing up the values from Female, Male, and (blank) columns.</a:t>
            </a:r>
            <a:endParaRPr lang="en-US" sz="2000"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590800" y="1524001"/>
            <a:ext cx="6553200" cy="4524315"/>
          </a:xfrm>
          <a:prstGeom prst="rect">
            <a:avLst/>
          </a:prstGeom>
        </p:spPr>
        <p:txBody>
          <a:bodyPr wrap="square">
            <a:spAutoFit/>
          </a:bodyPr>
          <a:lstStyle/>
          <a:p>
            <a:r>
              <a:rPr lang="en-US" b="1" dirty="0" smtClean="0"/>
              <a:t>1. Comprehensive and Insightful Analysis</a:t>
            </a:r>
            <a:endParaRPr lang="en-US" dirty="0" smtClean="0"/>
          </a:p>
          <a:p>
            <a:r>
              <a:rPr lang="en-US" b="1" dirty="0" smtClean="0"/>
              <a:t>Deep Dive into Data:</a:t>
            </a:r>
            <a:r>
              <a:rPr lang="en-US" dirty="0" smtClean="0"/>
              <a:t> Our solution provides a granular analysis of revenue distribution across all departments, genders, and individuals. </a:t>
            </a:r>
          </a:p>
          <a:p>
            <a:r>
              <a:rPr lang="en-US" b="1" dirty="0" smtClean="0"/>
              <a:t>Unclassified Data Investigation:</a:t>
            </a:r>
            <a:r>
              <a:rPr lang="en-US" dirty="0" smtClean="0"/>
              <a:t> We don’t just report on the data we have; we delve into unclassified entries to understand their significance and impact, ensuring no aspect of the dataset is overlooked.</a:t>
            </a:r>
          </a:p>
          <a:p>
            <a:r>
              <a:rPr lang="en-US" b="1" dirty="0" smtClean="0"/>
              <a:t>2. Actionable Insights and Strategic Recommendations</a:t>
            </a:r>
            <a:endParaRPr lang="en-US" dirty="0" smtClean="0"/>
          </a:p>
          <a:p>
            <a:r>
              <a:rPr lang="en-US" b="1" dirty="0" smtClean="0"/>
              <a:t>Tailored Recommendations:</a:t>
            </a:r>
            <a:r>
              <a:rPr lang="en-US" dirty="0" smtClean="0"/>
              <a:t> Beyond just presenting data, our solution delivers actionable recommendations that address specific issues identified in the analysis. </a:t>
            </a:r>
          </a:p>
          <a:p>
            <a:r>
              <a:rPr lang="en-US" b="1" dirty="0" smtClean="0"/>
              <a:t>Performance Optimization:</a:t>
            </a:r>
            <a:r>
              <a:rPr lang="en-US" dirty="0" smtClean="0"/>
              <a:t> By highlighting top performers and underperformers, we provide clear guidance on where to invest resources and how to support teams and individuals more effectively.</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873</Words>
  <Application>Microsoft Office PowerPoint</Application>
  <PresentationFormat>Custom</PresentationFormat>
  <Paragraphs>101</Paragraphs>
  <Slides>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Office Theme</vt:lpstr>
      <vt:lpstr>Microsoft Office Excel 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23</cp:revision>
  <dcterms:created xsi:type="dcterms:W3CDTF">2024-03-29T15:07:22Z</dcterms:created>
  <dcterms:modified xsi:type="dcterms:W3CDTF">2024-08-29T06:02:55Z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