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7" r:id="rId2"/>
    <p:sldId id="258" r:id="rId3"/>
    <p:sldId id="274" r:id="rId4"/>
    <p:sldId id="270" r:id="rId5"/>
    <p:sldId id="271" r:id="rId6"/>
    <p:sldId id="272" r:id="rId7"/>
    <p:sldId id="273" r:id="rId8"/>
    <p:sldId id="260" r:id="rId9"/>
    <p:sldId id="261" r:id="rId10"/>
    <p:sldId id="262" r:id="rId11"/>
    <p:sldId id="265" r:id="rId12"/>
    <p:sldId id="267" r:id="rId13"/>
    <p:sldId id="268"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5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16054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44080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2474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44664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1426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43974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71779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29767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29109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419294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295675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215729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73800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412227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64225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7839F-D9B9-4794-9B43-E99ECECFA2E7}"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467CBB-770F-48A7-93D9-89399AA91385}" type="slidenum">
              <a:rPr lang="en-US" smtClean="0"/>
              <a:t>‹#›</a:t>
            </a:fld>
            <a:endParaRPr lang="en-US" dirty="0"/>
          </a:p>
        </p:txBody>
      </p:sp>
    </p:spTree>
    <p:extLst>
      <p:ext uri="{BB962C8B-B14F-4D97-AF65-F5344CB8AC3E}">
        <p14:creationId xmlns:p14="http://schemas.microsoft.com/office/powerpoint/2010/main" val="360062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BE7839F-D9B9-4794-9B43-E99ECECFA2E7}" type="datetimeFigureOut">
              <a:rPr lang="en-US" smtClean="0"/>
              <a:t>5/30/2022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A467CBB-770F-48A7-93D9-89399AA91385}" type="slidenum">
              <a:rPr lang="en-US" smtClean="0"/>
              <a:t>‹#›</a:t>
            </a:fld>
            <a:endParaRPr lang="en-US" dirty="0"/>
          </a:p>
        </p:txBody>
      </p:sp>
    </p:spTree>
    <p:extLst>
      <p:ext uri="{BB962C8B-B14F-4D97-AF65-F5344CB8AC3E}">
        <p14:creationId xmlns:p14="http://schemas.microsoft.com/office/powerpoint/2010/main" val="4276276660"/>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2461" y="2580409"/>
            <a:ext cx="9478796" cy="3396321"/>
          </a:xfrm>
        </p:spPr>
        <p:txBody>
          <a:bodyPr>
            <a:noAutofit/>
          </a:bodyPr>
          <a:lstStyle/>
          <a:p>
            <a:pPr algn="l">
              <a:lnSpc>
                <a:spcPct val="150000"/>
              </a:lnSpc>
            </a:pPr>
            <a:r>
              <a:rPr lang="az-Latn-AZ" sz="2400" b="1" dirty="0">
                <a:solidFill>
                  <a:schemeClr val="accent2">
                    <a:lumMod val="60000"/>
                    <a:lumOff val="40000"/>
                  </a:schemeClr>
                </a:solidFill>
              </a:rPr>
              <a:t>Faculty: </a:t>
            </a:r>
            <a:r>
              <a:rPr lang="az-Latn-AZ" sz="2400" dirty="0">
                <a:solidFill>
                  <a:schemeClr val="accent2">
                    <a:lumMod val="60000"/>
                    <a:lumOff val="40000"/>
                  </a:schemeClr>
                </a:solidFill>
              </a:rPr>
              <a:t> Aerospace</a:t>
            </a:r>
          </a:p>
          <a:p>
            <a:pPr algn="l">
              <a:lnSpc>
                <a:spcPct val="150000"/>
              </a:lnSpc>
            </a:pPr>
            <a:r>
              <a:rPr lang="az-Latn-AZ" sz="2400" b="1" dirty="0">
                <a:solidFill>
                  <a:schemeClr val="accent2">
                    <a:lumMod val="60000"/>
                    <a:lumOff val="40000"/>
                  </a:schemeClr>
                </a:solidFill>
                <a:effectLst/>
                <a:latin typeface="+mj-lt"/>
                <a:ea typeface="Times New Roman" panose="02020603050405020304" pitchFamily="18" charset="0"/>
                <a:cs typeface="Times New Roman" panose="02020603050405020304" pitchFamily="18" charset="0"/>
              </a:rPr>
              <a:t>Specialty</a:t>
            </a:r>
            <a:r>
              <a:rPr lang="az-Latn-AZ" sz="2400" b="1" dirty="0">
                <a:solidFill>
                  <a:schemeClr val="accent2">
                    <a:lumMod val="60000"/>
                    <a:lumOff val="40000"/>
                  </a:schemeClr>
                </a:solidFill>
              </a:rPr>
              <a:t>: </a:t>
            </a:r>
            <a:r>
              <a:rPr lang="az-Latn-AZ" sz="2400" dirty="0">
                <a:solidFill>
                  <a:schemeClr val="accent2">
                    <a:lumMod val="60000"/>
                    <a:lumOff val="40000"/>
                  </a:schemeClr>
                </a:solidFill>
              </a:rPr>
              <a:t>Computer Engineering</a:t>
            </a:r>
          </a:p>
          <a:p>
            <a:pPr algn="l">
              <a:lnSpc>
                <a:spcPct val="150000"/>
              </a:lnSpc>
            </a:pPr>
            <a:r>
              <a:rPr lang="az-Latn-AZ" sz="2400" b="1" dirty="0">
                <a:solidFill>
                  <a:schemeClr val="accent2">
                    <a:lumMod val="60000"/>
                    <a:lumOff val="40000"/>
                  </a:schemeClr>
                </a:solidFill>
              </a:rPr>
              <a:t>Group:</a:t>
            </a:r>
            <a:r>
              <a:rPr lang="az-Latn-AZ" sz="2400" dirty="0">
                <a:solidFill>
                  <a:schemeClr val="accent2">
                    <a:lumMod val="60000"/>
                    <a:lumOff val="40000"/>
                  </a:schemeClr>
                </a:solidFill>
              </a:rPr>
              <a:t>1459i</a:t>
            </a:r>
          </a:p>
          <a:p>
            <a:pPr algn="l">
              <a:lnSpc>
                <a:spcPct val="150000"/>
              </a:lnSpc>
            </a:pPr>
            <a:r>
              <a:rPr lang="az-Latn-AZ" sz="2400" b="1" dirty="0">
                <a:solidFill>
                  <a:schemeClr val="accent2">
                    <a:lumMod val="60000"/>
                    <a:lumOff val="40000"/>
                  </a:schemeClr>
                </a:solidFill>
              </a:rPr>
              <a:t>Subject: </a:t>
            </a:r>
            <a:r>
              <a:rPr lang="en-US" sz="2400" dirty="0">
                <a:solidFill>
                  <a:schemeClr val="accent2">
                    <a:lumMod val="60000"/>
                    <a:lumOff val="40000"/>
                  </a:schemeClr>
                </a:solidFill>
              </a:rPr>
              <a:t>Memory Handling In Assembly Language</a:t>
            </a:r>
            <a:endParaRPr lang="az-Latn-AZ" sz="2400" dirty="0">
              <a:solidFill>
                <a:schemeClr val="accent2">
                  <a:lumMod val="60000"/>
                  <a:lumOff val="40000"/>
                </a:schemeClr>
              </a:solidFill>
            </a:endParaRPr>
          </a:p>
          <a:p>
            <a:pPr algn="l">
              <a:lnSpc>
                <a:spcPct val="150000"/>
              </a:lnSpc>
            </a:pPr>
            <a:r>
              <a:rPr lang="az-Latn-AZ" sz="2400" b="1" dirty="0">
                <a:solidFill>
                  <a:schemeClr val="accent2">
                    <a:lumMod val="60000"/>
                    <a:lumOff val="40000"/>
                  </a:schemeClr>
                </a:solidFill>
              </a:rPr>
              <a:t>Student:</a:t>
            </a:r>
            <a:r>
              <a:rPr lang="en-US" sz="2400" b="1" dirty="0">
                <a:solidFill>
                  <a:schemeClr val="accent2">
                    <a:lumMod val="60000"/>
                    <a:lumOff val="40000"/>
                  </a:schemeClr>
                </a:solidFill>
              </a:rPr>
              <a:t> </a:t>
            </a:r>
            <a:r>
              <a:rPr lang="az-Latn-AZ" sz="2400" dirty="0">
                <a:solidFill>
                  <a:schemeClr val="accent2">
                    <a:lumMod val="60000"/>
                    <a:lumOff val="40000"/>
                  </a:schemeClr>
                </a:solidFill>
              </a:rPr>
              <a:t>Babayev Mehrali</a:t>
            </a:r>
          </a:p>
        </p:txBody>
      </p:sp>
      <p:sp>
        <p:nvSpPr>
          <p:cNvPr id="4" name="Subtitle 2">
            <a:extLst>
              <a:ext uri="{FF2B5EF4-FFF2-40B4-BE49-F238E27FC236}">
                <a16:creationId xmlns:a16="http://schemas.microsoft.com/office/drawing/2014/main" id="{464455CD-4EC8-4D0A-824C-68AB4CA36253}"/>
              </a:ext>
            </a:extLst>
          </p:cNvPr>
          <p:cNvSpPr txBox="1">
            <a:spLocks/>
          </p:cNvSpPr>
          <p:nvPr/>
        </p:nvSpPr>
        <p:spPr>
          <a:xfrm>
            <a:off x="4701181" y="1684962"/>
            <a:ext cx="2535351" cy="70329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lnSpc>
                <a:spcPct val="150000"/>
              </a:lnSpc>
            </a:pPr>
            <a:r>
              <a:rPr lang="az-Latn-AZ" sz="2400" b="1" dirty="0">
                <a:solidFill>
                  <a:schemeClr val="accent2">
                    <a:lumMod val="60000"/>
                    <a:lumOff val="40000"/>
                  </a:schemeClr>
                </a:solidFill>
              </a:rPr>
              <a:t>Course </a:t>
            </a:r>
            <a:r>
              <a:rPr lang="en-US" sz="2400" b="1" dirty="0">
                <a:solidFill>
                  <a:schemeClr val="accent2">
                    <a:lumMod val="60000"/>
                    <a:lumOff val="40000"/>
                  </a:schemeClr>
                </a:solidFill>
              </a:rPr>
              <a:t>Work</a:t>
            </a:r>
            <a:endParaRPr lang="az-Latn-AZ" sz="2400" b="1" dirty="0">
              <a:solidFill>
                <a:schemeClr val="accent2">
                  <a:lumMod val="60000"/>
                  <a:lumOff val="40000"/>
                </a:schemeClr>
              </a:solidFill>
            </a:endParaRPr>
          </a:p>
        </p:txBody>
      </p:sp>
      <p:sp>
        <p:nvSpPr>
          <p:cNvPr id="6" name="Subtitle 2">
            <a:extLst>
              <a:ext uri="{FF2B5EF4-FFF2-40B4-BE49-F238E27FC236}">
                <a16:creationId xmlns:a16="http://schemas.microsoft.com/office/drawing/2014/main" id="{96BE187F-A6EE-410B-8BAE-130456B611E5}"/>
              </a:ext>
            </a:extLst>
          </p:cNvPr>
          <p:cNvSpPr txBox="1">
            <a:spLocks/>
          </p:cNvSpPr>
          <p:nvPr/>
        </p:nvSpPr>
        <p:spPr>
          <a:xfrm>
            <a:off x="2006457" y="27514"/>
            <a:ext cx="7924800" cy="165744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az-Latn-AZ" sz="3200" b="1" dirty="0">
                <a:solidFill>
                  <a:schemeClr val="accent2">
                    <a:lumMod val="60000"/>
                    <a:lumOff val="40000"/>
                  </a:schemeClr>
                </a:solidFill>
              </a:rPr>
              <a:t>AZƏRBAYCAN HAVA YOLLARI </a:t>
            </a:r>
            <a:r>
              <a:rPr lang="en-US" sz="3200" b="1" dirty="0">
                <a:solidFill>
                  <a:schemeClr val="accent2">
                    <a:lumMod val="60000"/>
                    <a:lumOff val="40000"/>
                  </a:schemeClr>
                </a:solidFill>
              </a:rPr>
              <a:t>“QSC” </a:t>
            </a:r>
            <a:r>
              <a:rPr lang="az-Latn-AZ" sz="3200" b="1" dirty="0">
                <a:solidFill>
                  <a:schemeClr val="accent2">
                    <a:lumMod val="60000"/>
                    <a:lumOff val="40000"/>
                  </a:schemeClr>
                </a:solidFill>
              </a:rPr>
              <a:t>MİLLİ AVİASİYA AKADEMİYASI</a:t>
            </a:r>
          </a:p>
        </p:txBody>
      </p:sp>
    </p:spTree>
    <p:extLst>
      <p:ext uri="{BB962C8B-B14F-4D97-AF65-F5344CB8AC3E}">
        <p14:creationId xmlns:p14="http://schemas.microsoft.com/office/powerpoint/2010/main" val="3698404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504F-E254-4857-85B0-56984223D975}"/>
              </a:ext>
            </a:extLst>
          </p:cNvPr>
          <p:cNvSpPr>
            <a:spLocks noGrp="1"/>
          </p:cNvSpPr>
          <p:nvPr>
            <p:ph type="title"/>
          </p:nvPr>
        </p:nvSpPr>
        <p:spPr>
          <a:xfrm>
            <a:off x="1625116" y="100863"/>
            <a:ext cx="8534400" cy="1264112"/>
          </a:xfrm>
        </p:spPr>
        <p:txBody>
          <a:bodyPr>
            <a:normAutofit/>
          </a:bodyPr>
          <a:lstStyle/>
          <a:p>
            <a:pPr algn="ctr"/>
            <a:r>
              <a:rPr lang="en-US" sz="3200" b="1" dirty="0">
                <a:solidFill>
                  <a:schemeClr val="accent2">
                    <a:lumMod val="60000"/>
                    <a:lumOff val="40000"/>
                  </a:schemeClr>
                </a:solidFill>
              </a:rPr>
              <a:t>How to access the memory of the processor</a:t>
            </a:r>
          </a:p>
        </p:txBody>
      </p:sp>
      <p:sp>
        <p:nvSpPr>
          <p:cNvPr id="3" name="Content Placeholder 2">
            <a:extLst>
              <a:ext uri="{FF2B5EF4-FFF2-40B4-BE49-F238E27FC236}">
                <a16:creationId xmlns:a16="http://schemas.microsoft.com/office/drawing/2014/main" id="{324AF4B7-23FF-473C-8327-E3F9FD13BCAE}"/>
              </a:ext>
            </a:extLst>
          </p:cNvPr>
          <p:cNvSpPr>
            <a:spLocks noGrp="1"/>
          </p:cNvSpPr>
          <p:nvPr>
            <p:ph idx="1"/>
          </p:nvPr>
        </p:nvSpPr>
        <p:spPr>
          <a:xfrm>
            <a:off x="229462" y="1364975"/>
            <a:ext cx="11733075" cy="5240497"/>
          </a:xfrm>
        </p:spPr>
        <p:txBody>
          <a:bodyPr anchor="t">
            <a:normAutofit/>
          </a:bodyPr>
          <a:lstStyle/>
          <a:p>
            <a:pPr algn="just">
              <a:lnSpc>
                <a:spcPct val="150000"/>
              </a:lnSpc>
            </a:pPr>
            <a:r>
              <a:rPr lang="en-US" sz="1800" dirty="0">
                <a:solidFill>
                  <a:schemeClr val="accent2">
                    <a:lumMod val="60000"/>
                    <a:lumOff val="40000"/>
                  </a:schemeClr>
                </a:solidFill>
              </a:rPr>
              <a:t>The processor must know its address in order to access the information in memory. We can use various features provided by the processor to specify the address.  The simplest way to transfer data to a processor is to place the information in a single instruction.</a:t>
            </a:r>
            <a:endParaRPr lang="az-Latn-AZ" sz="1800" dirty="0">
              <a:solidFill>
                <a:schemeClr val="accent2">
                  <a:lumMod val="60000"/>
                  <a:lumOff val="40000"/>
                </a:schemeClr>
              </a:solidFill>
            </a:endParaRPr>
          </a:p>
          <a:p>
            <a:pPr marL="0" indent="0" algn="just">
              <a:lnSpc>
                <a:spcPct val="150000"/>
              </a:lnSpc>
              <a:buNone/>
            </a:pPr>
            <a:r>
              <a:rPr lang="az-Latn-AZ" sz="1800" dirty="0">
                <a:solidFill>
                  <a:schemeClr val="accent2">
                    <a:lumMod val="60000"/>
                    <a:lumOff val="40000"/>
                  </a:schemeClr>
                </a:solidFill>
              </a:rPr>
              <a:t>    Movl $45 %ebx</a:t>
            </a:r>
          </a:p>
          <a:p>
            <a:pPr algn="just">
              <a:lnSpc>
                <a:spcPct val="150000"/>
              </a:lnSpc>
            </a:pPr>
            <a:r>
              <a:rPr lang="en-US" sz="1800" dirty="0">
                <a:solidFill>
                  <a:schemeClr val="accent2">
                    <a:lumMod val="60000"/>
                    <a:lumOff val="40000"/>
                  </a:schemeClr>
                </a:solidFill>
              </a:rPr>
              <a:t>In the above code, 45</a:t>
            </a:r>
            <a:r>
              <a:rPr lang="az-Latn-AZ" sz="1800" dirty="0">
                <a:solidFill>
                  <a:schemeClr val="accent2">
                    <a:lumMod val="60000"/>
                    <a:lumOff val="40000"/>
                  </a:schemeClr>
                </a:solidFill>
              </a:rPr>
              <a:t> </a:t>
            </a:r>
            <a:r>
              <a:rPr lang="en-US" sz="1800" dirty="0">
                <a:solidFill>
                  <a:schemeClr val="accent2">
                    <a:lumMod val="60000"/>
                    <a:lumOff val="40000"/>
                  </a:schemeClr>
                </a:solidFill>
              </a:rPr>
              <a:t>is transferred to the %ebx register. In this case, the price of 45 is placed directly in the movl $ 45</a:t>
            </a:r>
            <a:r>
              <a:rPr lang="az-Latn-AZ" sz="1800" dirty="0">
                <a:solidFill>
                  <a:schemeClr val="accent2">
                    <a:lumMod val="60000"/>
                    <a:lumOff val="40000"/>
                  </a:schemeClr>
                </a:solidFill>
              </a:rPr>
              <a:t> </a:t>
            </a:r>
            <a:r>
              <a:rPr lang="en-US" sz="1800" dirty="0">
                <a:solidFill>
                  <a:schemeClr val="accent2">
                    <a:lumMod val="60000"/>
                    <a:lumOff val="40000"/>
                  </a:schemeClr>
                </a:solidFill>
              </a:rPr>
              <a:t>%ebx instruction, the processor does not get it in any memory address</a:t>
            </a:r>
            <a:r>
              <a:rPr lang="az-Latn-AZ" sz="1800" dirty="0">
                <a:solidFill>
                  <a:schemeClr val="accent2">
                    <a:lumMod val="60000"/>
                    <a:lumOff val="40000"/>
                  </a:schemeClr>
                </a:solidFill>
              </a:rPr>
              <a:t>. </a:t>
            </a:r>
            <a:r>
              <a:rPr lang="en-US" sz="1800" dirty="0">
                <a:solidFill>
                  <a:schemeClr val="accent2">
                    <a:lumMod val="60000"/>
                    <a:lumOff val="40000"/>
                  </a:schemeClr>
                </a:solidFill>
              </a:rPr>
              <a:t>For example, we declare a long variable y in memory and assign 3 values ​​to it.</a:t>
            </a:r>
            <a:endParaRPr lang="az-Latn-AZ" sz="1800" dirty="0">
              <a:solidFill>
                <a:schemeClr val="accent2">
                  <a:lumMod val="60000"/>
                  <a:lumOff val="40000"/>
                </a:schemeClr>
              </a:solidFill>
            </a:endParaRPr>
          </a:p>
          <a:p>
            <a:pPr marL="0" indent="0" algn="just">
              <a:lnSpc>
                <a:spcPct val="150000"/>
              </a:lnSpc>
              <a:buNone/>
            </a:pPr>
            <a:r>
              <a:rPr lang="az-Latn-AZ" sz="1800" dirty="0">
                <a:solidFill>
                  <a:schemeClr val="accent2">
                    <a:lumMod val="60000"/>
                    <a:lumOff val="40000"/>
                  </a:schemeClr>
                </a:solidFill>
              </a:rPr>
              <a:t>    .data</a:t>
            </a:r>
          </a:p>
          <a:p>
            <a:pPr marL="0" indent="0" algn="just">
              <a:lnSpc>
                <a:spcPct val="150000"/>
              </a:lnSpc>
              <a:buNone/>
            </a:pPr>
            <a:r>
              <a:rPr lang="az-Latn-AZ" sz="1800" dirty="0">
                <a:solidFill>
                  <a:schemeClr val="accent2">
                    <a:lumMod val="60000"/>
                    <a:lumOff val="40000"/>
                  </a:schemeClr>
                </a:solidFill>
              </a:rPr>
              <a:t>    y:</a:t>
            </a:r>
          </a:p>
          <a:p>
            <a:pPr marL="0" indent="0" algn="just">
              <a:lnSpc>
                <a:spcPct val="150000"/>
              </a:lnSpc>
              <a:buNone/>
            </a:pPr>
            <a:r>
              <a:rPr lang="az-Latn-AZ" sz="1800" dirty="0">
                <a:solidFill>
                  <a:schemeClr val="accent2">
                    <a:lumMod val="60000"/>
                    <a:lumOff val="40000"/>
                  </a:schemeClr>
                </a:solidFill>
              </a:rPr>
              <a:t>    .long 3</a:t>
            </a:r>
          </a:p>
        </p:txBody>
      </p:sp>
      <p:sp>
        <p:nvSpPr>
          <p:cNvPr id="4" name="Content Placeholder 2">
            <a:extLst>
              <a:ext uri="{FF2B5EF4-FFF2-40B4-BE49-F238E27FC236}">
                <a16:creationId xmlns:a16="http://schemas.microsoft.com/office/drawing/2014/main" id="{9F9FD4CE-FE8B-436E-A731-9830D68C37E2}"/>
              </a:ext>
            </a:extLst>
          </p:cNvPr>
          <p:cNvSpPr txBox="1">
            <a:spLocks/>
          </p:cNvSpPr>
          <p:nvPr/>
        </p:nvSpPr>
        <p:spPr>
          <a:xfrm>
            <a:off x="2305878" y="4629055"/>
            <a:ext cx="9656658" cy="197641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lnSpc>
                <a:spcPct val="150000"/>
              </a:lnSpc>
            </a:pPr>
            <a:r>
              <a:rPr lang="en-US" sz="1800" dirty="0">
                <a:solidFill>
                  <a:schemeClr val="accent2">
                    <a:lumMod val="60000"/>
                    <a:lumOff val="40000"/>
                  </a:schemeClr>
                </a:solidFill>
              </a:rPr>
              <a:t>In this case, if we want to copy that information to the variable</a:t>
            </a:r>
            <a:r>
              <a:rPr lang="az-Latn-AZ" sz="1800" dirty="0">
                <a:solidFill>
                  <a:schemeClr val="accent2">
                    <a:lumMod val="60000"/>
                    <a:lumOff val="40000"/>
                  </a:schemeClr>
                </a:solidFill>
              </a:rPr>
              <a:t> </a:t>
            </a:r>
            <a:r>
              <a:rPr lang="en-US" sz="1800" dirty="0">
                <a:solidFill>
                  <a:schemeClr val="accent2">
                    <a:lumMod val="60000"/>
                    <a:lumOff val="40000"/>
                  </a:schemeClr>
                </a:solidFill>
              </a:rPr>
              <a:t>%ebx, we write:</a:t>
            </a:r>
            <a:endParaRPr lang="az-Latn-AZ" sz="1800" dirty="0">
              <a:solidFill>
                <a:schemeClr val="accent2">
                  <a:lumMod val="60000"/>
                  <a:lumOff val="40000"/>
                </a:schemeClr>
              </a:solidFill>
            </a:endParaRPr>
          </a:p>
          <a:p>
            <a:pPr marL="0" indent="0" algn="just">
              <a:lnSpc>
                <a:spcPct val="150000"/>
              </a:lnSpc>
              <a:buNone/>
            </a:pPr>
            <a:r>
              <a:rPr lang="az-Latn-AZ" sz="1800" dirty="0">
                <a:solidFill>
                  <a:schemeClr val="accent2">
                    <a:lumMod val="60000"/>
                    <a:lumOff val="40000"/>
                  </a:schemeClr>
                </a:solidFill>
              </a:rPr>
              <a:t>    movl y, %ebx</a:t>
            </a:r>
          </a:p>
          <a:p>
            <a:pPr algn="just">
              <a:lnSpc>
                <a:spcPct val="150000"/>
              </a:lnSpc>
            </a:pPr>
            <a:r>
              <a:rPr lang="en-US" sz="1800" dirty="0">
                <a:solidFill>
                  <a:schemeClr val="accent2">
                    <a:lumMod val="60000"/>
                    <a:lumOff val="40000"/>
                  </a:schemeClr>
                </a:solidFill>
              </a:rPr>
              <a:t>As a result, the "value" of the variable y - 3 will be written to the% ebx register. This time the data is already transferred from memory to the processor.</a:t>
            </a:r>
            <a:endParaRPr lang="az-Latn-AZ" sz="1800" dirty="0">
              <a:solidFill>
                <a:schemeClr val="accent2">
                  <a:lumMod val="60000"/>
                  <a:lumOff val="40000"/>
                </a:schemeClr>
              </a:solidFill>
            </a:endParaRPr>
          </a:p>
        </p:txBody>
      </p:sp>
    </p:spTree>
    <p:extLst>
      <p:ext uri="{BB962C8B-B14F-4D97-AF65-F5344CB8AC3E}">
        <p14:creationId xmlns:p14="http://schemas.microsoft.com/office/powerpoint/2010/main" val="17344581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761E-2F62-4D5E-8CA6-001E90C2CB0F}"/>
              </a:ext>
            </a:extLst>
          </p:cNvPr>
          <p:cNvSpPr>
            <a:spLocks noGrp="1"/>
          </p:cNvSpPr>
          <p:nvPr>
            <p:ph type="title"/>
          </p:nvPr>
        </p:nvSpPr>
        <p:spPr>
          <a:xfrm>
            <a:off x="1828800" y="167124"/>
            <a:ext cx="8534400" cy="747276"/>
          </a:xfrm>
        </p:spPr>
        <p:txBody>
          <a:bodyPr>
            <a:normAutofit/>
          </a:bodyPr>
          <a:lstStyle/>
          <a:p>
            <a:pPr algn="ctr"/>
            <a:r>
              <a:rPr lang="en-US" sz="3200" b="1" dirty="0">
                <a:solidFill>
                  <a:schemeClr val="accent2">
                    <a:lumMod val="60000"/>
                    <a:lumOff val="40000"/>
                  </a:schemeClr>
                </a:solidFill>
              </a:rPr>
              <a:t>POP and push</a:t>
            </a:r>
          </a:p>
        </p:txBody>
      </p:sp>
      <p:sp>
        <p:nvSpPr>
          <p:cNvPr id="3" name="Content Placeholder 2">
            <a:extLst>
              <a:ext uri="{FF2B5EF4-FFF2-40B4-BE49-F238E27FC236}">
                <a16:creationId xmlns:a16="http://schemas.microsoft.com/office/drawing/2014/main" id="{14091F07-65B6-4697-AC4A-12676F39687F}"/>
              </a:ext>
            </a:extLst>
          </p:cNvPr>
          <p:cNvSpPr>
            <a:spLocks noGrp="1"/>
          </p:cNvSpPr>
          <p:nvPr>
            <p:ph idx="1"/>
          </p:nvPr>
        </p:nvSpPr>
        <p:spPr>
          <a:xfrm>
            <a:off x="220385" y="1017104"/>
            <a:ext cx="11733075" cy="5489713"/>
          </a:xfrm>
        </p:spPr>
        <p:txBody>
          <a:bodyPr anchor="t">
            <a:normAutofit/>
          </a:bodyPr>
          <a:lstStyle/>
          <a:p>
            <a:pPr algn="just">
              <a:lnSpc>
                <a:spcPct val="150000"/>
              </a:lnSpc>
            </a:pPr>
            <a:r>
              <a:rPr lang="az-Latn-AZ" sz="2200" dirty="0">
                <a:solidFill>
                  <a:schemeClr val="accent2">
                    <a:lumMod val="60000"/>
                    <a:lumOff val="40000"/>
                  </a:schemeClr>
                </a:solidFill>
              </a:rPr>
              <a:t>The push instruction is used to place information from the stack.</a:t>
            </a:r>
            <a:endParaRPr lang="en-US" sz="2200" dirty="0">
              <a:solidFill>
                <a:schemeClr val="accent2">
                  <a:lumMod val="60000"/>
                  <a:lumOff val="40000"/>
                </a:schemeClr>
              </a:solidFill>
            </a:endParaRPr>
          </a:p>
          <a:p>
            <a:pPr algn="just">
              <a:lnSpc>
                <a:spcPct val="150000"/>
              </a:lnSpc>
            </a:pPr>
            <a:r>
              <a:rPr lang="en-US" sz="2200" dirty="0">
                <a:solidFill>
                  <a:schemeClr val="accent2">
                    <a:lumMod val="60000"/>
                    <a:lumOff val="40000"/>
                  </a:schemeClr>
                </a:solidFill>
              </a:rPr>
              <a:t>A pop-up instruction is used to retrieve information from the stack.</a:t>
            </a:r>
            <a:endParaRPr lang="az-Latn-AZ" sz="2200" dirty="0">
              <a:solidFill>
                <a:schemeClr val="accent2">
                  <a:lumMod val="60000"/>
                  <a:lumOff val="40000"/>
                </a:schemeClr>
              </a:solidFill>
            </a:endParaRPr>
          </a:p>
        </p:txBody>
      </p:sp>
      <p:pic>
        <p:nvPicPr>
          <p:cNvPr id="3076" name="Picture 4" descr="Stack Data Structure and Implementation in Python, Java and C/C++">
            <a:extLst>
              <a:ext uri="{FF2B5EF4-FFF2-40B4-BE49-F238E27FC236}">
                <a16:creationId xmlns:a16="http://schemas.microsoft.com/office/drawing/2014/main" id="{745B7E5A-B062-4A1F-936F-6934AB05B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312" y="2338042"/>
            <a:ext cx="8454887" cy="427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48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A5E2-9177-4956-9CE9-C9DB37992969}"/>
              </a:ext>
            </a:extLst>
          </p:cNvPr>
          <p:cNvSpPr>
            <a:spLocks noGrp="1"/>
          </p:cNvSpPr>
          <p:nvPr>
            <p:ph type="title"/>
          </p:nvPr>
        </p:nvSpPr>
        <p:spPr>
          <a:xfrm>
            <a:off x="1828800" y="159761"/>
            <a:ext cx="8534400" cy="734025"/>
          </a:xfrm>
        </p:spPr>
        <p:txBody>
          <a:bodyPr>
            <a:normAutofit/>
          </a:bodyPr>
          <a:lstStyle/>
          <a:p>
            <a:pPr algn="ctr"/>
            <a:r>
              <a:rPr lang="en-US" sz="3200" b="1" dirty="0">
                <a:solidFill>
                  <a:schemeClr val="accent2">
                    <a:lumMod val="60000"/>
                    <a:lumOff val="40000"/>
                  </a:schemeClr>
                </a:solidFill>
              </a:rPr>
              <a:t>Addressing methods</a:t>
            </a:r>
          </a:p>
        </p:txBody>
      </p:sp>
      <p:sp>
        <p:nvSpPr>
          <p:cNvPr id="3" name="Content Placeholder 2">
            <a:extLst>
              <a:ext uri="{FF2B5EF4-FFF2-40B4-BE49-F238E27FC236}">
                <a16:creationId xmlns:a16="http://schemas.microsoft.com/office/drawing/2014/main" id="{13102FAF-223A-4051-A134-12A7E543D248}"/>
              </a:ext>
            </a:extLst>
          </p:cNvPr>
          <p:cNvSpPr>
            <a:spLocks noGrp="1"/>
          </p:cNvSpPr>
          <p:nvPr>
            <p:ph idx="1"/>
          </p:nvPr>
        </p:nvSpPr>
        <p:spPr>
          <a:xfrm>
            <a:off x="260143" y="893786"/>
            <a:ext cx="11534292" cy="5652788"/>
          </a:xfrm>
        </p:spPr>
        <p:txBody>
          <a:bodyPr anchor="t">
            <a:normAutofit/>
          </a:bodyPr>
          <a:lstStyle/>
          <a:p>
            <a:pPr marL="0" indent="0" algn="just">
              <a:lnSpc>
                <a:spcPct val="150000"/>
              </a:lnSpc>
              <a:buNone/>
            </a:pPr>
            <a:r>
              <a:rPr lang="en-US" sz="2200" dirty="0">
                <a:solidFill>
                  <a:schemeClr val="accent2">
                    <a:lumMod val="60000"/>
                    <a:lumOff val="40000"/>
                  </a:schemeClr>
                </a:solidFill>
              </a:rPr>
              <a:t>1) </a:t>
            </a:r>
            <a:r>
              <a:rPr lang="az-Latn-AZ" sz="2200" dirty="0">
                <a:solidFill>
                  <a:schemeClr val="accent2">
                    <a:lumMod val="60000"/>
                    <a:lumOff val="40000"/>
                  </a:schemeClr>
                </a:solidFill>
              </a:rPr>
              <a:t>Direct application method. This method is only used using the ADDRESS_AND_SLINE limit.</a:t>
            </a:r>
            <a:endParaRPr lang="en-US" sz="2200" dirty="0">
              <a:solidFill>
                <a:schemeClr val="accent2">
                  <a:lumMod val="60000"/>
                  <a:lumOff val="40000"/>
                </a:schemeClr>
              </a:solidFill>
            </a:endParaRPr>
          </a:p>
          <a:p>
            <a:pPr algn="just">
              <a:lnSpc>
                <a:spcPct val="150000"/>
              </a:lnSpc>
            </a:pPr>
            <a:r>
              <a:rPr lang="az-Latn-AZ" sz="2200" dirty="0">
                <a:solidFill>
                  <a:schemeClr val="accent2">
                    <a:lumMod val="60000"/>
                    <a:lumOff val="40000"/>
                  </a:schemeClr>
                </a:solidFill>
              </a:rPr>
              <a:t>For example: movl ADDRESS,</a:t>
            </a:r>
            <a:r>
              <a:rPr lang="en-US" sz="2200" dirty="0">
                <a:solidFill>
                  <a:schemeClr val="accent2">
                    <a:lumMod val="60000"/>
                    <a:lumOff val="40000"/>
                  </a:schemeClr>
                </a:solidFill>
              </a:rPr>
              <a:t> </a:t>
            </a:r>
            <a:r>
              <a:rPr lang="az-Latn-AZ" sz="2200" dirty="0">
                <a:solidFill>
                  <a:schemeClr val="accent2">
                    <a:lumMod val="60000"/>
                    <a:lumOff val="40000"/>
                  </a:schemeClr>
                </a:solidFill>
              </a:rPr>
              <a:t>%eax movl 0x453ac00,</a:t>
            </a:r>
            <a:r>
              <a:rPr lang="en-US" sz="2200" dirty="0">
                <a:solidFill>
                  <a:schemeClr val="accent2">
                    <a:lumMod val="60000"/>
                    <a:lumOff val="40000"/>
                  </a:schemeClr>
                </a:solidFill>
              </a:rPr>
              <a:t> </a:t>
            </a:r>
            <a:r>
              <a:rPr lang="az-Latn-AZ" sz="2200" dirty="0">
                <a:solidFill>
                  <a:schemeClr val="accent2">
                    <a:lumMod val="60000"/>
                    <a:lumOff val="40000"/>
                  </a:schemeClr>
                </a:solidFill>
              </a:rPr>
              <a:t>%ebx</a:t>
            </a:r>
            <a:endParaRPr lang="en-US" sz="2200" dirty="0">
              <a:solidFill>
                <a:schemeClr val="accent2">
                  <a:lumMod val="60000"/>
                  <a:lumOff val="40000"/>
                </a:schemeClr>
              </a:solidFill>
            </a:endParaRPr>
          </a:p>
          <a:p>
            <a:pPr algn="just">
              <a:lnSpc>
                <a:spcPct val="150000"/>
              </a:lnSpc>
            </a:pPr>
            <a:r>
              <a:rPr lang="az-Latn-AZ" sz="2200" dirty="0">
                <a:solidFill>
                  <a:schemeClr val="accent2">
                    <a:lumMod val="60000"/>
                    <a:lumOff val="40000"/>
                  </a:schemeClr>
                </a:solidFill>
              </a:rPr>
              <a:t>This instruction copies the information stored in the ADDRESS memory to the</a:t>
            </a:r>
            <a:r>
              <a:rPr lang="en-US" sz="2200" dirty="0">
                <a:solidFill>
                  <a:schemeClr val="accent2">
                    <a:lumMod val="60000"/>
                    <a:lumOff val="40000"/>
                  </a:schemeClr>
                </a:solidFill>
              </a:rPr>
              <a:t> </a:t>
            </a:r>
            <a:r>
              <a:rPr lang="az-Latn-AZ" sz="2200" dirty="0">
                <a:solidFill>
                  <a:schemeClr val="accent2">
                    <a:lumMod val="60000"/>
                    <a:lumOff val="40000"/>
                  </a:schemeClr>
                </a:solidFill>
              </a:rPr>
              <a:t>%eax register.</a:t>
            </a:r>
            <a:endParaRPr lang="en-US" sz="2200" dirty="0">
              <a:solidFill>
                <a:schemeClr val="accent2">
                  <a:lumMod val="60000"/>
                  <a:lumOff val="40000"/>
                </a:schemeClr>
              </a:solidFill>
            </a:endParaRPr>
          </a:p>
          <a:p>
            <a:pPr marL="0" indent="0" algn="just">
              <a:lnSpc>
                <a:spcPct val="150000"/>
              </a:lnSpc>
              <a:buNone/>
            </a:pPr>
            <a:r>
              <a:rPr lang="en-US" sz="2200" dirty="0">
                <a:solidFill>
                  <a:schemeClr val="accent2">
                    <a:lumMod val="60000"/>
                    <a:lumOff val="40000"/>
                  </a:schemeClr>
                </a:solidFill>
              </a:rPr>
              <a:t>2) 	  Indexed addressing mode. In this case, the %INDEX limits with ADDRESS_OR_SLIMT are present.</a:t>
            </a:r>
          </a:p>
          <a:p>
            <a:pPr marL="0" indent="0" algn="just">
              <a:lnSpc>
                <a:spcPct val="150000"/>
              </a:lnSpc>
              <a:buNone/>
            </a:pPr>
            <a:r>
              <a:rPr lang="az-Latn-AZ" sz="2200" dirty="0">
                <a:solidFill>
                  <a:schemeClr val="accent2">
                    <a:lumMod val="60000"/>
                    <a:lumOff val="40000"/>
                  </a:schemeClr>
                </a:solidFill>
              </a:rPr>
              <a:t>movl string_start(,%ecx,1), %eax</a:t>
            </a:r>
          </a:p>
        </p:txBody>
      </p:sp>
    </p:spTree>
    <p:extLst>
      <p:ext uri="{BB962C8B-B14F-4D97-AF65-F5344CB8AC3E}">
        <p14:creationId xmlns:p14="http://schemas.microsoft.com/office/powerpoint/2010/main" val="1891028303"/>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2A43-6D5A-48C6-BE03-74D0E46DBF43}"/>
              </a:ext>
            </a:extLst>
          </p:cNvPr>
          <p:cNvSpPr>
            <a:spLocks noGrp="1"/>
          </p:cNvSpPr>
          <p:nvPr>
            <p:ph type="title"/>
          </p:nvPr>
        </p:nvSpPr>
        <p:spPr>
          <a:xfrm>
            <a:off x="1828800" y="114114"/>
            <a:ext cx="8534400" cy="734025"/>
          </a:xfrm>
        </p:spPr>
        <p:txBody>
          <a:bodyPr>
            <a:normAutofit/>
          </a:bodyPr>
          <a:lstStyle/>
          <a:p>
            <a:pPr algn="ctr"/>
            <a:r>
              <a:rPr lang="en-US" sz="3200" b="1" dirty="0">
                <a:solidFill>
                  <a:schemeClr val="accent2">
                    <a:lumMod val="60000"/>
                    <a:lumOff val="40000"/>
                  </a:schemeClr>
                </a:solidFill>
              </a:rPr>
              <a:t>Addressing methods</a:t>
            </a:r>
            <a:endParaRPr lang="en-US" sz="3200" dirty="0"/>
          </a:p>
        </p:txBody>
      </p:sp>
      <p:sp>
        <p:nvSpPr>
          <p:cNvPr id="3" name="Content Placeholder 2">
            <a:extLst>
              <a:ext uri="{FF2B5EF4-FFF2-40B4-BE49-F238E27FC236}">
                <a16:creationId xmlns:a16="http://schemas.microsoft.com/office/drawing/2014/main" id="{7F20B03E-CA5B-4D2A-A8B8-91885429B2F9}"/>
              </a:ext>
            </a:extLst>
          </p:cNvPr>
          <p:cNvSpPr>
            <a:spLocks noGrp="1"/>
          </p:cNvSpPr>
          <p:nvPr>
            <p:ph idx="1"/>
          </p:nvPr>
        </p:nvSpPr>
        <p:spPr>
          <a:xfrm>
            <a:off x="233637" y="848139"/>
            <a:ext cx="11759579" cy="5738191"/>
          </a:xfrm>
        </p:spPr>
        <p:txBody>
          <a:bodyPr anchor="t">
            <a:normAutofit/>
          </a:bodyPr>
          <a:lstStyle/>
          <a:p>
            <a:pPr marL="0" indent="0" algn="just">
              <a:lnSpc>
                <a:spcPct val="150000"/>
              </a:lnSpc>
              <a:buNone/>
            </a:pPr>
            <a:r>
              <a:rPr lang="az-Latn-AZ" sz="2200" dirty="0">
                <a:solidFill>
                  <a:schemeClr val="accent2">
                    <a:lumMod val="60000"/>
                    <a:lumOff val="40000"/>
                  </a:schemeClr>
                </a:solidFill>
              </a:rPr>
              <a:t>3) Indirect addressing mode. </a:t>
            </a:r>
            <a:r>
              <a:rPr lang="en-US" sz="2200" dirty="0">
                <a:solidFill>
                  <a:schemeClr val="accent2">
                    <a:lumMod val="60000"/>
                    <a:lumOff val="40000"/>
                  </a:schemeClr>
                </a:solidFill>
              </a:rPr>
              <a:t>In the indirect reference method, the address of the memory byte to be referenced is placed in any register. For example, if the address is %eax If it is written (movl $ ADDRESS, %eax), then we perform the following operation to write the value at that address to %ebx.</a:t>
            </a:r>
          </a:p>
          <a:p>
            <a:pPr marL="0" indent="0" algn="just">
              <a:lnSpc>
                <a:spcPct val="150000"/>
              </a:lnSpc>
              <a:buNone/>
            </a:pPr>
            <a:r>
              <a:rPr lang="en-US" sz="2200" dirty="0">
                <a:solidFill>
                  <a:schemeClr val="accent2">
                    <a:lumMod val="60000"/>
                    <a:lumOff val="40000"/>
                  </a:schemeClr>
                </a:solidFill>
              </a:rPr>
              <a:t>movl (%eax), %ebx</a:t>
            </a:r>
          </a:p>
          <a:p>
            <a:pPr marL="0" indent="0" algn="just">
              <a:lnSpc>
                <a:spcPct val="150000"/>
              </a:lnSpc>
              <a:buNone/>
            </a:pPr>
            <a:r>
              <a:rPr lang="en-US" sz="2200" dirty="0">
                <a:solidFill>
                  <a:schemeClr val="accent2">
                    <a:lumMod val="60000"/>
                    <a:lumOff val="40000"/>
                  </a:schemeClr>
                </a:solidFill>
              </a:rPr>
              <a:t>4) Base pointer addressing mode. The initial indicator reference method is close to the indirect reference method. The difference is that in this case, a fixed quantity is added to the address given in the register.</a:t>
            </a:r>
          </a:p>
          <a:p>
            <a:pPr marL="0" indent="0" algn="just">
              <a:lnSpc>
                <a:spcPct val="150000"/>
              </a:lnSpc>
              <a:buNone/>
            </a:pPr>
            <a:r>
              <a:rPr lang="en-US" sz="2200" dirty="0">
                <a:solidFill>
                  <a:schemeClr val="accent2">
                    <a:lumMod val="60000"/>
                    <a:lumOff val="40000"/>
                  </a:schemeClr>
                </a:solidFill>
              </a:rPr>
              <a:t>movl 4(%eax), %ebx</a:t>
            </a:r>
          </a:p>
        </p:txBody>
      </p:sp>
    </p:spTree>
    <p:extLst>
      <p:ext uri="{BB962C8B-B14F-4D97-AF65-F5344CB8AC3E}">
        <p14:creationId xmlns:p14="http://schemas.microsoft.com/office/powerpoint/2010/main" val="1466619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EE417B-BBB4-4D09-A0D2-85437F02DC23}"/>
              </a:ext>
            </a:extLst>
          </p:cNvPr>
          <p:cNvSpPr>
            <a:spLocks noGrp="1"/>
          </p:cNvSpPr>
          <p:nvPr>
            <p:ph type="title"/>
          </p:nvPr>
        </p:nvSpPr>
        <p:spPr>
          <a:xfrm>
            <a:off x="1828800" y="114114"/>
            <a:ext cx="8534400" cy="734025"/>
          </a:xfrm>
        </p:spPr>
        <p:txBody>
          <a:bodyPr>
            <a:normAutofit/>
          </a:bodyPr>
          <a:lstStyle/>
          <a:p>
            <a:pPr algn="ctr"/>
            <a:r>
              <a:rPr lang="en-US" sz="3200" b="1" dirty="0">
                <a:solidFill>
                  <a:schemeClr val="accent2">
                    <a:lumMod val="60000"/>
                    <a:lumOff val="40000"/>
                  </a:schemeClr>
                </a:solidFill>
              </a:rPr>
              <a:t>Addressing methods</a:t>
            </a:r>
            <a:endParaRPr lang="en-US" sz="3200" dirty="0"/>
          </a:p>
        </p:txBody>
      </p:sp>
      <p:sp>
        <p:nvSpPr>
          <p:cNvPr id="5" name="Content Placeholder 2">
            <a:extLst>
              <a:ext uri="{FF2B5EF4-FFF2-40B4-BE49-F238E27FC236}">
                <a16:creationId xmlns:a16="http://schemas.microsoft.com/office/drawing/2014/main" id="{9624A605-8104-43CA-9307-DF96E9CDA205}"/>
              </a:ext>
            </a:extLst>
          </p:cNvPr>
          <p:cNvSpPr>
            <a:spLocks noGrp="1"/>
          </p:cNvSpPr>
          <p:nvPr>
            <p:ph idx="1"/>
          </p:nvPr>
        </p:nvSpPr>
        <p:spPr>
          <a:xfrm>
            <a:off x="233637" y="848139"/>
            <a:ext cx="11759579" cy="5738191"/>
          </a:xfrm>
        </p:spPr>
        <p:txBody>
          <a:bodyPr anchor="t">
            <a:noAutofit/>
          </a:bodyPr>
          <a:lstStyle/>
          <a:p>
            <a:pPr marL="0" indent="0" algn="just">
              <a:lnSpc>
                <a:spcPct val="150000"/>
              </a:lnSpc>
              <a:buNone/>
            </a:pPr>
            <a:r>
              <a:rPr lang="en-US" dirty="0">
                <a:solidFill>
                  <a:schemeClr val="accent2">
                    <a:lumMod val="60000"/>
                    <a:lumOff val="40000"/>
                  </a:schemeClr>
                </a:solidFill>
              </a:rPr>
              <a:t>5</a:t>
            </a:r>
            <a:r>
              <a:rPr lang="az-Latn-AZ" dirty="0">
                <a:solidFill>
                  <a:schemeClr val="accent2">
                    <a:lumMod val="60000"/>
                    <a:lumOff val="40000"/>
                  </a:schemeClr>
                </a:solidFill>
              </a:rPr>
              <a:t>) </a:t>
            </a:r>
            <a:r>
              <a:rPr lang="en-US" dirty="0">
                <a:solidFill>
                  <a:schemeClr val="accent2">
                    <a:lumMod val="60000"/>
                    <a:lumOff val="40000"/>
                  </a:schemeClr>
                </a:solidFill>
              </a:rPr>
              <a:t>I</a:t>
            </a:r>
            <a:r>
              <a:rPr lang="az-Latn-AZ" dirty="0">
                <a:solidFill>
                  <a:schemeClr val="accent2">
                    <a:lumMod val="60000"/>
                    <a:lumOff val="40000"/>
                  </a:schemeClr>
                </a:solidFill>
              </a:rPr>
              <a:t>mmediate mode. </a:t>
            </a:r>
            <a:r>
              <a:rPr lang="en-US" dirty="0">
                <a:solidFill>
                  <a:schemeClr val="accent2">
                    <a:lumMod val="60000"/>
                    <a:lumOff val="40000"/>
                  </a:schemeClr>
                </a:solidFill>
              </a:rPr>
              <a:t>This method is very simple. This goes beyond the general formula we have adopted. A quick way is to write values ​​directly to registers or memory. For example, if you want to write the number 12 in %eax</a:t>
            </a:r>
          </a:p>
          <a:p>
            <a:pPr marL="0" indent="0" algn="just">
              <a:lnSpc>
                <a:spcPct val="150000"/>
              </a:lnSpc>
              <a:buNone/>
            </a:pPr>
            <a:r>
              <a:rPr lang="en-US" dirty="0">
                <a:solidFill>
                  <a:schemeClr val="accent2">
                    <a:lumMod val="60000"/>
                    <a:lumOff val="40000"/>
                  </a:schemeClr>
                </a:solidFill>
              </a:rPr>
              <a:t>movl $12, %eax</a:t>
            </a:r>
          </a:p>
          <a:p>
            <a:pPr marL="0" indent="0" algn="just">
              <a:lnSpc>
                <a:spcPct val="150000"/>
              </a:lnSpc>
              <a:buNone/>
            </a:pPr>
            <a:r>
              <a:rPr lang="en-US" dirty="0">
                <a:solidFill>
                  <a:schemeClr val="accent2">
                    <a:lumMod val="60000"/>
                    <a:lumOff val="40000"/>
                  </a:schemeClr>
                </a:solidFill>
              </a:rPr>
              <a:t>you have to write.</a:t>
            </a:r>
          </a:p>
          <a:p>
            <a:pPr marL="0" indent="0" algn="just">
              <a:lnSpc>
                <a:spcPct val="150000"/>
              </a:lnSpc>
              <a:buNone/>
            </a:pPr>
            <a:r>
              <a:rPr lang="en-US" dirty="0">
                <a:solidFill>
                  <a:schemeClr val="accent2">
                    <a:lumMod val="60000"/>
                    <a:lumOff val="40000"/>
                  </a:schemeClr>
                </a:solidFill>
              </a:rPr>
              <a:t>6) Register application method. This method simply writes any information to the register or reads it from the register. In addition to these methods, there are other instructions for transferring data from one place to another. For example, the movl instruction is 4 bytes each time transmits information in size. In most cases, you will only need to copy one byte from the given address. To do this, use the movb instruction are. However, since the registers we are looking at are 4 bytes, they cannot be used in these instructions. Instead you register you must use parts.</a:t>
            </a:r>
          </a:p>
        </p:txBody>
      </p:sp>
    </p:spTree>
    <p:extLst>
      <p:ext uri="{BB962C8B-B14F-4D97-AF65-F5344CB8AC3E}">
        <p14:creationId xmlns:p14="http://schemas.microsoft.com/office/powerpoint/2010/main" val="142231342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te jigsaw puzzle in assembled state with missing elements forming a  green space with white inscription. The end Stock Photo - Alamy">
            <a:extLst>
              <a:ext uri="{FF2B5EF4-FFF2-40B4-BE49-F238E27FC236}">
                <a16:creationId xmlns:a16="http://schemas.microsoft.com/office/drawing/2014/main" id="{5833A928-A8CE-4096-BBA5-AF60140436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48"/>
          <a:stretch/>
        </p:blipFill>
        <p:spPr bwMode="auto">
          <a:xfrm>
            <a:off x="0" y="-249"/>
            <a:ext cx="12191999" cy="685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786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8069-F721-49FE-87A8-CC7D7F39EB2D}"/>
              </a:ext>
            </a:extLst>
          </p:cNvPr>
          <p:cNvSpPr>
            <a:spLocks noGrp="1"/>
          </p:cNvSpPr>
          <p:nvPr>
            <p:ph type="title"/>
          </p:nvPr>
        </p:nvSpPr>
        <p:spPr>
          <a:xfrm>
            <a:off x="1766713" y="100862"/>
            <a:ext cx="8534400" cy="773781"/>
          </a:xfrm>
        </p:spPr>
        <p:txBody>
          <a:bodyPr/>
          <a:lstStyle/>
          <a:p>
            <a:pPr algn="ctr"/>
            <a:r>
              <a:rPr lang="az-Latn-AZ" sz="3200" b="1" dirty="0">
                <a:solidFill>
                  <a:schemeClr val="accent2">
                    <a:lumMod val="60000"/>
                    <a:lumOff val="40000"/>
                  </a:schemeClr>
                </a:solidFill>
              </a:rPr>
              <a:t>Assembler language</a:t>
            </a:r>
            <a:endParaRPr lang="en-US" b="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7252ACA1-4677-4AEA-B64A-0C4E9963D2FD}"/>
              </a:ext>
            </a:extLst>
          </p:cNvPr>
          <p:cNvSpPr>
            <a:spLocks noGrp="1"/>
          </p:cNvSpPr>
          <p:nvPr>
            <p:ph idx="1"/>
          </p:nvPr>
        </p:nvSpPr>
        <p:spPr>
          <a:xfrm>
            <a:off x="242714" y="1076738"/>
            <a:ext cx="11706571" cy="5045765"/>
          </a:xfrm>
        </p:spPr>
        <p:txBody>
          <a:bodyPr anchor="t">
            <a:normAutofit/>
          </a:bodyPr>
          <a:lstStyle/>
          <a:p>
            <a:pPr algn="just">
              <a:lnSpc>
                <a:spcPct val="150000"/>
              </a:lnSpc>
            </a:pPr>
            <a:r>
              <a:rPr lang="en-US" sz="2200" dirty="0">
                <a:solidFill>
                  <a:schemeClr val="accent2">
                    <a:lumMod val="60000"/>
                    <a:lumOff val="40000"/>
                  </a:schemeClr>
                </a:solidFill>
              </a:rPr>
              <a:t>In 1952, Grace Hopper, an American woman, created Assembler, the world's first mnemonic programming language. Its name is derived from the English word "assemble", which means "to assemble". It included a system of mnemonic commands (command lists), a library of procedures, and a special program to convert program texts into machine code. </a:t>
            </a:r>
            <a:endParaRPr lang="az-Latn-AZ" sz="2200" dirty="0">
              <a:solidFill>
                <a:schemeClr val="accent2">
                  <a:lumMod val="60000"/>
                  <a:lumOff val="40000"/>
                </a:schemeClr>
              </a:solidFill>
            </a:endParaRPr>
          </a:p>
          <a:p>
            <a:pPr algn="just">
              <a:lnSpc>
                <a:spcPct val="150000"/>
              </a:lnSpc>
            </a:pPr>
            <a:r>
              <a:rPr lang="en-US" sz="2200" dirty="0">
                <a:solidFill>
                  <a:schemeClr val="accent2">
                    <a:lumMod val="60000"/>
                    <a:lumOff val="40000"/>
                  </a:schemeClr>
                </a:solidFill>
              </a:rPr>
              <a:t>Assembler is unlike any other programming language and is a completely different language. The fact that the Assembler language is a 2nd generation language and the development of 3rd generation languages ​​on the assembler does not mean that the Assembler language is outdated and is no longer used.</a:t>
            </a:r>
          </a:p>
        </p:txBody>
      </p:sp>
    </p:spTree>
    <p:extLst>
      <p:ext uri="{BB962C8B-B14F-4D97-AF65-F5344CB8AC3E}">
        <p14:creationId xmlns:p14="http://schemas.microsoft.com/office/powerpoint/2010/main" val="27947232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ADF7F0-1558-40A5-AAD7-7D08FACEBF8A}"/>
              </a:ext>
            </a:extLst>
          </p:cNvPr>
          <p:cNvSpPr>
            <a:spLocks noGrp="1"/>
          </p:cNvSpPr>
          <p:nvPr>
            <p:ph type="title"/>
          </p:nvPr>
        </p:nvSpPr>
        <p:spPr>
          <a:xfrm>
            <a:off x="281354" y="501162"/>
            <a:ext cx="9495692" cy="5493237"/>
          </a:xfrm>
        </p:spPr>
        <p:txBody>
          <a:bodyPr>
            <a:normAutofit/>
          </a:bodyPr>
          <a:lstStyle/>
          <a:p>
            <a:pPr marL="342900" indent="-342900" algn="l">
              <a:buFont typeface="Arial" panose="020B0604020202020204" pitchFamily="34" charset="0"/>
              <a:buChar char="•"/>
            </a:pPr>
            <a:r>
              <a:rPr lang="en-US" sz="4000" b="1" i="0" dirty="0">
                <a:solidFill>
                  <a:schemeClr val="bg1">
                    <a:lumMod val="95000"/>
                    <a:lumOff val="5000"/>
                  </a:schemeClr>
                </a:solidFill>
                <a:effectLst/>
                <a:latin typeface="Times New Roman" panose="02020603050405020304" pitchFamily="18" charset="0"/>
                <a:cs typeface="Times New Roman" panose="02020603050405020304" pitchFamily="18" charset="0"/>
              </a:rPr>
              <a:t>A</a:t>
            </a:r>
            <a:r>
              <a:rPr lang="en-US" sz="2000" b="1" i="0" dirty="0">
                <a:solidFill>
                  <a:schemeClr val="bg1">
                    <a:lumMod val="95000"/>
                    <a:lumOff val="5000"/>
                  </a:schemeClr>
                </a:solidFill>
                <a:effectLst/>
                <a:latin typeface="Times New Roman" panose="02020603050405020304" pitchFamily="18" charset="0"/>
                <a:cs typeface="Times New Roman" panose="02020603050405020304" pitchFamily="18" charset="0"/>
              </a:rPr>
              <a:t>dvantages of Assembly Language</a:t>
            </a:r>
            <a:br>
              <a:rPr lang="az-Latn-AZ"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1.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requires less memory and execution time;</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2.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allows hardware-specific complex jobs in an easier way;</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3.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is suitable for time-critical jobs;</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4.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is most suitable for writing interrupt service routines and other </a:t>
            </a:r>
            <a:b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5.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memory resident programs.</a:t>
            </a:r>
            <a:br>
              <a:rPr lang="az-Latn-AZ"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az-Latn-AZ"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4000" b="1" i="0" dirty="0">
                <a:solidFill>
                  <a:schemeClr val="bg1">
                    <a:lumMod val="95000"/>
                    <a:lumOff val="5000"/>
                  </a:schemeClr>
                </a:solidFill>
                <a:effectLst/>
                <a:latin typeface="Times New Roman" panose="02020603050405020304" pitchFamily="18" charset="0"/>
                <a:cs typeface="Times New Roman" panose="02020603050405020304" pitchFamily="18" charset="0"/>
              </a:rPr>
              <a:t>T</a:t>
            </a:r>
            <a:r>
              <a:rPr lang="en-US" sz="1800" b="1" i="0" dirty="0">
                <a:solidFill>
                  <a:schemeClr val="bg1">
                    <a:lumMod val="95000"/>
                    <a:lumOff val="5000"/>
                  </a:schemeClr>
                </a:solidFill>
                <a:effectLst/>
                <a:latin typeface="Times New Roman" panose="02020603050405020304" pitchFamily="18" charset="0"/>
                <a:cs typeface="Times New Roman" panose="02020603050405020304" pitchFamily="18" charset="0"/>
              </a:rPr>
              <a:t>he Disadvantages of Assembly Language</a:t>
            </a:r>
            <a:br>
              <a:rPr lang="en-US" sz="1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1.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Machine-dependent.</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2.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lengthy code.</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3.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error-prone (likely to generate errors).</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4.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On small-sized computers, such programs cannot be executed.</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5.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Coding or writing the program takes a lot of time, as it is more complex.</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6.</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The syntax is difficult to remember.</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az-Latn-AZ"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4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endParaRPr lang="ru-RU" sz="1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39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462C663D-C786-4581-ABB5-2724811272E7}"/>
              </a:ext>
            </a:extLst>
          </p:cNvPr>
          <p:cNvSpPr>
            <a:spLocks noGrp="1"/>
          </p:cNvSpPr>
          <p:nvPr>
            <p:ph type="title"/>
          </p:nvPr>
        </p:nvSpPr>
        <p:spPr>
          <a:xfrm>
            <a:off x="325316" y="316525"/>
            <a:ext cx="8858127" cy="5739422"/>
          </a:xfrm>
        </p:spPr>
        <p:txBody>
          <a:bodyPr>
            <a:noAutofit/>
          </a:bodyPr>
          <a:lstStyle/>
          <a:p>
            <a:pPr fontAlgn="base"/>
            <a:r>
              <a:rPr lang="en-US" sz="16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What Is Memory Management</a:t>
            </a:r>
            <a:r>
              <a:rPr lang="az-Latn-AZ"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a:t>
            </a:r>
            <a:br>
              <a:rPr lang="az-Latn-AZ" sz="20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40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M</a:t>
            </a:r>
            <a:r>
              <a:rPr lang="en-US" sz="1800" i="0" dirty="0">
                <a:solidFill>
                  <a:schemeClr val="accent2">
                    <a:lumMod val="60000"/>
                    <a:lumOff val="40000"/>
                  </a:schemeClr>
                </a:solidFill>
                <a:effectLst/>
                <a:latin typeface="Times New Roman" panose="02020603050405020304" pitchFamily="18" charset="0"/>
                <a:cs typeface="Times New Roman" panose="02020603050405020304" pitchFamily="18" charset="0"/>
              </a:rPr>
              <a:t>emory management is regulating and coordinating computer memory by allocating parts of memory known as blocks to various operating applications to improve the system’s overall performance. The management of primary memory is the most critical function of an operating system. It facilitates the movement of processes between the main memory and the execution disc. It assists the operating system in keeping track of all memory locations, whether they are allocated to a processor stay unallocated.</a:t>
            </a:r>
            <a:br>
              <a:rPr lang="en-US" sz="180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2000" dirty="0">
                <a:solidFill>
                  <a:schemeClr val="accent2"/>
                </a:solidFill>
                <a:latin typeface="Times New Roman" panose="02020603050405020304" pitchFamily="18" charset="0"/>
                <a:cs typeface="Times New Roman" panose="02020603050405020304" pitchFamily="18" charset="0"/>
              </a:rPr>
            </a:br>
            <a:endParaRPr lang="ru-RU" sz="18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45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C75D34-92CB-4E88-A930-E13D9727AD2E}"/>
              </a:ext>
            </a:extLst>
          </p:cNvPr>
          <p:cNvSpPr>
            <a:spLocks noGrp="1"/>
          </p:cNvSpPr>
          <p:nvPr>
            <p:ph type="title"/>
          </p:nvPr>
        </p:nvSpPr>
        <p:spPr>
          <a:xfrm>
            <a:off x="105509" y="474785"/>
            <a:ext cx="12274062" cy="5547946"/>
          </a:xfrm>
        </p:spPr>
        <p:txBody>
          <a:bodyPr>
            <a:noAutofit/>
          </a:bodyPr>
          <a:lstStyle/>
          <a:p>
            <a:pPr fontAlgn="base">
              <a:buFont typeface="Arial" panose="020B0604020202020204" pitchFamily="34" charset="0"/>
              <a:buChar char="•"/>
            </a:pPr>
            <a:r>
              <a:rPr lang="az-Latn-AZ" sz="16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 </a:t>
            </a:r>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W</a:t>
            </a:r>
            <a:r>
              <a:rPr lang="en-US" sz="20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hy Memory Management Is Needed?</a:t>
            </a:r>
            <a:br>
              <a:rPr lang="az-Latn-AZ" sz="16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az-Latn-AZ" sz="16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There are several reasons to use memory management:</a:t>
            </a:r>
            <a:b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1.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enables you to determine how much memory should be assigned to processes that </a:t>
            </a:r>
            <a:b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2.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determine which processors should receive memory at what moment.</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3.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Keeps track of when inventory is released or unallocated. It will, according to it, update the status.</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4.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gives application routines the space they need.</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5.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also ensures that these programs do not conflict with one another.</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6.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Assists in the protection of several processes from one another.</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az-Latn-AZ"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7. </a:t>
            </a:r>
            <a: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It loads the applications into memory to make the most of the available memory.</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endParaRPr lang="ru-RU" sz="32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7A7C7-BE92-4098-B24C-EF2EA572BEDA}"/>
              </a:ext>
            </a:extLst>
          </p:cNvPr>
          <p:cNvSpPr>
            <a:spLocks noGrp="1"/>
          </p:cNvSpPr>
          <p:nvPr>
            <p:ph type="title"/>
          </p:nvPr>
        </p:nvSpPr>
        <p:spPr>
          <a:xfrm>
            <a:off x="446818" y="958361"/>
            <a:ext cx="8846649" cy="4484077"/>
          </a:xfrm>
        </p:spPr>
        <p:txBody>
          <a:bodyPr>
            <a:noAutofit/>
          </a:bodyPr>
          <a:lstStyle/>
          <a:p>
            <a:r>
              <a:rPr lang="az-Latn-AZ"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Ho</a:t>
            </a:r>
            <a:r>
              <a:rPr lang="tr-TR"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W </a:t>
            </a:r>
            <a:r>
              <a:rPr lang="en-US"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Memory Management</a:t>
            </a:r>
            <a:r>
              <a:rPr lang="tr-TR"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 Work</a:t>
            </a:r>
            <a:r>
              <a:rPr lang="ru-RU"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a:t>
            </a:r>
            <a:br>
              <a:rPr lang="ru-RU" sz="2400" b="1"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az-Latn-AZ"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b="1" i="0" dirty="0">
                <a:solidFill>
                  <a:schemeClr val="accent2">
                    <a:lumMod val="60000"/>
                    <a:lumOff val="40000"/>
                  </a:schemeClr>
                </a:solidFill>
                <a:effectLst/>
                <a:latin typeface="Times New Roman" panose="02020603050405020304" pitchFamily="18" charset="0"/>
                <a:cs typeface="Times New Roman" panose="02020603050405020304" pitchFamily="18" charset="0"/>
              </a:rPr>
              <a:t>T</a:t>
            </a: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he </a:t>
            </a:r>
            <a:r>
              <a:rPr lang="en-US" sz="1800" b="1" i="0" dirty="0" err="1">
                <a:solidFill>
                  <a:schemeClr val="bg1">
                    <a:lumMod val="95000"/>
                    <a:lumOff val="5000"/>
                  </a:schemeClr>
                </a:solidFill>
                <a:effectLst/>
                <a:latin typeface="Times New Roman" panose="02020603050405020304" pitchFamily="18" charset="0"/>
                <a:cs typeface="Times New Roman" panose="02020603050405020304" pitchFamily="18" charset="0"/>
              </a:rPr>
              <a:t>sys_brk</a:t>
            </a:r>
            <a:r>
              <a:rPr lang="en-US" sz="1800" b="1" i="0" dirty="0">
                <a:solidFill>
                  <a:schemeClr val="bg1">
                    <a:lumMod val="95000"/>
                    <a:lumOff val="5000"/>
                  </a:schemeClr>
                </a:solidFill>
                <a:effectLst/>
                <a:latin typeface="Times New Roman" panose="02020603050405020304" pitchFamily="18" charset="0"/>
                <a:cs typeface="Times New Roman" panose="02020603050405020304" pitchFamily="18" charset="0"/>
              </a:rPr>
              <a:t>()</a:t>
            </a:r>
            <a:r>
              <a:rPr lang="en-US" sz="1800" b="0" i="0"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system call is provided by the kernel, to allocate memory without the need of moving it later. This call allocates memory right behind the application image in the memory. This system function allows you to set the highest available address in the data section.</a:t>
            </a:r>
            <a:b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This system call takes one parameter, which is the highest memory address needed to be set. This value is stored in the EBX register.</a:t>
            </a:r>
            <a:b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In case of any error, </a:t>
            </a:r>
            <a:r>
              <a:rPr lang="en-US" sz="1800" b="1" i="0" dirty="0" err="1">
                <a:solidFill>
                  <a:schemeClr val="bg1">
                    <a:lumMod val="95000"/>
                    <a:lumOff val="5000"/>
                  </a:schemeClr>
                </a:solidFill>
                <a:effectLst/>
                <a:latin typeface="Times New Roman" panose="02020603050405020304" pitchFamily="18" charset="0"/>
                <a:cs typeface="Times New Roman" panose="02020603050405020304" pitchFamily="18" charset="0"/>
              </a:rPr>
              <a:t>sys_brk</a:t>
            </a:r>
            <a:r>
              <a:rPr lang="en-US" sz="1800" b="1" i="0"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returns -1 or returns the negative error code itself. The following example demonstrates dynamic memory allocation.</a:t>
            </a:r>
            <a:br>
              <a:rPr lang="en-US" sz="1800" b="0" i="0" dirty="0">
                <a:solidFill>
                  <a:schemeClr val="bg1"/>
                </a:solidFill>
                <a:effectLst/>
                <a:latin typeface="Times New Roman" panose="02020603050405020304" pitchFamily="18" charset="0"/>
                <a:cs typeface="Times New Roman" panose="02020603050405020304" pitchFamily="18" charset="0"/>
              </a:rPr>
            </a:br>
            <a:endParaRPr lang="ru-RU"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0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10D01F-1E41-4247-AE57-68291F6EC1E5}"/>
              </a:ext>
            </a:extLst>
          </p:cNvPr>
          <p:cNvSpPr>
            <a:spLocks noGrp="1"/>
          </p:cNvSpPr>
          <p:nvPr>
            <p:ph type="title"/>
          </p:nvPr>
        </p:nvSpPr>
        <p:spPr>
          <a:xfrm>
            <a:off x="395654" y="602274"/>
            <a:ext cx="7886700" cy="641838"/>
          </a:xfrm>
        </p:spPr>
        <p:txBody>
          <a:bodyPr>
            <a:normAutofit fontScale="90000"/>
          </a:bodyPr>
          <a:lstStyle/>
          <a:p>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Example</a:t>
            </a:r>
            <a:b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The following program allocates 16kb of memory using the </a:t>
            </a:r>
            <a:r>
              <a:rPr lang="en-US" sz="1800" b="0" i="0" dirty="0" err="1">
                <a:solidFill>
                  <a:schemeClr val="accent2">
                    <a:lumMod val="60000"/>
                    <a:lumOff val="40000"/>
                  </a:schemeClr>
                </a:solidFill>
                <a:effectLst/>
                <a:latin typeface="Times New Roman" panose="02020603050405020304" pitchFamily="18" charset="0"/>
                <a:cs typeface="Times New Roman" panose="02020603050405020304" pitchFamily="18" charset="0"/>
              </a:rPr>
              <a:t>sys_brk</a:t>
            </a:r>
            <a:r>
              <a:rPr lang="en-US" sz="1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 system call −</a:t>
            </a: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br>
              <a:rPr lang="en-US" sz="16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br>
            <a:endParaRPr lang="ru-RU" sz="16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7776121A-61B2-408F-98D8-C5F111B4A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47" y="923193"/>
            <a:ext cx="5510343" cy="5169876"/>
          </a:xfrm>
          <a:prstGeom prst="rect">
            <a:avLst/>
          </a:prstGeom>
        </p:spPr>
      </p:pic>
      <p:sp>
        <p:nvSpPr>
          <p:cNvPr id="11" name="TextBox 10">
            <a:extLst>
              <a:ext uri="{FF2B5EF4-FFF2-40B4-BE49-F238E27FC236}">
                <a16:creationId xmlns:a16="http://schemas.microsoft.com/office/drawing/2014/main" id="{D01873BE-ABA9-47D3-A14A-4782F8E0B22C}"/>
              </a:ext>
            </a:extLst>
          </p:cNvPr>
          <p:cNvSpPr txBox="1"/>
          <p:nvPr/>
        </p:nvSpPr>
        <p:spPr>
          <a:xfrm>
            <a:off x="5690090" y="1048435"/>
            <a:ext cx="6106256" cy="646331"/>
          </a:xfrm>
          <a:prstGeom prst="rect">
            <a:avLst/>
          </a:prstGeom>
          <a:noFill/>
        </p:spPr>
        <p:txBody>
          <a:bodyPr wrap="square">
            <a:spAutoFit/>
          </a:bodyPr>
          <a:lstStyle/>
          <a:p>
            <a:r>
              <a:rPr lang="en-US" b="0" i="0" dirty="0">
                <a:solidFill>
                  <a:schemeClr val="accent2">
                    <a:lumMod val="60000"/>
                    <a:lumOff val="40000"/>
                  </a:schemeClr>
                </a:solidFill>
                <a:effectLst/>
                <a:latin typeface="Nunito"/>
              </a:rPr>
              <a:t>When the above code is compiled and executed, it produces the following result −</a:t>
            </a:r>
            <a:endParaRPr lang="ru-RU" dirty="0">
              <a:solidFill>
                <a:schemeClr val="accent2">
                  <a:lumMod val="60000"/>
                  <a:lumOff val="40000"/>
                </a:schemeClr>
              </a:solidFill>
            </a:endParaRPr>
          </a:p>
        </p:txBody>
      </p:sp>
      <p:pic>
        <p:nvPicPr>
          <p:cNvPr id="15" name="Рисунок 14">
            <a:extLst>
              <a:ext uri="{FF2B5EF4-FFF2-40B4-BE49-F238E27FC236}">
                <a16:creationId xmlns:a16="http://schemas.microsoft.com/office/drawing/2014/main" id="{8A0A8EDD-A042-43F7-8E60-62BB42083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072" y="1369354"/>
            <a:ext cx="4141181" cy="483577"/>
          </a:xfrm>
          <a:prstGeom prst="rect">
            <a:avLst/>
          </a:prstGeom>
        </p:spPr>
      </p:pic>
    </p:spTree>
    <p:extLst>
      <p:ext uri="{BB962C8B-B14F-4D97-AF65-F5344CB8AC3E}">
        <p14:creationId xmlns:p14="http://schemas.microsoft.com/office/powerpoint/2010/main" val="66906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124D-2616-460C-95E7-361ABACCB638}"/>
              </a:ext>
            </a:extLst>
          </p:cNvPr>
          <p:cNvSpPr>
            <a:spLocks noGrp="1"/>
          </p:cNvSpPr>
          <p:nvPr>
            <p:ph type="title"/>
          </p:nvPr>
        </p:nvSpPr>
        <p:spPr>
          <a:xfrm>
            <a:off x="1828800" y="298909"/>
            <a:ext cx="8534400" cy="773781"/>
          </a:xfrm>
        </p:spPr>
        <p:txBody>
          <a:bodyPr>
            <a:normAutofit/>
          </a:bodyPr>
          <a:lstStyle/>
          <a:p>
            <a:pPr algn="ctr"/>
            <a:r>
              <a:rPr lang="en-US" sz="3200" b="1" dirty="0">
                <a:solidFill>
                  <a:schemeClr val="accent2">
                    <a:lumMod val="60000"/>
                    <a:lumOff val="40000"/>
                  </a:schemeClr>
                </a:solidFill>
              </a:rPr>
              <a:t>Memory Structure</a:t>
            </a:r>
          </a:p>
        </p:txBody>
      </p:sp>
      <p:sp>
        <p:nvSpPr>
          <p:cNvPr id="3" name="Content Placeholder 2">
            <a:extLst>
              <a:ext uri="{FF2B5EF4-FFF2-40B4-BE49-F238E27FC236}">
                <a16:creationId xmlns:a16="http://schemas.microsoft.com/office/drawing/2014/main" id="{80DE3380-F96E-44D5-8555-D4FBA8C48C91}"/>
              </a:ext>
            </a:extLst>
          </p:cNvPr>
          <p:cNvSpPr>
            <a:spLocks noGrp="1"/>
          </p:cNvSpPr>
          <p:nvPr>
            <p:ph idx="1"/>
          </p:nvPr>
        </p:nvSpPr>
        <p:spPr>
          <a:xfrm>
            <a:off x="225286" y="1072691"/>
            <a:ext cx="11648661" cy="1219936"/>
          </a:xfrm>
        </p:spPr>
        <p:txBody>
          <a:bodyPr anchor="t">
            <a:normAutofit/>
          </a:bodyPr>
          <a:lstStyle/>
          <a:p>
            <a:pPr algn="just">
              <a:lnSpc>
                <a:spcPct val="150000"/>
              </a:lnSpc>
            </a:pP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T</a:t>
            </a: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he computer's memory can be thought of as small memory slots arranged sequentially and numbered starting at 0.</a:t>
            </a:r>
          </a:p>
        </p:txBody>
      </p:sp>
      <p:sp>
        <p:nvSpPr>
          <p:cNvPr id="5" name="Content Placeholder 2">
            <a:extLst>
              <a:ext uri="{FF2B5EF4-FFF2-40B4-BE49-F238E27FC236}">
                <a16:creationId xmlns:a16="http://schemas.microsoft.com/office/drawing/2014/main" id="{B5F09099-BE06-4F70-9DFB-03F9B5EBC029}"/>
              </a:ext>
            </a:extLst>
          </p:cNvPr>
          <p:cNvSpPr txBox="1">
            <a:spLocks/>
          </p:cNvSpPr>
          <p:nvPr/>
        </p:nvSpPr>
        <p:spPr>
          <a:xfrm>
            <a:off x="225286" y="2139858"/>
            <a:ext cx="7851914" cy="44192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a:lnSpc>
                <a:spcPct val="150000"/>
              </a:lnSpc>
            </a:pP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The index number (k) of the last memory slot is determined by the size of the memory. The size of each memory slot is 1 byte, and in these memory slots can be placed only integers from 0 to 255. Each byte, in turn, consists of 8 bits.</a:t>
            </a:r>
            <a:r>
              <a:rPr lang="az-Latn-AZ" sz="2200" dirty="0">
                <a:solidFill>
                  <a:schemeClr val="accent2">
                    <a:lumMod val="60000"/>
                    <a:lumOff val="40000"/>
                  </a:schemeClr>
                </a:solidFill>
                <a:latin typeface="Times New Roman" panose="02020603050405020304" pitchFamily="18" charset="0"/>
                <a:cs typeface="Times New Roman" panose="02020603050405020304" pitchFamily="18" charset="0"/>
              </a:rPr>
              <a:t> E</a:t>
            </a: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ach of these bits corresponds to any number from 0 to 255.</a:t>
            </a:r>
            <a:endParaRPr lang="az-Latn-AZ" sz="22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just">
              <a:lnSpc>
                <a:spcPct val="150000"/>
              </a:lnSpc>
            </a:pP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To access the information stored in the computer's memory, you need to know its address.</a:t>
            </a:r>
          </a:p>
        </p:txBody>
      </p:sp>
      <p:pic>
        <p:nvPicPr>
          <p:cNvPr id="6" name="Picture 5">
            <a:extLst>
              <a:ext uri="{FF2B5EF4-FFF2-40B4-BE49-F238E27FC236}">
                <a16:creationId xmlns:a16="http://schemas.microsoft.com/office/drawing/2014/main" id="{3D5A2897-18C7-4DEF-A2AE-F970085513E5}"/>
              </a:ext>
            </a:extLst>
          </p:cNvPr>
          <p:cNvPicPr>
            <a:picLocks noChangeAspect="1"/>
          </p:cNvPicPr>
          <p:nvPr/>
        </p:nvPicPr>
        <p:blipFill rotWithShape="1">
          <a:blip r:embed="rId2"/>
          <a:srcRect l="22283" t="48115" r="67174" b="27719"/>
          <a:stretch/>
        </p:blipFill>
        <p:spPr>
          <a:xfrm>
            <a:off x="8203096" y="1943253"/>
            <a:ext cx="3551583" cy="4576785"/>
          </a:xfrm>
          <a:prstGeom prst="rect">
            <a:avLst/>
          </a:prstGeom>
        </p:spPr>
      </p:pic>
    </p:spTree>
    <p:extLst>
      <p:ext uri="{BB962C8B-B14F-4D97-AF65-F5344CB8AC3E}">
        <p14:creationId xmlns:p14="http://schemas.microsoft.com/office/powerpoint/2010/main" val="1163922611"/>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347B-BF0A-4B67-AA99-CAC3C2ED82FA}"/>
              </a:ext>
            </a:extLst>
          </p:cNvPr>
          <p:cNvSpPr>
            <a:spLocks noGrp="1"/>
          </p:cNvSpPr>
          <p:nvPr>
            <p:ph type="title"/>
          </p:nvPr>
        </p:nvSpPr>
        <p:spPr>
          <a:xfrm>
            <a:off x="1610682" y="323248"/>
            <a:ext cx="8534400" cy="582360"/>
          </a:xfrm>
        </p:spPr>
        <p:txBody>
          <a:bodyPr>
            <a:normAutofit/>
          </a:bodyPr>
          <a:lstStyle/>
          <a:p>
            <a:pPr algn="ctr"/>
            <a:r>
              <a:rPr lang="en-US" sz="3200" b="1" dirty="0">
                <a:solidFill>
                  <a:schemeClr val="accent2">
                    <a:lumMod val="60000"/>
                    <a:lumOff val="40000"/>
                  </a:schemeClr>
                </a:solidFill>
              </a:rPr>
              <a:t>Address</a:t>
            </a:r>
          </a:p>
        </p:txBody>
      </p:sp>
      <p:sp>
        <p:nvSpPr>
          <p:cNvPr id="3" name="Content Placeholder 2">
            <a:extLst>
              <a:ext uri="{FF2B5EF4-FFF2-40B4-BE49-F238E27FC236}">
                <a16:creationId xmlns:a16="http://schemas.microsoft.com/office/drawing/2014/main" id="{B1CB70E9-87DD-4CDB-80E7-7DFB8666EB91}"/>
              </a:ext>
            </a:extLst>
          </p:cNvPr>
          <p:cNvSpPr>
            <a:spLocks noGrp="1"/>
          </p:cNvSpPr>
          <p:nvPr>
            <p:ph idx="1"/>
          </p:nvPr>
        </p:nvSpPr>
        <p:spPr>
          <a:xfrm>
            <a:off x="185088" y="1104773"/>
            <a:ext cx="11385588" cy="4847619"/>
          </a:xfrm>
        </p:spPr>
        <p:txBody>
          <a:bodyPr anchor="t">
            <a:normAutofit/>
          </a:bodyPr>
          <a:lstStyle/>
          <a:p>
            <a:pPr algn="just">
              <a:lnSpc>
                <a:spcPct val="150000"/>
              </a:lnSpc>
            </a:pPr>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The index number of each memory slot is called its "address". Since index numbers are numbered starting from 0, the address of the first byte of memory is 0, the address of the next byte is 1, and so on. they are. As we can see, memory addresses, in turn, are expressed in numbers. Each piece of information and instruction is stored in memory at a specific address. To get the address of a variable, you need to add a dollar sign to the beginning of its name.</a:t>
            </a:r>
          </a:p>
        </p:txBody>
      </p:sp>
    </p:spTree>
    <p:extLst>
      <p:ext uri="{BB962C8B-B14F-4D97-AF65-F5344CB8AC3E}">
        <p14:creationId xmlns:p14="http://schemas.microsoft.com/office/powerpoint/2010/main" val="1217804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Slic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291</TotalTime>
  <Words>1486</Words>
  <Application>Microsoft Office PowerPoint</Application>
  <PresentationFormat>Широкоэкранный</PresentationFormat>
  <Paragraphs>51</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Century Gothic</vt:lpstr>
      <vt:lpstr>Nunito</vt:lpstr>
      <vt:lpstr>Times New Roman</vt:lpstr>
      <vt:lpstr>Wingdings 3</vt:lpstr>
      <vt:lpstr>Slice</vt:lpstr>
      <vt:lpstr>Презентация PowerPoint</vt:lpstr>
      <vt:lpstr>Assembler language</vt:lpstr>
      <vt:lpstr>Advantages of Assembly Language 1. It requires less memory and execution time; 2. It allows hardware-specific complex jobs in an easier way; 3. It is suitable for time-critical jobs; 4. It is most suitable for writing interrupt service routines and other  5. memory resident programs.   The Disadvantages of Assembly Language 1. Machine-dependent. 2. lengthy code. 3. error-prone (likely to generate errors). 4. On small-sized computers, such programs cannot be executed. 5. Coding or writing the program takes a lot of time, as it is more complex. 6.The syntax is difficult to remember.    </vt:lpstr>
      <vt:lpstr>                           What Is Memory Management?  Memory management is regulating and coordinating computer memory by allocating parts of memory known as blocks to various operating applications to improve the system’s overall performance. The management of primary memory is the most critical function of an operating system. It facilitates the movement of processes between the main memory and the execution disc. It assists the operating system in keeping track of all memory locations, whether they are allocated to a processor stay unallocated.  </vt:lpstr>
      <vt:lpstr> Why Memory Management Is Needed?  There are several reasons to use memory management:  1. It enables you to determine how much memory should be assigned to processes that  2. determine which processors should receive memory at what moment. 3. Keeps track of when inventory is released or unallocated. It will, according to it, update the status. 4. It gives application routines the space they need. 5. It also ensures that these programs do not conflict with one another. 6. Assists in the protection of several processes from one another. 7. It loads the applications into memory to make the most of the available memory. </vt:lpstr>
      <vt:lpstr>HoW Memory Management Work?  The sys_brk() system call is provided by the kernel, to allocate memory without the need of moving it later. This call allocates memory right behind the application image in the memory. This system function allows you to set the highest available address in the data section. This system call takes one parameter, which is the highest memory address needed to be set. This value is stored in the EBX register. In case of any error, sys_brk() returns -1 or returns the negative error code itself. The following example demonstrates dynamic memory allocation. </vt:lpstr>
      <vt:lpstr>Example The following program allocates 16kb of memory using the sys_brk() system call −    </vt:lpstr>
      <vt:lpstr>Memory Structure</vt:lpstr>
      <vt:lpstr>Address</vt:lpstr>
      <vt:lpstr>How to access the memory of the processor</vt:lpstr>
      <vt:lpstr>POP and push</vt:lpstr>
      <vt:lpstr>Addressing methods</vt:lpstr>
      <vt:lpstr>Addressing methods</vt:lpstr>
      <vt:lpstr>Addressing methods</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Rafaddin Muzaffarli</cp:lastModifiedBy>
  <cp:revision>15</cp:revision>
  <dcterms:created xsi:type="dcterms:W3CDTF">2022-04-23T11:43:56Z</dcterms:created>
  <dcterms:modified xsi:type="dcterms:W3CDTF">2022-05-30T05:42:01Z</dcterms:modified>
</cp:coreProperties>
</file>