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chivo Black" charset="1" panose="020B0A03020202020B04"/>
      <p:regular r:id="rId18"/>
    </p:embeddedFont>
    <p:embeddedFont>
      <p:font typeface="Open Sans" charset="1" panose="020B0606030504020204"/>
      <p:regular r:id="rId19"/>
    </p:embeddedFont>
    <p:embeddedFont>
      <p:font typeface="Open Sans Bold" charset="1" panose="020B0806030504020204"/>
      <p:regular r:id="rId20"/>
    </p:embeddedFont>
    <p:embeddedFont>
      <p:font typeface="Ubuntu Bold" charset="1" panose="020B0804030602030204"/>
      <p:regular r:id="rId21"/>
    </p:embeddedFont>
    <p:embeddedFont>
      <p:font typeface="Open Sans Italics" charset="1" panose="020B06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2.png" Type="http://schemas.openxmlformats.org/officeDocument/2006/relationships/image"/><Relationship Id="rId16" Target="../media/image23.svg" Type="http://schemas.openxmlformats.org/officeDocument/2006/relationships/image"/><Relationship Id="rId17" Target="../media/image24.png" Type="http://schemas.openxmlformats.org/officeDocument/2006/relationships/image"/><Relationship Id="rId18" Target="../media/image25.svg" Type="http://schemas.openxmlformats.org/officeDocument/2006/relationships/image"/><Relationship Id="rId19" Target="../media/image26.png" Type="http://schemas.openxmlformats.org/officeDocument/2006/relationships/image"/><Relationship Id="rId2" Target="../media/image1.png" Type="http://schemas.openxmlformats.org/officeDocument/2006/relationships/image"/><Relationship Id="rId20" Target="../media/image27.svg" Type="http://schemas.openxmlformats.org/officeDocument/2006/relationships/image"/><Relationship Id="rId21" Target="../media/image14.png" Type="http://schemas.openxmlformats.org/officeDocument/2006/relationships/image"/><Relationship Id="rId22" Target="../media/image15.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30.png" Type="http://schemas.openxmlformats.org/officeDocument/2006/relationships/image"/><Relationship Id="rId26" Target="../media/image31.svg" Type="http://schemas.openxmlformats.org/officeDocument/2006/relationships/image"/><Relationship Id="rId27" Target="../media/image32.png" Type="http://schemas.openxmlformats.org/officeDocument/2006/relationships/image"/><Relationship Id="rId28" Target="../media/image33.svg" Type="http://schemas.openxmlformats.org/officeDocument/2006/relationships/image"/><Relationship Id="rId3" Target="../media/image2.svg" Type="http://schemas.openxmlformats.org/officeDocument/2006/relationships/image"/><Relationship Id="rId4" Target="../media/image3.gif"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332067" y="2748993"/>
            <a:ext cx="6686234" cy="4789015"/>
          </a:xfrm>
          <a:custGeom>
            <a:avLst/>
            <a:gdLst/>
            <a:ahLst/>
            <a:cxnLst/>
            <a:rect r="r" b="b" t="t" l="l"/>
            <a:pathLst>
              <a:path h="4789015" w="6686234">
                <a:moveTo>
                  <a:pt x="0" y="0"/>
                </a:moveTo>
                <a:lnTo>
                  <a:pt x="6686234" y="0"/>
                </a:lnTo>
                <a:lnTo>
                  <a:pt x="6686234" y="4789014"/>
                </a:lnTo>
                <a:lnTo>
                  <a:pt x="0" y="47890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06876" y="3432930"/>
            <a:ext cx="7737124" cy="3021330"/>
          </a:xfrm>
          <a:prstGeom prst="rect">
            <a:avLst/>
          </a:prstGeom>
        </p:spPr>
        <p:txBody>
          <a:bodyPr anchor="t" rtlCol="false" tIns="0" lIns="0" bIns="0" rIns="0">
            <a:spAutoFit/>
          </a:bodyPr>
          <a:lstStyle/>
          <a:p>
            <a:pPr algn="l" marL="0" indent="0" lvl="0">
              <a:lnSpc>
                <a:spcPts val="11715"/>
              </a:lnSpc>
            </a:pPr>
            <a:r>
              <a:rPr lang="en-US" sz="10650" spc="213">
                <a:solidFill>
                  <a:srgbClr val="F6E7D8"/>
                </a:solidFill>
                <a:latin typeface="Archivo Black"/>
              </a:rPr>
              <a:t>PHISHING 101</a:t>
            </a:r>
          </a:p>
        </p:txBody>
      </p:sp>
      <p:sp>
        <p:nvSpPr>
          <p:cNvPr name="TextBox 4" id="4"/>
          <p:cNvSpPr txBox="true"/>
          <p:nvPr/>
        </p:nvSpPr>
        <p:spPr>
          <a:xfrm rot="0">
            <a:off x="1406876" y="7398307"/>
            <a:ext cx="6066793" cy="422275"/>
          </a:xfrm>
          <a:prstGeom prst="rect">
            <a:avLst/>
          </a:prstGeom>
        </p:spPr>
        <p:txBody>
          <a:bodyPr anchor="t" rtlCol="false" tIns="0" lIns="0" bIns="0" rIns="0">
            <a:spAutoFit/>
          </a:bodyPr>
          <a:lstStyle/>
          <a:p>
            <a:pPr algn="l">
              <a:lnSpc>
                <a:spcPts val="3499"/>
              </a:lnSpc>
            </a:pPr>
            <a:r>
              <a:rPr lang="en-US" sz="2499" spc="49">
                <a:solidFill>
                  <a:srgbClr val="F6E7D8"/>
                </a:solidFill>
                <a:latin typeface="Open Sans"/>
              </a:rPr>
              <a:t>Think Before You Click!</a:t>
            </a:r>
          </a:p>
        </p:txBody>
      </p:sp>
      <p:sp>
        <p:nvSpPr>
          <p:cNvPr name="TextBox 5" id="5"/>
          <p:cNvSpPr txBox="true"/>
          <p:nvPr/>
        </p:nvSpPr>
        <p:spPr>
          <a:xfrm rot="0">
            <a:off x="1406876" y="2615060"/>
            <a:ext cx="7737124" cy="422275"/>
          </a:xfrm>
          <a:prstGeom prst="rect">
            <a:avLst/>
          </a:prstGeom>
        </p:spPr>
        <p:txBody>
          <a:bodyPr anchor="t" rtlCol="false" tIns="0" lIns="0" bIns="0" rIns="0">
            <a:spAutoFit/>
          </a:bodyPr>
          <a:lstStyle/>
          <a:p>
            <a:pPr algn="l" marL="0" indent="0" lvl="0">
              <a:lnSpc>
                <a:spcPts val="3499"/>
              </a:lnSpc>
            </a:pPr>
            <a:r>
              <a:rPr lang="en-US" sz="2499" spc="124">
                <a:solidFill>
                  <a:srgbClr val="F6E7D8"/>
                </a:solidFill>
                <a:latin typeface="Open Sans Bold"/>
              </a:rPr>
              <a:t>DIGITAL CITIZENSHIP LESSON</a:t>
            </a:r>
          </a:p>
        </p:txBody>
      </p:sp>
      <p:sp>
        <p:nvSpPr>
          <p:cNvPr name="AutoShape 6" id="6"/>
          <p:cNvSpPr/>
          <p:nvPr/>
        </p:nvSpPr>
        <p:spPr>
          <a:xfrm>
            <a:off x="1311626" y="7196146"/>
            <a:ext cx="7737124" cy="0"/>
          </a:xfrm>
          <a:prstGeom prst="line">
            <a:avLst/>
          </a:prstGeom>
          <a:ln cap="flat" w="104775">
            <a:solidFill>
              <a:srgbClr val="F6E7D8"/>
            </a:solidFill>
            <a:prstDash val="solid"/>
            <a:headEnd type="none" len="sm" w="sm"/>
            <a:tailEnd type="none" len="sm" w="sm"/>
          </a:ln>
        </p:spPr>
      </p:sp>
      <p:sp>
        <p:nvSpPr>
          <p:cNvPr name="TextBox 7" id="7"/>
          <p:cNvSpPr txBox="true"/>
          <p:nvPr/>
        </p:nvSpPr>
        <p:spPr>
          <a:xfrm rot="0">
            <a:off x="14881043" y="8661689"/>
            <a:ext cx="7737124" cy="398780"/>
          </a:xfrm>
          <a:prstGeom prst="rect">
            <a:avLst/>
          </a:prstGeom>
        </p:spPr>
        <p:txBody>
          <a:bodyPr anchor="t" rtlCol="false" tIns="0" lIns="0" bIns="0" rIns="0">
            <a:spAutoFit/>
          </a:bodyPr>
          <a:lstStyle/>
          <a:p>
            <a:pPr algn="l" marL="0" indent="0" lvl="0">
              <a:lnSpc>
                <a:spcPts val="3220"/>
              </a:lnSpc>
            </a:pPr>
            <a:r>
              <a:rPr lang="en-US" sz="2300" spc="115">
                <a:solidFill>
                  <a:srgbClr val="F6E7D8"/>
                </a:solidFill>
                <a:latin typeface="Ubuntu Bold"/>
              </a:rPr>
              <a:t>DEVELOPER</a:t>
            </a:r>
          </a:p>
        </p:txBody>
      </p:sp>
      <p:sp>
        <p:nvSpPr>
          <p:cNvPr name="TextBox 8" id="8"/>
          <p:cNvSpPr txBox="true"/>
          <p:nvPr/>
        </p:nvSpPr>
        <p:spPr>
          <a:xfrm rot="0">
            <a:off x="14419438" y="9201150"/>
            <a:ext cx="7737124" cy="497840"/>
          </a:xfrm>
          <a:prstGeom prst="rect">
            <a:avLst/>
          </a:prstGeom>
        </p:spPr>
        <p:txBody>
          <a:bodyPr anchor="t" rtlCol="false" tIns="0" lIns="0" bIns="0" rIns="0">
            <a:spAutoFit/>
          </a:bodyPr>
          <a:lstStyle/>
          <a:p>
            <a:pPr algn="l" marL="0" indent="0" lvl="0">
              <a:lnSpc>
                <a:spcPts val="4059"/>
              </a:lnSpc>
            </a:pPr>
            <a:r>
              <a:rPr lang="en-US" sz="2899" spc="144">
                <a:solidFill>
                  <a:srgbClr val="F6E7D8"/>
                </a:solidFill>
                <a:latin typeface="Open Sans Bold"/>
              </a:rPr>
              <a:t>MEHRAN KHAN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3083430" y="1768756"/>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THINK CRITICALLY</a:t>
            </a:r>
          </a:p>
        </p:txBody>
      </p:sp>
      <p:sp>
        <p:nvSpPr>
          <p:cNvPr name="Freeform 3" id="3"/>
          <p:cNvSpPr/>
          <p:nvPr/>
        </p:nvSpPr>
        <p:spPr>
          <a:xfrm flipH="false" flipV="false" rot="0">
            <a:off x="3622110" y="3874042"/>
            <a:ext cx="1084551" cy="1424697"/>
          </a:xfrm>
          <a:custGeom>
            <a:avLst/>
            <a:gdLst/>
            <a:ahLst/>
            <a:cxnLst/>
            <a:rect r="r" b="b" t="t" l="l"/>
            <a:pathLst>
              <a:path h="1424697" w="1084551">
                <a:moveTo>
                  <a:pt x="0" y="0"/>
                </a:moveTo>
                <a:lnTo>
                  <a:pt x="1084551" y="0"/>
                </a:lnTo>
                <a:lnTo>
                  <a:pt x="1084551" y="1424698"/>
                </a:lnTo>
                <a:lnTo>
                  <a:pt x="0" y="14246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236549" y="3874042"/>
            <a:ext cx="1814901" cy="1424697"/>
          </a:xfrm>
          <a:custGeom>
            <a:avLst/>
            <a:gdLst/>
            <a:ahLst/>
            <a:cxnLst/>
            <a:rect r="r" b="b" t="t" l="l"/>
            <a:pathLst>
              <a:path h="1424697" w="1814901">
                <a:moveTo>
                  <a:pt x="0" y="0"/>
                </a:moveTo>
                <a:lnTo>
                  <a:pt x="1814902" y="0"/>
                </a:lnTo>
                <a:lnTo>
                  <a:pt x="1814902" y="1424698"/>
                </a:lnTo>
                <a:lnTo>
                  <a:pt x="0" y="14246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328414" y="3902529"/>
            <a:ext cx="1528182" cy="1367723"/>
          </a:xfrm>
          <a:custGeom>
            <a:avLst/>
            <a:gdLst/>
            <a:ahLst/>
            <a:cxnLst/>
            <a:rect r="r" b="b" t="t" l="l"/>
            <a:pathLst>
              <a:path h="1367723" w="1528182">
                <a:moveTo>
                  <a:pt x="0" y="0"/>
                </a:moveTo>
                <a:lnTo>
                  <a:pt x="1528182" y="0"/>
                </a:lnTo>
                <a:lnTo>
                  <a:pt x="1528182" y="1367723"/>
                </a:lnTo>
                <a:lnTo>
                  <a:pt x="0" y="13677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82487" y="6034197"/>
            <a:ext cx="3563797" cy="18376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Be skeptical of emails, messages, or posts that seem too good to be true or too urgent. Remember, if it sounds too good to be true, it probably is!</a:t>
            </a:r>
          </a:p>
        </p:txBody>
      </p:sp>
      <p:sp>
        <p:nvSpPr>
          <p:cNvPr name="TextBox 7" id="7"/>
          <p:cNvSpPr txBox="true"/>
          <p:nvPr/>
        </p:nvSpPr>
        <p:spPr>
          <a:xfrm rot="0">
            <a:off x="7300930" y="6034197"/>
            <a:ext cx="3626017" cy="21424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Think before clicking on any links, sharing personal information online, or opening any suspicious attachments. Ask yourself if it seems legitimate and if you were expecting it. </a:t>
            </a:r>
          </a:p>
        </p:txBody>
      </p:sp>
      <p:sp>
        <p:nvSpPr>
          <p:cNvPr name="TextBox 8" id="8"/>
          <p:cNvSpPr txBox="true"/>
          <p:nvPr/>
        </p:nvSpPr>
        <p:spPr>
          <a:xfrm rot="0">
            <a:off x="12279497" y="6034197"/>
            <a:ext cx="3626017" cy="21424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Verify the authenticity of the sender and the information provided before taking any action. Trust your instincts and be cautious when sharing information online.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2578646" y="5536875"/>
            <a:ext cx="13130708"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PROTECT YOURSELF FROM PHISHING</a:t>
            </a:r>
          </a:p>
        </p:txBody>
      </p:sp>
      <p:sp>
        <p:nvSpPr>
          <p:cNvPr name="TextBox 3" id="3"/>
          <p:cNvSpPr txBox="true"/>
          <p:nvPr/>
        </p:nvSpPr>
        <p:spPr>
          <a:xfrm rot="0">
            <a:off x="5005845" y="8210225"/>
            <a:ext cx="8276310" cy="422275"/>
          </a:xfrm>
          <a:prstGeom prst="rect">
            <a:avLst/>
          </a:prstGeom>
        </p:spPr>
        <p:txBody>
          <a:bodyPr anchor="t" rtlCol="false" tIns="0" lIns="0" bIns="0" rIns="0">
            <a:spAutoFit/>
          </a:bodyPr>
          <a:lstStyle/>
          <a:p>
            <a:pPr algn="ctr">
              <a:lnSpc>
                <a:spcPts val="3499"/>
              </a:lnSpc>
            </a:pPr>
            <a:r>
              <a:rPr lang="en-US" sz="2499" spc="49">
                <a:solidFill>
                  <a:srgbClr val="F6E7D8"/>
                </a:solidFill>
                <a:latin typeface="Open Sans"/>
              </a:rPr>
              <a:t>Don't share your personal information online!</a:t>
            </a:r>
          </a:p>
        </p:txBody>
      </p:sp>
      <p:sp>
        <p:nvSpPr>
          <p:cNvPr name="Freeform 4" id="4"/>
          <p:cNvSpPr/>
          <p:nvPr/>
        </p:nvSpPr>
        <p:spPr>
          <a:xfrm flipH="false" flipV="false" rot="0">
            <a:off x="6923736" y="1028700"/>
            <a:ext cx="4440527" cy="3180527"/>
          </a:xfrm>
          <a:custGeom>
            <a:avLst/>
            <a:gdLst/>
            <a:ahLst/>
            <a:cxnLst/>
            <a:rect r="r" b="b" t="t" l="l"/>
            <a:pathLst>
              <a:path h="3180527" w="4440527">
                <a:moveTo>
                  <a:pt x="0" y="0"/>
                </a:moveTo>
                <a:lnTo>
                  <a:pt x="4440528" y="0"/>
                </a:lnTo>
                <a:lnTo>
                  <a:pt x="4440528" y="3180527"/>
                </a:lnTo>
                <a:lnTo>
                  <a:pt x="0" y="3180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275438" y="4609775"/>
            <a:ext cx="7737124" cy="422275"/>
          </a:xfrm>
          <a:prstGeom prst="rect">
            <a:avLst/>
          </a:prstGeom>
        </p:spPr>
        <p:txBody>
          <a:bodyPr anchor="t" rtlCol="false" tIns="0" lIns="0" bIns="0" rIns="0">
            <a:spAutoFit/>
          </a:bodyPr>
          <a:lstStyle/>
          <a:p>
            <a:pPr algn="ctr" marL="0" indent="0" lvl="0">
              <a:lnSpc>
                <a:spcPts val="3499"/>
              </a:lnSpc>
            </a:pPr>
            <a:r>
              <a:rPr lang="en-US" sz="2499" spc="124">
                <a:solidFill>
                  <a:srgbClr val="F6E7D8"/>
                </a:solidFill>
                <a:latin typeface="Open Sans Bold"/>
              </a:rPr>
              <a:t>THINK BEFORE YOU CLICK!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3070517" y="3257555"/>
            <a:ext cx="3847882" cy="2756046"/>
          </a:xfrm>
          <a:custGeom>
            <a:avLst/>
            <a:gdLst/>
            <a:ahLst/>
            <a:cxnLst/>
            <a:rect r="r" b="b" t="t" l="l"/>
            <a:pathLst>
              <a:path h="2756046" w="3847882">
                <a:moveTo>
                  <a:pt x="0" y="0"/>
                </a:moveTo>
                <a:lnTo>
                  <a:pt x="3847882" y="0"/>
                </a:lnTo>
                <a:lnTo>
                  <a:pt x="3847882" y="2756046"/>
                </a:lnTo>
                <a:lnTo>
                  <a:pt x="0" y="27560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3" id="3"/>
          <p:cNvPicPr>
            <a:picLocks noChangeAspect="true"/>
          </p:cNvPicPr>
          <p:nvPr/>
        </p:nvPicPr>
        <p:blipFill>
          <a:blip r:embed="rId4"/>
          <a:srcRect l="0" t="0" r="0" b="0"/>
          <a:stretch>
            <a:fillRect/>
          </a:stretch>
        </p:blipFill>
        <p:spPr>
          <a:xfrm flipH="false" flipV="false" rot="0">
            <a:off x="10974993" y="7698480"/>
            <a:ext cx="1128432" cy="1226557"/>
          </a:xfrm>
          <a:prstGeom prst="rect">
            <a:avLst/>
          </a:prstGeom>
        </p:spPr>
      </p:pic>
      <p:sp>
        <p:nvSpPr>
          <p:cNvPr name="Freeform 4" id="4"/>
          <p:cNvSpPr/>
          <p:nvPr/>
        </p:nvSpPr>
        <p:spPr>
          <a:xfrm flipH="false" flipV="false" rot="0">
            <a:off x="13236335" y="6683062"/>
            <a:ext cx="3516245" cy="2316326"/>
          </a:xfrm>
          <a:custGeom>
            <a:avLst/>
            <a:gdLst/>
            <a:ahLst/>
            <a:cxnLst/>
            <a:rect r="r" b="b" t="t" l="l"/>
            <a:pathLst>
              <a:path h="2316326" w="3516245">
                <a:moveTo>
                  <a:pt x="0" y="0"/>
                </a:moveTo>
                <a:lnTo>
                  <a:pt x="3516245" y="0"/>
                </a:lnTo>
                <a:lnTo>
                  <a:pt x="3516245" y="2316326"/>
                </a:lnTo>
                <a:lnTo>
                  <a:pt x="0" y="23163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5101792" y="5543583"/>
            <a:ext cx="1317547" cy="1217084"/>
          </a:xfrm>
          <a:custGeom>
            <a:avLst/>
            <a:gdLst/>
            <a:ahLst/>
            <a:cxnLst/>
            <a:rect r="r" b="b" t="t" l="l"/>
            <a:pathLst>
              <a:path h="1217084" w="1317547">
                <a:moveTo>
                  <a:pt x="0" y="0"/>
                </a:moveTo>
                <a:lnTo>
                  <a:pt x="1317547" y="0"/>
                </a:lnTo>
                <a:lnTo>
                  <a:pt x="1317547" y="1217084"/>
                </a:lnTo>
                <a:lnTo>
                  <a:pt x="0" y="121708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8178333" y="7310884"/>
            <a:ext cx="1276932" cy="1688505"/>
          </a:xfrm>
          <a:custGeom>
            <a:avLst/>
            <a:gdLst/>
            <a:ahLst/>
            <a:cxnLst/>
            <a:rect r="r" b="b" t="t" l="l"/>
            <a:pathLst>
              <a:path h="1688505" w="1276932">
                <a:moveTo>
                  <a:pt x="0" y="0"/>
                </a:moveTo>
                <a:lnTo>
                  <a:pt x="1276932" y="0"/>
                </a:lnTo>
                <a:lnTo>
                  <a:pt x="1276932" y="1688504"/>
                </a:lnTo>
                <a:lnTo>
                  <a:pt x="0" y="16885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2093528" y="3303710"/>
            <a:ext cx="1260826" cy="1656258"/>
          </a:xfrm>
          <a:custGeom>
            <a:avLst/>
            <a:gdLst/>
            <a:ahLst/>
            <a:cxnLst/>
            <a:rect r="r" b="b" t="t" l="l"/>
            <a:pathLst>
              <a:path h="1656258" w="1260826">
                <a:moveTo>
                  <a:pt x="0" y="0"/>
                </a:moveTo>
                <a:lnTo>
                  <a:pt x="1260826" y="0"/>
                </a:lnTo>
                <a:lnTo>
                  <a:pt x="1260826" y="1656258"/>
                </a:lnTo>
                <a:lnTo>
                  <a:pt x="0" y="165625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8025706" y="5392593"/>
            <a:ext cx="1582186" cy="1242016"/>
          </a:xfrm>
          <a:custGeom>
            <a:avLst/>
            <a:gdLst/>
            <a:ahLst/>
            <a:cxnLst/>
            <a:rect r="r" b="b" t="t" l="l"/>
            <a:pathLst>
              <a:path h="1242016" w="1582186">
                <a:moveTo>
                  <a:pt x="0" y="0"/>
                </a:moveTo>
                <a:lnTo>
                  <a:pt x="1582186" y="0"/>
                </a:lnTo>
                <a:lnTo>
                  <a:pt x="1582186" y="1242016"/>
                </a:lnTo>
                <a:lnTo>
                  <a:pt x="0" y="124201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8076900" y="3496619"/>
            <a:ext cx="1479798" cy="1324419"/>
          </a:xfrm>
          <a:custGeom>
            <a:avLst/>
            <a:gdLst/>
            <a:ahLst/>
            <a:cxnLst/>
            <a:rect r="r" b="b" t="t" l="l"/>
            <a:pathLst>
              <a:path h="1324419" w="1479798">
                <a:moveTo>
                  <a:pt x="0" y="0"/>
                </a:moveTo>
                <a:lnTo>
                  <a:pt x="1479798" y="0"/>
                </a:lnTo>
                <a:lnTo>
                  <a:pt x="1479798" y="1324419"/>
                </a:lnTo>
                <a:lnTo>
                  <a:pt x="0" y="132441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false" flipV="false" rot="0">
            <a:off x="4855493" y="3731611"/>
            <a:ext cx="1810146" cy="972953"/>
          </a:xfrm>
          <a:custGeom>
            <a:avLst/>
            <a:gdLst/>
            <a:ahLst/>
            <a:cxnLst/>
            <a:rect r="r" b="b" t="t" l="l"/>
            <a:pathLst>
              <a:path h="972953" w="1810146">
                <a:moveTo>
                  <a:pt x="0" y="0"/>
                </a:moveTo>
                <a:lnTo>
                  <a:pt x="1810145" y="0"/>
                </a:lnTo>
                <a:lnTo>
                  <a:pt x="1810145" y="972954"/>
                </a:lnTo>
                <a:lnTo>
                  <a:pt x="0" y="97295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1" id="11"/>
          <p:cNvSpPr/>
          <p:nvPr/>
        </p:nvSpPr>
        <p:spPr>
          <a:xfrm flipH="false" flipV="false" rot="0">
            <a:off x="5279136" y="7599686"/>
            <a:ext cx="962859" cy="1562448"/>
          </a:xfrm>
          <a:custGeom>
            <a:avLst/>
            <a:gdLst/>
            <a:ahLst/>
            <a:cxnLst/>
            <a:rect r="r" b="b" t="t" l="l"/>
            <a:pathLst>
              <a:path h="1562448" w="962859">
                <a:moveTo>
                  <a:pt x="0" y="0"/>
                </a:moveTo>
                <a:lnTo>
                  <a:pt x="962859" y="0"/>
                </a:lnTo>
                <a:lnTo>
                  <a:pt x="962859" y="1562448"/>
                </a:lnTo>
                <a:lnTo>
                  <a:pt x="0" y="156244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2" id="12"/>
          <p:cNvSpPr/>
          <p:nvPr/>
        </p:nvSpPr>
        <p:spPr>
          <a:xfrm flipH="false" flipV="false" rot="0">
            <a:off x="11221439" y="5611372"/>
            <a:ext cx="635539" cy="900501"/>
          </a:xfrm>
          <a:custGeom>
            <a:avLst/>
            <a:gdLst/>
            <a:ahLst/>
            <a:cxnLst/>
            <a:rect r="r" b="b" t="t" l="l"/>
            <a:pathLst>
              <a:path h="900501" w="635539">
                <a:moveTo>
                  <a:pt x="0" y="0"/>
                </a:moveTo>
                <a:lnTo>
                  <a:pt x="635539" y="0"/>
                </a:lnTo>
                <a:lnTo>
                  <a:pt x="635539" y="900502"/>
                </a:lnTo>
                <a:lnTo>
                  <a:pt x="0" y="9005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3" id="13"/>
          <p:cNvSpPr/>
          <p:nvPr/>
        </p:nvSpPr>
        <p:spPr>
          <a:xfrm flipH="false" flipV="false" rot="0">
            <a:off x="11041604" y="3496619"/>
            <a:ext cx="1061821" cy="1370092"/>
          </a:xfrm>
          <a:custGeom>
            <a:avLst/>
            <a:gdLst/>
            <a:ahLst/>
            <a:cxnLst/>
            <a:rect r="r" b="b" t="t" l="l"/>
            <a:pathLst>
              <a:path h="1370092" w="1061821">
                <a:moveTo>
                  <a:pt x="0" y="0"/>
                </a:moveTo>
                <a:lnTo>
                  <a:pt x="1061821" y="0"/>
                </a:lnTo>
                <a:lnTo>
                  <a:pt x="1061821" y="1370091"/>
                </a:lnTo>
                <a:lnTo>
                  <a:pt x="0" y="137009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4" id="14"/>
          <p:cNvSpPr/>
          <p:nvPr/>
        </p:nvSpPr>
        <p:spPr>
          <a:xfrm flipH="false" flipV="false" rot="0">
            <a:off x="2156986" y="5611372"/>
            <a:ext cx="1133910" cy="1133910"/>
          </a:xfrm>
          <a:custGeom>
            <a:avLst/>
            <a:gdLst/>
            <a:ahLst/>
            <a:cxnLst/>
            <a:rect r="r" b="b" t="t" l="l"/>
            <a:pathLst>
              <a:path h="1133910" w="1133910">
                <a:moveTo>
                  <a:pt x="0" y="0"/>
                </a:moveTo>
                <a:lnTo>
                  <a:pt x="1133910" y="0"/>
                </a:lnTo>
                <a:lnTo>
                  <a:pt x="1133910" y="1133910"/>
                </a:lnTo>
                <a:lnTo>
                  <a:pt x="0" y="113391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5" id="15"/>
          <p:cNvSpPr/>
          <p:nvPr/>
        </p:nvSpPr>
        <p:spPr>
          <a:xfrm flipH="false" flipV="false" rot="0">
            <a:off x="1952456" y="7599100"/>
            <a:ext cx="1542969" cy="1425318"/>
          </a:xfrm>
          <a:custGeom>
            <a:avLst/>
            <a:gdLst/>
            <a:ahLst/>
            <a:cxnLst/>
            <a:rect r="r" b="b" t="t" l="l"/>
            <a:pathLst>
              <a:path h="1425318" w="1542969">
                <a:moveTo>
                  <a:pt x="0" y="0"/>
                </a:moveTo>
                <a:lnTo>
                  <a:pt x="1542969" y="0"/>
                </a:lnTo>
                <a:lnTo>
                  <a:pt x="1542969" y="1425317"/>
                </a:lnTo>
                <a:lnTo>
                  <a:pt x="0" y="1425317"/>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6" id="16"/>
          <p:cNvSpPr txBox="true"/>
          <p:nvPr/>
        </p:nvSpPr>
        <p:spPr>
          <a:xfrm rot="0">
            <a:off x="1311626" y="1768756"/>
            <a:ext cx="7832374" cy="115887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RESOURCES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3712371" y="1692556"/>
            <a:ext cx="10863257" cy="1238250"/>
          </a:xfrm>
          <a:prstGeom prst="rect">
            <a:avLst/>
          </a:prstGeom>
        </p:spPr>
        <p:txBody>
          <a:bodyPr anchor="t" rtlCol="false" tIns="0" lIns="0" bIns="0" rIns="0">
            <a:spAutoFit/>
          </a:bodyPr>
          <a:lstStyle/>
          <a:p>
            <a:pPr algn="ctr" marL="0" indent="0" lvl="0">
              <a:lnSpc>
                <a:spcPts val="9600"/>
              </a:lnSpc>
              <a:spcBef>
                <a:spcPct val="0"/>
              </a:spcBef>
            </a:pPr>
            <a:r>
              <a:rPr lang="en-US" sz="8000" spc="160">
                <a:solidFill>
                  <a:srgbClr val="F6E7D8"/>
                </a:solidFill>
                <a:latin typeface="Archivo Black"/>
              </a:rPr>
              <a:t>OBJECTIVES</a:t>
            </a:r>
          </a:p>
        </p:txBody>
      </p:sp>
      <p:sp>
        <p:nvSpPr>
          <p:cNvPr name="TextBox 3" id="3"/>
          <p:cNvSpPr txBox="true"/>
          <p:nvPr/>
        </p:nvSpPr>
        <p:spPr>
          <a:xfrm rot="0">
            <a:off x="2428104" y="6443324"/>
            <a:ext cx="299344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Define phishing and identify common methods used by scammers</a:t>
            </a:r>
          </a:p>
        </p:txBody>
      </p:sp>
      <p:sp>
        <p:nvSpPr>
          <p:cNvPr name="TextBox 4" id="4"/>
          <p:cNvSpPr txBox="true"/>
          <p:nvPr/>
        </p:nvSpPr>
        <p:spPr>
          <a:xfrm rot="0">
            <a:off x="7647277" y="6443324"/>
            <a:ext cx="2993446" cy="9232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rPr>
              <a:t>Recognize red flags in phishing emails, messages, or posts</a:t>
            </a:r>
          </a:p>
        </p:txBody>
      </p:sp>
      <p:sp>
        <p:nvSpPr>
          <p:cNvPr name="TextBox 5" id="5"/>
          <p:cNvSpPr txBox="true"/>
          <p:nvPr/>
        </p:nvSpPr>
        <p:spPr>
          <a:xfrm rot="0">
            <a:off x="12866450" y="6443324"/>
            <a:ext cx="2993446" cy="18376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rPr>
              <a:t>Develop critical thinking skills to discern legitimate requests from potential phishing attempts</a:t>
            </a:r>
          </a:p>
        </p:txBody>
      </p:sp>
      <p:grpSp>
        <p:nvGrpSpPr>
          <p:cNvPr name="Group 6" id="6"/>
          <p:cNvGrpSpPr/>
          <p:nvPr/>
        </p:nvGrpSpPr>
        <p:grpSpPr>
          <a:xfrm rot="0">
            <a:off x="3305195" y="4481171"/>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8" id="8"/>
          <p:cNvSpPr txBox="true"/>
          <p:nvPr/>
        </p:nvSpPr>
        <p:spPr>
          <a:xfrm rot="0">
            <a:off x="3305195"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none">
                <a:solidFill>
                  <a:srgbClr val="F6E7D8"/>
                </a:solidFill>
                <a:latin typeface="Open Sans Bold"/>
              </a:rPr>
              <a:t>1</a:t>
            </a:r>
          </a:p>
        </p:txBody>
      </p:sp>
      <p:grpSp>
        <p:nvGrpSpPr>
          <p:cNvPr name="Group 9" id="9"/>
          <p:cNvGrpSpPr/>
          <p:nvPr/>
        </p:nvGrpSpPr>
        <p:grpSpPr>
          <a:xfrm rot="0">
            <a:off x="8524368" y="4481171"/>
            <a:ext cx="1239263" cy="123926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1" id="11"/>
          <p:cNvSpPr txBox="true"/>
          <p:nvPr/>
        </p:nvSpPr>
        <p:spPr>
          <a:xfrm rot="0">
            <a:off x="8524368"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none">
                <a:solidFill>
                  <a:srgbClr val="F6E7D8"/>
                </a:solidFill>
                <a:latin typeface="Open Sans Bold"/>
              </a:rPr>
              <a:t>2</a:t>
            </a:r>
          </a:p>
        </p:txBody>
      </p:sp>
      <p:grpSp>
        <p:nvGrpSpPr>
          <p:cNvPr name="Group 12" id="12"/>
          <p:cNvGrpSpPr/>
          <p:nvPr/>
        </p:nvGrpSpPr>
        <p:grpSpPr>
          <a:xfrm rot="0">
            <a:off x="13743542" y="4481171"/>
            <a:ext cx="1239263" cy="1239263"/>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4" id="14"/>
          <p:cNvSpPr txBox="true"/>
          <p:nvPr/>
        </p:nvSpPr>
        <p:spPr>
          <a:xfrm rot="0">
            <a:off x="13743542"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none">
                <a:solidFill>
                  <a:srgbClr val="F6E7D8"/>
                </a:solidFill>
                <a:latin typeface="Open Sans Bold"/>
              </a:rPr>
              <a:t>3</a:t>
            </a:r>
          </a:p>
        </p:txBody>
      </p:sp>
      <p:sp>
        <p:nvSpPr>
          <p:cNvPr name="TextBox 15" id="15"/>
          <p:cNvSpPr txBox="true"/>
          <p:nvPr/>
        </p:nvSpPr>
        <p:spPr>
          <a:xfrm rot="0">
            <a:off x="4284845" y="3014321"/>
            <a:ext cx="9718311" cy="514350"/>
          </a:xfrm>
          <a:prstGeom prst="rect">
            <a:avLst/>
          </a:prstGeom>
        </p:spPr>
        <p:txBody>
          <a:bodyPr anchor="t" rtlCol="false" tIns="0" lIns="0" bIns="0" rIns="0">
            <a:spAutoFit/>
          </a:bodyPr>
          <a:lstStyle/>
          <a:p>
            <a:pPr algn="ctr">
              <a:lnSpc>
                <a:spcPts val="4200"/>
              </a:lnSpc>
            </a:pPr>
            <a:r>
              <a:rPr lang="en-US" sz="3000">
                <a:solidFill>
                  <a:srgbClr val="F6E7D8"/>
                </a:solidFill>
                <a:latin typeface="Open Sans Bold"/>
              </a:rPr>
              <a:t>By the end of this lesson, students will be able to: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617126" y="6775979"/>
            <a:ext cx="737744" cy="801896"/>
          </a:xfrm>
          <a:prstGeom prst="rect">
            <a:avLst/>
          </a:prstGeom>
        </p:spPr>
      </p:pic>
      <p:sp>
        <p:nvSpPr>
          <p:cNvPr name="TextBox 3" id="3"/>
          <p:cNvSpPr txBox="true"/>
          <p:nvPr/>
        </p:nvSpPr>
        <p:spPr>
          <a:xfrm rot="0">
            <a:off x="1311626" y="1768756"/>
            <a:ext cx="6610201" cy="2273300"/>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WHAT IS PHISHING?</a:t>
            </a:r>
          </a:p>
        </p:txBody>
      </p:sp>
      <p:sp>
        <p:nvSpPr>
          <p:cNvPr name="TextBox 4" id="4"/>
          <p:cNvSpPr txBox="true"/>
          <p:nvPr/>
        </p:nvSpPr>
        <p:spPr>
          <a:xfrm rot="0">
            <a:off x="1591616" y="5139482"/>
            <a:ext cx="5676900" cy="2715895"/>
          </a:xfrm>
          <a:prstGeom prst="rect">
            <a:avLst/>
          </a:prstGeom>
        </p:spPr>
        <p:txBody>
          <a:bodyPr anchor="t" rtlCol="false" tIns="0" lIns="0" bIns="0" rIns="0">
            <a:spAutoFit/>
          </a:bodyPr>
          <a:lstStyle/>
          <a:p>
            <a:pPr algn="l">
              <a:lnSpc>
                <a:spcPts val="3079"/>
              </a:lnSpc>
            </a:pPr>
            <a:r>
              <a:rPr lang="en-US" sz="2199" spc="43">
                <a:solidFill>
                  <a:srgbClr val="F6E7D8"/>
                </a:solidFill>
                <a:latin typeface="Open Sans"/>
              </a:rPr>
              <a:t>Phishing is when someone tries to trick you into revealing personal information like your password, credit card numbers, or social security number. </a:t>
            </a:r>
          </a:p>
          <a:p>
            <a:pPr algn="l">
              <a:lnSpc>
                <a:spcPts val="3079"/>
              </a:lnSpc>
            </a:pPr>
          </a:p>
          <a:p>
            <a:pPr algn="l" marL="0" indent="0" lvl="0">
              <a:lnSpc>
                <a:spcPts val="3079"/>
              </a:lnSpc>
              <a:spcBef>
                <a:spcPct val="0"/>
              </a:spcBef>
            </a:pPr>
            <a:r>
              <a:rPr lang="en-US" sz="2199" spc="43">
                <a:solidFill>
                  <a:srgbClr val="F6E7D8"/>
                </a:solidFill>
                <a:latin typeface="Open Sans"/>
              </a:rPr>
              <a:t>Phishing can happen through emails, text messages, or other online platforms. </a:t>
            </a:r>
          </a:p>
        </p:txBody>
      </p:sp>
      <p:sp>
        <p:nvSpPr>
          <p:cNvPr name="TextBox 5" id="5"/>
          <p:cNvSpPr txBox="true"/>
          <p:nvPr/>
        </p:nvSpPr>
        <p:spPr>
          <a:xfrm rot="0">
            <a:off x="11529581" y="6747404"/>
            <a:ext cx="4450071" cy="925830"/>
          </a:xfrm>
          <a:prstGeom prst="rect">
            <a:avLst/>
          </a:prstGeom>
        </p:spPr>
        <p:txBody>
          <a:bodyPr anchor="t" rtlCol="false" tIns="0" lIns="0" bIns="0" rIns="0">
            <a:spAutoFit/>
          </a:bodyPr>
          <a:lstStyle/>
          <a:p>
            <a:pPr algn="l">
              <a:lnSpc>
                <a:spcPts val="2520"/>
              </a:lnSpc>
            </a:pPr>
            <a:r>
              <a:rPr lang="en-US" sz="1800">
                <a:solidFill>
                  <a:srgbClr val="DBF3F7"/>
                </a:solidFill>
                <a:latin typeface="Open Sans Italics"/>
              </a:rPr>
              <a:t>Think of an email or message you received that asked for personal information. What made it suspicious? </a:t>
            </a:r>
          </a:p>
        </p:txBody>
      </p:sp>
      <p:sp>
        <p:nvSpPr>
          <p:cNvPr name="Freeform 6" id="6"/>
          <p:cNvSpPr/>
          <p:nvPr/>
        </p:nvSpPr>
        <p:spPr>
          <a:xfrm flipH="false" flipV="false" rot="0">
            <a:off x="10550765" y="2712780"/>
            <a:ext cx="5428887" cy="3576279"/>
          </a:xfrm>
          <a:custGeom>
            <a:avLst/>
            <a:gdLst/>
            <a:ahLst/>
            <a:cxnLst/>
            <a:rect r="r" b="b" t="t" l="l"/>
            <a:pathLst>
              <a:path h="3576279" w="5428887">
                <a:moveTo>
                  <a:pt x="0" y="0"/>
                </a:moveTo>
                <a:lnTo>
                  <a:pt x="5428887" y="0"/>
                </a:lnTo>
                <a:lnTo>
                  <a:pt x="5428887" y="3576279"/>
                </a:lnTo>
                <a:lnTo>
                  <a:pt x="0" y="35762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3305195" y="4481171"/>
            <a:ext cx="1239263" cy="123926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4" id="4"/>
          <p:cNvGrpSpPr/>
          <p:nvPr/>
        </p:nvGrpSpPr>
        <p:grpSpPr>
          <a:xfrm rot="0">
            <a:off x="8524368" y="4481171"/>
            <a:ext cx="1239263" cy="123926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6" id="6"/>
          <p:cNvGrpSpPr/>
          <p:nvPr/>
        </p:nvGrpSpPr>
        <p:grpSpPr>
          <a:xfrm rot="0">
            <a:off x="13743542" y="4481171"/>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sp>
        <p:nvSpPr>
          <p:cNvPr name="Freeform 8" id="8"/>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849514" y="4831716"/>
            <a:ext cx="588972" cy="538173"/>
          </a:xfrm>
          <a:custGeom>
            <a:avLst/>
            <a:gdLst/>
            <a:ahLst/>
            <a:cxnLst/>
            <a:rect r="r" b="b" t="t" l="l"/>
            <a:pathLst>
              <a:path h="538173" w="588972">
                <a:moveTo>
                  <a:pt x="0" y="0"/>
                </a:moveTo>
                <a:lnTo>
                  <a:pt x="588972" y="0"/>
                </a:lnTo>
                <a:lnTo>
                  <a:pt x="588972" y="538173"/>
                </a:lnTo>
                <a:lnTo>
                  <a:pt x="0" y="5381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040357" y="4823572"/>
            <a:ext cx="574892" cy="574892"/>
          </a:xfrm>
          <a:custGeom>
            <a:avLst/>
            <a:gdLst/>
            <a:ahLst/>
            <a:cxnLst/>
            <a:rect r="r" b="b" t="t" l="l"/>
            <a:pathLst>
              <a:path h="574892" w="574892">
                <a:moveTo>
                  <a:pt x="0" y="0"/>
                </a:moveTo>
                <a:lnTo>
                  <a:pt x="574892" y="0"/>
                </a:lnTo>
                <a:lnTo>
                  <a:pt x="574892" y="574892"/>
                </a:lnTo>
                <a:lnTo>
                  <a:pt x="0" y="5748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083430" y="1768756"/>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TYPES OF PHISHING</a:t>
            </a:r>
          </a:p>
        </p:txBody>
      </p:sp>
      <p:sp>
        <p:nvSpPr>
          <p:cNvPr name="TextBox 12" id="12"/>
          <p:cNvSpPr txBox="true"/>
          <p:nvPr/>
        </p:nvSpPr>
        <p:spPr>
          <a:xfrm rot="0">
            <a:off x="4973003" y="3014321"/>
            <a:ext cx="8341993" cy="514350"/>
          </a:xfrm>
          <a:prstGeom prst="rect">
            <a:avLst/>
          </a:prstGeom>
        </p:spPr>
        <p:txBody>
          <a:bodyPr anchor="t" rtlCol="false" tIns="0" lIns="0" bIns="0" rIns="0">
            <a:spAutoFit/>
          </a:bodyPr>
          <a:lstStyle/>
          <a:p>
            <a:pPr algn="ctr" marL="0" indent="0" lvl="0">
              <a:lnSpc>
                <a:spcPts val="4200"/>
              </a:lnSpc>
              <a:spcBef>
                <a:spcPct val="0"/>
              </a:spcBef>
            </a:pPr>
            <a:r>
              <a:rPr lang="en-US" sz="3000" spc="60">
                <a:solidFill>
                  <a:srgbClr val="F6E7D8"/>
                </a:solidFill>
                <a:latin typeface="Open Sans"/>
              </a:rPr>
              <a:t>Phishing attacks come in different forms</a:t>
            </a:r>
          </a:p>
        </p:txBody>
      </p:sp>
      <p:sp>
        <p:nvSpPr>
          <p:cNvPr name="TextBox 13" id="13"/>
          <p:cNvSpPr txBox="true"/>
          <p:nvPr/>
        </p:nvSpPr>
        <p:spPr>
          <a:xfrm rot="0">
            <a:off x="2363077" y="6046558"/>
            <a:ext cx="3260688" cy="4813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6E7D8"/>
                </a:solidFill>
                <a:latin typeface="Open Sans Bold"/>
              </a:rPr>
              <a:t>EMAIL PHISHING</a:t>
            </a:r>
          </a:p>
        </p:txBody>
      </p:sp>
      <p:sp>
        <p:nvSpPr>
          <p:cNvPr name="TextBox 14" id="14"/>
          <p:cNvSpPr txBox="true"/>
          <p:nvPr/>
        </p:nvSpPr>
        <p:spPr>
          <a:xfrm rot="0">
            <a:off x="2412549" y="6832688"/>
            <a:ext cx="321121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Scammers send fake emails pretending to be a trustworthy organization</a:t>
            </a:r>
          </a:p>
        </p:txBody>
      </p:sp>
      <p:sp>
        <p:nvSpPr>
          <p:cNvPr name="TextBox 15" id="15"/>
          <p:cNvSpPr txBox="true"/>
          <p:nvPr/>
        </p:nvSpPr>
        <p:spPr>
          <a:xfrm rot="0">
            <a:off x="7513656" y="6046558"/>
            <a:ext cx="3260688" cy="4813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6E7D8"/>
                </a:solidFill>
                <a:latin typeface="Open Sans Bold"/>
              </a:rPr>
              <a:t>SMS PHISHING</a:t>
            </a:r>
          </a:p>
        </p:txBody>
      </p:sp>
      <p:sp>
        <p:nvSpPr>
          <p:cNvPr name="TextBox 16" id="16"/>
          <p:cNvSpPr txBox="true"/>
          <p:nvPr/>
        </p:nvSpPr>
        <p:spPr>
          <a:xfrm rot="0">
            <a:off x="7563128" y="6832688"/>
            <a:ext cx="321121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Scammers send text messages with fake links or requests for personal information</a:t>
            </a:r>
          </a:p>
        </p:txBody>
      </p:sp>
      <p:sp>
        <p:nvSpPr>
          <p:cNvPr name="TextBox 17" id="17"/>
          <p:cNvSpPr txBox="true"/>
          <p:nvPr/>
        </p:nvSpPr>
        <p:spPr>
          <a:xfrm rot="0">
            <a:off x="12732829" y="6046558"/>
            <a:ext cx="3260688" cy="9766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6E7D8"/>
                </a:solidFill>
                <a:latin typeface="Open Sans Bold"/>
              </a:rPr>
              <a:t>SOCIAL MEDIA PHISHING</a:t>
            </a:r>
          </a:p>
        </p:txBody>
      </p:sp>
      <p:sp>
        <p:nvSpPr>
          <p:cNvPr name="TextBox 18" id="18"/>
          <p:cNvSpPr txBox="true"/>
          <p:nvPr/>
        </p:nvSpPr>
        <p:spPr>
          <a:xfrm rot="0">
            <a:off x="12782301" y="7327988"/>
            <a:ext cx="3211216" cy="15328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Scammers create fake profiles or posts to trick you into clicking on links or sharing personal informaion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311626" y="1768756"/>
            <a:ext cx="6610201" cy="115887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RED FLAGS</a:t>
            </a:r>
          </a:p>
        </p:txBody>
      </p:sp>
      <p:sp>
        <p:nvSpPr>
          <p:cNvPr name="TextBox 3" id="3"/>
          <p:cNvSpPr txBox="true"/>
          <p:nvPr/>
        </p:nvSpPr>
        <p:spPr>
          <a:xfrm rot="0">
            <a:off x="1591616" y="3341934"/>
            <a:ext cx="5676900" cy="193484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Red flags in phishing attempts are warning signs or indicators that help individuals identify potential scams. Some common read flags in phishing include:</a:t>
            </a:r>
          </a:p>
        </p:txBody>
      </p:sp>
      <p:sp>
        <p:nvSpPr>
          <p:cNvPr name="Freeform 4" id="4"/>
          <p:cNvSpPr/>
          <p:nvPr/>
        </p:nvSpPr>
        <p:spPr>
          <a:xfrm flipH="false" flipV="false" rot="0">
            <a:off x="3059130" y="5724455"/>
            <a:ext cx="3301886" cy="3050117"/>
          </a:xfrm>
          <a:custGeom>
            <a:avLst/>
            <a:gdLst/>
            <a:ahLst/>
            <a:cxnLst/>
            <a:rect r="r" b="b" t="t" l="l"/>
            <a:pathLst>
              <a:path h="3050117" w="3301886">
                <a:moveTo>
                  <a:pt x="0" y="0"/>
                </a:moveTo>
                <a:lnTo>
                  <a:pt x="3301886" y="0"/>
                </a:lnTo>
                <a:lnTo>
                  <a:pt x="3301886" y="3050117"/>
                </a:lnTo>
                <a:lnTo>
                  <a:pt x="0" y="3050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986846" y="359567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Urgent or threatening language</a:t>
            </a:r>
          </a:p>
        </p:txBody>
      </p:sp>
      <p:grpSp>
        <p:nvGrpSpPr>
          <p:cNvPr name="Group 6" id="6"/>
          <p:cNvGrpSpPr/>
          <p:nvPr/>
        </p:nvGrpSpPr>
        <p:grpSpPr>
          <a:xfrm rot="0">
            <a:off x="10232362" y="3564087"/>
            <a:ext cx="388922" cy="388922"/>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8" id="8"/>
          <p:cNvSpPr txBox="true"/>
          <p:nvPr/>
        </p:nvSpPr>
        <p:spPr>
          <a:xfrm rot="0">
            <a:off x="10232362" y="3530753"/>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u="none">
                <a:solidFill>
                  <a:srgbClr val="F6E7D8"/>
                </a:solidFill>
                <a:latin typeface="Open Sans Bold"/>
              </a:rPr>
              <a:t>1</a:t>
            </a:r>
          </a:p>
        </p:txBody>
      </p:sp>
      <p:sp>
        <p:nvSpPr>
          <p:cNvPr name="TextBox 9" id="9"/>
          <p:cNvSpPr txBox="true"/>
          <p:nvPr/>
        </p:nvSpPr>
        <p:spPr>
          <a:xfrm rot="0">
            <a:off x="10986846" y="4410764"/>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Suspicious sender information </a:t>
            </a:r>
          </a:p>
        </p:txBody>
      </p:sp>
      <p:grpSp>
        <p:nvGrpSpPr>
          <p:cNvPr name="Group 10" id="10"/>
          <p:cNvGrpSpPr/>
          <p:nvPr/>
        </p:nvGrpSpPr>
        <p:grpSpPr>
          <a:xfrm rot="0">
            <a:off x="10232362" y="4379180"/>
            <a:ext cx="388922" cy="38892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2" id="12"/>
          <p:cNvSpPr txBox="true"/>
          <p:nvPr/>
        </p:nvSpPr>
        <p:spPr>
          <a:xfrm rot="0">
            <a:off x="10232362" y="4345845"/>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2</a:t>
            </a:r>
          </a:p>
        </p:txBody>
      </p:sp>
      <p:sp>
        <p:nvSpPr>
          <p:cNvPr name="TextBox 13" id="13"/>
          <p:cNvSpPr txBox="true"/>
          <p:nvPr/>
        </p:nvSpPr>
        <p:spPr>
          <a:xfrm rot="0">
            <a:off x="10986846" y="526641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Requests for personal information</a:t>
            </a:r>
          </a:p>
        </p:txBody>
      </p:sp>
      <p:grpSp>
        <p:nvGrpSpPr>
          <p:cNvPr name="Group 14" id="14"/>
          <p:cNvGrpSpPr/>
          <p:nvPr/>
        </p:nvGrpSpPr>
        <p:grpSpPr>
          <a:xfrm rot="0">
            <a:off x="10232362" y="5234827"/>
            <a:ext cx="388922" cy="388922"/>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6" id="16"/>
          <p:cNvSpPr txBox="true"/>
          <p:nvPr/>
        </p:nvSpPr>
        <p:spPr>
          <a:xfrm rot="0">
            <a:off x="10232362" y="5201493"/>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3</a:t>
            </a:r>
          </a:p>
        </p:txBody>
      </p:sp>
      <p:sp>
        <p:nvSpPr>
          <p:cNvPr name="TextBox 17" id="17"/>
          <p:cNvSpPr txBox="true"/>
          <p:nvPr/>
        </p:nvSpPr>
        <p:spPr>
          <a:xfrm rot="0">
            <a:off x="10986846" y="6083958"/>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Misspellings or grammatical errors</a:t>
            </a:r>
          </a:p>
        </p:txBody>
      </p:sp>
      <p:grpSp>
        <p:nvGrpSpPr>
          <p:cNvPr name="Group 18" id="18"/>
          <p:cNvGrpSpPr/>
          <p:nvPr/>
        </p:nvGrpSpPr>
        <p:grpSpPr>
          <a:xfrm rot="0">
            <a:off x="10232362" y="6052374"/>
            <a:ext cx="388922" cy="388922"/>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0" id="20"/>
          <p:cNvSpPr txBox="true"/>
          <p:nvPr/>
        </p:nvSpPr>
        <p:spPr>
          <a:xfrm rot="0">
            <a:off x="10232362" y="6019040"/>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4</a:t>
            </a:r>
          </a:p>
        </p:txBody>
      </p:sp>
      <p:sp>
        <p:nvSpPr>
          <p:cNvPr name="TextBox 21" id="21"/>
          <p:cNvSpPr txBox="true"/>
          <p:nvPr/>
        </p:nvSpPr>
        <p:spPr>
          <a:xfrm rot="0">
            <a:off x="10986846" y="6901505"/>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Suspicious links or attachments</a:t>
            </a:r>
          </a:p>
        </p:txBody>
      </p:sp>
      <p:grpSp>
        <p:nvGrpSpPr>
          <p:cNvPr name="Group 22" id="22"/>
          <p:cNvGrpSpPr/>
          <p:nvPr/>
        </p:nvGrpSpPr>
        <p:grpSpPr>
          <a:xfrm rot="0">
            <a:off x="10232362" y="6869921"/>
            <a:ext cx="388922" cy="388922"/>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4" id="24"/>
          <p:cNvSpPr txBox="true"/>
          <p:nvPr/>
        </p:nvSpPr>
        <p:spPr>
          <a:xfrm rot="0">
            <a:off x="10232362" y="6836587"/>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5</a:t>
            </a:r>
          </a:p>
        </p:txBody>
      </p:sp>
      <p:sp>
        <p:nvSpPr>
          <p:cNvPr name="TextBox 25" id="25"/>
          <p:cNvSpPr txBox="true"/>
          <p:nvPr/>
        </p:nvSpPr>
        <p:spPr>
          <a:xfrm rot="0">
            <a:off x="10986846" y="7714144"/>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Generic greetings </a:t>
            </a:r>
          </a:p>
        </p:txBody>
      </p:sp>
      <p:grpSp>
        <p:nvGrpSpPr>
          <p:cNvPr name="Group 26" id="26"/>
          <p:cNvGrpSpPr/>
          <p:nvPr/>
        </p:nvGrpSpPr>
        <p:grpSpPr>
          <a:xfrm rot="0">
            <a:off x="10232362" y="7682560"/>
            <a:ext cx="388922" cy="388922"/>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8" id="28"/>
          <p:cNvSpPr txBox="true"/>
          <p:nvPr/>
        </p:nvSpPr>
        <p:spPr>
          <a:xfrm rot="0">
            <a:off x="10232362" y="7649226"/>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6</a:t>
            </a:r>
          </a:p>
        </p:txBody>
      </p:sp>
      <p:sp>
        <p:nvSpPr>
          <p:cNvPr name="TextBox 29" id="29"/>
          <p:cNvSpPr txBox="true"/>
          <p:nvPr/>
        </p:nvSpPr>
        <p:spPr>
          <a:xfrm rot="0">
            <a:off x="10986846" y="853169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Too good to be true </a:t>
            </a:r>
          </a:p>
        </p:txBody>
      </p:sp>
      <p:grpSp>
        <p:nvGrpSpPr>
          <p:cNvPr name="Group 30" id="30"/>
          <p:cNvGrpSpPr/>
          <p:nvPr/>
        </p:nvGrpSpPr>
        <p:grpSpPr>
          <a:xfrm rot="0">
            <a:off x="10232362" y="8500107"/>
            <a:ext cx="388922" cy="388922"/>
            <a:chOff x="0" y="0"/>
            <a:chExt cx="6350000" cy="6350000"/>
          </a:xfrm>
        </p:grpSpPr>
        <p:sp>
          <p:nvSpPr>
            <p:cNvPr name="Freeform 31" id="3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32" id="32"/>
          <p:cNvSpPr txBox="true"/>
          <p:nvPr/>
        </p:nvSpPr>
        <p:spPr>
          <a:xfrm rot="0">
            <a:off x="10232362" y="8466773"/>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7</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193273"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21373" y="1711606"/>
            <a:ext cx="6104449" cy="1216025"/>
            <a:chOff x="0" y="0"/>
            <a:chExt cx="8139266" cy="1621367"/>
          </a:xfrm>
        </p:grpSpPr>
        <p:sp>
          <p:nvSpPr>
            <p:cNvPr name="TextBox 4" id="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03</a:t>
              </a:r>
            </a:p>
          </p:txBody>
        </p:sp>
        <p:sp>
          <p:nvSpPr>
            <p:cNvPr name="TextBox 5" id="5"/>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REQUESTS FOR PERSONAL INFORMATION</a:t>
              </a:r>
            </a:p>
          </p:txBody>
        </p:sp>
      </p:grpSp>
      <p:sp>
        <p:nvSpPr>
          <p:cNvPr name="TextBox 6" id="6"/>
          <p:cNvSpPr txBox="true"/>
          <p:nvPr/>
        </p:nvSpPr>
        <p:spPr>
          <a:xfrm rot="0">
            <a:off x="10321373" y="3090521"/>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Legitimate organizations do not request personal information, such as usernames, passwords, or credit card numbers, via email, social media, or other online means. Be cautious of any request for personal information.</a:t>
            </a:r>
            <a:r>
              <a:rPr lang="en-US" sz="2199" spc="43">
                <a:solidFill>
                  <a:srgbClr val="F6E7D8"/>
                </a:solidFill>
                <a:latin typeface="Open Sans"/>
              </a:rPr>
              <a:t> </a:t>
            </a:r>
          </a:p>
        </p:txBody>
      </p:sp>
      <p:sp>
        <p:nvSpPr>
          <p:cNvPr name="Freeform 7" id="7"/>
          <p:cNvSpPr/>
          <p:nvPr/>
        </p:nvSpPr>
        <p:spPr>
          <a:xfrm flipH="false" flipV="false" rot="0">
            <a:off x="10257323"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385423" y="6041695"/>
            <a:ext cx="6104449" cy="1216025"/>
            <a:chOff x="0" y="0"/>
            <a:chExt cx="8139266" cy="1621367"/>
          </a:xfrm>
        </p:grpSpPr>
        <p:sp>
          <p:nvSpPr>
            <p:cNvPr name="TextBox 9" id="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04</a:t>
              </a:r>
            </a:p>
          </p:txBody>
        </p:sp>
        <p:sp>
          <p:nvSpPr>
            <p:cNvPr name="TextBox 10" id="1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MISSPELLINGS OR GRAMMATICAL ERRORS</a:t>
              </a:r>
            </a:p>
          </p:txBody>
        </p:sp>
      </p:grpSp>
      <p:sp>
        <p:nvSpPr>
          <p:cNvPr name="TextBox 11" id="11"/>
          <p:cNvSpPr txBox="true"/>
          <p:nvPr/>
        </p:nvSpPr>
        <p:spPr>
          <a:xfrm rot="0">
            <a:off x="10385423" y="7420610"/>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emails or messages may contain misspellings, grammatical errors, or awkward phrasing. Legitimate organizations usually have professional communications and do not contain obvious errors. </a:t>
            </a:r>
          </a:p>
        </p:txBody>
      </p:sp>
      <p:sp>
        <p:nvSpPr>
          <p:cNvPr name="Freeform 12" id="12"/>
          <p:cNvSpPr/>
          <p:nvPr/>
        </p:nvSpPr>
        <p:spPr>
          <a:xfrm flipH="false" flipV="false" rot="0">
            <a:off x="2100599"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28699" y="1711606"/>
            <a:ext cx="6104449" cy="1216025"/>
            <a:chOff x="0" y="0"/>
            <a:chExt cx="8139266" cy="1621367"/>
          </a:xfrm>
        </p:grpSpPr>
        <p:sp>
          <p:nvSpPr>
            <p:cNvPr name="TextBox 14" id="1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01</a:t>
              </a:r>
            </a:p>
          </p:txBody>
        </p:sp>
        <p:sp>
          <p:nvSpPr>
            <p:cNvPr name="TextBox 15" id="15"/>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URGENT OR THREATENING LANGUAGE</a:t>
              </a:r>
            </a:p>
          </p:txBody>
        </p:sp>
      </p:grpSp>
      <p:sp>
        <p:nvSpPr>
          <p:cNvPr name="TextBox 16" id="16"/>
          <p:cNvSpPr txBox="true"/>
          <p:nvPr/>
        </p:nvSpPr>
        <p:spPr>
          <a:xfrm rot="0">
            <a:off x="2228699" y="3090521"/>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attempts often create a sense of urgency or use threatening language to prompt immediate action. Phases like "urgent action required," "account suspended," or "your account will be deleted" may indicate a phishing attempt. </a:t>
            </a:r>
          </a:p>
        </p:txBody>
      </p:sp>
      <p:sp>
        <p:nvSpPr>
          <p:cNvPr name="Freeform 17" id="17"/>
          <p:cNvSpPr/>
          <p:nvPr/>
        </p:nvSpPr>
        <p:spPr>
          <a:xfrm flipH="false" flipV="false" rot="0">
            <a:off x="2164649"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8" id="18"/>
          <p:cNvGrpSpPr/>
          <p:nvPr/>
        </p:nvGrpSpPr>
        <p:grpSpPr>
          <a:xfrm rot="0">
            <a:off x="2292749" y="6041695"/>
            <a:ext cx="6104449" cy="1216025"/>
            <a:chOff x="0" y="0"/>
            <a:chExt cx="8139266" cy="1621367"/>
          </a:xfrm>
        </p:grpSpPr>
        <p:sp>
          <p:nvSpPr>
            <p:cNvPr name="TextBox 19" id="1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02</a:t>
              </a:r>
            </a:p>
          </p:txBody>
        </p:sp>
        <p:sp>
          <p:nvSpPr>
            <p:cNvPr name="TextBox 20" id="2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SUSPICIOUS SENDER INFORMATION</a:t>
              </a:r>
            </a:p>
          </p:txBody>
        </p:sp>
      </p:grpSp>
      <p:sp>
        <p:nvSpPr>
          <p:cNvPr name="TextBox 21" id="21"/>
          <p:cNvSpPr txBox="true"/>
          <p:nvPr/>
        </p:nvSpPr>
        <p:spPr>
          <a:xfrm rot="0">
            <a:off x="2292749" y="7420610"/>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Check the sender's email address or social media profile. Phishing emails or messages often use generic or suspicious email addresses that do not match the legitimate entity they claim to represent.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193273"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21373" y="1711606"/>
            <a:ext cx="6104449" cy="1216025"/>
            <a:chOff x="0" y="0"/>
            <a:chExt cx="8139266" cy="1621367"/>
          </a:xfrm>
        </p:grpSpPr>
        <p:sp>
          <p:nvSpPr>
            <p:cNvPr name="TextBox 4" id="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07</a:t>
              </a:r>
            </a:p>
          </p:txBody>
        </p:sp>
        <p:sp>
          <p:nvSpPr>
            <p:cNvPr name="TextBox 5" id="5"/>
            <p:cNvSpPr txBox="true"/>
            <p:nvPr/>
          </p:nvSpPr>
          <p:spPr>
            <a:xfrm rot="0">
              <a:off x="2156046" y="513292"/>
              <a:ext cx="5983220" cy="5471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TOO GOOD TO BE TRUE </a:t>
              </a:r>
            </a:p>
          </p:txBody>
        </p:sp>
      </p:grpSp>
      <p:sp>
        <p:nvSpPr>
          <p:cNvPr name="TextBox 6" id="6"/>
          <p:cNvSpPr txBox="true"/>
          <p:nvPr/>
        </p:nvSpPr>
        <p:spPr>
          <a:xfrm rot="0">
            <a:off x="10321373" y="3090521"/>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attempts may lure individuals with enticing offers, such as winning a prize or getting a huge discount. If an offer seems too good to be true, it may be a phishing attempt. </a:t>
            </a:r>
          </a:p>
        </p:txBody>
      </p:sp>
      <p:sp>
        <p:nvSpPr>
          <p:cNvPr name="Freeform 7" id="7"/>
          <p:cNvSpPr/>
          <p:nvPr/>
        </p:nvSpPr>
        <p:spPr>
          <a:xfrm flipH="false" flipV="false" rot="0">
            <a:off x="2100599"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228699" y="1711606"/>
            <a:ext cx="6104449" cy="1216025"/>
            <a:chOff x="0" y="0"/>
            <a:chExt cx="8139266" cy="1621367"/>
          </a:xfrm>
        </p:grpSpPr>
        <p:sp>
          <p:nvSpPr>
            <p:cNvPr name="TextBox 9" id="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05</a:t>
              </a:r>
            </a:p>
          </p:txBody>
        </p:sp>
        <p:sp>
          <p:nvSpPr>
            <p:cNvPr name="TextBox 10" id="1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SUSPICIOUS LINKS OR ATTACHMENTS</a:t>
              </a:r>
            </a:p>
          </p:txBody>
        </p:sp>
      </p:grpSp>
      <p:sp>
        <p:nvSpPr>
          <p:cNvPr name="TextBox 11" id="11"/>
          <p:cNvSpPr txBox="true"/>
          <p:nvPr/>
        </p:nvSpPr>
        <p:spPr>
          <a:xfrm rot="0">
            <a:off x="2228699" y="3090521"/>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Be cautious of links or attachments in emails or messages from unknown or untrusted sources. Hover over links to check their actual destinations, and do not click on suspicious links or download attachments that you were not expecting. </a:t>
            </a:r>
          </a:p>
        </p:txBody>
      </p:sp>
      <p:sp>
        <p:nvSpPr>
          <p:cNvPr name="Freeform 12" id="12"/>
          <p:cNvSpPr/>
          <p:nvPr/>
        </p:nvSpPr>
        <p:spPr>
          <a:xfrm flipH="false" flipV="false" rot="0">
            <a:off x="2164649"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92749" y="6041695"/>
            <a:ext cx="6104449" cy="1216025"/>
            <a:chOff x="0" y="0"/>
            <a:chExt cx="8139266" cy="1621367"/>
          </a:xfrm>
        </p:grpSpPr>
        <p:sp>
          <p:nvSpPr>
            <p:cNvPr name="TextBox 14" id="1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06</a:t>
              </a:r>
            </a:p>
          </p:txBody>
        </p:sp>
        <p:sp>
          <p:nvSpPr>
            <p:cNvPr name="TextBox 15" id="15"/>
            <p:cNvSpPr txBox="true"/>
            <p:nvPr/>
          </p:nvSpPr>
          <p:spPr>
            <a:xfrm rot="0">
              <a:off x="2156046" y="513292"/>
              <a:ext cx="5983220" cy="5471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GENERIC GREETINGS </a:t>
              </a:r>
            </a:p>
          </p:txBody>
        </p:sp>
      </p:grpSp>
      <p:sp>
        <p:nvSpPr>
          <p:cNvPr name="TextBox 16" id="16"/>
          <p:cNvSpPr txBox="true"/>
          <p:nvPr/>
        </p:nvSpPr>
        <p:spPr>
          <a:xfrm rot="0">
            <a:off x="2292749" y="7420610"/>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emails may use generic greetings like "Dear Customer" instead of addressing you by your name. Legitimate organizations often personalize their communications with your name or other relevant information. </a:t>
            </a:r>
          </a:p>
        </p:txBody>
      </p:sp>
      <p:pic>
        <p:nvPicPr>
          <p:cNvPr name="Picture 17" id="17"/>
          <p:cNvPicPr>
            <a:picLocks noChangeAspect="true"/>
          </p:cNvPicPr>
          <p:nvPr/>
        </p:nvPicPr>
        <p:blipFill>
          <a:blip r:embed="rId4"/>
          <a:srcRect l="0" t="0" r="0" b="0"/>
          <a:stretch>
            <a:fillRect/>
          </a:stretch>
        </p:blipFill>
        <p:spPr>
          <a:xfrm flipH="false" flipV="false" rot="0">
            <a:off x="10193273" y="6649707"/>
            <a:ext cx="737744" cy="801896"/>
          </a:xfrm>
          <a:prstGeom prst="rect">
            <a:avLst/>
          </a:prstGeom>
        </p:spPr>
      </p:pic>
      <p:sp>
        <p:nvSpPr>
          <p:cNvPr name="TextBox 18" id="18"/>
          <p:cNvSpPr txBox="true"/>
          <p:nvPr/>
        </p:nvSpPr>
        <p:spPr>
          <a:xfrm rot="0">
            <a:off x="11202659" y="6766313"/>
            <a:ext cx="4450071" cy="925830"/>
          </a:xfrm>
          <a:prstGeom prst="rect">
            <a:avLst/>
          </a:prstGeom>
        </p:spPr>
        <p:txBody>
          <a:bodyPr anchor="t" rtlCol="false" tIns="0" lIns="0" bIns="0" rIns="0">
            <a:spAutoFit/>
          </a:bodyPr>
          <a:lstStyle/>
          <a:p>
            <a:pPr algn="l">
              <a:lnSpc>
                <a:spcPts val="2520"/>
              </a:lnSpc>
            </a:pPr>
            <a:r>
              <a:rPr lang="en-US" sz="1800">
                <a:solidFill>
                  <a:srgbClr val="DBF3F7"/>
                </a:solidFill>
                <a:latin typeface="Open Sans Italics"/>
              </a:rPr>
              <a:t>Which of the seven red flags do you think is the hardest to detect? What makes you say that?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311626" y="1768756"/>
            <a:ext cx="6610201" cy="338772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CONSIDER THESE RED FLAGS</a:t>
            </a:r>
          </a:p>
        </p:txBody>
      </p:sp>
      <p:pic>
        <p:nvPicPr>
          <p:cNvPr name="Picture 3" id="3"/>
          <p:cNvPicPr>
            <a:picLocks noChangeAspect="true"/>
          </p:cNvPicPr>
          <p:nvPr/>
        </p:nvPicPr>
        <p:blipFill>
          <a:blip r:embed="rId2"/>
          <a:srcRect l="0" t="0" r="0" b="0"/>
          <a:stretch>
            <a:fillRect/>
          </a:stretch>
        </p:blipFill>
        <p:spPr>
          <a:xfrm flipH="false" flipV="false" rot="0">
            <a:off x="1311626" y="5879290"/>
            <a:ext cx="737744" cy="801896"/>
          </a:xfrm>
          <a:prstGeom prst="rect">
            <a:avLst/>
          </a:prstGeom>
        </p:spPr>
      </p:pic>
      <p:sp>
        <p:nvSpPr>
          <p:cNvPr name="TextBox 4" id="4"/>
          <p:cNvSpPr txBox="true"/>
          <p:nvPr/>
        </p:nvSpPr>
        <p:spPr>
          <a:xfrm rot="0">
            <a:off x="2321011" y="5995895"/>
            <a:ext cx="4450071" cy="925830"/>
          </a:xfrm>
          <a:prstGeom prst="rect">
            <a:avLst/>
          </a:prstGeom>
        </p:spPr>
        <p:txBody>
          <a:bodyPr anchor="t" rtlCol="false" tIns="0" lIns="0" bIns="0" rIns="0">
            <a:spAutoFit/>
          </a:bodyPr>
          <a:lstStyle/>
          <a:p>
            <a:pPr algn="l">
              <a:lnSpc>
                <a:spcPts val="2520"/>
              </a:lnSpc>
            </a:pPr>
            <a:r>
              <a:rPr lang="en-US" sz="1800">
                <a:solidFill>
                  <a:srgbClr val="DBF3F7"/>
                </a:solidFill>
                <a:latin typeface="Open Sans Italics"/>
              </a:rPr>
              <a:t>Read the examples and then identify which form of phishing it is and what red flags make it a phishing attempt.</a:t>
            </a:r>
          </a:p>
        </p:txBody>
      </p:sp>
      <p:sp>
        <p:nvSpPr>
          <p:cNvPr name="TextBox 5" id="5"/>
          <p:cNvSpPr txBox="true"/>
          <p:nvPr/>
        </p:nvSpPr>
        <p:spPr>
          <a:xfrm rot="0">
            <a:off x="10565227" y="2043650"/>
            <a:ext cx="4487415" cy="422275"/>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EXAMPLE 1</a:t>
            </a:r>
          </a:p>
        </p:txBody>
      </p:sp>
      <p:sp>
        <p:nvSpPr>
          <p:cNvPr name="TextBox 6" id="6"/>
          <p:cNvSpPr txBox="true"/>
          <p:nvPr/>
        </p:nvSpPr>
        <p:spPr>
          <a:xfrm rot="0">
            <a:off x="10565227" y="2752022"/>
            <a:ext cx="6104449" cy="21424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You come across a pop-up window while browsing a website that asks you for your credit card information to claim a prize or discount within the next 10 minutes. The website looks legitimate, but you only have 10 minutes to submit your personal information.  </a:t>
            </a:r>
          </a:p>
        </p:txBody>
      </p:sp>
      <p:sp>
        <p:nvSpPr>
          <p:cNvPr name="TextBox 7" id="7"/>
          <p:cNvSpPr txBox="true"/>
          <p:nvPr/>
        </p:nvSpPr>
        <p:spPr>
          <a:xfrm rot="0">
            <a:off x="10565227" y="5675625"/>
            <a:ext cx="4487415" cy="422275"/>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EXAMPLE 2</a:t>
            </a:r>
          </a:p>
        </p:txBody>
      </p:sp>
      <p:sp>
        <p:nvSpPr>
          <p:cNvPr name="TextBox 8" id="8"/>
          <p:cNvSpPr txBox="true"/>
          <p:nvPr/>
        </p:nvSpPr>
        <p:spPr>
          <a:xfrm rot="0">
            <a:off x="10565227" y="6383997"/>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You receive a message on social media from someone claiming to be a friend or family member, asking for your address and phone number. You've never met this person and don't see photos of them with your family or friends.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7785610" y="1692556"/>
            <a:ext cx="8824656" cy="3676650"/>
          </a:xfrm>
          <a:prstGeom prst="rect">
            <a:avLst/>
          </a:prstGeom>
        </p:spPr>
        <p:txBody>
          <a:bodyPr anchor="t" rtlCol="false" tIns="0" lIns="0" bIns="0" rIns="0">
            <a:spAutoFit/>
          </a:bodyPr>
          <a:lstStyle/>
          <a:p>
            <a:pPr algn="l" marL="0" indent="0" lvl="0">
              <a:lnSpc>
                <a:spcPts val="9600"/>
              </a:lnSpc>
            </a:pPr>
            <a:r>
              <a:rPr lang="en-US" sz="8000" spc="160">
                <a:solidFill>
                  <a:srgbClr val="F6E7D8"/>
                </a:solidFill>
                <a:latin typeface="Archivo Black"/>
              </a:rPr>
              <a:t>REPORT PHISHING ATTEMPTS</a:t>
            </a:r>
          </a:p>
        </p:txBody>
      </p:sp>
      <p:sp>
        <p:nvSpPr>
          <p:cNvPr name="TextBox 3" id="3"/>
          <p:cNvSpPr txBox="true"/>
          <p:nvPr/>
        </p:nvSpPr>
        <p:spPr>
          <a:xfrm rot="0">
            <a:off x="7785610" y="5720752"/>
            <a:ext cx="8824656" cy="3115437"/>
          </a:xfrm>
          <a:prstGeom prst="rect">
            <a:avLst/>
          </a:prstGeom>
        </p:spPr>
        <p:txBody>
          <a:bodyPr anchor="t" rtlCol="false" tIns="0" lIns="0" bIns="0" rIns="0">
            <a:spAutoFit/>
          </a:bodyPr>
          <a:lstStyle/>
          <a:p>
            <a:pPr algn="l">
              <a:lnSpc>
                <a:spcPts val="3108"/>
              </a:lnSpc>
            </a:pPr>
            <a:r>
              <a:rPr lang="en-US" sz="2220" spc="44">
                <a:solidFill>
                  <a:srgbClr val="F6E7D8"/>
                </a:solidFill>
                <a:latin typeface="Open Sans"/>
              </a:rPr>
              <a:t>If you suspect a phishing attempt, report it to a trusted adult, teacher, or the school's IT department. Please don't forward the phishing email or message to another user. You can show them on your device. Forwarding phishing emails could lead to others being phished. </a:t>
            </a:r>
          </a:p>
          <a:p>
            <a:pPr algn="l">
              <a:lnSpc>
                <a:spcPts val="3108"/>
              </a:lnSpc>
            </a:pPr>
          </a:p>
          <a:p>
            <a:pPr algn="l" marL="0" indent="0" lvl="0">
              <a:lnSpc>
                <a:spcPts val="3108"/>
              </a:lnSpc>
              <a:spcBef>
                <a:spcPct val="0"/>
              </a:spcBef>
            </a:pPr>
            <a:r>
              <a:rPr lang="en-US" sz="2220" spc="44">
                <a:solidFill>
                  <a:srgbClr val="F6E7D8"/>
                </a:solidFill>
                <a:latin typeface="Open Sans"/>
              </a:rPr>
              <a:t>Reporting phishing attempts helps protect others from falling victim to the scam. </a:t>
            </a:r>
          </a:p>
        </p:txBody>
      </p:sp>
      <p:sp>
        <p:nvSpPr>
          <p:cNvPr name="Freeform 4" id="4"/>
          <p:cNvSpPr/>
          <p:nvPr/>
        </p:nvSpPr>
        <p:spPr>
          <a:xfrm flipH="false" flipV="false" rot="0">
            <a:off x="2056628" y="2621131"/>
            <a:ext cx="3815083" cy="5044738"/>
          </a:xfrm>
          <a:custGeom>
            <a:avLst/>
            <a:gdLst/>
            <a:ahLst/>
            <a:cxnLst/>
            <a:rect r="r" b="b" t="t" l="l"/>
            <a:pathLst>
              <a:path h="5044738" w="3815083">
                <a:moveTo>
                  <a:pt x="0" y="0"/>
                </a:moveTo>
                <a:lnTo>
                  <a:pt x="3815083" y="0"/>
                </a:lnTo>
                <a:lnTo>
                  <a:pt x="3815083" y="5044738"/>
                </a:lnTo>
                <a:lnTo>
                  <a:pt x="0" y="50447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DAGHGvXRxPo</dc:identifier>
  <dcterms:modified xsi:type="dcterms:W3CDTF">2011-08-01T06:04:30Z</dcterms:modified>
  <cp:revision>1</cp:revision>
  <dc:title>Non Text Magic Studio Magic Design for Presentations L&amp;P</dc:title>
</cp:coreProperties>
</file>