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9"/>
  </p:notesMasterIdLst>
  <p:sldIdLst>
    <p:sldId id="256" r:id="rId2"/>
    <p:sldId id="257" r:id="rId3"/>
    <p:sldId id="259" r:id="rId4"/>
    <p:sldId id="260" r:id="rId5"/>
    <p:sldId id="317" r:id="rId6"/>
    <p:sldId id="264" r:id="rId7"/>
    <p:sldId id="314" r:id="rId8"/>
    <p:sldId id="265" r:id="rId9"/>
    <p:sldId id="266" r:id="rId10"/>
    <p:sldId id="284" r:id="rId11"/>
    <p:sldId id="285" r:id="rId12"/>
    <p:sldId id="283" r:id="rId13"/>
    <p:sldId id="287" r:id="rId14"/>
    <p:sldId id="286" r:id="rId15"/>
    <p:sldId id="288" r:id="rId16"/>
    <p:sldId id="289" r:id="rId17"/>
    <p:sldId id="290" r:id="rId18"/>
    <p:sldId id="291" r:id="rId19"/>
    <p:sldId id="267" r:id="rId20"/>
    <p:sldId id="268" r:id="rId21"/>
    <p:sldId id="270" r:id="rId22"/>
    <p:sldId id="292" r:id="rId23"/>
    <p:sldId id="294" r:id="rId24"/>
    <p:sldId id="293" r:id="rId25"/>
    <p:sldId id="295" r:id="rId26"/>
    <p:sldId id="296" r:id="rId27"/>
    <p:sldId id="297" r:id="rId28"/>
    <p:sldId id="298" r:id="rId29"/>
    <p:sldId id="271" r:id="rId30"/>
    <p:sldId id="299" r:id="rId31"/>
    <p:sldId id="301" r:id="rId32"/>
    <p:sldId id="302" r:id="rId33"/>
    <p:sldId id="303" r:id="rId34"/>
    <p:sldId id="304" r:id="rId35"/>
    <p:sldId id="305" r:id="rId36"/>
    <p:sldId id="306" r:id="rId37"/>
    <p:sldId id="300" r:id="rId38"/>
    <p:sldId id="307" r:id="rId39"/>
    <p:sldId id="308" r:id="rId40"/>
    <p:sldId id="309" r:id="rId41"/>
    <p:sldId id="313" r:id="rId42"/>
    <p:sldId id="274" r:id="rId43"/>
    <p:sldId id="316" r:id="rId44"/>
    <p:sldId id="282" r:id="rId45"/>
    <p:sldId id="310" r:id="rId46"/>
    <p:sldId id="311" r:id="rId47"/>
    <p:sldId id="315" r:id="rId48"/>
  </p:sldIdLst>
  <p:sldSz cx="9144000" cy="5143500" type="screen16x9"/>
  <p:notesSz cx="6858000" cy="9144000"/>
  <p:embeddedFontLst>
    <p:embeddedFont>
      <p:font typeface="Lato" panose="020B060402020202020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70" autoAdjust="0"/>
    <p:restoredTop sz="94660"/>
  </p:normalViewPr>
  <p:slideViewPr>
    <p:cSldViewPr snapToGrid="0">
      <p:cViewPr varScale="1">
        <p:scale>
          <a:sx n="106" d="100"/>
          <a:sy n="106" d="100"/>
        </p:scale>
        <p:origin x="966" y="10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2368091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8085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50166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00722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70729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70116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91312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46547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69079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542733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203017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be769bad0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2be769bad0d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10692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589202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be769bad0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2be769bad0d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10891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579622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618814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269198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191394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51011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89178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830334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82460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29482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203055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628157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328830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173442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875113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5554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98586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886412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895777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884968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8554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746152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211113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687886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020358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323805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621055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858199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168100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21302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01188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20972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29886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be769bad0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2be769bad0d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9159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06610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9pPr>
          </a:lstStyle>
          <a:p>
            <a:endParaRPr/>
          </a:p>
        </p:txBody>
      </p:sp>
      <p:sp>
        <p:nvSpPr>
          <p:cNvPr id="10" name="Google Shape;10;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11" name="Google Shape;11;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9pPr>
          </a:lstStyle>
          <a:p>
            <a:r>
              <a:t>xx%</a:t>
            </a:r>
          </a:p>
        </p:txBody>
      </p:sp>
      <p:sp>
        <p:nvSpPr>
          <p:cNvPr id="47" name="Google Shape;47;p1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marR="0" lvl="0"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8" name="Google Shape;4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9pPr>
          </a:lstStyle>
          <a:p>
            <a:endParaRPr/>
          </a:p>
        </p:txBody>
      </p:sp>
      <p:sp>
        <p:nvSpPr>
          <p:cNvPr id="16" name="Google Shape;16;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 name="Google Shape;19;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0" name="Google Shape;20;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 name="Google Shape;23;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4" name="Google Shape;24;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5" name="Google Shape;25;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9pPr>
          </a:lstStyle>
          <a:p>
            <a:endParaRPr/>
          </a:p>
        </p:txBody>
      </p:sp>
      <p:sp>
        <p:nvSpPr>
          <p:cNvPr id="31" name="Google Shape;31;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marR="0" lvl="0"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2" name="Google Shape;3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9pPr>
          </a:lstStyle>
          <a:p>
            <a:endParaRPr/>
          </a:p>
        </p:txBody>
      </p:sp>
      <p:sp>
        <p:nvSpPr>
          <p:cNvPr id="35" name="Google Shape;3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9pPr>
          </a:lstStyle>
          <a:p>
            <a:endParaRPr/>
          </a:p>
        </p:txBody>
      </p:sp>
      <p:sp>
        <p:nvSpPr>
          <p:cNvPr id="39" name="Google Shape;39;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40" name="Google Shape;40;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1" name="Google Shape;4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7" name="Google Shape;7;p1"/>
          <p:cNvPicPr preferRelativeResize="0"/>
          <p:nvPr/>
        </p:nvPicPr>
        <p:blipFill rotWithShape="1">
          <a:blip r:embed="rId12">
            <a:alphaModFix/>
          </a:blip>
          <a:srcRect r="8239" b="22214"/>
          <a:stretch/>
        </p:blipFill>
        <p:spPr>
          <a:xfrm>
            <a:off x="6714375" y="0"/>
            <a:ext cx="2429625" cy="5260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3"/>
          <p:cNvSpPr txBox="1"/>
          <p:nvPr/>
        </p:nvSpPr>
        <p:spPr>
          <a:xfrm>
            <a:off x="733200" y="3550575"/>
            <a:ext cx="7677600" cy="15491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dirty="0">
                <a:solidFill>
                  <a:srgbClr val="000000"/>
                </a:solidFill>
                <a:latin typeface="Lato"/>
                <a:ea typeface="Lato"/>
                <a:cs typeface="Lato"/>
                <a:sym typeface="Lato"/>
              </a:rPr>
              <a:t>Power BI Project:</a:t>
            </a:r>
            <a:endParaRPr sz="2400" b="1" i="0" u="none" strike="noStrike" cap="none" dirty="0">
              <a:solidFill>
                <a:srgbClr val="000000"/>
              </a:solidFill>
              <a:latin typeface="Lato"/>
              <a:ea typeface="Lato"/>
              <a:cs typeface="Lato"/>
              <a:sym typeface="Lato"/>
            </a:endParaRPr>
          </a:p>
          <a:p>
            <a:pPr marL="0" marR="0" lvl="0" indent="0" algn="l" rtl="0">
              <a:lnSpc>
                <a:spcPct val="100000"/>
              </a:lnSpc>
              <a:spcBef>
                <a:spcPts val="1000"/>
              </a:spcBef>
              <a:spcAft>
                <a:spcPts val="0"/>
              </a:spcAft>
              <a:buClr>
                <a:schemeClr val="dk1"/>
              </a:buClr>
              <a:buSzPts val="1100"/>
              <a:buFont typeface="Arial"/>
              <a:buNone/>
            </a:pPr>
            <a:r>
              <a:rPr lang="en-GB" sz="2400" b="1" i="0" u="none" strike="noStrike" cap="none" dirty="0">
                <a:solidFill>
                  <a:schemeClr val="dk1"/>
                </a:solidFill>
                <a:latin typeface="Lato"/>
                <a:ea typeface="Lato"/>
                <a:cs typeface="Lato"/>
                <a:sym typeface="Lato"/>
              </a:rPr>
              <a:t>Columbia Asia </a:t>
            </a:r>
            <a:r>
              <a:rPr lang="en-GB" sz="2400" b="1" i="0" u="none" strike="noStrike" cap="none" dirty="0" smtClean="0">
                <a:solidFill>
                  <a:schemeClr val="dk1"/>
                </a:solidFill>
                <a:latin typeface="Lato"/>
                <a:ea typeface="Lato"/>
                <a:cs typeface="Lato"/>
                <a:sym typeface="Lato"/>
              </a:rPr>
              <a:t>Hospital</a:t>
            </a:r>
          </a:p>
          <a:p>
            <a:pPr marL="0" marR="0" lvl="0" indent="0" algn="l" rtl="0">
              <a:lnSpc>
                <a:spcPct val="100000"/>
              </a:lnSpc>
              <a:spcBef>
                <a:spcPts val="1000"/>
              </a:spcBef>
              <a:spcAft>
                <a:spcPts val="0"/>
              </a:spcAft>
              <a:buClr>
                <a:schemeClr val="dk1"/>
              </a:buClr>
              <a:buSzPts val="1100"/>
              <a:buFont typeface="Arial"/>
              <a:buNone/>
            </a:pPr>
            <a:r>
              <a:rPr lang="en-GB" sz="2400" b="1" dirty="0" smtClean="0">
                <a:solidFill>
                  <a:schemeClr val="dk1"/>
                </a:solidFill>
                <a:latin typeface="Lato"/>
                <a:ea typeface="Lato"/>
                <a:cs typeface="Lato"/>
                <a:sym typeface="Lato"/>
              </a:rPr>
              <a:t>Submitted by : </a:t>
            </a:r>
            <a:r>
              <a:rPr lang="en-GB" sz="2400" b="1" dirty="0" err="1" smtClean="0">
                <a:solidFill>
                  <a:schemeClr val="dk1"/>
                </a:solidFill>
                <a:latin typeface="Lato"/>
                <a:ea typeface="Lato"/>
                <a:cs typeface="Lato"/>
                <a:sym typeface="Lato"/>
              </a:rPr>
              <a:t>Rohit</a:t>
            </a:r>
            <a:r>
              <a:rPr lang="en-GB" sz="2400" b="1" dirty="0" smtClean="0">
                <a:solidFill>
                  <a:schemeClr val="dk1"/>
                </a:solidFill>
                <a:latin typeface="Lato"/>
                <a:ea typeface="Lato"/>
                <a:cs typeface="Lato"/>
                <a:sym typeface="Lato"/>
              </a:rPr>
              <a:t> </a:t>
            </a:r>
            <a:r>
              <a:rPr lang="en-GB" sz="2400" b="1" dirty="0" err="1" smtClean="0">
                <a:solidFill>
                  <a:schemeClr val="dk1"/>
                </a:solidFill>
                <a:latin typeface="Lato"/>
                <a:ea typeface="Lato"/>
                <a:cs typeface="Lato"/>
                <a:sym typeface="Lato"/>
              </a:rPr>
              <a:t>Mehra</a:t>
            </a:r>
            <a:endParaRPr sz="2400" b="1" i="0" u="none" strike="noStrike" cap="none" dirty="0">
              <a:solidFill>
                <a:srgbClr val="000000"/>
              </a:solidFill>
              <a:latin typeface="Lato"/>
              <a:ea typeface="Lato"/>
              <a:cs typeface="Lato"/>
              <a:sym typeface="Lato"/>
            </a:endParaRPr>
          </a:p>
        </p:txBody>
      </p:sp>
      <p:pic>
        <p:nvPicPr>
          <p:cNvPr id="54" name="Google Shape;54;p13"/>
          <p:cNvPicPr preferRelativeResize="0"/>
          <p:nvPr/>
        </p:nvPicPr>
        <p:blipFill rotWithShape="1">
          <a:blip r:embed="rId3">
            <a:alphaModFix/>
          </a:blip>
          <a:srcRect/>
          <a:stretch/>
        </p:blipFill>
        <p:spPr>
          <a:xfrm>
            <a:off x="2403974" y="624675"/>
            <a:ext cx="4336075" cy="2661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p:nvPr/>
        </p:nvSpPr>
        <p:spPr>
          <a:xfrm>
            <a:off x="1856550" y="134675"/>
            <a:ext cx="52545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14000"/>
              </a:lnSpc>
              <a:spcBef>
                <a:spcPts val="0"/>
              </a:spcBef>
              <a:spcAft>
                <a:spcPts val="0"/>
              </a:spcAft>
              <a:buClr>
                <a:srgbClr val="000000"/>
              </a:buClr>
              <a:buSzPts val="1800"/>
              <a:buFont typeface="Arial"/>
              <a:buNone/>
            </a:pPr>
            <a:r>
              <a:rPr lang="en-GB" sz="1600" b="1" i="0" u="none" strike="noStrike" cap="none">
                <a:solidFill>
                  <a:schemeClr val="dk1"/>
                </a:solidFill>
                <a:latin typeface="Lato"/>
                <a:ea typeface="Lato"/>
                <a:cs typeface="Lato"/>
                <a:sym typeface="Lato"/>
              </a:rPr>
              <a:t>Objective Questions (Cont..)</a:t>
            </a:r>
            <a:endParaRPr sz="1600" b="0" i="0" u="none" strike="noStrike" cap="none">
              <a:solidFill>
                <a:srgbClr val="000000"/>
              </a:solidFill>
              <a:latin typeface="Lato"/>
              <a:ea typeface="Lato"/>
              <a:cs typeface="Lato"/>
              <a:sym typeface="Lato"/>
            </a:endParaRPr>
          </a:p>
        </p:txBody>
      </p:sp>
      <p:sp>
        <p:nvSpPr>
          <p:cNvPr id="114" name="Google Shape;114;p23"/>
          <p:cNvSpPr txBox="1"/>
          <p:nvPr/>
        </p:nvSpPr>
        <p:spPr>
          <a:xfrm>
            <a:off x="357300" y="565775"/>
            <a:ext cx="8429400" cy="4296659"/>
          </a:xfrm>
          <a:prstGeom prst="rect">
            <a:avLst/>
          </a:prstGeom>
          <a:noFill/>
          <a:ln>
            <a:noFill/>
          </a:ln>
        </p:spPr>
        <p:txBody>
          <a:bodyPr spcFirstLastPara="1" wrap="square" lIns="91425" tIns="91425" rIns="91425" bIns="91425" anchor="t" anchorCtr="0">
            <a:spAutoFit/>
          </a:bodyPr>
          <a:lstStyle/>
          <a:p>
            <a:pPr marL="457200" lvl="0">
              <a:lnSpc>
                <a:spcPct val="114000"/>
              </a:lnSpc>
              <a:spcBef>
                <a:spcPts val="1000"/>
              </a:spcBef>
            </a:pPr>
            <a:endParaRPr lang="en-US" dirty="0" smtClean="0">
              <a:solidFill>
                <a:schemeClr val="dk1"/>
              </a:solidFill>
              <a:latin typeface="Lato"/>
              <a:ea typeface="Lato"/>
              <a:cs typeface="Lato"/>
              <a:sym typeface="Lato"/>
            </a:endParaRPr>
          </a:p>
          <a:p>
            <a:pPr marL="457200" lvl="0">
              <a:lnSpc>
                <a:spcPct val="114000"/>
              </a:lnSpc>
              <a:spcBef>
                <a:spcPts val="1000"/>
              </a:spcBef>
            </a:pPr>
            <a:endParaRPr lang="en-US" dirty="0">
              <a:solidFill>
                <a:schemeClr val="dk1"/>
              </a:solidFill>
              <a:latin typeface="Lato"/>
              <a:ea typeface="Lato"/>
              <a:cs typeface="Lato"/>
              <a:sym typeface="Lato"/>
            </a:endParaRPr>
          </a:p>
          <a:p>
            <a:pPr marL="457200" lvl="0">
              <a:lnSpc>
                <a:spcPct val="114000"/>
              </a:lnSpc>
              <a:spcBef>
                <a:spcPts val="1000"/>
              </a:spcBef>
            </a:pPr>
            <a:endParaRPr lang="en-US" dirty="0" smtClean="0">
              <a:solidFill>
                <a:schemeClr val="dk1"/>
              </a:solidFill>
              <a:latin typeface="Lato"/>
              <a:ea typeface="Lato"/>
              <a:cs typeface="Lato"/>
              <a:sym typeface="Lato"/>
            </a:endParaRPr>
          </a:p>
          <a:p>
            <a:pPr marL="457200" lvl="0">
              <a:lnSpc>
                <a:spcPct val="114000"/>
              </a:lnSpc>
              <a:spcBef>
                <a:spcPts val="1000"/>
              </a:spcBef>
            </a:pPr>
            <a:endParaRPr lang="en-US" dirty="0">
              <a:solidFill>
                <a:schemeClr val="dk1"/>
              </a:solidFill>
              <a:latin typeface="Lato"/>
              <a:ea typeface="Lato"/>
              <a:cs typeface="Lato"/>
              <a:sym typeface="Lato"/>
            </a:endParaRPr>
          </a:p>
          <a:p>
            <a:pPr marL="457200" lvl="0">
              <a:lnSpc>
                <a:spcPct val="114000"/>
              </a:lnSpc>
              <a:spcBef>
                <a:spcPts val="1000"/>
              </a:spcBef>
            </a:pPr>
            <a:endParaRPr lang="en-US" dirty="0" smtClean="0">
              <a:solidFill>
                <a:schemeClr val="dk1"/>
              </a:solidFill>
              <a:latin typeface="Lato"/>
              <a:ea typeface="Lato"/>
              <a:cs typeface="Lato"/>
              <a:sym typeface="Lato"/>
            </a:endParaRPr>
          </a:p>
          <a:p>
            <a:pPr marL="457200" lvl="0">
              <a:lnSpc>
                <a:spcPct val="114000"/>
              </a:lnSpc>
              <a:spcBef>
                <a:spcPts val="1000"/>
              </a:spcBef>
            </a:pPr>
            <a:endParaRPr lang="en-US" dirty="0">
              <a:solidFill>
                <a:schemeClr val="dk1"/>
              </a:solidFill>
              <a:latin typeface="Lato"/>
              <a:ea typeface="Lato"/>
              <a:cs typeface="Lato"/>
              <a:sym typeface="Lato"/>
            </a:endParaRPr>
          </a:p>
          <a:p>
            <a:pPr marL="457200" lvl="0">
              <a:lnSpc>
                <a:spcPct val="114000"/>
              </a:lnSpc>
              <a:spcBef>
                <a:spcPts val="1000"/>
              </a:spcBef>
            </a:pPr>
            <a:endParaRPr lang="en-US" dirty="0" smtClean="0">
              <a:solidFill>
                <a:schemeClr val="dk1"/>
              </a:solidFill>
              <a:latin typeface="Lato"/>
              <a:ea typeface="Lato"/>
              <a:cs typeface="Lato"/>
              <a:sym typeface="Lato"/>
            </a:endParaRPr>
          </a:p>
          <a:p>
            <a:pPr marL="457200" lvl="0">
              <a:lnSpc>
                <a:spcPct val="114000"/>
              </a:lnSpc>
              <a:spcBef>
                <a:spcPts val="1000"/>
              </a:spcBef>
            </a:pPr>
            <a:endParaRPr lang="en-US" dirty="0">
              <a:solidFill>
                <a:schemeClr val="dk1"/>
              </a:solidFill>
              <a:latin typeface="Lato"/>
              <a:ea typeface="Lato"/>
              <a:cs typeface="Lato"/>
              <a:sym typeface="Lato"/>
            </a:endParaRPr>
          </a:p>
          <a:p>
            <a:pPr marL="457200" lvl="0">
              <a:lnSpc>
                <a:spcPct val="114000"/>
              </a:lnSpc>
              <a:spcBef>
                <a:spcPts val="1000"/>
              </a:spcBef>
            </a:pPr>
            <a:endParaRPr lang="en-US" dirty="0" smtClean="0">
              <a:solidFill>
                <a:schemeClr val="dk1"/>
              </a:solidFill>
              <a:latin typeface="Lato"/>
              <a:ea typeface="Lato"/>
              <a:cs typeface="Lato"/>
              <a:sym typeface="Lato"/>
            </a:endParaRPr>
          </a:p>
          <a:p>
            <a:pPr marL="457200" lvl="0">
              <a:lnSpc>
                <a:spcPct val="114000"/>
              </a:lnSpc>
              <a:spcBef>
                <a:spcPts val="1000"/>
              </a:spcBef>
            </a:pPr>
            <a:endParaRPr lang="en-US" dirty="0" smtClean="0">
              <a:solidFill>
                <a:schemeClr val="dk1"/>
              </a:solidFill>
              <a:latin typeface="Lato"/>
              <a:ea typeface="Lato"/>
              <a:cs typeface="Lato"/>
              <a:sym typeface="Lato"/>
            </a:endParaRPr>
          </a:p>
          <a:p>
            <a:pPr marL="457200" lvl="0">
              <a:lnSpc>
                <a:spcPct val="114000"/>
              </a:lnSpc>
              <a:spcBef>
                <a:spcPts val="1000"/>
              </a:spcBef>
            </a:pPr>
            <a:endParaRPr lang="en-US" dirty="0">
              <a:solidFill>
                <a:schemeClr val="dk1"/>
              </a:solidFill>
              <a:latin typeface="Lato"/>
              <a:ea typeface="Lato"/>
              <a:cs typeface="Lato"/>
              <a:sym typeface="Lato"/>
            </a:endParaRPr>
          </a:p>
        </p:txBody>
      </p:sp>
      <p:pic>
        <p:nvPicPr>
          <p:cNvPr id="6" name="Picture 5"/>
          <p:cNvPicPr/>
          <p:nvPr/>
        </p:nvPicPr>
        <p:blipFill>
          <a:blip r:embed="rId3"/>
          <a:stretch>
            <a:fillRect/>
          </a:stretch>
        </p:blipFill>
        <p:spPr>
          <a:xfrm>
            <a:off x="804390" y="565775"/>
            <a:ext cx="3251561" cy="3734621"/>
          </a:xfrm>
          <a:prstGeom prst="rect">
            <a:avLst/>
          </a:prstGeom>
        </p:spPr>
      </p:pic>
      <p:sp>
        <p:nvSpPr>
          <p:cNvPr id="7" name="Rectangle 6"/>
          <p:cNvSpPr/>
          <p:nvPr/>
        </p:nvSpPr>
        <p:spPr>
          <a:xfrm>
            <a:off x="4483800" y="619721"/>
            <a:ext cx="2426329" cy="9868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sz="1100" dirty="0"/>
              <a:t>By doing this , it </a:t>
            </a:r>
            <a:r>
              <a:rPr lang="en-GB" sz="1100" dirty="0" smtClean="0"/>
              <a:t>has created </a:t>
            </a:r>
            <a:r>
              <a:rPr lang="en-GB" sz="1100" dirty="0"/>
              <a:t>a new column which states if the patient age is 33 , he will be falling under Age group 30-40.</a:t>
            </a:r>
            <a:endParaRPr lang="en-IN" sz="1100" dirty="0"/>
          </a:p>
        </p:txBody>
      </p:sp>
      <p:sp>
        <p:nvSpPr>
          <p:cNvPr id="3" name="Rounded Rectangle 2"/>
          <p:cNvSpPr/>
          <p:nvPr/>
        </p:nvSpPr>
        <p:spPr>
          <a:xfrm>
            <a:off x="4630401" y="3004176"/>
            <a:ext cx="3182740" cy="11678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GB" sz="1200" dirty="0"/>
              <a:t>Then we have  selected the “</a:t>
            </a:r>
            <a:r>
              <a:rPr lang="en-GB" sz="1200" b="1" dirty="0"/>
              <a:t>Group by”</a:t>
            </a:r>
            <a:r>
              <a:rPr lang="en-GB" sz="1200" dirty="0"/>
              <a:t> for this new Custom column “</a:t>
            </a:r>
            <a:r>
              <a:rPr lang="en-GB" sz="1200" i="1" dirty="0"/>
              <a:t>Patients Visits by </a:t>
            </a:r>
            <a:r>
              <a:rPr lang="en-GB" sz="1200" i="1" dirty="0" err="1"/>
              <a:t>Age_group</a:t>
            </a:r>
            <a:r>
              <a:rPr lang="en-GB" sz="1200" dirty="0"/>
              <a:t>” which has provided us the desired results. </a:t>
            </a:r>
            <a:endParaRPr lang="en-IN" sz="1200" dirty="0"/>
          </a:p>
        </p:txBody>
      </p:sp>
      <p:sp>
        <p:nvSpPr>
          <p:cNvPr id="5" name="Down Arrow 4"/>
          <p:cNvSpPr/>
          <p:nvPr/>
        </p:nvSpPr>
        <p:spPr>
          <a:xfrm>
            <a:off x="5124262" y="1756334"/>
            <a:ext cx="660902" cy="914437"/>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094421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p:nvPr/>
        </p:nvSpPr>
        <p:spPr>
          <a:xfrm>
            <a:off x="1856550" y="134675"/>
            <a:ext cx="52545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14000"/>
              </a:lnSpc>
              <a:spcBef>
                <a:spcPts val="0"/>
              </a:spcBef>
              <a:spcAft>
                <a:spcPts val="0"/>
              </a:spcAft>
              <a:buClr>
                <a:srgbClr val="000000"/>
              </a:buClr>
              <a:buSzPts val="1800"/>
              <a:buFont typeface="Arial"/>
              <a:buNone/>
            </a:pPr>
            <a:r>
              <a:rPr lang="en-GB" sz="1600" b="1" i="0" u="none" strike="noStrike" cap="none">
                <a:solidFill>
                  <a:schemeClr val="dk1"/>
                </a:solidFill>
                <a:latin typeface="Lato"/>
                <a:ea typeface="Lato"/>
                <a:cs typeface="Lato"/>
                <a:sym typeface="Lato"/>
              </a:rPr>
              <a:t>Objective Questions (Cont..)</a:t>
            </a:r>
            <a:endParaRPr sz="1600" b="0" i="0" u="none" strike="noStrike" cap="none">
              <a:solidFill>
                <a:srgbClr val="000000"/>
              </a:solidFill>
              <a:latin typeface="Lato"/>
              <a:ea typeface="Lato"/>
              <a:cs typeface="Lato"/>
              <a:sym typeface="Lato"/>
            </a:endParaRPr>
          </a:p>
        </p:txBody>
      </p:sp>
      <p:sp>
        <p:nvSpPr>
          <p:cNvPr id="114" name="Google Shape;114;p23"/>
          <p:cNvSpPr txBox="1"/>
          <p:nvPr/>
        </p:nvSpPr>
        <p:spPr>
          <a:xfrm>
            <a:off x="357300" y="565775"/>
            <a:ext cx="8429400" cy="3922838"/>
          </a:xfrm>
          <a:prstGeom prst="rect">
            <a:avLst/>
          </a:prstGeom>
          <a:noFill/>
          <a:ln>
            <a:noFill/>
          </a:ln>
        </p:spPr>
        <p:txBody>
          <a:bodyPr spcFirstLastPara="1" wrap="square" lIns="91425" tIns="91425" rIns="91425" bIns="91425" anchor="t" anchorCtr="0">
            <a:spAutoFit/>
          </a:bodyPr>
          <a:lstStyle/>
          <a:p>
            <a:pPr marL="457200" lvl="0">
              <a:lnSpc>
                <a:spcPct val="114000"/>
              </a:lnSpc>
              <a:spcBef>
                <a:spcPts val="1000"/>
              </a:spcBef>
            </a:pPr>
            <a:endParaRPr lang="en-US" dirty="0">
              <a:solidFill>
                <a:schemeClr val="dk1"/>
              </a:solidFill>
              <a:latin typeface="Lato"/>
              <a:ea typeface="Lato"/>
              <a:cs typeface="Lato"/>
              <a:sym typeface="Lato"/>
            </a:endParaRPr>
          </a:p>
          <a:p>
            <a:pPr marL="457200" lvl="0">
              <a:lnSpc>
                <a:spcPct val="114000"/>
              </a:lnSpc>
              <a:spcBef>
                <a:spcPts val="1000"/>
              </a:spcBef>
            </a:pPr>
            <a:endParaRPr lang="en-US" dirty="0">
              <a:solidFill>
                <a:schemeClr val="dk1"/>
              </a:solidFill>
              <a:latin typeface="Lato"/>
              <a:ea typeface="Lato"/>
              <a:cs typeface="Lato"/>
              <a:sym typeface="Lato"/>
            </a:endParaRPr>
          </a:p>
          <a:p>
            <a:pPr marL="457200" lvl="0">
              <a:lnSpc>
                <a:spcPct val="114000"/>
              </a:lnSpc>
              <a:spcBef>
                <a:spcPts val="1000"/>
              </a:spcBef>
            </a:pPr>
            <a:endParaRPr lang="en-US" dirty="0" smtClean="0">
              <a:solidFill>
                <a:schemeClr val="dk1"/>
              </a:solidFill>
              <a:latin typeface="Lato"/>
              <a:ea typeface="Lato"/>
              <a:cs typeface="Lato"/>
              <a:sym typeface="Lato"/>
            </a:endParaRPr>
          </a:p>
          <a:p>
            <a:pPr marL="457200" lvl="0">
              <a:lnSpc>
                <a:spcPct val="114000"/>
              </a:lnSpc>
              <a:spcBef>
                <a:spcPts val="1000"/>
              </a:spcBef>
            </a:pPr>
            <a:endParaRPr lang="en-US" dirty="0">
              <a:solidFill>
                <a:schemeClr val="dk1"/>
              </a:solidFill>
              <a:latin typeface="Lato"/>
              <a:ea typeface="Lato"/>
              <a:cs typeface="Lato"/>
              <a:sym typeface="Lato"/>
            </a:endParaRPr>
          </a:p>
          <a:p>
            <a:pPr marL="457200" lvl="0">
              <a:lnSpc>
                <a:spcPct val="114000"/>
              </a:lnSpc>
              <a:spcBef>
                <a:spcPts val="1000"/>
              </a:spcBef>
            </a:pPr>
            <a:r>
              <a:rPr lang="en-US" dirty="0" smtClean="0">
                <a:solidFill>
                  <a:schemeClr val="dk1"/>
                </a:solidFill>
                <a:latin typeface="Lato"/>
                <a:ea typeface="Lato"/>
                <a:cs typeface="Lato"/>
                <a:sym typeface="Lato"/>
              </a:rPr>
              <a:t> </a:t>
            </a:r>
          </a:p>
          <a:p>
            <a:pPr marL="457200" lvl="0">
              <a:lnSpc>
                <a:spcPct val="114000"/>
              </a:lnSpc>
              <a:spcBef>
                <a:spcPts val="1000"/>
              </a:spcBef>
            </a:pPr>
            <a:endParaRPr lang="en-US" dirty="0">
              <a:solidFill>
                <a:schemeClr val="dk1"/>
              </a:solidFill>
              <a:latin typeface="Lato"/>
              <a:ea typeface="Lato"/>
              <a:cs typeface="Lato"/>
              <a:sym typeface="Lato"/>
            </a:endParaRPr>
          </a:p>
          <a:p>
            <a:pPr marL="457200" lvl="0">
              <a:lnSpc>
                <a:spcPct val="114000"/>
              </a:lnSpc>
              <a:spcBef>
                <a:spcPts val="1000"/>
              </a:spcBef>
            </a:pPr>
            <a:endParaRPr lang="en-US" dirty="0" smtClean="0">
              <a:solidFill>
                <a:schemeClr val="dk1"/>
              </a:solidFill>
              <a:latin typeface="Lato"/>
              <a:ea typeface="Lato"/>
              <a:cs typeface="Lato"/>
              <a:sym typeface="Lato"/>
            </a:endParaRPr>
          </a:p>
          <a:p>
            <a:pPr marL="457200" lvl="0">
              <a:lnSpc>
                <a:spcPct val="114000"/>
              </a:lnSpc>
              <a:spcBef>
                <a:spcPts val="1000"/>
              </a:spcBef>
            </a:pPr>
            <a:endParaRPr lang="en-US" dirty="0" smtClean="0">
              <a:solidFill>
                <a:schemeClr val="dk1"/>
              </a:solidFill>
              <a:latin typeface="Lato"/>
              <a:ea typeface="Lato"/>
              <a:cs typeface="Lato"/>
              <a:sym typeface="Lato"/>
            </a:endParaRPr>
          </a:p>
          <a:p>
            <a:pPr marL="457200" lvl="0">
              <a:lnSpc>
                <a:spcPct val="114000"/>
              </a:lnSpc>
              <a:spcBef>
                <a:spcPts val="1000"/>
              </a:spcBef>
            </a:pPr>
            <a:r>
              <a:rPr lang="en-US" dirty="0" smtClean="0">
                <a:solidFill>
                  <a:schemeClr val="dk1"/>
                </a:solidFill>
                <a:latin typeface="Lato"/>
                <a:ea typeface="Lato"/>
                <a:cs typeface="Lato"/>
                <a:sym typeface="Lato"/>
              </a:rPr>
              <a:t>As we can see patients in the range of 20-30 are highest so we can conclude that the </a:t>
            </a:r>
            <a:endParaRPr lang="en-US" dirty="0">
              <a:solidFill>
                <a:schemeClr val="dk1"/>
              </a:solidFill>
              <a:latin typeface="Lato"/>
              <a:ea typeface="Lato"/>
              <a:cs typeface="Lato"/>
              <a:sym typeface="Lato"/>
            </a:endParaRPr>
          </a:p>
          <a:p>
            <a:pPr marL="457200" lvl="0">
              <a:lnSpc>
                <a:spcPct val="114000"/>
              </a:lnSpc>
              <a:spcBef>
                <a:spcPts val="1000"/>
              </a:spcBef>
            </a:pPr>
            <a:r>
              <a:rPr lang="en-US" dirty="0">
                <a:solidFill>
                  <a:schemeClr val="dk1"/>
                </a:solidFill>
                <a:latin typeface="Lato"/>
                <a:ea typeface="Lato"/>
                <a:cs typeface="Lato"/>
                <a:sym typeface="Lato"/>
              </a:rPr>
              <a:t> </a:t>
            </a:r>
            <a:r>
              <a:rPr lang="en-US" b="1" dirty="0" smtClean="0">
                <a:solidFill>
                  <a:schemeClr val="dk1"/>
                </a:solidFill>
                <a:latin typeface="Lato"/>
                <a:ea typeface="Lato"/>
                <a:cs typeface="Lato"/>
                <a:sym typeface="Lato"/>
              </a:rPr>
              <a:t>Patients </a:t>
            </a:r>
            <a:r>
              <a:rPr lang="en-US" b="1" dirty="0">
                <a:solidFill>
                  <a:schemeClr val="dk1"/>
                </a:solidFill>
                <a:latin typeface="Lato"/>
                <a:ea typeface="Lato"/>
                <a:cs typeface="Lato"/>
                <a:sym typeface="Lato"/>
              </a:rPr>
              <a:t>with age groups ranging from 20-30 visit the hospital most</a:t>
            </a:r>
            <a:r>
              <a:rPr lang="en-US" b="1" dirty="0" smtClean="0">
                <a:solidFill>
                  <a:schemeClr val="dk1"/>
                </a:solidFill>
                <a:latin typeface="Lato"/>
                <a:ea typeface="Lato"/>
                <a:cs typeface="Lato"/>
                <a:sym typeface="Lato"/>
              </a:rPr>
              <a:t>.</a:t>
            </a:r>
            <a:endParaRPr lang="en-US" b="1" dirty="0">
              <a:solidFill>
                <a:schemeClr val="dk1"/>
              </a:solidFill>
              <a:latin typeface="Lato"/>
              <a:ea typeface="Lato"/>
              <a:cs typeface="Lato"/>
              <a:sym typeface="Lato"/>
            </a:endParaRPr>
          </a:p>
        </p:txBody>
      </p:sp>
      <p:pic>
        <p:nvPicPr>
          <p:cNvPr id="8" name="Picture 7"/>
          <p:cNvPicPr/>
          <p:nvPr/>
        </p:nvPicPr>
        <p:blipFill>
          <a:blip r:embed="rId3"/>
          <a:stretch>
            <a:fillRect/>
          </a:stretch>
        </p:blipFill>
        <p:spPr>
          <a:xfrm>
            <a:off x="908116" y="655279"/>
            <a:ext cx="4650712" cy="2920840"/>
          </a:xfrm>
          <a:prstGeom prst="rect">
            <a:avLst/>
          </a:prstGeom>
        </p:spPr>
      </p:pic>
    </p:spTree>
    <p:extLst>
      <p:ext uri="{BB962C8B-B14F-4D97-AF65-F5344CB8AC3E}">
        <p14:creationId xmlns:p14="http://schemas.microsoft.com/office/powerpoint/2010/main" val="721935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p:nvPr/>
        </p:nvSpPr>
        <p:spPr>
          <a:xfrm>
            <a:off x="1856550" y="134675"/>
            <a:ext cx="52545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14000"/>
              </a:lnSpc>
              <a:spcBef>
                <a:spcPts val="0"/>
              </a:spcBef>
              <a:spcAft>
                <a:spcPts val="0"/>
              </a:spcAft>
              <a:buClr>
                <a:srgbClr val="000000"/>
              </a:buClr>
              <a:buSzPts val="1800"/>
              <a:buFont typeface="Arial"/>
              <a:buNone/>
            </a:pPr>
            <a:r>
              <a:rPr lang="en-GB" sz="1600" b="1" i="0" u="none" strike="noStrike" cap="none">
                <a:solidFill>
                  <a:schemeClr val="dk1"/>
                </a:solidFill>
                <a:latin typeface="Lato"/>
                <a:ea typeface="Lato"/>
                <a:cs typeface="Lato"/>
                <a:sym typeface="Lato"/>
              </a:rPr>
              <a:t>Objective Questions (Cont..)</a:t>
            </a:r>
            <a:endParaRPr sz="1600" b="0" i="0" u="none" strike="noStrike" cap="none">
              <a:solidFill>
                <a:srgbClr val="000000"/>
              </a:solidFill>
              <a:latin typeface="Lato"/>
              <a:ea typeface="Lato"/>
              <a:cs typeface="Lato"/>
              <a:sym typeface="Lato"/>
            </a:endParaRPr>
          </a:p>
        </p:txBody>
      </p:sp>
      <p:sp>
        <p:nvSpPr>
          <p:cNvPr id="114" name="Google Shape;114;p23"/>
          <p:cNvSpPr txBox="1"/>
          <p:nvPr/>
        </p:nvSpPr>
        <p:spPr>
          <a:xfrm>
            <a:off x="357300" y="565775"/>
            <a:ext cx="8429400" cy="4413999"/>
          </a:xfrm>
          <a:prstGeom prst="rect">
            <a:avLst/>
          </a:prstGeom>
          <a:noFill/>
          <a:ln>
            <a:noFill/>
          </a:ln>
        </p:spPr>
        <p:txBody>
          <a:bodyPr spcFirstLastPara="1" wrap="square" lIns="91425" tIns="91425" rIns="91425" bIns="91425" anchor="t" anchorCtr="0">
            <a:spAutoFit/>
          </a:bodyPr>
          <a:lstStyle/>
          <a:p>
            <a:pPr marL="457200" lvl="0" indent="-311150">
              <a:lnSpc>
                <a:spcPct val="114000"/>
              </a:lnSpc>
              <a:spcBef>
                <a:spcPts val="1000"/>
              </a:spcBef>
              <a:buClr>
                <a:schemeClr val="dk1"/>
              </a:buClr>
              <a:buSzPts val="1300"/>
            </a:pPr>
            <a:r>
              <a:rPr lang="en-US" dirty="0" smtClean="0">
                <a:solidFill>
                  <a:schemeClr val="dk1"/>
                </a:solidFill>
                <a:latin typeface="Lato"/>
                <a:ea typeface="Lato"/>
                <a:cs typeface="Lato"/>
                <a:sym typeface="Lato"/>
              </a:rPr>
              <a:t>5.	</a:t>
            </a:r>
            <a:r>
              <a:rPr lang="en-US" b="1" dirty="0" smtClean="0">
                <a:solidFill>
                  <a:schemeClr val="dk1"/>
                </a:solidFill>
                <a:latin typeface="Lato"/>
                <a:ea typeface="Lato"/>
                <a:cs typeface="Lato"/>
                <a:sym typeface="Lato"/>
              </a:rPr>
              <a:t>Were there any Null values in the data? What would be the best way to handle these Null values and which approach have you opted?</a:t>
            </a:r>
          </a:p>
          <a:p>
            <a:pPr marL="457200" lvl="0">
              <a:lnSpc>
                <a:spcPct val="114000"/>
              </a:lnSpc>
              <a:spcBef>
                <a:spcPts val="1000"/>
              </a:spcBef>
            </a:pPr>
            <a:r>
              <a:rPr lang="en-US" dirty="0" smtClean="0">
                <a:solidFill>
                  <a:schemeClr val="dk1"/>
                </a:solidFill>
                <a:latin typeface="Lato"/>
                <a:ea typeface="Lato"/>
                <a:cs typeface="Lato"/>
                <a:sym typeface="Lato"/>
              </a:rPr>
              <a:t>Yes there were Null values in the data. Handling null values in a dataset is essential for accurate analysis. There are number of ways through which we can handle null values : </a:t>
            </a:r>
          </a:p>
          <a:p>
            <a:pPr marL="457200" lvl="0">
              <a:lnSpc>
                <a:spcPct val="114000"/>
              </a:lnSpc>
              <a:spcBef>
                <a:spcPts val="1000"/>
              </a:spcBef>
            </a:pPr>
            <a:r>
              <a:rPr lang="en-US" b="1" dirty="0" smtClean="0">
                <a:solidFill>
                  <a:schemeClr val="dk1"/>
                </a:solidFill>
                <a:latin typeface="Lato"/>
                <a:ea typeface="Lato"/>
                <a:cs typeface="Lato"/>
                <a:sym typeface="Lato"/>
              </a:rPr>
              <a:t>Remove Rows , Conditional Fill, Flagging Null Values </a:t>
            </a:r>
          </a:p>
          <a:p>
            <a:pPr marL="457200" lvl="0">
              <a:lnSpc>
                <a:spcPct val="114000"/>
              </a:lnSpc>
              <a:spcBef>
                <a:spcPts val="1000"/>
              </a:spcBef>
            </a:pPr>
            <a:r>
              <a:rPr lang="en-US" dirty="0" smtClean="0">
                <a:solidFill>
                  <a:schemeClr val="dk1"/>
                </a:solidFill>
                <a:latin typeface="Lato"/>
                <a:ea typeface="Lato"/>
                <a:cs typeface="Lato"/>
                <a:sym typeface="Lato"/>
              </a:rPr>
              <a:t>We have removed those by filtering them out.</a:t>
            </a:r>
          </a:p>
          <a:p>
            <a:pPr marL="457200" lvl="0" indent="-311150">
              <a:lnSpc>
                <a:spcPct val="114000"/>
              </a:lnSpc>
              <a:spcBef>
                <a:spcPts val="1000"/>
              </a:spcBef>
              <a:buClr>
                <a:schemeClr val="dk1"/>
              </a:buClr>
              <a:buSzPts val="1300"/>
            </a:pPr>
            <a:r>
              <a:rPr lang="en-US" dirty="0" smtClean="0">
                <a:solidFill>
                  <a:schemeClr val="dk1"/>
                </a:solidFill>
                <a:latin typeface="Lato"/>
                <a:ea typeface="Lato"/>
                <a:cs typeface="Lato"/>
                <a:sym typeface="Lato"/>
              </a:rPr>
              <a:t>6.	</a:t>
            </a:r>
            <a:r>
              <a:rPr lang="en-US" b="1" dirty="0" smtClean="0">
                <a:solidFill>
                  <a:schemeClr val="dk1"/>
                </a:solidFill>
                <a:latin typeface="Lato"/>
                <a:ea typeface="Lato"/>
                <a:cs typeface="Lato"/>
                <a:sym typeface="Lato"/>
              </a:rPr>
              <a:t>Is there any relation between the number of visits and Gender of the patients.</a:t>
            </a:r>
          </a:p>
          <a:p>
            <a:pPr marL="457200" lvl="0">
              <a:lnSpc>
                <a:spcPct val="113750"/>
              </a:lnSpc>
              <a:spcBef>
                <a:spcPts val="1000"/>
              </a:spcBef>
            </a:pPr>
            <a:r>
              <a:rPr lang="en-US" dirty="0" smtClean="0">
                <a:solidFill>
                  <a:schemeClr val="dk1"/>
                </a:solidFill>
                <a:latin typeface="Lato"/>
                <a:ea typeface="Lato"/>
                <a:cs typeface="Lato"/>
                <a:sym typeface="Lato"/>
              </a:rPr>
              <a:t>As per the data , there were more male patients than Female. We have used the table visual here.</a:t>
            </a:r>
          </a:p>
          <a:p>
            <a:pPr marL="457200" lvl="0">
              <a:lnSpc>
                <a:spcPct val="113750"/>
              </a:lnSpc>
              <a:spcBef>
                <a:spcPts val="1000"/>
              </a:spcBef>
            </a:pPr>
            <a:endParaRPr lang="en-US" dirty="0">
              <a:solidFill>
                <a:schemeClr val="dk1"/>
              </a:solidFill>
              <a:latin typeface="Lato"/>
              <a:ea typeface="Lato"/>
              <a:cs typeface="Lato"/>
              <a:sym typeface="Lato"/>
            </a:endParaRPr>
          </a:p>
          <a:p>
            <a:pPr marL="457200" lvl="0">
              <a:lnSpc>
                <a:spcPct val="113750"/>
              </a:lnSpc>
              <a:spcBef>
                <a:spcPts val="1000"/>
              </a:spcBef>
            </a:pPr>
            <a:endParaRPr lang="en-US" dirty="0" smtClean="0">
              <a:solidFill>
                <a:schemeClr val="dk1"/>
              </a:solidFill>
              <a:latin typeface="Lato"/>
              <a:ea typeface="Lato"/>
              <a:cs typeface="Lato"/>
              <a:sym typeface="Lato"/>
            </a:endParaRPr>
          </a:p>
          <a:p>
            <a:pPr marL="457200" lvl="0">
              <a:lnSpc>
                <a:spcPct val="113750"/>
              </a:lnSpc>
              <a:spcBef>
                <a:spcPts val="1000"/>
              </a:spcBef>
            </a:pPr>
            <a:r>
              <a:rPr lang="en-US" dirty="0" smtClean="0">
                <a:solidFill>
                  <a:schemeClr val="dk1"/>
                </a:solidFill>
                <a:latin typeface="Lato"/>
                <a:ea typeface="Lato"/>
                <a:cs typeface="Lato"/>
                <a:sym typeface="Lato"/>
              </a:rPr>
              <a:t> </a:t>
            </a:r>
          </a:p>
          <a:p>
            <a:pPr marL="457200" lvl="0" indent="-311150">
              <a:lnSpc>
                <a:spcPct val="114000"/>
              </a:lnSpc>
              <a:spcBef>
                <a:spcPts val="1000"/>
              </a:spcBef>
              <a:buClr>
                <a:schemeClr val="dk1"/>
              </a:buClr>
              <a:buSzPts val="1300"/>
            </a:pPr>
            <a:r>
              <a:rPr lang="en-US" b="1" dirty="0" smtClean="0">
                <a:solidFill>
                  <a:schemeClr val="dk1"/>
                </a:solidFill>
                <a:latin typeface="Lato"/>
                <a:ea typeface="Lato"/>
                <a:cs typeface="Lato"/>
                <a:sym typeface="Lato"/>
              </a:rPr>
              <a:t>	</a:t>
            </a:r>
            <a:endParaRPr dirty="0">
              <a:solidFill>
                <a:schemeClr val="dk1"/>
              </a:solidFill>
              <a:latin typeface="Lato"/>
              <a:ea typeface="Lato"/>
              <a:cs typeface="Lato"/>
              <a:sym typeface="Lato"/>
            </a:endParaRPr>
          </a:p>
        </p:txBody>
      </p:sp>
      <p:pic>
        <p:nvPicPr>
          <p:cNvPr id="6" name="Picture 5"/>
          <p:cNvPicPr/>
          <p:nvPr/>
        </p:nvPicPr>
        <p:blipFill>
          <a:blip r:embed="rId3"/>
          <a:stretch>
            <a:fillRect/>
          </a:stretch>
        </p:blipFill>
        <p:spPr>
          <a:xfrm>
            <a:off x="588075" y="3390900"/>
            <a:ext cx="3583875" cy="1455524"/>
          </a:xfrm>
          <a:prstGeom prst="rect">
            <a:avLst/>
          </a:prstGeom>
        </p:spPr>
      </p:pic>
      <p:sp>
        <p:nvSpPr>
          <p:cNvPr id="2" name="Rounded Rectangle 1"/>
          <p:cNvSpPr/>
          <p:nvPr/>
        </p:nvSpPr>
        <p:spPr>
          <a:xfrm>
            <a:off x="4648200" y="3609975"/>
            <a:ext cx="3057525" cy="10173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GB" sz="1100" dirty="0"/>
              <a:t>Furthermore , we can categorize it by age group as well as we already have the age group column.</a:t>
            </a:r>
            <a:endParaRPr lang="en-IN" sz="1100" dirty="0"/>
          </a:p>
        </p:txBody>
      </p:sp>
    </p:spTree>
    <p:extLst>
      <p:ext uri="{BB962C8B-B14F-4D97-AF65-F5344CB8AC3E}">
        <p14:creationId xmlns:p14="http://schemas.microsoft.com/office/powerpoint/2010/main" val="1499544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p:nvPr/>
        </p:nvSpPr>
        <p:spPr>
          <a:xfrm>
            <a:off x="1856550" y="134675"/>
            <a:ext cx="52545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14000"/>
              </a:lnSpc>
              <a:spcBef>
                <a:spcPts val="0"/>
              </a:spcBef>
              <a:spcAft>
                <a:spcPts val="0"/>
              </a:spcAft>
              <a:buClr>
                <a:srgbClr val="000000"/>
              </a:buClr>
              <a:buSzPts val="1800"/>
              <a:buFont typeface="Arial"/>
              <a:buNone/>
            </a:pPr>
            <a:r>
              <a:rPr lang="en-GB" sz="1600" b="1" i="0" u="none" strike="noStrike" cap="none">
                <a:solidFill>
                  <a:schemeClr val="dk1"/>
                </a:solidFill>
                <a:latin typeface="Lato"/>
                <a:ea typeface="Lato"/>
                <a:cs typeface="Lato"/>
                <a:sym typeface="Lato"/>
              </a:rPr>
              <a:t>Objective Questions (Cont..)</a:t>
            </a:r>
            <a:endParaRPr sz="1600" b="0" i="0" u="none" strike="noStrike" cap="none">
              <a:solidFill>
                <a:srgbClr val="000000"/>
              </a:solidFill>
              <a:latin typeface="Lato"/>
              <a:ea typeface="Lato"/>
              <a:cs typeface="Lato"/>
              <a:sym typeface="Lato"/>
            </a:endParaRPr>
          </a:p>
        </p:txBody>
      </p:sp>
      <p:sp>
        <p:nvSpPr>
          <p:cNvPr id="114" name="Google Shape;114;p23"/>
          <p:cNvSpPr txBox="1"/>
          <p:nvPr/>
        </p:nvSpPr>
        <p:spPr>
          <a:xfrm>
            <a:off x="357300" y="565775"/>
            <a:ext cx="8429400" cy="4296659"/>
          </a:xfrm>
          <a:prstGeom prst="rect">
            <a:avLst/>
          </a:prstGeom>
          <a:noFill/>
          <a:ln>
            <a:noFill/>
          </a:ln>
        </p:spPr>
        <p:txBody>
          <a:bodyPr spcFirstLastPara="1" wrap="square" lIns="91425" tIns="91425" rIns="91425" bIns="91425" anchor="t" anchorCtr="0">
            <a:spAutoFit/>
          </a:bodyPr>
          <a:lstStyle/>
          <a:p>
            <a:pPr marL="457200" lvl="0" indent="-311150">
              <a:lnSpc>
                <a:spcPct val="114000"/>
              </a:lnSpc>
              <a:spcBef>
                <a:spcPts val="1000"/>
              </a:spcBef>
              <a:buClr>
                <a:schemeClr val="dk1"/>
              </a:buClr>
              <a:buSzPts val="1300"/>
            </a:pPr>
            <a:endParaRPr lang="en-US" dirty="0">
              <a:solidFill>
                <a:schemeClr val="dk1"/>
              </a:solidFill>
              <a:latin typeface="Lato"/>
              <a:ea typeface="Lato"/>
              <a:cs typeface="Lato"/>
              <a:sym typeface="Lato"/>
            </a:endParaRPr>
          </a:p>
          <a:p>
            <a:pPr marL="457200" lvl="0" indent="-311150">
              <a:lnSpc>
                <a:spcPct val="114000"/>
              </a:lnSpc>
              <a:spcBef>
                <a:spcPts val="1000"/>
              </a:spcBef>
              <a:buClr>
                <a:schemeClr val="dk1"/>
              </a:buClr>
              <a:buSzPts val="1300"/>
            </a:pPr>
            <a:endParaRPr lang="en-US" dirty="0" smtClean="0">
              <a:solidFill>
                <a:schemeClr val="dk1"/>
              </a:solidFill>
              <a:latin typeface="Lato"/>
              <a:ea typeface="Lato"/>
              <a:cs typeface="Lato"/>
              <a:sym typeface="Lato"/>
            </a:endParaRPr>
          </a:p>
          <a:p>
            <a:pPr marL="457200" lvl="0" indent="-311150">
              <a:lnSpc>
                <a:spcPct val="114000"/>
              </a:lnSpc>
              <a:spcBef>
                <a:spcPts val="1000"/>
              </a:spcBef>
              <a:buClr>
                <a:schemeClr val="dk1"/>
              </a:buClr>
              <a:buSzPts val="1300"/>
            </a:pPr>
            <a:endParaRPr lang="en-US" dirty="0">
              <a:solidFill>
                <a:schemeClr val="dk1"/>
              </a:solidFill>
              <a:latin typeface="Lato"/>
              <a:ea typeface="Lato"/>
              <a:cs typeface="Lato"/>
              <a:sym typeface="Lato"/>
            </a:endParaRPr>
          </a:p>
          <a:p>
            <a:pPr marL="457200" lvl="0" indent="-311150">
              <a:lnSpc>
                <a:spcPct val="114000"/>
              </a:lnSpc>
              <a:spcBef>
                <a:spcPts val="1000"/>
              </a:spcBef>
              <a:buClr>
                <a:schemeClr val="dk1"/>
              </a:buClr>
              <a:buSzPts val="1300"/>
            </a:pPr>
            <a:endParaRPr lang="en-US" dirty="0" smtClean="0">
              <a:solidFill>
                <a:schemeClr val="dk1"/>
              </a:solidFill>
              <a:latin typeface="Lato"/>
              <a:ea typeface="Lato"/>
              <a:cs typeface="Lato"/>
              <a:sym typeface="Lato"/>
            </a:endParaRPr>
          </a:p>
          <a:p>
            <a:pPr marL="457200" lvl="0" indent="-311150">
              <a:lnSpc>
                <a:spcPct val="114000"/>
              </a:lnSpc>
              <a:spcBef>
                <a:spcPts val="1000"/>
              </a:spcBef>
              <a:buClr>
                <a:schemeClr val="dk1"/>
              </a:buClr>
              <a:buSzPts val="1300"/>
            </a:pPr>
            <a:endParaRPr lang="en-US" dirty="0">
              <a:solidFill>
                <a:schemeClr val="dk1"/>
              </a:solidFill>
              <a:latin typeface="Lato"/>
              <a:ea typeface="Lato"/>
              <a:cs typeface="Lato"/>
              <a:sym typeface="Lato"/>
            </a:endParaRPr>
          </a:p>
          <a:p>
            <a:pPr marL="457200" lvl="0" indent="-311150">
              <a:lnSpc>
                <a:spcPct val="114000"/>
              </a:lnSpc>
              <a:spcBef>
                <a:spcPts val="1000"/>
              </a:spcBef>
              <a:buClr>
                <a:schemeClr val="dk1"/>
              </a:buClr>
              <a:buSzPts val="1300"/>
            </a:pPr>
            <a:endParaRPr lang="en-US" dirty="0" smtClean="0">
              <a:solidFill>
                <a:schemeClr val="dk1"/>
              </a:solidFill>
              <a:latin typeface="Lato"/>
              <a:ea typeface="Lato"/>
              <a:cs typeface="Lato"/>
              <a:sym typeface="Lato"/>
            </a:endParaRPr>
          </a:p>
          <a:p>
            <a:pPr marL="457200" lvl="0" indent="-311150">
              <a:lnSpc>
                <a:spcPct val="114000"/>
              </a:lnSpc>
              <a:spcBef>
                <a:spcPts val="1000"/>
              </a:spcBef>
              <a:buClr>
                <a:schemeClr val="dk1"/>
              </a:buClr>
              <a:buSzPts val="1300"/>
            </a:pPr>
            <a:endParaRPr lang="en-US" dirty="0">
              <a:solidFill>
                <a:schemeClr val="dk1"/>
              </a:solidFill>
              <a:latin typeface="Lato"/>
              <a:ea typeface="Lato"/>
              <a:cs typeface="Lato"/>
              <a:sym typeface="Lato"/>
            </a:endParaRPr>
          </a:p>
          <a:p>
            <a:pPr marL="457200" lvl="0" indent="-311150">
              <a:lnSpc>
                <a:spcPct val="114000"/>
              </a:lnSpc>
              <a:spcBef>
                <a:spcPts val="1000"/>
              </a:spcBef>
              <a:buClr>
                <a:schemeClr val="dk1"/>
              </a:buClr>
              <a:buSzPts val="1300"/>
            </a:pPr>
            <a:endParaRPr lang="en-US" dirty="0">
              <a:solidFill>
                <a:schemeClr val="dk1"/>
              </a:solidFill>
              <a:latin typeface="Lato"/>
              <a:ea typeface="Lato"/>
              <a:cs typeface="Lato"/>
              <a:sym typeface="Lato"/>
            </a:endParaRPr>
          </a:p>
          <a:p>
            <a:pPr marL="457200" lvl="0">
              <a:lnSpc>
                <a:spcPct val="113750"/>
              </a:lnSpc>
              <a:spcBef>
                <a:spcPts val="1000"/>
              </a:spcBef>
            </a:pPr>
            <a:endParaRPr lang="en-US" dirty="0" smtClean="0">
              <a:solidFill>
                <a:schemeClr val="dk1"/>
              </a:solidFill>
              <a:latin typeface="Lato"/>
              <a:ea typeface="Lato"/>
              <a:cs typeface="Lato"/>
              <a:sym typeface="Lato"/>
            </a:endParaRPr>
          </a:p>
          <a:p>
            <a:pPr marL="457200" lvl="0">
              <a:lnSpc>
                <a:spcPct val="113750"/>
              </a:lnSpc>
              <a:spcBef>
                <a:spcPts val="1000"/>
              </a:spcBef>
            </a:pPr>
            <a:r>
              <a:rPr lang="en-US" dirty="0" smtClean="0">
                <a:solidFill>
                  <a:schemeClr val="dk1"/>
                </a:solidFill>
                <a:latin typeface="Lato"/>
                <a:ea typeface="Lato"/>
                <a:cs typeface="Lato"/>
                <a:sym typeface="Lato"/>
              </a:rPr>
              <a:t> </a:t>
            </a:r>
          </a:p>
          <a:p>
            <a:pPr marL="457200" lvl="0" indent="-311150">
              <a:lnSpc>
                <a:spcPct val="114000"/>
              </a:lnSpc>
              <a:spcBef>
                <a:spcPts val="1000"/>
              </a:spcBef>
              <a:buClr>
                <a:schemeClr val="dk1"/>
              </a:buClr>
              <a:buSzPts val="1300"/>
            </a:pPr>
            <a:r>
              <a:rPr lang="en-US" b="1" dirty="0" smtClean="0">
                <a:solidFill>
                  <a:schemeClr val="dk1"/>
                </a:solidFill>
                <a:latin typeface="Lato"/>
                <a:ea typeface="Lato"/>
                <a:cs typeface="Lato"/>
                <a:sym typeface="Lato"/>
              </a:rPr>
              <a:t>	Now we can conclude that there are more male patients than females.</a:t>
            </a:r>
            <a:endParaRPr dirty="0">
              <a:solidFill>
                <a:schemeClr val="dk1"/>
              </a:solidFill>
              <a:latin typeface="Lato"/>
              <a:ea typeface="Lato"/>
              <a:cs typeface="Lato"/>
              <a:sym typeface="Lato"/>
            </a:endParaRPr>
          </a:p>
        </p:txBody>
      </p:sp>
      <p:pic>
        <p:nvPicPr>
          <p:cNvPr id="7" name="Picture 6"/>
          <p:cNvPicPr/>
          <p:nvPr/>
        </p:nvPicPr>
        <p:blipFill>
          <a:blip r:embed="rId3"/>
          <a:stretch>
            <a:fillRect/>
          </a:stretch>
        </p:blipFill>
        <p:spPr>
          <a:xfrm>
            <a:off x="495936" y="486093"/>
            <a:ext cx="4047490" cy="3895408"/>
          </a:xfrm>
          <a:prstGeom prst="rect">
            <a:avLst/>
          </a:prstGeom>
        </p:spPr>
      </p:pic>
    </p:spTree>
    <p:extLst>
      <p:ext uri="{BB962C8B-B14F-4D97-AF65-F5344CB8AC3E}">
        <p14:creationId xmlns:p14="http://schemas.microsoft.com/office/powerpoint/2010/main" val="4064908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p:nvPr/>
        </p:nvSpPr>
        <p:spPr>
          <a:xfrm>
            <a:off x="1856550" y="134675"/>
            <a:ext cx="52545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14000"/>
              </a:lnSpc>
              <a:spcBef>
                <a:spcPts val="0"/>
              </a:spcBef>
              <a:spcAft>
                <a:spcPts val="0"/>
              </a:spcAft>
              <a:buClr>
                <a:srgbClr val="000000"/>
              </a:buClr>
              <a:buSzPts val="1800"/>
              <a:buFont typeface="Arial"/>
              <a:buNone/>
            </a:pPr>
            <a:r>
              <a:rPr lang="en-GB" sz="1600" b="1" i="0" u="none" strike="noStrike" cap="none">
                <a:solidFill>
                  <a:schemeClr val="dk1"/>
                </a:solidFill>
                <a:latin typeface="Lato"/>
                <a:ea typeface="Lato"/>
                <a:cs typeface="Lato"/>
                <a:sym typeface="Lato"/>
              </a:rPr>
              <a:t>Objective Questions (Cont..)</a:t>
            </a:r>
            <a:endParaRPr sz="1600" b="0" i="0" u="none" strike="noStrike" cap="none">
              <a:solidFill>
                <a:srgbClr val="000000"/>
              </a:solidFill>
              <a:latin typeface="Lato"/>
              <a:ea typeface="Lato"/>
              <a:cs typeface="Lato"/>
              <a:sym typeface="Lato"/>
            </a:endParaRPr>
          </a:p>
        </p:txBody>
      </p:sp>
      <p:sp>
        <p:nvSpPr>
          <p:cNvPr id="114" name="Google Shape;114;p23"/>
          <p:cNvSpPr txBox="1"/>
          <p:nvPr/>
        </p:nvSpPr>
        <p:spPr>
          <a:xfrm>
            <a:off x="357300" y="565775"/>
            <a:ext cx="8429400" cy="4615977"/>
          </a:xfrm>
          <a:prstGeom prst="rect">
            <a:avLst/>
          </a:prstGeom>
          <a:noFill/>
          <a:ln>
            <a:noFill/>
          </a:ln>
        </p:spPr>
        <p:txBody>
          <a:bodyPr spcFirstLastPara="1" wrap="square" lIns="91425" tIns="91425" rIns="91425" bIns="91425" anchor="t" anchorCtr="0">
            <a:spAutoFit/>
          </a:bodyPr>
          <a:lstStyle/>
          <a:p>
            <a:pPr marL="457200" lvl="0" indent="-311150">
              <a:lnSpc>
                <a:spcPct val="114000"/>
              </a:lnSpc>
              <a:spcBef>
                <a:spcPts val="1000"/>
              </a:spcBef>
              <a:buClr>
                <a:schemeClr val="dk1"/>
              </a:buClr>
              <a:buSzPts val="1300"/>
            </a:pPr>
            <a:r>
              <a:rPr lang="en-US" b="1" dirty="0" smtClean="0">
                <a:solidFill>
                  <a:schemeClr val="dk1"/>
                </a:solidFill>
                <a:latin typeface="Lato"/>
                <a:ea typeface="Lato"/>
                <a:cs typeface="Lato"/>
                <a:sym typeface="Lato"/>
              </a:rPr>
              <a:t>7</a:t>
            </a:r>
            <a:r>
              <a:rPr lang="en-US" b="1" dirty="0">
                <a:solidFill>
                  <a:schemeClr val="dk1"/>
                </a:solidFill>
                <a:latin typeface="Lato"/>
                <a:ea typeface="Lato"/>
                <a:cs typeface="Lato"/>
                <a:sym typeface="Lato"/>
              </a:rPr>
              <a:t>.	Average Satisfaction by Demographics: </a:t>
            </a:r>
            <a:r>
              <a:rPr lang="en-US" dirty="0">
                <a:solidFill>
                  <a:schemeClr val="dk1"/>
                </a:solidFill>
                <a:latin typeface="Lato"/>
                <a:ea typeface="Lato"/>
                <a:cs typeface="Lato"/>
                <a:sym typeface="Lato"/>
              </a:rPr>
              <a:t>Determine the relationship between patient satisfaction scores, their age groups, and racial backgrounds to pinpoint areas for improvement in patient experience.</a:t>
            </a:r>
          </a:p>
          <a:p>
            <a:pPr marL="457200" lvl="0">
              <a:lnSpc>
                <a:spcPct val="113750"/>
              </a:lnSpc>
            </a:pPr>
            <a:r>
              <a:rPr lang="en-US" dirty="0">
                <a:solidFill>
                  <a:schemeClr val="dk1"/>
                </a:solidFill>
                <a:latin typeface="Lato"/>
                <a:ea typeface="Lato"/>
                <a:cs typeface="Lato"/>
                <a:sym typeface="Lato"/>
              </a:rPr>
              <a:t>As we have already created the required measures using DAX functions .</a:t>
            </a:r>
            <a:r>
              <a:rPr lang="en-US" dirty="0" smtClean="0">
                <a:solidFill>
                  <a:schemeClr val="dk1"/>
                </a:solidFill>
                <a:latin typeface="Lato"/>
                <a:ea typeface="Lato"/>
                <a:cs typeface="Lato"/>
                <a:sym typeface="Lato"/>
              </a:rPr>
              <a:t>We </a:t>
            </a:r>
            <a:r>
              <a:rPr lang="en-US" dirty="0">
                <a:solidFill>
                  <a:schemeClr val="dk1"/>
                </a:solidFill>
                <a:latin typeface="Lato"/>
                <a:ea typeface="Lato"/>
                <a:cs typeface="Lato"/>
                <a:sym typeface="Lato"/>
              </a:rPr>
              <a:t>have used the Stacked column chart here to determine the relationship between patient satisfaction scores, their age groups, and racial </a:t>
            </a:r>
            <a:r>
              <a:rPr lang="en-US" dirty="0" smtClean="0">
                <a:solidFill>
                  <a:schemeClr val="dk1"/>
                </a:solidFill>
                <a:latin typeface="Lato"/>
                <a:ea typeface="Lato"/>
                <a:cs typeface="Lato"/>
                <a:sym typeface="Lato"/>
              </a:rPr>
              <a:t>backgrounds</a:t>
            </a:r>
            <a:r>
              <a:rPr lang="en-US" dirty="0">
                <a:solidFill>
                  <a:schemeClr val="dk1"/>
                </a:solidFill>
                <a:latin typeface="Lato"/>
                <a:ea typeface="Lato"/>
                <a:cs typeface="Lato"/>
                <a:sym typeface="Lato"/>
              </a:rPr>
              <a:t> </a:t>
            </a:r>
            <a:r>
              <a:rPr lang="en-US" dirty="0" smtClean="0">
                <a:solidFill>
                  <a:schemeClr val="dk1"/>
                </a:solidFill>
                <a:latin typeface="Lato"/>
                <a:ea typeface="Lato"/>
                <a:cs typeface="Lato"/>
                <a:sym typeface="Lato"/>
              </a:rPr>
              <a:t>as we are already having this data beforehand </a:t>
            </a:r>
          </a:p>
          <a:p>
            <a:pPr marL="457200" lvl="0">
              <a:lnSpc>
                <a:spcPct val="113750"/>
              </a:lnSpc>
            </a:pPr>
            <a:endParaRPr lang="en-US" dirty="0">
              <a:solidFill>
                <a:schemeClr val="dk1"/>
              </a:solidFill>
              <a:latin typeface="Lato"/>
              <a:ea typeface="Lato"/>
              <a:cs typeface="Lato"/>
              <a:sym typeface="Lato"/>
            </a:endParaRPr>
          </a:p>
          <a:p>
            <a:pPr marL="457200" lvl="0">
              <a:lnSpc>
                <a:spcPct val="113750"/>
              </a:lnSpc>
            </a:pPr>
            <a:endParaRPr lang="en-US" dirty="0" smtClean="0">
              <a:solidFill>
                <a:schemeClr val="dk1"/>
              </a:solidFill>
              <a:latin typeface="Lato"/>
              <a:ea typeface="Lato"/>
              <a:cs typeface="Lato"/>
              <a:sym typeface="Lato"/>
            </a:endParaRPr>
          </a:p>
          <a:p>
            <a:pPr marL="457200" lvl="0">
              <a:lnSpc>
                <a:spcPct val="113750"/>
              </a:lnSpc>
            </a:pPr>
            <a:endParaRPr lang="en-US" dirty="0" smtClean="0">
              <a:solidFill>
                <a:schemeClr val="dk1"/>
              </a:solidFill>
              <a:latin typeface="Lato"/>
              <a:ea typeface="Lato"/>
              <a:cs typeface="Lato"/>
              <a:sym typeface="Lato"/>
            </a:endParaRPr>
          </a:p>
          <a:p>
            <a:pPr marL="457200" lvl="0">
              <a:lnSpc>
                <a:spcPct val="113750"/>
              </a:lnSpc>
            </a:pPr>
            <a:endParaRPr lang="en-US" dirty="0">
              <a:solidFill>
                <a:schemeClr val="dk1"/>
              </a:solidFill>
              <a:latin typeface="Lato"/>
              <a:ea typeface="Lato"/>
              <a:cs typeface="Lato"/>
              <a:sym typeface="Lato"/>
            </a:endParaRPr>
          </a:p>
          <a:p>
            <a:pPr marL="457200" lvl="0">
              <a:lnSpc>
                <a:spcPct val="113750"/>
              </a:lnSpc>
            </a:pPr>
            <a:endParaRPr lang="en-US" dirty="0" smtClean="0">
              <a:solidFill>
                <a:schemeClr val="dk1"/>
              </a:solidFill>
              <a:latin typeface="Lato"/>
              <a:ea typeface="Lato"/>
              <a:cs typeface="Lato"/>
              <a:sym typeface="Lato"/>
            </a:endParaRPr>
          </a:p>
          <a:p>
            <a:pPr marL="457200" lvl="0">
              <a:lnSpc>
                <a:spcPct val="113750"/>
              </a:lnSpc>
            </a:pPr>
            <a:endParaRPr lang="en-US" dirty="0">
              <a:solidFill>
                <a:schemeClr val="dk1"/>
              </a:solidFill>
              <a:latin typeface="Lato"/>
              <a:ea typeface="Lato"/>
              <a:cs typeface="Lato"/>
              <a:sym typeface="Lato"/>
            </a:endParaRPr>
          </a:p>
          <a:p>
            <a:pPr marL="457200" lvl="0">
              <a:lnSpc>
                <a:spcPct val="113750"/>
              </a:lnSpc>
            </a:pPr>
            <a:endParaRPr lang="en-US" dirty="0" smtClean="0">
              <a:solidFill>
                <a:schemeClr val="dk1"/>
              </a:solidFill>
              <a:latin typeface="Lato"/>
              <a:ea typeface="Lato"/>
              <a:cs typeface="Lato"/>
              <a:sym typeface="Lato"/>
            </a:endParaRPr>
          </a:p>
          <a:p>
            <a:pPr marL="457200" lvl="0">
              <a:lnSpc>
                <a:spcPct val="113750"/>
              </a:lnSpc>
            </a:pPr>
            <a:endParaRPr lang="en-US" dirty="0">
              <a:solidFill>
                <a:schemeClr val="dk1"/>
              </a:solidFill>
              <a:latin typeface="Lato"/>
              <a:ea typeface="Lato"/>
              <a:cs typeface="Lato"/>
              <a:sym typeface="Lato"/>
            </a:endParaRPr>
          </a:p>
          <a:p>
            <a:pPr marL="457200" lvl="0">
              <a:lnSpc>
                <a:spcPct val="113750"/>
              </a:lnSpc>
            </a:pPr>
            <a:endParaRPr lang="en-US" dirty="0">
              <a:solidFill>
                <a:schemeClr val="dk1"/>
              </a:solidFill>
              <a:latin typeface="Lato"/>
              <a:ea typeface="Lato"/>
              <a:cs typeface="Lato"/>
              <a:sym typeface="Lato"/>
            </a:endParaRPr>
          </a:p>
          <a:p>
            <a:pPr marL="457200" lvl="0">
              <a:lnSpc>
                <a:spcPct val="113750"/>
              </a:lnSpc>
            </a:pPr>
            <a:endParaRPr lang="en-US" dirty="0">
              <a:solidFill>
                <a:schemeClr val="dk1"/>
              </a:solidFill>
              <a:latin typeface="Lato"/>
              <a:ea typeface="Lato"/>
              <a:cs typeface="Lato"/>
              <a:sym typeface="Lato"/>
            </a:endParaRPr>
          </a:p>
          <a:p>
            <a:pPr lvl="0">
              <a:lnSpc>
                <a:spcPct val="114000"/>
              </a:lnSpc>
              <a:spcBef>
                <a:spcPts val="1000"/>
              </a:spcBef>
            </a:pPr>
            <a:endParaRPr lang="en-US" dirty="0">
              <a:solidFill>
                <a:schemeClr val="dk1"/>
              </a:solidFill>
              <a:latin typeface="Lato"/>
              <a:ea typeface="Lato"/>
              <a:cs typeface="Lato"/>
              <a:sym typeface="Lato"/>
            </a:endParaRPr>
          </a:p>
        </p:txBody>
      </p:sp>
      <p:pic>
        <p:nvPicPr>
          <p:cNvPr id="4" name="Picture 3"/>
          <p:cNvPicPr/>
          <p:nvPr/>
        </p:nvPicPr>
        <p:blipFill>
          <a:blip r:embed="rId3"/>
          <a:stretch>
            <a:fillRect/>
          </a:stretch>
        </p:blipFill>
        <p:spPr>
          <a:xfrm>
            <a:off x="686116" y="2376170"/>
            <a:ext cx="7876859" cy="2586355"/>
          </a:xfrm>
          <a:prstGeom prst="rect">
            <a:avLst/>
          </a:prstGeom>
        </p:spPr>
      </p:pic>
    </p:spTree>
    <p:extLst>
      <p:ext uri="{BB962C8B-B14F-4D97-AF65-F5344CB8AC3E}">
        <p14:creationId xmlns:p14="http://schemas.microsoft.com/office/powerpoint/2010/main" val="1533511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p:nvPr/>
        </p:nvSpPr>
        <p:spPr>
          <a:xfrm>
            <a:off x="1856550" y="134675"/>
            <a:ext cx="52545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14000"/>
              </a:lnSpc>
              <a:spcBef>
                <a:spcPts val="0"/>
              </a:spcBef>
              <a:spcAft>
                <a:spcPts val="0"/>
              </a:spcAft>
              <a:buClr>
                <a:srgbClr val="000000"/>
              </a:buClr>
              <a:buSzPts val="1800"/>
              <a:buFont typeface="Arial"/>
              <a:buNone/>
            </a:pPr>
            <a:r>
              <a:rPr lang="en-GB" sz="1600" b="1" i="0" u="none" strike="noStrike" cap="none">
                <a:solidFill>
                  <a:schemeClr val="dk1"/>
                </a:solidFill>
                <a:latin typeface="Lato"/>
                <a:ea typeface="Lato"/>
                <a:cs typeface="Lato"/>
                <a:sym typeface="Lato"/>
              </a:rPr>
              <a:t>Objective Questions (Cont..)</a:t>
            </a:r>
            <a:endParaRPr sz="1600" b="0" i="0" u="none" strike="noStrike" cap="none">
              <a:solidFill>
                <a:srgbClr val="000000"/>
              </a:solidFill>
              <a:latin typeface="Lato"/>
              <a:ea typeface="Lato"/>
              <a:cs typeface="Lato"/>
              <a:sym typeface="Lato"/>
            </a:endParaRPr>
          </a:p>
        </p:txBody>
      </p:sp>
      <p:sp>
        <p:nvSpPr>
          <p:cNvPr id="114" name="Google Shape;114;p23"/>
          <p:cNvSpPr txBox="1"/>
          <p:nvPr/>
        </p:nvSpPr>
        <p:spPr>
          <a:xfrm>
            <a:off x="357300" y="565775"/>
            <a:ext cx="8429400" cy="4544675"/>
          </a:xfrm>
          <a:prstGeom prst="rect">
            <a:avLst/>
          </a:prstGeom>
          <a:noFill/>
          <a:ln>
            <a:noFill/>
          </a:ln>
        </p:spPr>
        <p:txBody>
          <a:bodyPr spcFirstLastPara="1" wrap="square" lIns="91425" tIns="91425" rIns="91425" bIns="91425" anchor="t" anchorCtr="0">
            <a:spAutoFit/>
          </a:bodyPr>
          <a:lstStyle/>
          <a:p>
            <a:pPr marL="488950" marR="0" lvl="0" indent="-342900" algn="l" rtl="0">
              <a:lnSpc>
                <a:spcPct val="114000"/>
              </a:lnSpc>
              <a:spcBef>
                <a:spcPts val="1000"/>
              </a:spcBef>
              <a:spcAft>
                <a:spcPts val="0"/>
              </a:spcAft>
              <a:buClr>
                <a:schemeClr val="dk1"/>
              </a:buClr>
              <a:buSzPts val="1300"/>
              <a:buFont typeface="+mj-lt"/>
              <a:buAutoNum type="arabicPeriod" startAt="8"/>
            </a:pPr>
            <a:r>
              <a:rPr lang="en-GB" b="1" dirty="0" smtClean="0">
                <a:solidFill>
                  <a:schemeClr val="dk1"/>
                </a:solidFill>
                <a:latin typeface="Lato"/>
                <a:ea typeface="Lato"/>
                <a:cs typeface="Lato"/>
                <a:sym typeface="Lato"/>
              </a:rPr>
              <a:t>Using </a:t>
            </a:r>
            <a:r>
              <a:rPr lang="en-GB" b="1" dirty="0">
                <a:solidFill>
                  <a:schemeClr val="dk1"/>
                </a:solidFill>
                <a:latin typeface="Lato"/>
                <a:ea typeface="Lato"/>
                <a:cs typeface="Lato"/>
                <a:sym typeface="Lato"/>
              </a:rPr>
              <a:t>‘Calculate’ and a row iteration DAX function calculate the total number of patients who have visited Dr. Smith</a:t>
            </a:r>
            <a:endParaRPr b="1" dirty="0">
              <a:solidFill>
                <a:schemeClr val="dk1"/>
              </a:solidFill>
              <a:latin typeface="Lato"/>
              <a:ea typeface="Lato"/>
              <a:cs typeface="Lato"/>
              <a:sym typeface="Lato"/>
            </a:endParaRPr>
          </a:p>
          <a:p>
            <a:pPr marL="457200" lvl="0" indent="0" algn="l" rtl="0">
              <a:lnSpc>
                <a:spcPct val="113750"/>
              </a:lnSpc>
              <a:spcBef>
                <a:spcPts val="0"/>
              </a:spcBef>
              <a:spcAft>
                <a:spcPts val="0"/>
              </a:spcAft>
              <a:buNone/>
            </a:pPr>
            <a:r>
              <a:rPr lang="en-GB" sz="1200" b="1" dirty="0">
                <a:solidFill>
                  <a:schemeClr val="dk1"/>
                </a:solidFill>
                <a:highlight>
                  <a:srgbClr val="00FF00"/>
                </a:highlight>
                <a:latin typeface="Lato"/>
                <a:ea typeface="Lato"/>
                <a:cs typeface="Lato"/>
                <a:sym typeface="Lato"/>
              </a:rPr>
              <a:t>Patient visits </a:t>
            </a:r>
            <a:r>
              <a:rPr lang="en-GB" sz="1200" b="1" dirty="0" err="1">
                <a:solidFill>
                  <a:schemeClr val="dk1"/>
                </a:solidFill>
                <a:highlight>
                  <a:srgbClr val="00FF00"/>
                </a:highlight>
                <a:latin typeface="Lato"/>
                <a:ea typeface="Lato"/>
                <a:cs typeface="Lato"/>
                <a:sym typeface="Lato"/>
              </a:rPr>
              <a:t>Dr.Smith</a:t>
            </a:r>
            <a:r>
              <a:rPr lang="en-GB" sz="1200" b="1" dirty="0">
                <a:solidFill>
                  <a:schemeClr val="dk1"/>
                </a:solidFill>
                <a:highlight>
                  <a:srgbClr val="00FF00"/>
                </a:highlight>
                <a:latin typeface="Lato"/>
                <a:ea typeface="Lato"/>
                <a:cs typeface="Lato"/>
                <a:sym typeface="Lato"/>
              </a:rPr>
              <a:t> = CALCULATE(COUNTROWS(Sheet1),FILTER(Sheet1,Sheet1[Doctor Name]="Dr. Smith</a:t>
            </a:r>
            <a:r>
              <a:rPr lang="en-GB" sz="1200" b="1" dirty="0" smtClean="0">
                <a:solidFill>
                  <a:schemeClr val="dk1"/>
                </a:solidFill>
                <a:highlight>
                  <a:srgbClr val="00FF00"/>
                </a:highlight>
                <a:latin typeface="Lato"/>
                <a:ea typeface="Lato"/>
                <a:cs typeface="Lato"/>
                <a:sym typeface="Lato"/>
              </a:rPr>
              <a:t>"))</a:t>
            </a:r>
          </a:p>
          <a:p>
            <a:pPr marL="457200" lvl="0" indent="0" algn="l" rtl="0">
              <a:lnSpc>
                <a:spcPct val="113750"/>
              </a:lnSpc>
              <a:spcBef>
                <a:spcPts val="0"/>
              </a:spcBef>
              <a:spcAft>
                <a:spcPts val="0"/>
              </a:spcAft>
              <a:buNone/>
            </a:pPr>
            <a:endParaRPr lang="en-GB" sz="1200" b="1" dirty="0">
              <a:solidFill>
                <a:schemeClr val="dk1"/>
              </a:solidFill>
              <a:highlight>
                <a:srgbClr val="00FF00"/>
              </a:highlight>
              <a:latin typeface="Lato"/>
              <a:ea typeface="Lato"/>
              <a:cs typeface="Lato"/>
              <a:sym typeface="Lato"/>
            </a:endParaRPr>
          </a:p>
          <a:p>
            <a:pPr marL="457200" lvl="0" indent="0" algn="l" rtl="0">
              <a:lnSpc>
                <a:spcPct val="113750"/>
              </a:lnSpc>
              <a:spcBef>
                <a:spcPts val="0"/>
              </a:spcBef>
              <a:spcAft>
                <a:spcPts val="0"/>
              </a:spcAft>
              <a:buNone/>
            </a:pPr>
            <a:endParaRPr lang="en-IN" sz="1200" b="1" dirty="0" smtClean="0">
              <a:solidFill>
                <a:schemeClr val="dk1"/>
              </a:solidFill>
              <a:highlight>
                <a:srgbClr val="00FF00"/>
              </a:highlight>
              <a:latin typeface="Lato"/>
              <a:ea typeface="Lato"/>
              <a:cs typeface="Lato"/>
              <a:sym typeface="Lato"/>
            </a:endParaRPr>
          </a:p>
          <a:p>
            <a:pPr marL="457200" lvl="0" indent="0" algn="l" rtl="0">
              <a:lnSpc>
                <a:spcPct val="113750"/>
              </a:lnSpc>
              <a:spcBef>
                <a:spcPts val="0"/>
              </a:spcBef>
              <a:spcAft>
                <a:spcPts val="0"/>
              </a:spcAft>
              <a:buNone/>
            </a:pPr>
            <a:endParaRPr sz="1200" b="1" dirty="0">
              <a:solidFill>
                <a:schemeClr val="dk1"/>
              </a:solidFill>
              <a:highlight>
                <a:srgbClr val="00FF00"/>
              </a:highlight>
              <a:latin typeface="Lato"/>
              <a:ea typeface="Lato"/>
              <a:cs typeface="Lato"/>
              <a:sym typeface="Lato"/>
            </a:endParaRPr>
          </a:p>
          <a:p>
            <a:pPr marL="457200" lvl="0" indent="-317500" algn="l" rtl="0">
              <a:lnSpc>
                <a:spcPct val="114000"/>
              </a:lnSpc>
              <a:spcBef>
                <a:spcPts val="1000"/>
              </a:spcBef>
              <a:spcAft>
                <a:spcPts val="0"/>
              </a:spcAft>
              <a:buClr>
                <a:schemeClr val="dk1"/>
              </a:buClr>
              <a:buSzPts val="1400"/>
            </a:pPr>
            <a:r>
              <a:rPr lang="en-GB" dirty="0" smtClean="0">
                <a:solidFill>
                  <a:schemeClr val="dk1"/>
                </a:solidFill>
                <a:latin typeface="Lato"/>
                <a:ea typeface="Lato"/>
                <a:cs typeface="Lato"/>
                <a:sym typeface="Lato"/>
              </a:rPr>
              <a:t>9.	</a:t>
            </a:r>
            <a:r>
              <a:rPr lang="en-GB" b="1" dirty="0" smtClean="0">
                <a:solidFill>
                  <a:schemeClr val="dk1"/>
                </a:solidFill>
                <a:latin typeface="Lato"/>
                <a:ea typeface="Lato"/>
                <a:cs typeface="Lato"/>
                <a:sym typeface="Lato"/>
              </a:rPr>
              <a:t>Which </a:t>
            </a:r>
            <a:r>
              <a:rPr lang="en-GB" b="1" dirty="0">
                <a:solidFill>
                  <a:schemeClr val="dk1"/>
                </a:solidFill>
                <a:latin typeface="Lato"/>
                <a:ea typeface="Lato"/>
                <a:cs typeface="Lato"/>
                <a:sym typeface="Lato"/>
              </a:rPr>
              <a:t>department is charging the highest appointment fees in general? Use an aggregation DAX function to solve this </a:t>
            </a:r>
            <a:r>
              <a:rPr lang="en-GB" b="1" dirty="0" smtClean="0">
                <a:solidFill>
                  <a:schemeClr val="dk1"/>
                </a:solidFill>
                <a:latin typeface="Lato"/>
                <a:ea typeface="Lato"/>
                <a:cs typeface="Lato"/>
                <a:sym typeface="Lato"/>
              </a:rPr>
              <a:t>question</a:t>
            </a:r>
            <a:r>
              <a:rPr lang="en-GB" dirty="0" smtClean="0">
                <a:solidFill>
                  <a:schemeClr val="dk1"/>
                </a:solidFill>
                <a:latin typeface="Lato"/>
                <a:ea typeface="Lato"/>
                <a:cs typeface="Lato"/>
                <a:sym typeface="Lato"/>
              </a:rPr>
              <a:t>.</a:t>
            </a:r>
            <a:endParaRPr dirty="0" smtClean="0">
              <a:solidFill>
                <a:schemeClr val="dk1"/>
              </a:solidFill>
              <a:latin typeface="Lato"/>
              <a:ea typeface="Lato"/>
              <a:cs typeface="Lato"/>
              <a:sym typeface="Lato"/>
            </a:endParaRPr>
          </a:p>
          <a:p>
            <a:pPr marL="457200" lvl="0" indent="0" algn="l" rtl="0">
              <a:lnSpc>
                <a:spcPct val="114000"/>
              </a:lnSpc>
              <a:spcBef>
                <a:spcPts val="1000"/>
              </a:spcBef>
              <a:spcAft>
                <a:spcPts val="0"/>
              </a:spcAft>
              <a:buNone/>
            </a:pPr>
            <a:r>
              <a:rPr lang="en-GB" b="1" dirty="0" smtClean="0">
                <a:solidFill>
                  <a:schemeClr val="dk1"/>
                </a:solidFill>
                <a:latin typeface="Lato"/>
                <a:ea typeface="Lato"/>
                <a:cs typeface="Lato"/>
                <a:sym typeface="Lato"/>
              </a:rPr>
              <a:t>Neurology </a:t>
            </a:r>
            <a:r>
              <a:rPr lang="en-GB" b="1" dirty="0" err="1" smtClean="0">
                <a:solidFill>
                  <a:schemeClr val="dk1"/>
                </a:solidFill>
                <a:latin typeface="Lato"/>
                <a:ea typeface="Lato"/>
                <a:cs typeface="Lato"/>
                <a:sym typeface="Lato"/>
              </a:rPr>
              <a:t>dept</a:t>
            </a:r>
            <a:r>
              <a:rPr lang="en-GB" b="1" dirty="0" smtClean="0">
                <a:solidFill>
                  <a:schemeClr val="dk1"/>
                </a:solidFill>
                <a:latin typeface="Lato"/>
                <a:ea typeface="Lato"/>
                <a:cs typeface="Lato"/>
                <a:sym typeface="Lato"/>
              </a:rPr>
              <a:t> is charging the highest appointment fees</a:t>
            </a:r>
            <a:r>
              <a:rPr lang="en-GB" b="1" dirty="0" smtClean="0">
                <a:solidFill>
                  <a:schemeClr val="dk1"/>
                </a:solidFill>
                <a:latin typeface="Lato"/>
                <a:ea typeface="Lato"/>
                <a:cs typeface="Lato"/>
                <a:sym typeface="Lato"/>
              </a:rPr>
              <a:t>.   </a:t>
            </a:r>
            <a:endParaRPr b="1" dirty="0" smtClean="0">
              <a:solidFill>
                <a:schemeClr val="dk1"/>
              </a:solidFill>
              <a:latin typeface="Lato"/>
              <a:ea typeface="Lato"/>
              <a:cs typeface="Lato"/>
              <a:sym typeface="Lato"/>
            </a:endParaRPr>
          </a:p>
          <a:p>
            <a:pPr marL="457200" lvl="0" indent="0" algn="l" rtl="0">
              <a:lnSpc>
                <a:spcPct val="113750"/>
              </a:lnSpc>
              <a:spcBef>
                <a:spcPts val="0"/>
              </a:spcBef>
              <a:spcAft>
                <a:spcPts val="0"/>
              </a:spcAft>
              <a:buNone/>
            </a:pPr>
            <a:r>
              <a:rPr lang="en-GB" sz="1200" b="1" dirty="0" smtClean="0">
                <a:solidFill>
                  <a:schemeClr val="dk1"/>
                </a:solidFill>
                <a:highlight>
                  <a:srgbClr val="00FF00"/>
                </a:highlight>
                <a:latin typeface="Lato"/>
                <a:ea typeface="Lato"/>
                <a:cs typeface="Lato"/>
                <a:sym typeface="Lato"/>
              </a:rPr>
              <a:t>Highest </a:t>
            </a:r>
            <a:r>
              <a:rPr lang="en-GB" sz="1200" b="1" dirty="0">
                <a:solidFill>
                  <a:schemeClr val="dk1"/>
                </a:solidFill>
                <a:highlight>
                  <a:srgbClr val="00FF00"/>
                </a:highlight>
                <a:latin typeface="Lato"/>
                <a:ea typeface="Lato"/>
                <a:cs typeface="Lato"/>
                <a:sym typeface="Lato"/>
              </a:rPr>
              <a:t>Appointment Fee by Department = SELECTCOLUMNS(TOPN(1,Sheet1,Sheet1[Appointment Fees],DESC),"Department",Sheet1[</a:t>
            </a:r>
            <a:r>
              <a:rPr lang="en-GB" sz="1200" b="1" dirty="0" err="1">
                <a:solidFill>
                  <a:schemeClr val="dk1"/>
                </a:solidFill>
                <a:highlight>
                  <a:srgbClr val="00FF00"/>
                </a:highlight>
                <a:latin typeface="Lato"/>
                <a:ea typeface="Lato"/>
                <a:cs typeface="Lato"/>
                <a:sym typeface="Lato"/>
              </a:rPr>
              <a:t>department_referral</a:t>
            </a:r>
            <a:r>
              <a:rPr lang="en-GB" sz="1200" b="1" dirty="0">
                <a:solidFill>
                  <a:schemeClr val="dk1"/>
                </a:solidFill>
                <a:highlight>
                  <a:srgbClr val="00FF00"/>
                </a:highlight>
                <a:latin typeface="Lato"/>
                <a:ea typeface="Lato"/>
                <a:cs typeface="Lato"/>
                <a:sym typeface="Lato"/>
              </a:rPr>
              <a:t>])</a:t>
            </a:r>
            <a:endParaRPr dirty="0">
              <a:solidFill>
                <a:schemeClr val="dk1"/>
              </a:solidFill>
              <a:latin typeface="Lato"/>
              <a:ea typeface="Lato"/>
              <a:cs typeface="Lato"/>
              <a:sym typeface="Lato"/>
            </a:endParaRPr>
          </a:p>
          <a:p>
            <a:pPr marL="482600" lvl="0" indent="-342900" algn="l" rtl="0">
              <a:lnSpc>
                <a:spcPct val="114000"/>
              </a:lnSpc>
              <a:spcBef>
                <a:spcPts val="1000"/>
              </a:spcBef>
              <a:spcAft>
                <a:spcPts val="0"/>
              </a:spcAft>
              <a:buClr>
                <a:schemeClr val="dk1"/>
              </a:buClr>
              <a:buSzPts val="1400"/>
              <a:buAutoNum type="arabicPlain" startAt="10"/>
            </a:pPr>
            <a:r>
              <a:rPr lang="en-GB" dirty="0" smtClean="0">
                <a:solidFill>
                  <a:schemeClr val="dk1"/>
                </a:solidFill>
                <a:latin typeface="Lato"/>
                <a:ea typeface="Lato"/>
                <a:cs typeface="Lato"/>
                <a:sym typeface="Lato"/>
              </a:rPr>
              <a:t>Create a tabular visualization in the Report view which consists of Month-wise total visits in the hospital.  Add a third column in the table that consists of the previous month’s total visits for each month’s row. Also include a column which states whether the visits in a month is greater than that of previous month visits.</a:t>
            </a:r>
          </a:p>
          <a:p>
            <a:pPr marL="139700">
              <a:lnSpc>
                <a:spcPct val="114000"/>
              </a:lnSpc>
              <a:spcBef>
                <a:spcPts val="1000"/>
              </a:spcBef>
              <a:buClr>
                <a:schemeClr val="dk1"/>
              </a:buClr>
              <a:buSzPts val="1400"/>
            </a:pPr>
            <a:r>
              <a:rPr lang="en-GB" dirty="0" smtClean="0">
                <a:solidFill>
                  <a:schemeClr val="dk1"/>
                </a:solidFill>
                <a:latin typeface="Lato"/>
                <a:ea typeface="Lato"/>
                <a:cs typeface="Lato"/>
                <a:sym typeface="Lato"/>
              </a:rPr>
              <a:t>	</a:t>
            </a:r>
            <a:endParaRPr lang="en-IN" dirty="0"/>
          </a:p>
        </p:txBody>
      </p:sp>
      <p:pic>
        <p:nvPicPr>
          <p:cNvPr id="3" name="Picture 2"/>
          <p:cNvPicPr>
            <a:picLocks noChangeAspect="1"/>
          </p:cNvPicPr>
          <p:nvPr/>
        </p:nvPicPr>
        <p:blipFill>
          <a:blip r:embed="rId3"/>
          <a:stretch>
            <a:fillRect/>
          </a:stretch>
        </p:blipFill>
        <p:spPr>
          <a:xfrm>
            <a:off x="6735778" y="2467459"/>
            <a:ext cx="2217963" cy="610720"/>
          </a:xfrm>
          <a:prstGeom prst="rect">
            <a:avLst/>
          </a:prstGeom>
        </p:spPr>
      </p:pic>
      <p:pic>
        <p:nvPicPr>
          <p:cNvPr id="4" name="Picture 3"/>
          <p:cNvPicPr>
            <a:picLocks noChangeAspect="1"/>
          </p:cNvPicPr>
          <p:nvPr/>
        </p:nvPicPr>
        <p:blipFill>
          <a:blip r:embed="rId4"/>
          <a:stretch>
            <a:fillRect/>
          </a:stretch>
        </p:blipFill>
        <p:spPr>
          <a:xfrm>
            <a:off x="7035328" y="1508035"/>
            <a:ext cx="1918413" cy="743874"/>
          </a:xfrm>
          <a:prstGeom prst="rect">
            <a:avLst/>
          </a:prstGeom>
        </p:spPr>
      </p:pic>
    </p:spTree>
    <p:extLst>
      <p:ext uri="{BB962C8B-B14F-4D97-AF65-F5344CB8AC3E}">
        <p14:creationId xmlns:p14="http://schemas.microsoft.com/office/powerpoint/2010/main" val="1121245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p:nvPr/>
        </p:nvSpPr>
        <p:spPr>
          <a:xfrm>
            <a:off x="1856550" y="134675"/>
            <a:ext cx="52545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14000"/>
              </a:lnSpc>
              <a:spcBef>
                <a:spcPts val="0"/>
              </a:spcBef>
              <a:spcAft>
                <a:spcPts val="0"/>
              </a:spcAft>
              <a:buClr>
                <a:srgbClr val="000000"/>
              </a:buClr>
              <a:buSzPts val="1800"/>
              <a:buFont typeface="Arial"/>
              <a:buNone/>
            </a:pPr>
            <a:r>
              <a:rPr lang="en-GB" sz="1600" b="1" i="0" u="none" strike="noStrike" cap="none">
                <a:solidFill>
                  <a:schemeClr val="dk1"/>
                </a:solidFill>
                <a:latin typeface="Lato"/>
                <a:ea typeface="Lato"/>
                <a:cs typeface="Lato"/>
                <a:sym typeface="Lato"/>
              </a:rPr>
              <a:t>Objective Questions (Cont..)</a:t>
            </a:r>
            <a:endParaRPr sz="1600" b="0" i="0" u="none" strike="noStrike" cap="none">
              <a:solidFill>
                <a:srgbClr val="000000"/>
              </a:solidFill>
              <a:latin typeface="Lato"/>
              <a:ea typeface="Lato"/>
              <a:cs typeface="Lato"/>
              <a:sym typeface="Lato"/>
            </a:endParaRPr>
          </a:p>
        </p:txBody>
      </p:sp>
      <p:sp>
        <p:nvSpPr>
          <p:cNvPr id="114" name="Google Shape;114;p23"/>
          <p:cNvSpPr txBox="1"/>
          <p:nvPr/>
        </p:nvSpPr>
        <p:spPr>
          <a:xfrm>
            <a:off x="357300" y="565775"/>
            <a:ext cx="8429400" cy="4413999"/>
          </a:xfrm>
          <a:prstGeom prst="rect">
            <a:avLst/>
          </a:prstGeom>
          <a:noFill/>
          <a:ln>
            <a:noFill/>
          </a:ln>
        </p:spPr>
        <p:txBody>
          <a:bodyPr spcFirstLastPara="1" wrap="square" lIns="91425" tIns="91425" rIns="91425" bIns="91425" anchor="t" anchorCtr="0">
            <a:spAutoFit/>
          </a:bodyPr>
          <a:lstStyle/>
          <a:p>
            <a:pPr marL="139700">
              <a:lnSpc>
                <a:spcPct val="114000"/>
              </a:lnSpc>
              <a:spcBef>
                <a:spcPts val="1000"/>
              </a:spcBef>
              <a:buClr>
                <a:schemeClr val="dk1"/>
              </a:buClr>
              <a:buSzPts val="1400"/>
            </a:pPr>
            <a:r>
              <a:rPr lang="en-GB" dirty="0" smtClean="0"/>
              <a:t>We have created a new column for the Month and year using FORMAT(‘</a:t>
            </a:r>
            <a:r>
              <a:rPr lang="en-GB" dirty="0" err="1" smtClean="0"/>
              <a:t>Date’,”YYYY</a:t>
            </a:r>
            <a:r>
              <a:rPr lang="en-GB" dirty="0" smtClean="0"/>
              <a:t>-MM”) then created a tabular visualization for the same . The below table is indicating the count of patients in the particular month.</a:t>
            </a:r>
          </a:p>
          <a:p>
            <a:pPr marL="139700">
              <a:lnSpc>
                <a:spcPct val="114000"/>
              </a:lnSpc>
              <a:spcBef>
                <a:spcPts val="1000"/>
              </a:spcBef>
              <a:buClr>
                <a:schemeClr val="dk1"/>
              </a:buClr>
              <a:buSzPts val="1400"/>
            </a:pPr>
            <a:endParaRPr lang="en-GB" dirty="0"/>
          </a:p>
          <a:p>
            <a:pPr marL="139700">
              <a:lnSpc>
                <a:spcPct val="114000"/>
              </a:lnSpc>
              <a:spcBef>
                <a:spcPts val="1000"/>
              </a:spcBef>
              <a:buClr>
                <a:schemeClr val="dk1"/>
              </a:buClr>
              <a:buSzPts val="1400"/>
            </a:pPr>
            <a:endParaRPr lang="en-GB" dirty="0" smtClean="0"/>
          </a:p>
          <a:p>
            <a:pPr marL="139700">
              <a:lnSpc>
                <a:spcPct val="114000"/>
              </a:lnSpc>
              <a:spcBef>
                <a:spcPts val="1000"/>
              </a:spcBef>
              <a:buClr>
                <a:schemeClr val="dk1"/>
              </a:buClr>
              <a:buSzPts val="1400"/>
            </a:pPr>
            <a:endParaRPr lang="en-GB" dirty="0"/>
          </a:p>
          <a:p>
            <a:pPr marL="139700">
              <a:lnSpc>
                <a:spcPct val="114000"/>
              </a:lnSpc>
              <a:spcBef>
                <a:spcPts val="1000"/>
              </a:spcBef>
              <a:buClr>
                <a:schemeClr val="dk1"/>
              </a:buClr>
              <a:buSzPts val="1400"/>
            </a:pPr>
            <a:endParaRPr lang="en-GB" dirty="0" smtClean="0"/>
          </a:p>
          <a:p>
            <a:pPr marL="139700">
              <a:lnSpc>
                <a:spcPct val="114000"/>
              </a:lnSpc>
              <a:spcBef>
                <a:spcPts val="1000"/>
              </a:spcBef>
              <a:buClr>
                <a:schemeClr val="dk1"/>
              </a:buClr>
              <a:buSzPts val="1400"/>
            </a:pPr>
            <a:endParaRPr lang="en-GB" dirty="0"/>
          </a:p>
          <a:p>
            <a:pPr marL="139700">
              <a:lnSpc>
                <a:spcPct val="114000"/>
              </a:lnSpc>
              <a:spcBef>
                <a:spcPts val="1000"/>
              </a:spcBef>
              <a:buClr>
                <a:schemeClr val="dk1"/>
              </a:buClr>
              <a:buSzPts val="1400"/>
            </a:pPr>
            <a:endParaRPr lang="en-GB" dirty="0" smtClean="0"/>
          </a:p>
          <a:p>
            <a:pPr marL="139700">
              <a:lnSpc>
                <a:spcPct val="114000"/>
              </a:lnSpc>
              <a:spcBef>
                <a:spcPts val="1000"/>
              </a:spcBef>
              <a:buClr>
                <a:schemeClr val="dk1"/>
              </a:buClr>
              <a:buSzPts val="1400"/>
            </a:pPr>
            <a:endParaRPr lang="en-GB" dirty="0"/>
          </a:p>
          <a:p>
            <a:pPr marL="139700">
              <a:lnSpc>
                <a:spcPct val="114000"/>
              </a:lnSpc>
              <a:spcBef>
                <a:spcPts val="1000"/>
              </a:spcBef>
              <a:buClr>
                <a:schemeClr val="dk1"/>
              </a:buClr>
              <a:buSzPts val="1400"/>
            </a:pPr>
            <a:endParaRPr lang="en-GB" dirty="0" smtClean="0"/>
          </a:p>
          <a:p>
            <a:pPr marL="139700">
              <a:lnSpc>
                <a:spcPct val="114000"/>
              </a:lnSpc>
              <a:spcBef>
                <a:spcPts val="1000"/>
              </a:spcBef>
              <a:buClr>
                <a:schemeClr val="dk1"/>
              </a:buClr>
              <a:buSzPts val="1400"/>
            </a:pPr>
            <a:endParaRPr lang="en-IN" dirty="0"/>
          </a:p>
        </p:txBody>
      </p:sp>
      <p:pic>
        <p:nvPicPr>
          <p:cNvPr id="4" name="Picture 3"/>
          <p:cNvPicPr/>
          <p:nvPr/>
        </p:nvPicPr>
        <p:blipFill>
          <a:blip r:embed="rId3"/>
          <a:stretch>
            <a:fillRect/>
          </a:stretch>
        </p:blipFill>
        <p:spPr>
          <a:xfrm>
            <a:off x="247650" y="1619250"/>
            <a:ext cx="3457575" cy="3360524"/>
          </a:xfrm>
          <a:prstGeom prst="rect">
            <a:avLst/>
          </a:prstGeom>
        </p:spPr>
      </p:pic>
      <p:sp>
        <p:nvSpPr>
          <p:cNvPr id="2" name="Rounded Rectangle 1"/>
          <p:cNvSpPr/>
          <p:nvPr/>
        </p:nvSpPr>
        <p:spPr>
          <a:xfrm>
            <a:off x="4610100" y="1543051"/>
            <a:ext cx="3181350" cy="12382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GB" sz="1100" dirty="0"/>
              <a:t>For </a:t>
            </a:r>
            <a:r>
              <a:rPr lang="en-GB" sz="1100" dirty="0" err="1"/>
              <a:t>PreviousMonth</a:t>
            </a:r>
            <a:r>
              <a:rPr lang="en-GB" sz="1100" dirty="0"/>
              <a:t> we have created a new column using formula </a:t>
            </a:r>
            <a:r>
              <a:rPr lang="en-GB" sz="1100" i="1" dirty="0" err="1"/>
              <a:t>PreviousMonthVisits</a:t>
            </a:r>
            <a:r>
              <a:rPr lang="en-GB" sz="1100" i="1" dirty="0"/>
              <a:t> = CALCULATE(COUNTROWS('Hospital ER'), PREVIOUSMONTH('Hospital ER'[date])) </a:t>
            </a:r>
            <a:endParaRPr lang="en-IN" sz="1100" dirty="0"/>
          </a:p>
        </p:txBody>
      </p:sp>
      <p:pic>
        <p:nvPicPr>
          <p:cNvPr id="6" name="Picture 5"/>
          <p:cNvPicPr/>
          <p:nvPr/>
        </p:nvPicPr>
        <p:blipFill>
          <a:blip r:embed="rId4"/>
          <a:stretch>
            <a:fillRect/>
          </a:stretch>
        </p:blipFill>
        <p:spPr>
          <a:xfrm>
            <a:off x="3162935" y="3212401"/>
            <a:ext cx="5733415" cy="499099"/>
          </a:xfrm>
          <a:prstGeom prst="rect">
            <a:avLst/>
          </a:prstGeom>
        </p:spPr>
      </p:pic>
      <p:sp>
        <p:nvSpPr>
          <p:cNvPr id="8" name="Rounded Rectangle 7"/>
          <p:cNvSpPr/>
          <p:nvPr/>
        </p:nvSpPr>
        <p:spPr>
          <a:xfrm>
            <a:off x="3305175" y="3857626"/>
            <a:ext cx="4810125" cy="9073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GB" dirty="0"/>
              <a:t>We have removed the duplicates from Model view as well as from </a:t>
            </a:r>
            <a:r>
              <a:rPr lang="en-GB" dirty="0" err="1"/>
              <a:t>PowerQueryEditor</a:t>
            </a:r>
            <a:r>
              <a:rPr lang="en-GB" dirty="0"/>
              <a:t> but it’s giving us the error. I’ve tried it for few days but unable to solve it.</a:t>
            </a:r>
            <a:endParaRPr lang="en-IN" dirty="0"/>
          </a:p>
        </p:txBody>
      </p:sp>
    </p:spTree>
    <p:extLst>
      <p:ext uri="{BB962C8B-B14F-4D97-AF65-F5344CB8AC3E}">
        <p14:creationId xmlns:p14="http://schemas.microsoft.com/office/powerpoint/2010/main" val="29675332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p:nvPr/>
        </p:nvSpPr>
        <p:spPr>
          <a:xfrm>
            <a:off x="1856550" y="134675"/>
            <a:ext cx="52545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14000"/>
              </a:lnSpc>
              <a:spcBef>
                <a:spcPts val="0"/>
              </a:spcBef>
              <a:spcAft>
                <a:spcPts val="0"/>
              </a:spcAft>
              <a:buClr>
                <a:srgbClr val="000000"/>
              </a:buClr>
              <a:buSzPts val="1800"/>
              <a:buFont typeface="Arial"/>
              <a:buNone/>
            </a:pPr>
            <a:r>
              <a:rPr lang="en-GB" sz="1600" b="1" i="0" u="none" strike="noStrike" cap="none">
                <a:solidFill>
                  <a:schemeClr val="dk1"/>
                </a:solidFill>
                <a:latin typeface="Lato"/>
                <a:ea typeface="Lato"/>
                <a:cs typeface="Lato"/>
                <a:sym typeface="Lato"/>
              </a:rPr>
              <a:t>Objective Questions (Cont..)</a:t>
            </a:r>
            <a:endParaRPr sz="1600" b="0" i="0" u="none" strike="noStrike" cap="none">
              <a:solidFill>
                <a:srgbClr val="000000"/>
              </a:solidFill>
              <a:latin typeface="Lato"/>
              <a:ea typeface="Lato"/>
              <a:cs typeface="Lato"/>
              <a:sym typeface="Lato"/>
            </a:endParaRPr>
          </a:p>
        </p:txBody>
      </p:sp>
      <p:sp>
        <p:nvSpPr>
          <p:cNvPr id="114" name="Google Shape;114;p23"/>
          <p:cNvSpPr txBox="1"/>
          <p:nvPr/>
        </p:nvSpPr>
        <p:spPr>
          <a:xfrm>
            <a:off x="357300" y="565775"/>
            <a:ext cx="8429400" cy="4133345"/>
          </a:xfrm>
          <a:prstGeom prst="rect">
            <a:avLst/>
          </a:prstGeom>
          <a:noFill/>
          <a:ln>
            <a:noFill/>
          </a:ln>
        </p:spPr>
        <p:txBody>
          <a:bodyPr spcFirstLastPara="1" wrap="square" lIns="91425" tIns="91425" rIns="91425" bIns="91425" anchor="t" anchorCtr="0">
            <a:spAutoFit/>
          </a:bodyPr>
          <a:lstStyle/>
          <a:p>
            <a:pPr marL="139700">
              <a:lnSpc>
                <a:spcPct val="114000"/>
              </a:lnSpc>
              <a:spcBef>
                <a:spcPts val="1000"/>
              </a:spcBef>
              <a:buClr>
                <a:schemeClr val="dk1"/>
              </a:buClr>
              <a:buSzPts val="1400"/>
            </a:pPr>
            <a:r>
              <a:rPr lang="en-GB" dirty="0" smtClean="0"/>
              <a:t> </a:t>
            </a:r>
            <a:r>
              <a:rPr lang="en-GB" dirty="0"/>
              <a:t>Also to compare the current month and previous month ,we could have used the below column and add it in the tabular visualization but unfortunately we couldn’t find the previous months visits.</a:t>
            </a:r>
            <a:endParaRPr lang="en-IN" dirty="0"/>
          </a:p>
          <a:p>
            <a:pPr marL="139700">
              <a:lnSpc>
                <a:spcPct val="114000"/>
              </a:lnSpc>
              <a:spcBef>
                <a:spcPts val="1000"/>
              </a:spcBef>
              <a:buClr>
                <a:schemeClr val="dk1"/>
              </a:buClr>
              <a:buSzPts val="1400"/>
            </a:pPr>
            <a:r>
              <a:rPr lang="en-GB" dirty="0" smtClean="0"/>
              <a:t>	</a:t>
            </a:r>
            <a:endParaRPr lang="en-GB" dirty="0"/>
          </a:p>
          <a:p>
            <a:pPr marL="139700">
              <a:lnSpc>
                <a:spcPct val="114000"/>
              </a:lnSpc>
              <a:spcBef>
                <a:spcPts val="1000"/>
              </a:spcBef>
              <a:buClr>
                <a:schemeClr val="dk1"/>
              </a:buClr>
              <a:buSzPts val="1400"/>
            </a:pPr>
            <a:endParaRPr lang="en-GB" dirty="0" smtClean="0"/>
          </a:p>
          <a:p>
            <a:pPr marL="139700">
              <a:lnSpc>
                <a:spcPct val="114000"/>
              </a:lnSpc>
              <a:spcBef>
                <a:spcPts val="1000"/>
              </a:spcBef>
              <a:buClr>
                <a:schemeClr val="dk1"/>
              </a:buClr>
              <a:buSzPts val="1400"/>
            </a:pPr>
            <a:endParaRPr lang="en-GB" dirty="0"/>
          </a:p>
          <a:p>
            <a:pPr marL="139700">
              <a:lnSpc>
                <a:spcPct val="114000"/>
              </a:lnSpc>
              <a:spcBef>
                <a:spcPts val="1000"/>
              </a:spcBef>
              <a:buClr>
                <a:schemeClr val="dk1"/>
              </a:buClr>
              <a:buSzPts val="1400"/>
            </a:pPr>
            <a:endParaRPr lang="en-GB" dirty="0" smtClean="0"/>
          </a:p>
          <a:p>
            <a:pPr marL="139700">
              <a:lnSpc>
                <a:spcPct val="114000"/>
              </a:lnSpc>
              <a:spcBef>
                <a:spcPts val="1000"/>
              </a:spcBef>
              <a:buClr>
                <a:schemeClr val="dk1"/>
              </a:buClr>
              <a:buSzPts val="1400"/>
            </a:pPr>
            <a:endParaRPr lang="en-GB" dirty="0"/>
          </a:p>
          <a:p>
            <a:pPr marL="139700">
              <a:lnSpc>
                <a:spcPct val="114000"/>
              </a:lnSpc>
              <a:spcBef>
                <a:spcPts val="1000"/>
              </a:spcBef>
              <a:buClr>
                <a:schemeClr val="dk1"/>
              </a:buClr>
              <a:buSzPts val="1400"/>
            </a:pPr>
            <a:endParaRPr lang="en-GB" dirty="0" smtClean="0"/>
          </a:p>
          <a:p>
            <a:pPr marL="139700">
              <a:lnSpc>
                <a:spcPct val="114000"/>
              </a:lnSpc>
              <a:spcBef>
                <a:spcPts val="1000"/>
              </a:spcBef>
              <a:buClr>
                <a:schemeClr val="dk1"/>
              </a:buClr>
              <a:buSzPts val="1400"/>
            </a:pPr>
            <a:endParaRPr lang="en-GB" dirty="0"/>
          </a:p>
          <a:p>
            <a:pPr marL="139700">
              <a:lnSpc>
                <a:spcPct val="114000"/>
              </a:lnSpc>
              <a:spcBef>
                <a:spcPts val="1000"/>
              </a:spcBef>
              <a:buClr>
                <a:schemeClr val="dk1"/>
              </a:buClr>
              <a:buSzPts val="1400"/>
            </a:pPr>
            <a:r>
              <a:rPr lang="en-GB" dirty="0" smtClean="0"/>
              <a:t> </a:t>
            </a:r>
          </a:p>
          <a:p>
            <a:pPr marL="139700">
              <a:lnSpc>
                <a:spcPct val="114000"/>
              </a:lnSpc>
              <a:spcBef>
                <a:spcPts val="1000"/>
              </a:spcBef>
              <a:buClr>
                <a:schemeClr val="dk1"/>
              </a:buClr>
              <a:buSzPts val="1400"/>
            </a:pPr>
            <a:endParaRPr lang="en-IN" dirty="0"/>
          </a:p>
        </p:txBody>
      </p:sp>
      <p:pic>
        <p:nvPicPr>
          <p:cNvPr id="9" name="Picture 8"/>
          <p:cNvPicPr/>
          <p:nvPr/>
        </p:nvPicPr>
        <p:blipFill>
          <a:blip r:embed="rId3"/>
          <a:stretch>
            <a:fillRect/>
          </a:stretch>
        </p:blipFill>
        <p:spPr>
          <a:xfrm>
            <a:off x="628967" y="1333499"/>
            <a:ext cx="6924358" cy="3552825"/>
          </a:xfrm>
          <a:prstGeom prst="rect">
            <a:avLst/>
          </a:prstGeom>
        </p:spPr>
      </p:pic>
    </p:spTree>
    <p:extLst>
      <p:ext uri="{BB962C8B-B14F-4D97-AF65-F5344CB8AC3E}">
        <p14:creationId xmlns:p14="http://schemas.microsoft.com/office/powerpoint/2010/main" val="19017069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p:nvPr/>
        </p:nvSpPr>
        <p:spPr>
          <a:xfrm>
            <a:off x="1856550" y="134675"/>
            <a:ext cx="52545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14000"/>
              </a:lnSpc>
              <a:spcBef>
                <a:spcPts val="0"/>
              </a:spcBef>
              <a:spcAft>
                <a:spcPts val="0"/>
              </a:spcAft>
              <a:buClr>
                <a:srgbClr val="000000"/>
              </a:buClr>
              <a:buSzPts val="1800"/>
              <a:buFont typeface="Arial"/>
              <a:buNone/>
            </a:pPr>
            <a:r>
              <a:rPr lang="en-GB" sz="1600" b="1" i="0" u="none" strike="noStrike" cap="none">
                <a:solidFill>
                  <a:schemeClr val="dk1"/>
                </a:solidFill>
                <a:latin typeface="Lato"/>
                <a:ea typeface="Lato"/>
                <a:cs typeface="Lato"/>
                <a:sym typeface="Lato"/>
              </a:rPr>
              <a:t>Objective Questions (Cont..)</a:t>
            </a:r>
            <a:endParaRPr sz="1600" b="0" i="0" u="none" strike="noStrike" cap="none">
              <a:solidFill>
                <a:srgbClr val="000000"/>
              </a:solidFill>
              <a:latin typeface="Lato"/>
              <a:ea typeface="Lato"/>
              <a:cs typeface="Lato"/>
              <a:sym typeface="Lato"/>
            </a:endParaRPr>
          </a:p>
        </p:txBody>
      </p:sp>
      <p:sp>
        <p:nvSpPr>
          <p:cNvPr id="114" name="Google Shape;114;p23"/>
          <p:cNvSpPr txBox="1"/>
          <p:nvPr/>
        </p:nvSpPr>
        <p:spPr>
          <a:xfrm>
            <a:off x="357300" y="565775"/>
            <a:ext cx="8429400" cy="3887765"/>
          </a:xfrm>
          <a:prstGeom prst="rect">
            <a:avLst/>
          </a:prstGeom>
          <a:noFill/>
          <a:ln>
            <a:noFill/>
          </a:ln>
        </p:spPr>
        <p:txBody>
          <a:bodyPr spcFirstLastPara="1" wrap="square" lIns="91425" tIns="91425" rIns="91425" bIns="91425" anchor="t" anchorCtr="0">
            <a:spAutoFit/>
          </a:bodyPr>
          <a:lstStyle/>
          <a:p>
            <a:pPr marL="139700">
              <a:lnSpc>
                <a:spcPct val="114000"/>
              </a:lnSpc>
              <a:spcBef>
                <a:spcPts val="1000"/>
              </a:spcBef>
              <a:buClr>
                <a:schemeClr val="dk1"/>
              </a:buClr>
              <a:buSzPts val="1400"/>
            </a:pPr>
            <a:r>
              <a:rPr lang="en-GB" dirty="0"/>
              <a:t>So this is the final output.</a:t>
            </a:r>
            <a:endParaRPr lang="en-IN" dirty="0"/>
          </a:p>
          <a:p>
            <a:pPr marL="139700">
              <a:lnSpc>
                <a:spcPct val="114000"/>
              </a:lnSpc>
              <a:spcBef>
                <a:spcPts val="1000"/>
              </a:spcBef>
              <a:buClr>
                <a:schemeClr val="dk1"/>
              </a:buClr>
              <a:buSzPts val="1400"/>
            </a:pPr>
            <a:r>
              <a:rPr lang="en-GB" dirty="0" smtClean="0"/>
              <a:t>	</a:t>
            </a:r>
            <a:endParaRPr lang="en-GB" dirty="0"/>
          </a:p>
          <a:p>
            <a:pPr marL="139700">
              <a:lnSpc>
                <a:spcPct val="114000"/>
              </a:lnSpc>
              <a:spcBef>
                <a:spcPts val="1000"/>
              </a:spcBef>
              <a:buClr>
                <a:schemeClr val="dk1"/>
              </a:buClr>
              <a:buSzPts val="1400"/>
            </a:pPr>
            <a:endParaRPr lang="en-GB" dirty="0" smtClean="0"/>
          </a:p>
          <a:p>
            <a:pPr marL="139700">
              <a:lnSpc>
                <a:spcPct val="114000"/>
              </a:lnSpc>
              <a:spcBef>
                <a:spcPts val="1000"/>
              </a:spcBef>
              <a:buClr>
                <a:schemeClr val="dk1"/>
              </a:buClr>
              <a:buSzPts val="1400"/>
            </a:pPr>
            <a:endParaRPr lang="en-GB" dirty="0"/>
          </a:p>
          <a:p>
            <a:pPr marL="139700">
              <a:lnSpc>
                <a:spcPct val="114000"/>
              </a:lnSpc>
              <a:spcBef>
                <a:spcPts val="1000"/>
              </a:spcBef>
              <a:buClr>
                <a:schemeClr val="dk1"/>
              </a:buClr>
              <a:buSzPts val="1400"/>
            </a:pPr>
            <a:endParaRPr lang="en-GB" dirty="0" smtClean="0"/>
          </a:p>
          <a:p>
            <a:pPr marL="139700">
              <a:lnSpc>
                <a:spcPct val="114000"/>
              </a:lnSpc>
              <a:spcBef>
                <a:spcPts val="1000"/>
              </a:spcBef>
              <a:buClr>
                <a:schemeClr val="dk1"/>
              </a:buClr>
              <a:buSzPts val="1400"/>
            </a:pPr>
            <a:endParaRPr lang="en-GB" dirty="0"/>
          </a:p>
          <a:p>
            <a:pPr marL="139700">
              <a:lnSpc>
                <a:spcPct val="114000"/>
              </a:lnSpc>
              <a:spcBef>
                <a:spcPts val="1000"/>
              </a:spcBef>
              <a:buClr>
                <a:schemeClr val="dk1"/>
              </a:buClr>
              <a:buSzPts val="1400"/>
            </a:pPr>
            <a:endParaRPr lang="en-GB" dirty="0" smtClean="0"/>
          </a:p>
          <a:p>
            <a:pPr marL="139700">
              <a:lnSpc>
                <a:spcPct val="114000"/>
              </a:lnSpc>
              <a:spcBef>
                <a:spcPts val="1000"/>
              </a:spcBef>
              <a:buClr>
                <a:schemeClr val="dk1"/>
              </a:buClr>
              <a:buSzPts val="1400"/>
            </a:pPr>
            <a:endParaRPr lang="en-GB" dirty="0"/>
          </a:p>
          <a:p>
            <a:pPr marL="139700">
              <a:lnSpc>
                <a:spcPct val="114000"/>
              </a:lnSpc>
              <a:spcBef>
                <a:spcPts val="1000"/>
              </a:spcBef>
              <a:buClr>
                <a:schemeClr val="dk1"/>
              </a:buClr>
              <a:buSzPts val="1400"/>
            </a:pPr>
            <a:r>
              <a:rPr lang="en-GB" dirty="0" smtClean="0"/>
              <a:t> </a:t>
            </a:r>
          </a:p>
          <a:p>
            <a:pPr marL="139700">
              <a:lnSpc>
                <a:spcPct val="114000"/>
              </a:lnSpc>
              <a:spcBef>
                <a:spcPts val="1000"/>
              </a:spcBef>
              <a:buClr>
                <a:schemeClr val="dk1"/>
              </a:buClr>
              <a:buSzPts val="1400"/>
            </a:pPr>
            <a:endParaRPr lang="en-IN" dirty="0"/>
          </a:p>
        </p:txBody>
      </p:sp>
      <p:pic>
        <p:nvPicPr>
          <p:cNvPr id="5" name="Picture 4"/>
          <p:cNvPicPr/>
          <p:nvPr/>
        </p:nvPicPr>
        <p:blipFill>
          <a:blip r:embed="rId3"/>
          <a:stretch>
            <a:fillRect/>
          </a:stretch>
        </p:blipFill>
        <p:spPr>
          <a:xfrm>
            <a:off x="2790825" y="619125"/>
            <a:ext cx="3562350" cy="3905250"/>
          </a:xfrm>
          <a:prstGeom prst="rect">
            <a:avLst/>
          </a:prstGeom>
        </p:spPr>
      </p:pic>
    </p:spTree>
    <p:extLst>
      <p:ext uri="{BB962C8B-B14F-4D97-AF65-F5344CB8AC3E}">
        <p14:creationId xmlns:p14="http://schemas.microsoft.com/office/powerpoint/2010/main" val="11343450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4"/>
          <p:cNvSpPr txBox="1"/>
          <p:nvPr/>
        </p:nvSpPr>
        <p:spPr>
          <a:xfrm>
            <a:off x="1856550" y="134675"/>
            <a:ext cx="52545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14000"/>
              </a:lnSpc>
              <a:spcBef>
                <a:spcPts val="0"/>
              </a:spcBef>
              <a:spcAft>
                <a:spcPts val="0"/>
              </a:spcAft>
              <a:buClr>
                <a:srgbClr val="000000"/>
              </a:buClr>
              <a:buSzPts val="1800"/>
              <a:buFont typeface="Arial"/>
              <a:buNone/>
            </a:pPr>
            <a:r>
              <a:rPr lang="en-GB" sz="1600" b="1" i="0" u="none" strike="noStrike" cap="none">
                <a:solidFill>
                  <a:schemeClr val="dk1"/>
                </a:solidFill>
                <a:latin typeface="Lato"/>
                <a:ea typeface="Lato"/>
                <a:cs typeface="Lato"/>
                <a:sym typeface="Lato"/>
              </a:rPr>
              <a:t>Objective Questions (Cont..)</a:t>
            </a:r>
            <a:endParaRPr sz="1600" b="0" i="0" u="none" strike="noStrike" cap="none">
              <a:solidFill>
                <a:srgbClr val="000000"/>
              </a:solidFill>
              <a:latin typeface="Lato"/>
              <a:ea typeface="Lato"/>
              <a:cs typeface="Lato"/>
              <a:sym typeface="Lato"/>
            </a:endParaRPr>
          </a:p>
        </p:txBody>
      </p:sp>
      <p:sp>
        <p:nvSpPr>
          <p:cNvPr id="120" name="Google Shape;120;p24"/>
          <p:cNvSpPr txBox="1"/>
          <p:nvPr/>
        </p:nvSpPr>
        <p:spPr>
          <a:xfrm>
            <a:off x="357300" y="565775"/>
            <a:ext cx="8429400" cy="4706771"/>
          </a:xfrm>
          <a:prstGeom prst="rect">
            <a:avLst/>
          </a:prstGeom>
          <a:noFill/>
          <a:ln>
            <a:noFill/>
          </a:ln>
        </p:spPr>
        <p:txBody>
          <a:bodyPr spcFirstLastPara="1" wrap="square" lIns="91425" tIns="91425" rIns="91425" bIns="91425" anchor="t" anchorCtr="0">
            <a:spAutoFit/>
          </a:bodyPr>
          <a:lstStyle/>
          <a:p>
            <a:pPr marL="457200" lvl="0" indent="-317500" algn="l" rtl="0">
              <a:lnSpc>
                <a:spcPct val="114000"/>
              </a:lnSpc>
              <a:spcBef>
                <a:spcPts val="1000"/>
              </a:spcBef>
              <a:spcAft>
                <a:spcPts val="0"/>
              </a:spcAft>
              <a:buClr>
                <a:schemeClr val="dk1"/>
              </a:buClr>
              <a:buSzPts val="1400"/>
              <a:buFont typeface="Lato"/>
              <a:buAutoNum type="arabicPeriod" startAt="11"/>
            </a:pPr>
            <a:r>
              <a:rPr lang="en-GB" dirty="0">
                <a:solidFill>
                  <a:schemeClr val="dk1"/>
                </a:solidFill>
                <a:latin typeface="Lato"/>
                <a:ea typeface="Lato"/>
                <a:cs typeface="Lato"/>
                <a:sym typeface="Lato"/>
              </a:rPr>
              <a:t>The hospital's managing director seeks to evaluate the </a:t>
            </a:r>
            <a:r>
              <a:rPr lang="en-GB" b="1" dirty="0">
                <a:solidFill>
                  <a:schemeClr val="dk1"/>
                </a:solidFill>
                <a:latin typeface="Lato"/>
                <a:ea typeface="Lato"/>
                <a:cs typeface="Lato"/>
                <a:sym typeface="Lato"/>
              </a:rPr>
              <a:t>revenue of each department</a:t>
            </a:r>
            <a:r>
              <a:rPr lang="en-GB" dirty="0">
                <a:solidFill>
                  <a:schemeClr val="dk1"/>
                </a:solidFill>
                <a:latin typeface="Lato"/>
                <a:ea typeface="Lato"/>
                <a:cs typeface="Lato"/>
                <a:sym typeface="Lato"/>
              </a:rPr>
              <a:t> to understand how much revenue is generated by each</a:t>
            </a:r>
            <a:r>
              <a:rPr lang="en-GB" dirty="0" smtClean="0">
                <a:solidFill>
                  <a:schemeClr val="dk1"/>
                </a:solidFill>
                <a:latin typeface="Lato"/>
                <a:ea typeface="Lato"/>
                <a:cs typeface="Lato"/>
                <a:sym typeface="Lato"/>
              </a:rPr>
              <a:t>.</a:t>
            </a:r>
            <a:endParaRPr dirty="0">
              <a:solidFill>
                <a:schemeClr val="dk1"/>
              </a:solidFill>
              <a:latin typeface="Lato"/>
              <a:ea typeface="Lato"/>
              <a:cs typeface="Lato"/>
              <a:sym typeface="Lato"/>
            </a:endParaRPr>
          </a:p>
          <a:p>
            <a:pPr marL="457200" lvl="0" indent="0" algn="l" rtl="0">
              <a:lnSpc>
                <a:spcPct val="114000"/>
              </a:lnSpc>
              <a:spcBef>
                <a:spcPts val="1000"/>
              </a:spcBef>
              <a:spcAft>
                <a:spcPts val="0"/>
              </a:spcAft>
              <a:buNone/>
            </a:pPr>
            <a:r>
              <a:rPr lang="en-GB" dirty="0">
                <a:solidFill>
                  <a:schemeClr val="dk1"/>
                </a:solidFill>
                <a:latin typeface="Lato"/>
                <a:ea typeface="Lato"/>
                <a:cs typeface="Lato"/>
                <a:sym typeface="Lato"/>
              </a:rPr>
              <a:t>We can use the table visualization here to find out the revenue of each department. </a:t>
            </a:r>
            <a:endParaRPr dirty="0">
              <a:solidFill>
                <a:schemeClr val="dk1"/>
              </a:solidFill>
              <a:latin typeface="Lato"/>
              <a:ea typeface="Lato"/>
              <a:cs typeface="Lato"/>
              <a:sym typeface="Lato"/>
            </a:endParaRPr>
          </a:p>
          <a:p>
            <a:pPr marL="457200" lvl="0" indent="0" algn="l" rtl="0">
              <a:lnSpc>
                <a:spcPct val="114000"/>
              </a:lnSpc>
              <a:spcBef>
                <a:spcPts val="1000"/>
              </a:spcBef>
              <a:spcAft>
                <a:spcPts val="0"/>
              </a:spcAft>
              <a:buNone/>
            </a:pPr>
            <a:endParaRPr dirty="0">
              <a:solidFill>
                <a:schemeClr val="dk1"/>
              </a:solidFill>
              <a:latin typeface="Lato"/>
              <a:ea typeface="Lato"/>
              <a:cs typeface="Lato"/>
              <a:sym typeface="Lato"/>
            </a:endParaRPr>
          </a:p>
          <a:p>
            <a:pPr marL="457200" lvl="0" indent="0" algn="l" rtl="0">
              <a:lnSpc>
                <a:spcPct val="114000"/>
              </a:lnSpc>
              <a:spcBef>
                <a:spcPts val="1000"/>
              </a:spcBef>
              <a:spcAft>
                <a:spcPts val="0"/>
              </a:spcAft>
              <a:buNone/>
            </a:pPr>
            <a:endParaRPr dirty="0">
              <a:solidFill>
                <a:schemeClr val="dk1"/>
              </a:solidFill>
              <a:latin typeface="Lato"/>
              <a:ea typeface="Lato"/>
              <a:cs typeface="Lato"/>
              <a:sym typeface="Lato"/>
            </a:endParaRPr>
          </a:p>
          <a:p>
            <a:pPr marL="457200" lvl="0" indent="0" algn="l" rtl="0">
              <a:lnSpc>
                <a:spcPct val="114000"/>
              </a:lnSpc>
              <a:spcBef>
                <a:spcPts val="1000"/>
              </a:spcBef>
              <a:spcAft>
                <a:spcPts val="0"/>
              </a:spcAft>
              <a:buNone/>
            </a:pPr>
            <a:endParaRPr dirty="0">
              <a:solidFill>
                <a:schemeClr val="dk1"/>
              </a:solidFill>
              <a:latin typeface="Lato"/>
              <a:ea typeface="Lato"/>
              <a:cs typeface="Lato"/>
              <a:sym typeface="Lato"/>
            </a:endParaRPr>
          </a:p>
          <a:p>
            <a:pPr marL="457200" lvl="0" indent="0" algn="l" rtl="0">
              <a:lnSpc>
                <a:spcPct val="114000"/>
              </a:lnSpc>
              <a:spcBef>
                <a:spcPts val="1000"/>
              </a:spcBef>
              <a:spcAft>
                <a:spcPts val="0"/>
              </a:spcAft>
              <a:buNone/>
            </a:pPr>
            <a:endParaRPr dirty="0">
              <a:solidFill>
                <a:schemeClr val="dk1"/>
              </a:solidFill>
              <a:latin typeface="Lato"/>
              <a:ea typeface="Lato"/>
              <a:cs typeface="Lato"/>
              <a:sym typeface="Lato"/>
            </a:endParaRPr>
          </a:p>
          <a:p>
            <a:pPr marL="0" lvl="0" indent="0" algn="l" rtl="0">
              <a:lnSpc>
                <a:spcPct val="114000"/>
              </a:lnSpc>
              <a:spcBef>
                <a:spcPts val="1000"/>
              </a:spcBef>
              <a:spcAft>
                <a:spcPts val="0"/>
              </a:spcAft>
              <a:buNone/>
            </a:pPr>
            <a:endParaRPr dirty="0">
              <a:solidFill>
                <a:schemeClr val="dk1"/>
              </a:solidFill>
              <a:latin typeface="Lato"/>
              <a:ea typeface="Lato"/>
              <a:cs typeface="Lato"/>
              <a:sym typeface="Lato"/>
            </a:endParaRPr>
          </a:p>
          <a:p>
            <a:pPr marL="457200" lvl="0" indent="-317500" algn="l" rtl="0">
              <a:lnSpc>
                <a:spcPct val="114000"/>
              </a:lnSpc>
              <a:spcBef>
                <a:spcPts val="1000"/>
              </a:spcBef>
              <a:spcAft>
                <a:spcPts val="0"/>
              </a:spcAft>
              <a:buClr>
                <a:schemeClr val="dk1"/>
              </a:buClr>
              <a:buSzPts val="1400"/>
            </a:pPr>
            <a:r>
              <a:rPr lang="en-GB" dirty="0" smtClean="0">
                <a:solidFill>
                  <a:schemeClr val="dk1"/>
                </a:solidFill>
                <a:latin typeface="Lato"/>
                <a:ea typeface="Lato"/>
                <a:cs typeface="Lato"/>
                <a:sym typeface="Lato"/>
              </a:rPr>
              <a:t>12.	Calculate </a:t>
            </a:r>
            <a:r>
              <a:rPr lang="en-GB" dirty="0">
                <a:solidFill>
                  <a:schemeClr val="dk1"/>
                </a:solidFill>
                <a:latin typeface="Lato"/>
                <a:ea typeface="Lato"/>
                <a:cs typeface="Lato"/>
                <a:sym typeface="Lato"/>
              </a:rPr>
              <a:t>the average age of the patients who visit the </a:t>
            </a:r>
            <a:r>
              <a:rPr lang="en-GB" dirty="0" err="1">
                <a:solidFill>
                  <a:schemeClr val="dk1"/>
                </a:solidFill>
                <a:latin typeface="Lato"/>
                <a:ea typeface="Lato"/>
                <a:cs typeface="Lato"/>
                <a:sym typeface="Lato"/>
              </a:rPr>
              <a:t>Orthopedics</a:t>
            </a:r>
            <a:r>
              <a:rPr lang="en-GB" dirty="0">
                <a:solidFill>
                  <a:schemeClr val="dk1"/>
                </a:solidFill>
                <a:latin typeface="Lato"/>
                <a:ea typeface="Lato"/>
                <a:cs typeface="Lato"/>
                <a:sym typeface="Lato"/>
              </a:rPr>
              <a:t> department. Will the approach used to calculate this metric be different if the requirement would have been all department’s average age.</a:t>
            </a:r>
            <a:endParaRPr dirty="0">
              <a:solidFill>
                <a:schemeClr val="dk1"/>
              </a:solidFill>
              <a:latin typeface="Lato"/>
              <a:ea typeface="Lato"/>
              <a:cs typeface="Lato"/>
              <a:sym typeface="Lato"/>
            </a:endParaRPr>
          </a:p>
          <a:p>
            <a:pPr marL="457200" lvl="0" indent="0" algn="l" rtl="0">
              <a:lnSpc>
                <a:spcPct val="113750"/>
              </a:lnSpc>
              <a:spcBef>
                <a:spcPts val="0"/>
              </a:spcBef>
              <a:spcAft>
                <a:spcPts val="0"/>
              </a:spcAft>
              <a:buNone/>
            </a:pPr>
            <a:r>
              <a:rPr lang="en-GB" sz="1200" i="1" dirty="0" err="1">
                <a:solidFill>
                  <a:schemeClr val="dk1"/>
                </a:solidFill>
                <a:latin typeface="Lato"/>
                <a:ea typeface="Lato"/>
                <a:cs typeface="Lato"/>
                <a:sym typeface="Lato"/>
              </a:rPr>
              <a:t>AverageAgeOfOrthopedics</a:t>
            </a:r>
            <a:r>
              <a:rPr lang="en-GB" sz="1200" i="1" dirty="0">
                <a:solidFill>
                  <a:schemeClr val="dk1"/>
                </a:solidFill>
                <a:latin typeface="Lato"/>
                <a:ea typeface="Lato"/>
                <a:cs typeface="Lato"/>
                <a:sym typeface="Lato"/>
              </a:rPr>
              <a:t> = CALCULATE(AVERAGE('Hospital ER'[</a:t>
            </a:r>
            <a:r>
              <a:rPr lang="en-GB" sz="1200" i="1" dirty="0" err="1">
                <a:solidFill>
                  <a:schemeClr val="dk1"/>
                </a:solidFill>
                <a:latin typeface="Lato"/>
                <a:ea typeface="Lato"/>
                <a:cs typeface="Lato"/>
                <a:sym typeface="Lato"/>
              </a:rPr>
              <a:t>patient_age</a:t>
            </a:r>
            <a:r>
              <a:rPr lang="en-GB" sz="1200" i="1" dirty="0">
                <a:solidFill>
                  <a:schemeClr val="dk1"/>
                </a:solidFill>
                <a:latin typeface="Lato"/>
                <a:ea typeface="Lato"/>
                <a:cs typeface="Lato"/>
                <a:sym typeface="Lato"/>
              </a:rPr>
              <a:t>]),FILTER('Hospital </a:t>
            </a:r>
            <a:r>
              <a:rPr lang="en-GB" sz="1200" i="1" dirty="0" err="1">
                <a:solidFill>
                  <a:schemeClr val="dk1"/>
                </a:solidFill>
                <a:latin typeface="Lato"/>
                <a:ea typeface="Lato"/>
                <a:cs typeface="Lato"/>
                <a:sym typeface="Lato"/>
              </a:rPr>
              <a:t>ER','Hospital</a:t>
            </a:r>
            <a:r>
              <a:rPr lang="en-GB" sz="1200" i="1" dirty="0">
                <a:solidFill>
                  <a:schemeClr val="dk1"/>
                </a:solidFill>
                <a:latin typeface="Lato"/>
                <a:ea typeface="Lato"/>
                <a:cs typeface="Lato"/>
                <a:sym typeface="Lato"/>
              </a:rPr>
              <a:t> ER'[</a:t>
            </a:r>
            <a:r>
              <a:rPr lang="en-GB" sz="1200" i="1" dirty="0" err="1">
                <a:solidFill>
                  <a:schemeClr val="dk1"/>
                </a:solidFill>
                <a:latin typeface="Lato"/>
                <a:ea typeface="Lato"/>
                <a:cs typeface="Lato"/>
                <a:sym typeface="Lato"/>
              </a:rPr>
              <a:t>department_referral</a:t>
            </a:r>
            <a:r>
              <a:rPr lang="en-GB" sz="1200" i="1" dirty="0">
                <a:solidFill>
                  <a:schemeClr val="dk1"/>
                </a:solidFill>
                <a:latin typeface="Lato"/>
                <a:ea typeface="Lato"/>
                <a:cs typeface="Lato"/>
                <a:sym typeface="Lato"/>
              </a:rPr>
              <a:t>] = "</a:t>
            </a:r>
            <a:r>
              <a:rPr lang="en-GB" sz="1200" i="1" dirty="0" err="1">
                <a:solidFill>
                  <a:schemeClr val="dk1"/>
                </a:solidFill>
                <a:latin typeface="Lato"/>
                <a:ea typeface="Lato"/>
                <a:cs typeface="Lato"/>
                <a:sym typeface="Lato"/>
              </a:rPr>
              <a:t>Orthopedics</a:t>
            </a:r>
            <a:r>
              <a:rPr lang="en-GB" sz="1200" i="1" dirty="0">
                <a:solidFill>
                  <a:schemeClr val="dk1"/>
                </a:solidFill>
                <a:latin typeface="Lato"/>
                <a:ea typeface="Lato"/>
                <a:cs typeface="Lato"/>
                <a:sym typeface="Lato"/>
              </a:rPr>
              <a:t>") </a:t>
            </a:r>
            <a:r>
              <a:rPr lang="en-GB" sz="1200" dirty="0">
                <a:solidFill>
                  <a:schemeClr val="dk1"/>
                </a:solidFill>
                <a:latin typeface="Lato"/>
                <a:ea typeface="Lato"/>
                <a:cs typeface="Lato"/>
                <a:sym typeface="Lato"/>
              </a:rPr>
              <a:t>And it’s giving us the result 39.03.</a:t>
            </a:r>
            <a:endParaRPr dirty="0">
              <a:solidFill>
                <a:schemeClr val="dk1"/>
              </a:solidFill>
              <a:latin typeface="Lato"/>
              <a:ea typeface="Lato"/>
              <a:cs typeface="Lato"/>
              <a:sym typeface="Lato"/>
            </a:endParaRPr>
          </a:p>
          <a:p>
            <a:pPr marL="457200" lvl="0" indent="0" algn="l" rtl="0">
              <a:lnSpc>
                <a:spcPct val="114000"/>
              </a:lnSpc>
              <a:spcBef>
                <a:spcPts val="1000"/>
              </a:spcBef>
              <a:spcAft>
                <a:spcPts val="0"/>
              </a:spcAft>
              <a:buNone/>
            </a:pPr>
            <a:endParaRPr dirty="0">
              <a:solidFill>
                <a:schemeClr val="dk1"/>
              </a:solidFill>
              <a:latin typeface="Lato"/>
              <a:ea typeface="Lato"/>
              <a:cs typeface="Lato"/>
              <a:sym typeface="Lato"/>
            </a:endParaRPr>
          </a:p>
        </p:txBody>
      </p:sp>
      <p:pic>
        <p:nvPicPr>
          <p:cNvPr id="121" name="Google Shape;121;p24"/>
          <p:cNvPicPr preferRelativeResize="0"/>
          <p:nvPr/>
        </p:nvPicPr>
        <p:blipFill>
          <a:blip r:embed="rId3">
            <a:alphaModFix/>
          </a:blip>
          <a:stretch>
            <a:fillRect/>
          </a:stretch>
        </p:blipFill>
        <p:spPr>
          <a:xfrm>
            <a:off x="1150000" y="1628775"/>
            <a:ext cx="2543175" cy="188595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p:nvPr/>
        </p:nvSpPr>
        <p:spPr>
          <a:xfrm>
            <a:off x="486275" y="1384950"/>
            <a:ext cx="4920600" cy="23736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15000"/>
              </a:lnSpc>
              <a:spcBef>
                <a:spcPts val="0"/>
              </a:spcBef>
              <a:spcAft>
                <a:spcPts val="0"/>
              </a:spcAft>
              <a:buClr>
                <a:srgbClr val="000000"/>
              </a:buClr>
              <a:buSzPts val="1800"/>
              <a:buFont typeface="Lato"/>
              <a:buChar char="❏"/>
            </a:pPr>
            <a:r>
              <a:rPr lang="en-GB" sz="1800" b="0" i="0" u="none" strike="noStrike" cap="none">
                <a:solidFill>
                  <a:srgbClr val="000000"/>
                </a:solidFill>
                <a:latin typeface="Lato"/>
                <a:ea typeface="Lato"/>
                <a:cs typeface="Lato"/>
                <a:sym typeface="Lato"/>
              </a:rPr>
              <a:t>Problem Statement</a:t>
            </a:r>
            <a:endParaRPr sz="1800" b="0" i="0" u="none" strike="noStrike" cap="none">
              <a:solidFill>
                <a:srgbClr val="000000"/>
              </a:solidFill>
              <a:latin typeface="Lato"/>
              <a:ea typeface="Lato"/>
              <a:cs typeface="Lato"/>
              <a:sym typeface="Lato"/>
            </a:endParaRPr>
          </a:p>
          <a:p>
            <a:pPr marL="457200" marR="0" lvl="0" indent="0" algn="l" rtl="0">
              <a:lnSpc>
                <a:spcPct val="115000"/>
              </a:lnSpc>
              <a:spcBef>
                <a:spcPts val="0"/>
              </a:spcBef>
              <a:spcAft>
                <a:spcPts val="0"/>
              </a:spcAft>
              <a:buClr>
                <a:srgbClr val="000000"/>
              </a:buClr>
              <a:buSzPts val="1800"/>
              <a:buFont typeface="Arial"/>
              <a:buNone/>
            </a:pPr>
            <a:endParaRPr sz="1800" b="0" i="0" u="none" strike="noStrike" cap="none">
              <a:solidFill>
                <a:srgbClr val="000000"/>
              </a:solidFill>
              <a:latin typeface="Lato"/>
              <a:ea typeface="Lato"/>
              <a:cs typeface="Lato"/>
              <a:sym typeface="Lato"/>
            </a:endParaRPr>
          </a:p>
          <a:p>
            <a:pPr marL="457200" marR="0" lvl="0" indent="-342900" algn="l" rtl="0">
              <a:lnSpc>
                <a:spcPct val="115000"/>
              </a:lnSpc>
              <a:spcBef>
                <a:spcPts val="0"/>
              </a:spcBef>
              <a:spcAft>
                <a:spcPts val="0"/>
              </a:spcAft>
              <a:buClr>
                <a:srgbClr val="000000"/>
              </a:buClr>
              <a:buSzPts val="1800"/>
              <a:buFont typeface="Lato"/>
              <a:buChar char="❏"/>
            </a:pPr>
            <a:r>
              <a:rPr lang="en-GB" sz="1800" b="0" i="0" u="none" strike="noStrike" cap="none">
                <a:solidFill>
                  <a:srgbClr val="000000"/>
                </a:solidFill>
                <a:latin typeface="Lato"/>
                <a:ea typeface="Lato"/>
                <a:cs typeface="Lato"/>
                <a:sym typeface="Lato"/>
              </a:rPr>
              <a:t>Data Description</a:t>
            </a:r>
            <a:endParaRPr sz="1800" b="0" i="0" u="none" strike="noStrike" cap="none">
              <a:solidFill>
                <a:srgbClr val="000000"/>
              </a:solidFill>
              <a:latin typeface="Lato"/>
              <a:ea typeface="Lato"/>
              <a:cs typeface="Lato"/>
              <a:sym typeface="Lato"/>
            </a:endParaRPr>
          </a:p>
          <a:p>
            <a:pPr marL="457200" marR="0" lvl="0" indent="0" algn="l" rtl="0">
              <a:lnSpc>
                <a:spcPct val="115000"/>
              </a:lnSpc>
              <a:spcBef>
                <a:spcPts val="0"/>
              </a:spcBef>
              <a:spcAft>
                <a:spcPts val="0"/>
              </a:spcAft>
              <a:buClr>
                <a:srgbClr val="000000"/>
              </a:buClr>
              <a:buSzPts val="1800"/>
              <a:buFont typeface="Arial"/>
              <a:buNone/>
            </a:pPr>
            <a:endParaRPr sz="1800" b="0" i="0" u="none" strike="noStrike" cap="none">
              <a:solidFill>
                <a:srgbClr val="000000"/>
              </a:solidFill>
              <a:latin typeface="Lato"/>
              <a:ea typeface="Lato"/>
              <a:cs typeface="Lato"/>
              <a:sym typeface="Lato"/>
            </a:endParaRPr>
          </a:p>
          <a:p>
            <a:pPr marL="457200" marR="0" lvl="0" indent="-342900" algn="l" rtl="0">
              <a:lnSpc>
                <a:spcPct val="115000"/>
              </a:lnSpc>
              <a:spcBef>
                <a:spcPts val="0"/>
              </a:spcBef>
              <a:spcAft>
                <a:spcPts val="0"/>
              </a:spcAft>
              <a:buClr>
                <a:srgbClr val="000000"/>
              </a:buClr>
              <a:buSzPts val="1800"/>
              <a:buFont typeface="Lato"/>
              <a:buChar char="❏"/>
            </a:pPr>
            <a:r>
              <a:rPr lang="en-GB" sz="1800" b="0" i="0" u="none" strike="noStrike" cap="none">
                <a:solidFill>
                  <a:srgbClr val="000000"/>
                </a:solidFill>
                <a:latin typeface="Lato"/>
                <a:ea typeface="Lato"/>
                <a:cs typeface="Lato"/>
                <a:sym typeface="Lato"/>
              </a:rPr>
              <a:t>Objective Key Metrics and Visualizations</a:t>
            </a:r>
            <a:endParaRPr sz="1800" b="0" i="0" u="none" strike="noStrike" cap="none">
              <a:solidFill>
                <a:srgbClr val="000000"/>
              </a:solidFill>
              <a:latin typeface="Lato"/>
              <a:ea typeface="Lato"/>
              <a:cs typeface="Lato"/>
              <a:sym typeface="Lato"/>
            </a:endParaRPr>
          </a:p>
          <a:p>
            <a:pPr marL="457200" marR="0" lvl="0" indent="0" algn="l" rtl="0">
              <a:lnSpc>
                <a:spcPct val="115000"/>
              </a:lnSpc>
              <a:spcBef>
                <a:spcPts val="0"/>
              </a:spcBef>
              <a:spcAft>
                <a:spcPts val="0"/>
              </a:spcAft>
              <a:buClr>
                <a:srgbClr val="000000"/>
              </a:buClr>
              <a:buSzPts val="1800"/>
              <a:buFont typeface="Arial"/>
              <a:buNone/>
            </a:pPr>
            <a:endParaRPr sz="1800" b="0" i="0" u="none" strike="noStrike" cap="none">
              <a:solidFill>
                <a:srgbClr val="000000"/>
              </a:solidFill>
              <a:latin typeface="Lato"/>
              <a:ea typeface="Lato"/>
              <a:cs typeface="Lato"/>
              <a:sym typeface="Lato"/>
            </a:endParaRPr>
          </a:p>
          <a:p>
            <a:pPr marL="457200" marR="0" lvl="0" indent="-342900" algn="l" rtl="0">
              <a:lnSpc>
                <a:spcPct val="115000"/>
              </a:lnSpc>
              <a:spcBef>
                <a:spcPts val="0"/>
              </a:spcBef>
              <a:spcAft>
                <a:spcPts val="0"/>
              </a:spcAft>
              <a:buClr>
                <a:srgbClr val="000000"/>
              </a:buClr>
              <a:buSzPts val="1800"/>
              <a:buFont typeface="Lato"/>
              <a:buChar char="❏"/>
            </a:pPr>
            <a:r>
              <a:rPr lang="en-GB" sz="1800" b="0" i="0" u="none" strike="noStrike" cap="none">
                <a:solidFill>
                  <a:srgbClr val="000000"/>
                </a:solidFill>
                <a:latin typeface="Lato"/>
                <a:ea typeface="Lato"/>
                <a:cs typeface="Lato"/>
                <a:sym typeface="Lato"/>
              </a:rPr>
              <a:t>Subjective Question for Insights</a:t>
            </a:r>
            <a:endParaRPr sz="1800" b="0" i="0" u="none" strike="noStrike" cap="none">
              <a:solidFill>
                <a:srgbClr val="000000"/>
              </a:solidFill>
              <a:latin typeface="Lato"/>
              <a:ea typeface="Lato"/>
              <a:cs typeface="Lato"/>
              <a:sym typeface="Lato"/>
            </a:endParaRPr>
          </a:p>
        </p:txBody>
      </p:sp>
      <p:sp>
        <p:nvSpPr>
          <p:cNvPr id="60" name="Google Shape;60;p14"/>
          <p:cNvSpPr txBox="1"/>
          <p:nvPr/>
        </p:nvSpPr>
        <p:spPr>
          <a:xfrm>
            <a:off x="558525" y="403650"/>
            <a:ext cx="4145400" cy="4860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400"/>
              <a:buFont typeface="Arial"/>
              <a:buNone/>
            </a:pPr>
            <a:r>
              <a:rPr lang="en-GB" sz="2400" b="0" i="0" u="none" strike="noStrike" cap="none">
                <a:solidFill>
                  <a:srgbClr val="000000"/>
                </a:solidFill>
                <a:latin typeface="Lato"/>
                <a:ea typeface="Lato"/>
                <a:cs typeface="Lato"/>
                <a:sym typeface="Lato"/>
              </a:rPr>
              <a:t>Agenda</a:t>
            </a:r>
            <a:endParaRPr sz="2400" b="0" i="0" u="none" strike="noStrike" cap="none">
              <a:solidFill>
                <a:srgbClr val="000000"/>
              </a:solidFill>
              <a:latin typeface="Lato"/>
              <a:ea typeface="Lato"/>
              <a:cs typeface="Lato"/>
              <a:sym typeface="Lato"/>
            </a:endParaRPr>
          </a:p>
        </p:txBody>
      </p:sp>
      <p:pic>
        <p:nvPicPr>
          <p:cNvPr id="61" name="Google Shape;61;p14"/>
          <p:cNvPicPr preferRelativeResize="0"/>
          <p:nvPr/>
        </p:nvPicPr>
        <p:blipFill rotWithShape="1">
          <a:blip r:embed="rId3">
            <a:alphaModFix/>
          </a:blip>
          <a:srcRect/>
          <a:stretch/>
        </p:blipFill>
        <p:spPr>
          <a:xfrm>
            <a:off x="5874425" y="1045738"/>
            <a:ext cx="2796950" cy="30520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p:nvPr/>
        </p:nvSpPr>
        <p:spPr>
          <a:xfrm>
            <a:off x="1856550" y="134675"/>
            <a:ext cx="52545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14000"/>
              </a:lnSpc>
              <a:spcBef>
                <a:spcPts val="0"/>
              </a:spcBef>
              <a:spcAft>
                <a:spcPts val="0"/>
              </a:spcAft>
              <a:buClr>
                <a:srgbClr val="000000"/>
              </a:buClr>
              <a:buSzPts val="1800"/>
              <a:buFont typeface="Arial"/>
              <a:buNone/>
            </a:pPr>
            <a:r>
              <a:rPr lang="en-GB" sz="1600" b="1" i="0" u="none" strike="noStrike" cap="none">
                <a:solidFill>
                  <a:schemeClr val="dk1"/>
                </a:solidFill>
                <a:latin typeface="Lato"/>
                <a:ea typeface="Lato"/>
                <a:cs typeface="Lato"/>
                <a:sym typeface="Lato"/>
              </a:rPr>
              <a:t>Objective Questions (Cont..)</a:t>
            </a:r>
            <a:endParaRPr sz="1600" b="0" i="0" u="none" strike="noStrike" cap="none">
              <a:solidFill>
                <a:srgbClr val="000000"/>
              </a:solidFill>
              <a:latin typeface="Lato"/>
              <a:ea typeface="Lato"/>
              <a:cs typeface="Lato"/>
              <a:sym typeface="Lato"/>
            </a:endParaRPr>
          </a:p>
        </p:txBody>
      </p:sp>
      <p:sp>
        <p:nvSpPr>
          <p:cNvPr id="127" name="Google Shape;127;p25"/>
          <p:cNvSpPr txBox="1"/>
          <p:nvPr/>
        </p:nvSpPr>
        <p:spPr>
          <a:xfrm>
            <a:off x="357300" y="565775"/>
            <a:ext cx="8429400" cy="5161639"/>
          </a:xfrm>
          <a:prstGeom prst="rect">
            <a:avLst/>
          </a:prstGeom>
          <a:noFill/>
          <a:ln>
            <a:noFill/>
          </a:ln>
        </p:spPr>
        <p:txBody>
          <a:bodyPr spcFirstLastPara="1" wrap="square" lIns="91425" tIns="91425" rIns="91425" bIns="91425" anchor="t" anchorCtr="0">
            <a:spAutoFit/>
          </a:bodyPr>
          <a:lstStyle/>
          <a:p>
            <a:pPr marL="457200" lvl="0" indent="-317500" algn="l" rtl="0">
              <a:lnSpc>
                <a:spcPct val="114000"/>
              </a:lnSpc>
              <a:spcBef>
                <a:spcPts val="1000"/>
              </a:spcBef>
              <a:spcAft>
                <a:spcPts val="0"/>
              </a:spcAft>
              <a:buClr>
                <a:schemeClr val="dk1"/>
              </a:buClr>
              <a:buSzPts val="1400"/>
              <a:buFont typeface="Lato"/>
              <a:buAutoNum type="arabicPeriod" startAt="13"/>
            </a:pPr>
            <a:r>
              <a:rPr lang="en-GB" dirty="0">
                <a:solidFill>
                  <a:schemeClr val="dk1"/>
                </a:solidFill>
                <a:latin typeface="Lato"/>
                <a:ea typeface="Lato"/>
                <a:cs typeface="Lato"/>
                <a:sym typeface="Lato"/>
              </a:rPr>
              <a:t>Were there any data format issues in the data, and if there were/are how you handled them?</a:t>
            </a:r>
            <a:endParaRPr dirty="0">
              <a:solidFill>
                <a:schemeClr val="dk1"/>
              </a:solidFill>
              <a:latin typeface="Lato"/>
              <a:ea typeface="Lato"/>
              <a:cs typeface="Lato"/>
              <a:sym typeface="Lato"/>
            </a:endParaRPr>
          </a:p>
          <a:p>
            <a:pPr marL="457200" lvl="0" indent="0" algn="l" rtl="0">
              <a:lnSpc>
                <a:spcPct val="114000"/>
              </a:lnSpc>
              <a:spcBef>
                <a:spcPts val="1000"/>
              </a:spcBef>
              <a:spcAft>
                <a:spcPts val="0"/>
              </a:spcAft>
              <a:buNone/>
            </a:pPr>
            <a:endParaRPr dirty="0">
              <a:solidFill>
                <a:schemeClr val="dk1"/>
              </a:solidFill>
              <a:latin typeface="Lato"/>
              <a:ea typeface="Lato"/>
              <a:cs typeface="Lato"/>
              <a:sym typeface="Lato"/>
            </a:endParaRPr>
          </a:p>
          <a:p>
            <a:pPr marL="457200" marR="0" lvl="0" indent="0" algn="l" rtl="0">
              <a:lnSpc>
                <a:spcPct val="114000"/>
              </a:lnSpc>
              <a:spcBef>
                <a:spcPts val="1000"/>
              </a:spcBef>
              <a:spcAft>
                <a:spcPts val="0"/>
              </a:spcAft>
              <a:buNone/>
            </a:pPr>
            <a:r>
              <a:rPr lang="en-GB" dirty="0">
                <a:solidFill>
                  <a:schemeClr val="dk1"/>
                </a:solidFill>
                <a:latin typeface="Lato"/>
                <a:ea typeface="Lato"/>
                <a:cs typeface="Lato"/>
                <a:sym typeface="Lato"/>
              </a:rPr>
              <a:t>Yes , there is an issue in the date format . We can’t use the </a:t>
            </a:r>
            <a:r>
              <a:rPr lang="en-GB" dirty="0" err="1">
                <a:solidFill>
                  <a:schemeClr val="dk1"/>
                </a:solidFill>
                <a:latin typeface="Lato"/>
                <a:ea typeface="Lato"/>
                <a:cs typeface="Lato"/>
                <a:sym typeface="Lato"/>
              </a:rPr>
              <a:t>PreviousMonth</a:t>
            </a:r>
            <a:r>
              <a:rPr lang="en-GB" dirty="0">
                <a:solidFill>
                  <a:schemeClr val="dk1"/>
                </a:solidFill>
                <a:latin typeface="Lato"/>
                <a:ea typeface="Lato"/>
                <a:cs typeface="Lato"/>
                <a:sym typeface="Lato"/>
              </a:rPr>
              <a:t> function ,error stated there is duplicate values , removed those Still  unable to do so .</a:t>
            </a:r>
            <a:endParaRPr dirty="0">
              <a:solidFill>
                <a:schemeClr val="dk1"/>
              </a:solidFill>
              <a:latin typeface="Lato"/>
              <a:ea typeface="Lato"/>
              <a:cs typeface="Lato"/>
              <a:sym typeface="Lato"/>
            </a:endParaRPr>
          </a:p>
          <a:p>
            <a:pPr marL="457200" marR="0" lvl="0" indent="0" algn="l" rtl="0">
              <a:lnSpc>
                <a:spcPct val="114000"/>
              </a:lnSpc>
              <a:spcBef>
                <a:spcPts val="1000"/>
              </a:spcBef>
              <a:spcAft>
                <a:spcPts val="0"/>
              </a:spcAft>
              <a:buNone/>
            </a:pPr>
            <a:endParaRPr dirty="0">
              <a:solidFill>
                <a:schemeClr val="dk1"/>
              </a:solidFill>
              <a:latin typeface="Lato"/>
              <a:ea typeface="Lato"/>
              <a:cs typeface="Lato"/>
              <a:sym typeface="Lato"/>
            </a:endParaRPr>
          </a:p>
          <a:p>
            <a:pPr marL="457200" marR="0" lvl="0" indent="-317500" algn="l" rtl="0">
              <a:lnSpc>
                <a:spcPct val="114000"/>
              </a:lnSpc>
              <a:spcBef>
                <a:spcPts val="1000"/>
              </a:spcBef>
              <a:spcAft>
                <a:spcPts val="0"/>
              </a:spcAft>
              <a:buClr>
                <a:schemeClr val="dk1"/>
              </a:buClr>
              <a:buSzPts val="1400"/>
              <a:buFont typeface="Lato"/>
              <a:buAutoNum type="arabicPeriod" startAt="13"/>
            </a:pPr>
            <a:r>
              <a:rPr lang="en-GB" dirty="0">
                <a:solidFill>
                  <a:schemeClr val="dk1"/>
                </a:solidFill>
                <a:latin typeface="Lato"/>
                <a:ea typeface="Lato"/>
                <a:cs typeface="Lato"/>
                <a:sym typeface="Lato"/>
              </a:rPr>
              <a:t>When we add a column in Power Query what’s the code that comes in M language in formula bar? What do you know about </a:t>
            </a:r>
            <a:r>
              <a:rPr lang="en-GB" dirty="0" smtClean="0">
                <a:solidFill>
                  <a:schemeClr val="dk1"/>
                </a:solidFill>
                <a:latin typeface="Lato"/>
                <a:ea typeface="Lato"/>
                <a:cs typeface="Lato"/>
                <a:sym typeface="Lato"/>
              </a:rPr>
              <a:t>M-query?</a:t>
            </a:r>
          </a:p>
          <a:p>
            <a:pPr marL="139700">
              <a:lnSpc>
                <a:spcPct val="114000"/>
              </a:lnSpc>
              <a:spcBef>
                <a:spcPts val="1000"/>
              </a:spcBef>
              <a:buClr>
                <a:schemeClr val="dk1"/>
              </a:buClr>
              <a:buSzPts val="1400"/>
            </a:pPr>
            <a:r>
              <a:rPr lang="en-US" dirty="0" smtClean="0">
                <a:solidFill>
                  <a:schemeClr val="dk1"/>
                </a:solidFill>
                <a:latin typeface="Lato"/>
                <a:ea typeface="Lato"/>
                <a:cs typeface="Lato"/>
                <a:sym typeface="Lato"/>
              </a:rPr>
              <a:t>	</a:t>
            </a:r>
            <a:r>
              <a:rPr lang="en-US" dirty="0"/>
              <a:t> = </a:t>
            </a:r>
            <a:r>
              <a:rPr lang="en-US" dirty="0" err="1"/>
              <a:t>Table.AddColumn</a:t>
            </a:r>
            <a:r>
              <a:rPr lang="en-US" dirty="0"/>
              <a:t>(#"</a:t>
            </a:r>
            <a:r>
              <a:rPr lang="en-US" dirty="0" err="1"/>
              <a:t>PreviousStep</a:t>
            </a:r>
            <a:r>
              <a:rPr lang="en-US" dirty="0"/>
              <a:t>", "</a:t>
            </a:r>
            <a:r>
              <a:rPr lang="en-US" dirty="0" err="1"/>
              <a:t>NewColumn</a:t>
            </a:r>
            <a:r>
              <a:rPr lang="en-US" dirty="0"/>
              <a:t>", each [Column1] &amp; [Column2])</a:t>
            </a:r>
            <a:endParaRPr lang="en-IN" dirty="0"/>
          </a:p>
          <a:p>
            <a:pPr marL="139700" marR="0" lvl="0" algn="l" rtl="0">
              <a:lnSpc>
                <a:spcPct val="114000"/>
              </a:lnSpc>
              <a:spcBef>
                <a:spcPts val="1000"/>
              </a:spcBef>
              <a:spcAft>
                <a:spcPts val="0"/>
              </a:spcAft>
              <a:buClr>
                <a:schemeClr val="dk1"/>
              </a:buClr>
              <a:buSzPts val="1400"/>
            </a:pPr>
            <a:endParaRPr dirty="0">
              <a:solidFill>
                <a:schemeClr val="dk1"/>
              </a:solidFill>
              <a:latin typeface="Lato"/>
              <a:ea typeface="Lato"/>
              <a:cs typeface="Lato"/>
              <a:sym typeface="Lato"/>
            </a:endParaRPr>
          </a:p>
          <a:p>
            <a:pPr marL="0" lvl="0" indent="0" algn="l" rtl="0">
              <a:lnSpc>
                <a:spcPct val="114000"/>
              </a:lnSpc>
              <a:spcBef>
                <a:spcPts val="1000"/>
              </a:spcBef>
              <a:spcAft>
                <a:spcPts val="0"/>
              </a:spcAft>
              <a:buNone/>
            </a:pPr>
            <a:endParaRPr lang="en-US" dirty="0" smtClean="0">
              <a:solidFill>
                <a:schemeClr val="dk1"/>
              </a:solidFill>
              <a:latin typeface="Lato"/>
              <a:ea typeface="Lato"/>
              <a:cs typeface="Lato"/>
              <a:sym typeface="Lato"/>
            </a:endParaRPr>
          </a:p>
          <a:p>
            <a:pPr marL="0" lvl="0" indent="0" algn="l" rtl="0">
              <a:lnSpc>
                <a:spcPct val="114000"/>
              </a:lnSpc>
              <a:spcBef>
                <a:spcPts val="1000"/>
              </a:spcBef>
              <a:spcAft>
                <a:spcPts val="0"/>
              </a:spcAft>
              <a:buNone/>
            </a:pPr>
            <a:endParaRPr lang="en-US" dirty="0">
              <a:solidFill>
                <a:schemeClr val="dk1"/>
              </a:solidFill>
              <a:latin typeface="Lato"/>
              <a:ea typeface="Lato"/>
              <a:cs typeface="Lato"/>
              <a:sym typeface="Lato"/>
            </a:endParaRPr>
          </a:p>
          <a:p>
            <a:pPr marL="0" lvl="0" indent="0" algn="l" rtl="0">
              <a:lnSpc>
                <a:spcPct val="114000"/>
              </a:lnSpc>
              <a:spcBef>
                <a:spcPts val="1000"/>
              </a:spcBef>
              <a:spcAft>
                <a:spcPts val="0"/>
              </a:spcAft>
              <a:buNone/>
            </a:pPr>
            <a:endParaRPr lang="en-US" dirty="0" smtClean="0">
              <a:solidFill>
                <a:schemeClr val="dk1"/>
              </a:solidFill>
              <a:latin typeface="Lato"/>
              <a:ea typeface="Lato"/>
              <a:cs typeface="Lato"/>
              <a:sym typeface="Lato"/>
            </a:endParaRPr>
          </a:p>
          <a:p>
            <a:pPr marL="0" lvl="0" indent="0" algn="l" rtl="0">
              <a:lnSpc>
                <a:spcPct val="114000"/>
              </a:lnSpc>
              <a:spcBef>
                <a:spcPts val="1000"/>
              </a:spcBef>
              <a:spcAft>
                <a:spcPts val="0"/>
              </a:spcAft>
              <a:buNone/>
            </a:pPr>
            <a:endParaRPr dirty="0">
              <a:solidFill>
                <a:schemeClr val="dk1"/>
              </a:solidFill>
              <a:latin typeface="Lato"/>
              <a:ea typeface="Lato"/>
              <a:cs typeface="Lato"/>
              <a:sym typeface="Lato"/>
            </a:endParaRPr>
          </a:p>
          <a:p>
            <a:pPr marL="457200" lvl="0" indent="0" algn="l" rtl="0">
              <a:lnSpc>
                <a:spcPct val="114000"/>
              </a:lnSpc>
              <a:spcBef>
                <a:spcPts val="1000"/>
              </a:spcBef>
              <a:spcAft>
                <a:spcPts val="0"/>
              </a:spcAft>
              <a:buNone/>
            </a:pPr>
            <a:endParaRPr dirty="0">
              <a:solidFill>
                <a:schemeClr val="dk1"/>
              </a:solidFill>
              <a:latin typeface="Lato"/>
              <a:ea typeface="Lato"/>
              <a:cs typeface="Lato"/>
              <a:sym typeface="Lato"/>
            </a:endParaRPr>
          </a:p>
        </p:txBody>
      </p:sp>
      <p:pic>
        <p:nvPicPr>
          <p:cNvPr id="7" name="Picture 6"/>
          <p:cNvPicPr/>
          <p:nvPr/>
        </p:nvPicPr>
        <p:blipFill>
          <a:blip r:embed="rId3"/>
          <a:stretch>
            <a:fillRect/>
          </a:stretch>
        </p:blipFill>
        <p:spPr>
          <a:xfrm>
            <a:off x="581343" y="3423602"/>
            <a:ext cx="5628958" cy="1596073"/>
          </a:xfrm>
          <a:prstGeom prst="rect">
            <a:avLst/>
          </a:prstGeom>
        </p:spPr>
      </p:pic>
      <p:sp>
        <p:nvSpPr>
          <p:cNvPr id="4" name="Rounded Rectangle 3"/>
          <p:cNvSpPr/>
          <p:nvPr/>
        </p:nvSpPr>
        <p:spPr>
          <a:xfrm>
            <a:off x="6534150" y="3423602"/>
            <a:ext cx="2000250" cy="159607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100" dirty="0"/>
              <a:t>M-Query represents the transformation applied in that specific step.</a:t>
            </a:r>
            <a:endParaRPr lang="en-IN" sz="1100" dirty="0"/>
          </a:p>
          <a:p>
            <a:r>
              <a:rPr lang="en-US" sz="1100" dirty="0"/>
              <a:t>Power Query steps are cumulative ,so each step builds upon the </a:t>
            </a:r>
            <a:r>
              <a:rPr lang="en-US" sz="1100" dirty="0" err="1"/>
              <a:t>previous.We</a:t>
            </a:r>
            <a:r>
              <a:rPr lang="en-US" sz="1100" dirty="0"/>
              <a:t> can see it in the formula bar.</a:t>
            </a:r>
            <a:endParaRPr lang="en-IN" sz="11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7"/>
          <p:cNvSpPr txBox="1"/>
          <p:nvPr/>
        </p:nvSpPr>
        <p:spPr>
          <a:xfrm>
            <a:off x="653550" y="165375"/>
            <a:ext cx="68106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2000"/>
              <a:buFont typeface="Arial"/>
              <a:buNone/>
            </a:pPr>
            <a:r>
              <a:rPr lang="en-GB" sz="2000" b="1" i="0" u="none" strike="noStrike" cap="none">
                <a:solidFill>
                  <a:schemeClr val="dk1"/>
                </a:solidFill>
                <a:latin typeface="Lato"/>
                <a:ea typeface="Lato"/>
                <a:cs typeface="Lato"/>
                <a:sym typeface="Lato"/>
              </a:rPr>
              <a:t>Data Analysis and Visualizations </a:t>
            </a:r>
            <a:r>
              <a:rPr lang="en-GB" sz="1600" b="1" i="0" u="none" strike="noStrike" cap="none">
                <a:solidFill>
                  <a:schemeClr val="dk1"/>
                </a:solidFill>
                <a:latin typeface="Lato"/>
                <a:ea typeface="Lato"/>
                <a:cs typeface="Lato"/>
                <a:sym typeface="Lato"/>
              </a:rPr>
              <a:t>(Subjective Questions):</a:t>
            </a:r>
            <a:endParaRPr sz="1600" b="0" i="0" u="none" strike="noStrike" cap="none">
              <a:solidFill>
                <a:srgbClr val="000000"/>
              </a:solidFill>
              <a:latin typeface="Lato"/>
              <a:ea typeface="Lato"/>
              <a:cs typeface="Lato"/>
              <a:sym typeface="Lato"/>
            </a:endParaRPr>
          </a:p>
        </p:txBody>
      </p:sp>
      <p:sp>
        <p:nvSpPr>
          <p:cNvPr id="138" name="Google Shape;138;p27"/>
          <p:cNvSpPr txBox="1"/>
          <p:nvPr/>
        </p:nvSpPr>
        <p:spPr>
          <a:xfrm>
            <a:off x="653550" y="741850"/>
            <a:ext cx="7836900" cy="4493508"/>
          </a:xfrm>
          <a:prstGeom prst="rect">
            <a:avLst/>
          </a:prstGeom>
          <a:noFill/>
          <a:ln>
            <a:noFill/>
          </a:ln>
        </p:spPr>
        <p:txBody>
          <a:bodyPr spcFirstLastPara="1" wrap="square" lIns="91425" tIns="91425" rIns="91425" bIns="91425" anchor="t" anchorCtr="0">
            <a:spAutoFit/>
          </a:bodyPr>
          <a:lstStyle/>
          <a:p>
            <a:pPr marL="342900" marR="0" lvl="0" indent="-342900" algn="l" rtl="0">
              <a:lnSpc>
                <a:spcPct val="100000"/>
              </a:lnSpc>
              <a:spcBef>
                <a:spcPts val="0"/>
              </a:spcBef>
              <a:spcAft>
                <a:spcPts val="0"/>
              </a:spcAft>
              <a:buClr>
                <a:srgbClr val="000000"/>
              </a:buClr>
              <a:buSzPts val="1400"/>
              <a:buFont typeface="+mj-lt"/>
              <a:buAutoNum type="arabicPeriod"/>
            </a:pPr>
            <a:r>
              <a:rPr lang="en-GB" sz="1400" b="1" i="0" u="none" strike="noStrike" cap="none" dirty="0" smtClean="0">
                <a:solidFill>
                  <a:schemeClr val="dk1"/>
                </a:solidFill>
                <a:latin typeface="Lato"/>
                <a:ea typeface="Lato"/>
                <a:cs typeface="Lato"/>
                <a:sym typeface="Lato"/>
              </a:rPr>
              <a:t>What </a:t>
            </a:r>
            <a:r>
              <a:rPr lang="en-GB" sz="1400" b="1" i="0" u="none" strike="noStrike" cap="none" dirty="0">
                <a:solidFill>
                  <a:schemeClr val="dk1"/>
                </a:solidFill>
                <a:latin typeface="Lato"/>
                <a:ea typeface="Lato"/>
                <a:cs typeface="Lato"/>
                <a:sym typeface="Lato"/>
              </a:rPr>
              <a:t>is the relation between patient wait time and satisfaction </a:t>
            </a:r>
            <a:r>
              <a:rPr lang="en-GB" sz="1400" b="1" i="0" u="none" strike="noStrike" cap="none" dirty="0" smtClean="0">
                <a:solidFill>
                  <a:schemeClr val="dk1"/>
                </a:solidFill>
                <a:latin typeface="Lato"/>
                <a:ea typeface="Lato"/>
                <a:cs typeface="Lato"/>
                <a:sym typeface="Lato"/>
              </a:rPr>
              <a:t>scores</a:t>
            </a:r>
            <a:r>
              <a:rPr lang="en-GB" sz="1400" b="1" i="0" u="none" strike="noStrike" cap="none" dirty="0">
                <a:solidFill>
                  <a:schemeClr val="dk1"/>
                </a:solidFill>
                <a:latin typeface="Lato"/>
                <a:ea typeface="Lato"/>
                <a:cs typeface="Lato"/>
                <a:sym typeface="Lato"/>
              </a:rPr>
              <a:t>	</a:t>
            </a:r>
            <a:r>
              <a:rPr lang="en-GB" sz="1400" b="0" i="0" u="none" strike="noStrike" cap="none" dirty="0">
                <a:solidFill>
                  <a:schemeClr val="dk1"/>
                </a:solidFill>
                <a:latin typeface="Lato"/>
                <a:ea typeface="Lato"/>
                <a:cs typeface="Lato"/>
                <a:sym typeface="Lato"/>
              </a:rPr>
              <a:t>Investigate whether longer wait times are associated with lower patient satisfaction across various departments</a:t>
            </a:r>
            <a:r>
              <a:rPr lang="en-GB" sz="1400" b="0" i="0" u="none" strike="noStrike" cap="none" dirty="0" smtClean="0">
                <a:solidFill>
                  <a:schemeClr val="dk1"/>
                </a:solidFill>
                <a:latin typeface="Lato"/>
                <a:ea typeface="Lato"/>
                <a:cs typeface="Lato"/>
                <a:sym typeface="Lato"/>
              </a:rPr>
              <a:t>.</a:t>
            </a:r>
          </a:p>
          <a:p>
            <a:pPr>
              <a:buSzPts val="1400"/>
            </a:pPr>
            <a:r>
              <a:rPr lang="en-GB" dirty="0" smtClean="0">
                <a:solidFill>
                  <a:schemeClr val="dk1"/>
                </a:solidFill>
                <a:latin typeface="Lato"/>
                <a:ea typeface="Lato"/>
                <a:cs typeface="Lato"/>
                <a:sym typeface="Lato"/>
              </a:rPr>
              <a:t>	</a:t>
            </a:r>
            <a:r>
              <a:rPr lang="en-GB" dirty="0" smtClean="0"/>
              <a:t> In </a:t>
            </a:r>
            <a:r>
              <a:rPr lang="en-GB" dirty="0"/>
              <a:t>order to determine the relation between Patient’s Wait-time and satisfaction score, </a:t>
            </a:r>
            <a:r>
              <a:rPr lang="en-GB" dirty="0" smtClean="0"/>
              <a:t>	we </a:t>
            </a:r>
            <a:r>
              <a:rPr lang="en-GB" dirty="0"/>
              <a:t>have used the scatter plot. However we have aggregated it on the basis of sum as </a:t>
            </a:r>
            <a:r>
              <a:rPr lang="en-GB" dirty="0" smtClean="0"/>
              <a:t>	it’s </a:t>
            </a:r>
            <a:r>
              <a:rPr lang="en-GB" dirty="0"/>
              <a:t>not displaying the raw data</a:t>
            </a:r>
            <a:r>
              <a:rPr lang="en-GB" dirty="0" smtClean="0"/>
              <a:t>.</a:t>
            </a:r>
            <a:endParaRPr lang="en-IN" dirty="0"/>
          </a:p>
          <a:p>
            <a:pPr marL="0" marR="0" lvl="0" indent="45720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lang="en-US" dirty="0">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lang="en-US" dirty="0">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lang="en-US" dirty="0">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lang="en-US" dirty="0">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lang="en-US" dirty="0">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lang="en-US" dirty="0">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Lato"/>
              <a:ea typeface="Lato"/>
              <a:cs typeface="Lato"/>
              <a:sym typeface="Lato"/>
            </a:endParaRPr>
          </a:p>
        </p:txBody>
      </p:sp>
      <p:pic>
        <p:nvPicPr>
          <p:cNvPr id="4" name="Picture 3"/>
          <p:cNvPicPr/>
          <p:nvPr/>
        </p:nvPicPr>
        <p:blipFill>
          <a:blip r:embed="rId3"/>
          <a:stretch>
            <a:fillRect/>
          </a:stretch>
        </p:blipFill>
        <p:spPr>
          <a:xfrm>
            <a:off x="729749" y="2149575"/>
            <a:ext cx="6337801" cy="299392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7"/>
          <p:cNvSpPr txBox="1"/>
          <p:nvPr/>
        </p:nvSpPr>
        <p:spPr>
          <a:xfrm>
            <a:off x="653550" y="165375"/>
            <a:ext cx="68106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2000"/>
              <a:buFont typeface="Arial"/>
              <a:buNone/>
            </a:pPr>
            <a:r>
              <a:rPr lang="en-GB" sz="2000" b="1" i="0" u="none" strike="noStrike" cap="none">
                <a:solidFill>
                  <a:schemeClr val="dk1"/>
                </a:solidFill>
                <a:latin typeface="Lato"/>
                <a:ea typeface="Lato"/>
                <a:cs typeface="Lato"/>
                <a:sym typeface="Lato"/>
              </a:rPr>
              <a:t>Data Analysis and Visualizations </a:t>
            </a:r>
            <a:r>
              <a:rPr lang="en-GB" sz="1600" b="1" i="0" u="none" strike="noStrike" cap="none">
                <a:solidFill>
                  <a:schemeClr val="dk1"/>
                </a:solidFill>
                <a:latin typeface="Lato"/>
                <a:ea typeface="Lato"/>
                <a:cs typeface="Lato"/>
                <a:sym typeface="Lato"/>
              </a:rPr>
              <a:t>(Subjective Questions):</a:t>
            </a:r>
            <a:endParaRPr sz="1600" b="0" i="0" u="none" strike="noStrike" cap="none">
              <a:solidFill>
                <a:srgbClr val="000000"/>
              </a:solidFill>
              <a:latin typeface="Lato"/>
              <a:ea typeface="Lato"/>
              <a:cs typeface="Lato"/>
              <a:sym typeface="Lato"/>
            </a:endParaRPr>
          </a:p>
        </p:txBody>
      </p:sp>
      <p:sp>
        <p:nvSpPr>
          <p:cNvPr id="138" name="Google Shape;138;p27"/>
          <p:cNvSpPr txBox="1"/>
          <p:nvPr/>
        </p:nvSpPr>
        <p:spPr>
          <a:xfrm>
            <a:off x="653550" y="741850"/>
            <a:ext cx="7836900" cy="4708951"/>
          </a:xfrm>
          <a:prstGeom prst="rect">
            <a:avLst/>
          </a:prstGeom>
          <a:noFill/>
          <a:ln>
            <a:noFill/>
          </a:ln>
        </p:spPr>
        <p:txBody>
          <a:bodyPr spcFirstLastPara="1" wrap="square" lIns="91425" tIns="91425" rIns="91425" bIns="91425" anchor="t" anchorCtr="0">
            <a:spAutoFit/>
          </a:bodyPr>
          <a:lstStyle/>
          <a:p>
            <a:pPr marL="0" marR="0" lvl="0" indent="45720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GB" sz="1400" b="1" i="0" u="none" strike="noStrike" cap="none" dirty="0" smtClean="0">
                <a:solidFill>
                  <a:schemeClr val="dk1"/>
                </a:solidFill>
                <a:latin typeface="Lato"/>
                <a:ea typeface="Lato"/>
                <a:cs typeface="Lato"/>
                <a:sym typeface="Lato"/>
              </a:rPr>
              <a:t>2. How </a:t>
            </a:r>
            <a:r>
              <a:rPr lang="en-GB" sz="1400" b="1" i="0" u="none" strike="noStrike" cap="none" dirty="0">
                <a:solidFill>
                  <a:schemeClr val="dk1"/>
                </a:solidFill>
                <a:latin typeface="Lato"/>
                <a:ea typeface="Lato"/>
                <a:cs typeface="Lato"/>
                <a:sym typeface="Lato"/>
              </a:rPr>
              <a:t>do patient demographics affect the frequency of visits to different </a:t>
            </a:r>
            <a:r>
              <a:rPr lang="en-GB" sz="1400" b="1" i="0" u="none" strike="noStrike" cap="none" dirty="0" err="1" smtClean="0">
                <a:solidFill>
                  <a:schemeClr val="dk1"/>
                </a:solidFill>
                <a:latin typeface="Lato"/>
                <a:ea typeface="Lato"/>
                <a:cs typeface="Lato"/>
                <a:sym typeface="Lato"/>
              </a:rPr>
              <a:t>departments?</a:t>
            </a:r>
            <a:r>
              <a:rPr lang="en-GB" sz="1400" b="0" i="0" u="none" strike="noStrike" cap="none" dirty="0" err="1" smtClean="0">
                <a:solidFill>
                  <a:schemeClr val="dk1"/>
                </a:solidFill>
                <a:latin typeface="Lato"/>
                <a:ea typeface="Lato"/>
                <a:cs typeface="Lato"/>
                <a:sym typeface="Lato"/>
              </a:rPr>
              <a:t>Analyze</a:t>
            </a:r>
            <a:r>
              <a:rPr lang="en-GB" sz="1400" b="0" i="0" u="none" strike="noStrike" cap="none" dirty="0" smtClean="0">
                <a:solidFill>
                  <a:schemeClr val="dk1"/>
                </a:solidFill>
                <a:latin typeface="Lato"/>
                <a:ea typeface="Lato"/>
                <a:cs typeface="Lato"/>
                <a:sym typeface="Lato"/>
              </a:rPr>
              <a:t> </a:t>
            </a:r>
            <a:r>
              <a:rPr lang="en-GB" sz="1400" b="0" i="0" u="none" strike="noStrike" cap="none" dirty="0">
                <a:solidFill>
                  <a:schemeClr val="dk1"/>
                </a:solidFill>
                <a:latin typeface="Lato"/>
                <a:ea typeface="Lato"/>
                <a:cs typeface="Lato"/>
                <a:sym typeface="Lato"/>
              </a:rPr>
              <a:t>visit patterns to see if certain age groups or races are more likely to be referred to specific departments.</a:t>
            </a:r>
            <a:endParaRPr sz="1400" b="0" i="0" u="none" strike="noStrike" cap="none" dirty="0">
              <a:solidFill>
                <a:schemeClr val="dk1"/>
              </a:solidFill>
              <a:latin typeface="Lato"/>
              <a:ea typeface="Lato"/>
              <a:cs typeface="Lato"/>
              <a:sym typeface="Lato"/>
            </a:endParaRPr>
          </a:p>
          <a:p>
            <a:pPr indent="457200">
              <a:buSzPts val="1400"/>
            </a:pPr>
            <a:r>
              <a:rPr lang="en-GB" dirty="0"/>
              <a:t>Here we have used the matrix visualization and added different fields such as Patient’s age , Race, department referral and gender . Also we have added slicer as well to categorize.</a:t>
            </a:r>
            <a:endParaRPr lang="en-IN" dirty="0"/>
          </a:p>
          <a:p>
            <a:pPr marL="0" marR="0" lvl="0" indent="45720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lang="en-US" dirty="0">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lang="en-US" dirty="0">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lang="en-US" dirty="0">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lang="en-US" dirty="0">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lang="en-US" dirty="0">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lang="en-US" dirty="0">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lang="en-US" dirty="0">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Lato"/>
              <a:ea typeface="Lato"/>
              <a:cs typeface="Lato"/>
              <a:sym typeface="Lato"/>
            </a:endParaRPr>
          </a:p>
        </p:txBody>
      </p:sp>
      <p:pic>
        <p:nvPicPr>
          <p:cNvPr id="4" name="Picture 3"/>
          <p:cNvPicPr/>
          <p:nvPr/>
        </p:nvPicPr>
        <p:blipFill>
          <a:blip r:embed="rId3"/>
          <a:stretch>
            <a:fillRect/>
          </a:stretch>
        </p:blipFill>
        <p:spPr>
          <a:xfrm>
            <a:off x="653549" y="2217436"/>
            <a:ext cx="4099425" cy="3049889"/>
          </a:xfrm>
          <a:prstGeom prst="rect">
            <a:avLst/>
          </a:prstGeom>
        </p:spPr>
      </p:pic>
    </p:spTree>
    <p:extLst>
      <p:ext uri="{BB962C8B-B14F-4D97-AF65-F5344CB8AC3E}">
        <p14:creationId xmlns:p14="http://schemas.microsoft.com/office/powerpoint/2010/main" val="15109879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7"/>
          <p:cNvSpPr txBox="1"/>
          <p:nvPr/>
        </p:nvSpPr>
        <p:spPr>
          <a:xfrm>
            <a:off x="653550" y="165375"/>
            <a:ext cx="68106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2000"/>
              <a:buFont typeface="Arial"/>
              <a:buNone/>
            </a:pPr>
            <a:r>
              <a:rPr lang="en-GB" sz="2000" b="1" i="0" u="none" strike="noStrike" cap="none">
                <a:solidFill>
                  <a:schemeClr val="dk1"/>
                </a:solidFill>
                <a:latin typeface="Lato"/>
                <a:ea typeface="Lato"/>
                <a:cs typeface="Lato"/>
                <a:sym typeface="Lato"/>
              </a:rPr>
              <a:t>Data Analysis and Visualizations </a:t>
            </a:r>
            <a:r>
              <a:rPr lang="en-GB" sz="1600" b="1" i="0" u="none" strike="noStrike" cap="none">
                <a:solidFill>
                  <a:schemeClr val="dk1"/>
                </a:solidFill>
                <a:latin typeface="Lato"/>
                <a:ea typeface="Lato"/>
                <a:cs typeface="Lato"/>
                <a:sym typeface="Lato"/>
              </a:rPr>
              <a:t>(Subjective Questions):</a:t>
            </a:r>
            <a:endParaRPr sz="1600" b="0" i="0" u="none" strike="noStrike" cap="none">
              <a:solidFill>
                <a:srgbClr val="000000"/>
              </a:solidFill>
              <a:latin typeface="Lato"/>
              <a:ea typeface="Lato"/>
              <a:cs typeface="Lato"/>
              <a:sym typeface="Lato"/>
            </a:endParaRPr>
          </a:p>
        </p:txBody>
      </p:sp>
      <p:sp>
        <p:nvSpPr>
          <p:cNvPr id="138" name="Google Shape;138;p27"/>
          <p:cNvSpPr txBox="1"/>
          <p:nvPr/>
        </p:nvSpPr>
        <p:spPr>
          <a:xfrm>
            <a:off x="653550" y="741850"/>
            <a:ext cx="7836900" cy="4278064"/>
          </a:xfrm>
          <a:prstGeom prst="rect">
            <a:avLst/>
          </a:prstGeom>
          <a:noFill/>
          <a:ln>
            <a:noFill/>
          </a:ln>
        </p:spPr>
        <p:txBody>
          <a:bodyPr spcFirstLastPara="1" wrap="square" lIns="91425" tIns="91425" rIns="91425" bIns="91425" anchor="t" anchorCtr="0">
            <a:spAutoFit/>
          </a:bodyPr>
          <a:lstStyle/>
          <a:p>
            <a:pPr marL="0" marR="0" lvl="0" indent="45720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lang="en-US" dirty="0">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lang="en-US" dirty="0">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lang="en-US" dirty="0">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lang="en-US" dirty="0">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lang="en-US" dirty="0">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lang="en-US" dirty="0">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lang="en-US" dirty="0">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lang="en-US" dirty="0">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lang="en-US" dirty="0">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Lato"/>
              <a:ea typeface="Lato"/>
              <a:cs typeface="Lato"/>
              <a:sym typeface="Lato"/>
            </a:endParaRPr>
          </a:p>
        </p:txBody>
      </p:sp>
      <p:pic>
        <p:nvPicPr>
          <p:cNvPr id="4" name="Picture 3"/>
          <p:cNvPicPr/>
          <p:nvPr/>
        </p:nvPicPr>
        <p:blipFill>
          <a:blip r:embed="rId3"/>
          <a:stretch>
            <a:fillRect/>
          </a:stretch>
        </p:blipFill>
        <p:spPr>
          <a:xfrm>
            <a:off x="1167899" y="903775"/>
            <a:ext cx="5413876" cy="3811889"/>
          </a:xfrm>
          <a:prstGeom prst="rect">
            <a:avLst/>
          </a:prstGeom>
        </p:spPr>
      </p:pic>
    </p:spTree>
    <p:extLst>
      <p:ext uri="{BB962C8B-B14F-4D97-AF65-F5344CB8AC3E}">
        <p14:creationId xmlns:p14="http://schemas.microsoft.com/office/powerpoint/2010/main" val="29396312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7"/>
          <p:cNvSpPr txBox="1"/>
          <p:nvPr/>
        </p:nvSpPr>
        <p:spPr>
          <a:xfrm>
            <a:off x="653550" y="165375"/>
            <a:ext cx="68106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2000"/>
              <a:buFont typeface="Arial"/>
              <a:buNone/>
            </a:pPr>
            <a:r>
              <a:rPr lang="en-GB" sz="2000" b="1" i="0" u="none" strike="noStrike" cap="none">
                <a:solidFill>
                  <a:schemeClr val="dk1"/>
                </a:solidFill>
                <a:latin typeface="Lato"/>
                <a:ea typeface="Lato"/>
                <a:cs typeface="Lato"/>
                <a:sym typeface="Lato"/>
              </a:rPr>
              <a:t>Data Analysis and Visualizations </a:t>
            </a:r>
            <a:r>
              <a:rPr lang="en-GB" sz="1600" b="1" i="0" u="none" strike="noStrike" cap="none">
                <a:solidFill>
                  <a:schemeClr val="dk1"/>
                </a:solidFill>
                <a:latin typeface="Lato"/>
                <a:ea typeface="Lato"/>
                <a:cs typeface="Lato"/>
                <a:sym typeface="Lato"/>
              </a:rPr>
              <a:t>(Subjective Questions):</a:t>
            </a:r>
            <a:endParaRPr sz="1600" b="0" i="0" u="none" strike="noStrike" cap="none">
              <a:solidFill>
                <a:srgbClr val="000000"/>
              </a:solidFill>
              <a:latin typeface="Lato"/>
              <a:ea typeface="Lato"/>
              <a:cs typeface="Lato"/>
              <a:sym typeface="Lato"/>
            </a:endParaRPr>
          </a:p>
        </p:txBody>
      </p:sp>
      <p:sp>
        <p:nvSpPr>
          <p:cNvPr id="138" name="Google Shape;138;p27"/>
          <p:cNvSpPr txBox="1"/>
          <p:nvPr/>
        </p:nvSpPr>
        <p:spPr>
          <a:xfrm>
            <a:off x="653550" y="741850"/>
            <a:ext cx="7836900" cy="427806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dirty="0" smtClean="0">
                <a:solidFill>
                  <a:schemeClr val="dk1"/>
                </a:solidFill>
                <a:latin typeface="Lato"/>
                <a:ea typeface="Lato"/>
                <a:cs typeface="Lato"/>
                <a:sym typeface="Lato"/>
              </a:rPr>
              <a:t>3.Is </a:t>
            </a:r>
            <a:r>
              <a:rPr lang="en-GB" sz="1400" b="1" i="0" u="none" strike="noStrike" cap="none" dirty="0">
                <a:solidFill>
                  <a:schemeClr val="dk1"/>
                </a:solidFill>
                <a:latin typeface="Lato"/>
                <a:ea typeface="Lato"/>
                <a:cs typeface="Lato"/>
                <a:sym typeface="Lato"/>
              </a:rPr>
              <a:t>there a noticeable trend in the volume of patient visits throughout the </a:t>
            </a:r>
            <a:r>
              <a:rPr lang="en-GB" sz="1400" b="1" i="0" u="none" strike="noStrike" cap="none" dirty="0" smtClean="0">
                <a:solidFill>
                  <a:schemeClr val="dk1"/>
                </a:solidFill>
                <a:latin typeface="Lato"/>
                <a:ea typeface="Lato"/>
                <a:cs typeface="Lato"/>
                <a:sym typeface="Lato"/>
              </a:rPr>
              <a:t>year ? </a:t>
            </a:r>
            <a:r>
              <a:rPr lang="en-GB" sz="1400" b="0" i="0" u="none" strike="noStrike" cap="none" dirty="0" smtClean="0">
                <a:solidFill>
                  <a:schemeClr val="dk1"/>
                </a:solidFill>
                <a:latin typeface="Lato"/>
                <a:ea typeface="Lato"/>
                <a:cs typeface="Lato"/>
                <a:sym typeface="Lato"/>
              </a:rPr>
              <a:t>Examine </a:t>
            </a:r>
            <a:r>
              <a:rPr lang="en-GB" sz="1400" b="0" i="0" u="none" strike="noStrike" cap="none" dirty="0">
                <a:solidFill>
                  <a:schemeClr val="dk1"/>
                </a:solidFill>
                <a:latin typeface="Lato"/>
                <a:ea typeface="Lato"/>
                <a:cs typeface="Lato"/>
                <a:sym typeface="Lato"/>
              </a:rPr>
              <a:t>patient visit data to identify any seasonal trends or particular months with increased healthcare facility usage</a:t>
            </a:r>
            <a:r>
              <a:rPr lang="en-GB" sz="1400" b="0" i="0" u="none" strike="noStrike" cap="none" dirty="0" smtClean="0">
                <a:solidFill>
                  <a:schemeClr val="dk1"/>
                </a:solidFill>
                <a:latin typeface="Lato"/>
                <a:ea typeface="Lato"/>
                <a:cs typeface="Lato"/>
                <a:sym typeface="Lato"/>
              </a:rPr>
              <a:t>.</a:t>
            </a:r>
          </a:p>
          <a:p>
            <a:pPr>
              <a:buSzPts val="1400"/>
            </a:pPr>
            <a:r>
              <a:rPr lang="en-GB" dirty="0"/>
              <a:t>We have used line chart here to check the trend , on one axis we have taken year and month and on another axis we took count of Patient ID  and as we can see in the below chart , in Jan 2020 there are comparatively more patients.</a:t>
            </a:r>
            <a:endParaRPr lang="en-IN" dirty="0"/>
          </a:p>
          <a:p>
            <a:pPr marL="0" marR="0" lvl="0" indent="0" algn="l" rtl="0">
              <a:lnSpc>
                <a:spcPct val="100000"/>
              </a:lnSpc>
              <a:spcBef>
                <a:spcPts val="0"/>
              </a:spcBef>
              <a:spcAft>
                <a:spcPts val="0"/>
              </a:spcAft>
              <a:buClr>
                <a:srgbClr val="000000"/>
              </a:buClr>
              <a:buSzPts val="1400"/>
              <a:buFont typeface="Arial"/>
              <a:buNone/>
            </a:pPr>
            <a:endParaRPr lang="en-GB"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sz="1400" b="0" i="0" u="none" strike="noStrike" cap="none" dirty="0" smtClean="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sz="1400" b="0" i="0" u="none" strike="noStrike" cap="none" dirty="0" smtClean="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sz="1400" b="0" i="0" u="none" strike="noStrike" cap="none" dirty="0" smtClean="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sz="1400" b="0" i="0" u="none" strike="noStrike" cap="none" dirty="0" smtClean="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sz="1400" b="0" i="0" u="none" strike="noStrike" cap="none" dirty="0" smtClean="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sz="1400" b="0" i="0" u="none" strike="noStrike" cap="none" dirty="0" smtClean="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Lato"/>
              <a:ea typeface="Lato"/>
              <a:cs typeface="Lato"/>
              <a:sym typeface="Lato"/>
            </a:endParaRPr>
          </a:p>
        </p:txBody>
      </p:sp>
      <p:pic>
        <p:nvPicPr>
          <p:cNvPr id="4" name="Picture 3"/>
          <p:cNvPicPr/>
          <p:nvPr/>
        </p:nvPicPr>
        <p:blipFill>
          <a:blip r:embed="rId3"/>
          <a:stretch>
            <a:fillRect/>
          </a:stretch>
        </p:blipFill>
        <p:spPr>
          <a:xfrm>
            <a:off x="653550" y="2301479"/>
            <a:ext cx="4375650" cy="2718435"/>
          </a:xfrm>
          <a:prstGeom prst="rect">
            <a:avLst/>
          </a:prstGeom>
        </p:spPr>
      </p:pic>
    </p:spTree>
    <p:extLst>
      <p:ext uri="{BB962C8B-B14F-4D97-AF65-F5344CB8AC3E}">
        <p14:creationId xmlns:p14="http://schemas.microsoft.com/office/powerpoint/2010/main" val="42130515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7"/>
          <p:cNvSpPr txBox="1"/>
          <p:nvPr/>
        </p:nvSpPr>
        <p:spPr>
          <a:xfrm>
            <a:off x="653550" y="165375"/>
            <a:ext cx="68106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2000"/>
              <a:buFont typeface="Arial"/>
              <a:buNone/>
            </a:pPr>
            <a:r>
              <a:rPr lang="en-GB" sz="2000" b="1" i="0" u="none" strike="noStrike" cap="none">
                <a:solidFill>
                  <a:schemeClr val="dk1"/>
                </a:solidFill>
                <a:latin typeface="Lato"/>
                <a:ea typeface="Lato"/>
                <a:cs typeface="Lato"/>
                <a:sym typeface="Lato"/>
              </a:rPr>
              <a:t>Data Analysis and Visualizations </a:t>
            </a:r>
            <a:r>
              <a:rPr lang="en-GB" sz="1600" b="1" i="0" u="none" strike="noStrike" cap="none">
                <a:solidFill>
                  <a:schemeClr val="dk1"/>
                </a:solidFill>
                <a:latin typeface="Lato"/>
                <a:ea typeface="Lato"/>
                <a:cs typeface="Lato"/>
                <a:sym typeface="Lato"/>
              </a:rPr>
              <a:t>(Subjective Questions):</a:t>
            </a:r>
            <a:endParaRPr sz="1600" b="0" i="0" u="none" strike="noStrike" cap="none">
              <a:solidFill>
                <a:srgbClr val="000000"/>
              </a:solidFill>
              <a:latin typeface="Lato"/>
              <a:ea typeface="Lato"/>
              <a:cs typeface="Lato"/>
              <a:sym typeface="Lato"/>
            </a:endParaRPr>
          </a:p>
        </p:txBody>
      </p:sp>
      <p:sp>
        <p:nvSpPr>
          <p:cNvPr id="138" name="Google Shape;138;p27"/>
          <p:cNvSpPr txBox="1"/>
          <p:nvPr/>
        </p:nvSpPr>
        <p:spPr>
          <a:xfrm>
            <a:off x="653550" y="741850"/>
            <a:ext cx="7836900" cy="147729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dirty="0" smtClean="0">
                <a:solidFill>
                  <a:schemeClr val="dk1"/>
                </a:solidFill>
                <a:latin typeface="Lato"/>
                <a:ea typeface="Lato"/>
                <a:cs typeface="Lato"/>
                <a:sym typeface="Lato"/>
              </a:rPr>
              <a:t>4.Which </a:t>
            </a:r>
            <a:r>
              <a:rPr lang="en-GB" sz="1400" b="1" i="0" u="none" strike="noStrike" cap="none" dirty="0">
                <a:solidFill>
                  <a:schemeClr val="dk1"/>
                </a:solidFill>
                <a:latin typeface="Lato"/>
                <a:ea typeface="Lato"/>
                <a:cs typeface="Lato"/>
                <a:sym typeface="Lato"/>
              </a:rPr>
              <a:t>age groups report the highest and lowest satisfaction </a:t>
            </a:r>
            <a:r>
              <a:rPr lang="en-GB" sz="1400" b="1" i="0" u="none" strike="noStrike" cap="none" dirty="0" smtClean="0">
                <a:solidFill>
                  <a:schemeClr val="dk1"/>
                </a:solidFill>
                <a:latin typeface="Lato"/>
                <a:ea typeface="Lato"/>
                <a:cs typeface="Lato"/>
                <a:sym typeface="Lato"/>
              </a:rPr>
              <a:t>scores ?</a:t>
            </a:r>
            <a:r>
              <a:rPr lang="en-GB" b="1" dirty="0" smtClean="0">
                <a:solidFill>
                  <a:schemeClr val="dk1"/>
                </a:solidFill>
                <a:latin typeface="Lato"/>
                <a:ea typeface="Lato"/>
                <a:cs typeface="Lato"/>
                <a:sym typeface="Lato"/>
              </a:rPr>
              <a:t> </a:t>
            </a:r>
            <a:r>
              <a:rPr lang="en-GB" sz="1400" b="0" i="0" u="none" strike="noStrike" cap="none" dirty="0" smtClean="0">
                <a:solidFill>
                  <a:schemeClr val="dk1"/>
                </a:solidFill>
                <a:latin typeface="Lato"/>
                <a:ea typeface="Lato"/>
                <a:cs typeface="Lato"/>
                <a:sym typeface="Lato"/>
              </a:rPr>
              <a:t>Calculate </a:t>
            </a:r>
            <a:r>
              <a:rPr lang="en-GB" sz="1400" b="0" i="0" u="none" strike="noStrike" cap="none" dirty="0">
                <a:solidFill>
                  <a:schemeClr val="dk1"/>
                </a:solidFill>
                <a:latin typeface="Lato"/>
                <a:ea typeface="Lato"/>
                <a:cs typeface="Lato"/>
                <a:sym typeface="Lato"/>
              </a:rPr>
              <a:t>the average satisfaction scores within each age group to identify which age demographics report the best and worst experiences.</a:t>
            </a:r>
            <a:endParaRPr sz="1400" b="0" i="0" u="none" strike="noStrike" cap="none" dirty="0">
              <a:solidFill>
                <a:schemeClr val="dk1"/>
              </a:solidFill>
              <a:latin typeface="Lato"/>
              <a:ea typeface="Lato"/>
              <a:cs typeface="Lato"/>
              <a:sym typeface="Lato"/>
            </a:endParaRPr>
          </a:p>
          <a:p>
            <a:pPr indent="457200">
              <a:buSzPts val="1400"/>
            </a:pPr>
            <a:r>
              <a:rPr lang="en-GB" dirty="0"/>
              <a:t>We have used scattered plot here and on x axis , we have used the age  group which we  </a:t>
            </a:r>
            <a:r>
              <a:rPr lang="en-GB" dirty="0" smtClean="0"/>
              <a:t>        created </a:t>
            </a:r>
            <a:r>
              <a:rPr lang="en-GB" dirty="0"/>
              <a:t>earlier and on Y axis we have took the sum of the satisfaction score. 	</a:t>
            </a:r>
            <a:r>
              <a:rPr lang="en-GB" dirty="0" smtClean="0"/>
              <a:t> </a:t>
            </a:r>
            <a:endParaRPr lang="en-IN" dirty="0"/>
          </a:p>
          <a:p>
            <a:r>
              <a:rPr lang="en-GB" dirty="0"/>
              <a:t>As we can see it in  the below chart.</a:t>
            </a:r>
            <a:endParaRPr lang="en-IN" dirty="0"/>
          </a:p>
        </p:txBody>
      </p:sp>
      <p:pic>
        <p:nvPicPr>
          <p:cNvPr id="4" name="Picture 3"/>
          <p:cNvPicPr/>
          <p:nvPr/>
        </p:nvPicPr>
        <p:blipFill>
          <a:blip r:embed="rId3"/>
          <a:stretch>
            <a:fillRect/>
          </a:stretch>
        </p:blipFill>
        <p:spPr>
          <a:xfrm>
            <a:off x="653549" y="2303022"/>
            <a:ext cx="6213975" cy="2669028"/>
          </a:xfrm>
          <a:prstGeom prst="rect">
            <a:avLst/>
          </a:prstGeom>
        </p:spPr>
      </p:pic>
      <p:sp>
        <p:nvSpPr>
          <p:cNvPr id="2" name="Rounded Rectangle 1"/>
          <p:cNvSpPr/>
          <p:nvPr/>
        </p:nvSpPr>
        <p:spPr>
          <a:xfrm>
            <a:off x="7464150" y="2571750"/>
            <a:ext cx="1546500" cy="18954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GB" dirty="0"/>
              <a:t>Age group from 20-30 are having the highest satisfaction score.</a:t>
            </a:r>
            <a:endParaRPr lang="en-IN" dirty="0"/>
          </a:p>
        </p:txBody>
      </p:sp>
    </p:spTree>
    <p:extLst>
      <p:ext uri="{BB962C8B-B14F-4D97-AF65-F5344CB8AC3E}">
        <p14:creationId xmlns:p14="http://schemas.microsoft.com/office/powerpoint/2010/main" val="16486438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7"/>
          <p:cNvSpPr txBox="1"/>
          <p:nvPr/>
        </p:nvSpPr>
        <p:spPr>
          <a:xfrm>
            <a:off x="653550" y="165375"/>
            <a:ext cx="68106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2000"/>
              <a:buFont typeface="Arial"/>
              <a:buNone/>
            </a:pPr>
            <a:r>
              <a:rPr lang="en-GB" sz="2000" b="1" i="0" u="none" strike="noStrike" cap="none">
                <a:solidFill>
                  <a:schemeClr val="dk1"/>
                </a:solidFill>
                <a:latin typeface="Lato"/>
                <a:ea typeface="Lato"/>
                <a:cs typeface="Lato"/>
                <a:sym typeface="Lato"/>
              </a:rPr>
              <a:t>Data Analysis and Visualizations </a:t>
            </a:r>
            <a:r>
              <a:rPr lang="en-GB" sz="1600" b="1" i="0" u="none" strike="noStrike" cap="none">
                <a:solidFill>
                  <a:schemeClr val="dk1"/>
                </a:solidFill>
                <a:latin typeface="Lato"/>
                <a:ea typeface="Lato"/>
                <a:cs typeface="Lato"/>
                <a:sym typeface="Lato"/>
              </a:rPr>
              <a:t>(Subjective Questions):</a:t>
            </a:r>
            <a:endParaRPr sz="1600" b="0" i="0" u="none" strike="noStrike" cap="none">
              <a:solidFill>
                <a:srgbClr val="000000"/>
              </a:solidFill>
              <a:latin typeface="Lato"/>
              <a:ea typeface="Lato"/>
              <a:cs typeface="Lato"/>
              <a:sym typeface="Lato"/>
            </a:endParaRPr>
          </a:p>
        </p:txBody>
      </p:sp>
      <p:sp>
        <p:nvSpPr>
          <p:cNvPr id="138" name="Google Shape;138;p27"/>
          <p:cNvSpPr txBox="1"/>
          <p:nvPr/>
        </p:nvSpPr>
        <p:spPr>
          <a:xfrm>
            <a:off x="653550" y="741850"/>
            <a:ext cx="7836900" cy="427806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dirty="0" smtClean="0">
                <a:solidFill>
                  <a:schemeClr val="dk1"/>
                </a:solidFill>
                <a:latin typeface="Lato"/>
                <a:ea typeface="Lato"/>
                <a:cs typeface="Lato"/>
                <a:sym typeface="Lato"/>
              </a:rPr>
              <a:t>5</a:t>
            </a:r>
            <a:r>
              <a:rPr lang="en-GB" sz="1400" b="0" i="0" u="none" strike="noStrike" cap="none" dirty="0" smtClean="0">
                <a:solidFill>
                  <a:schemeClr val="dk1"/>
                </a:solidFill>
                <a:latin typeface="Lato"/>
                <a:ea typeface="Lato"/>
                <a:cs typeface="Lato"/>
                <a:sym typeface="Lato"/>
              </a:rPr>
              <a:t>.</a:t>
            </a:r>
            <a:r>
              <a:rPr lang="en-GB" sz="1400" b="1" i="0" u="none" strike="noStrike" cap="none" dirty="0" smtClean="0">
                <a:solidFill>
                  <a:schemeClr val="dk1"/>
                </a:solidFill>
                <a:latin typeface="Lato"/>
                <a:ea typeface="Lato"/>
                <a:cs typeface="Lato"/>
                <a:sym typeface="Lato"/>
              </a:rPr>
              <a:t>Say </a:t>
            </a:r>
            <a:r>
              <a:rPr lang="en-GB" sz="1400" b="1" i="0" u="none" strike="noStrike" cap="none" dirty="0">
                <a:solidFill>
                  <a:schemeClr val="dk1"/>
                </a:solidFill>
                <a:latin typeface="Lato"/>
                <a:ea typeface="Lato"/>
                <a:cs typeface="Lato"/>
                <a:sym typeface="Lato"/>
              </a:rPr>
              <a:t>if someone outside of hospital claims that there is racial or gender based discrimination in the hospital, how will you identify whether the claim was right or not</a:t>
            </a:r>
            <a:r>
              <a:rPr lang="en-GB" sz="1400" b="1" i="0" u="none" strike="noStrike" cap="none" dirty="0" smtClean="0">
                <a:solidFill>
                  <a:schemeClr val="dk1"/>
                </a:solidFill>
                <a:latin typeface="Lato"/>
                <a:ea typeface="Lato"/>
                <a:cs typeface="Lato"/>
                <a:sym typeface="Lato"/>
              </a:rPr>
              <a:t>?</a:t>
            </a:r>
          </a:p>
          <a:p>
            <a:pPr marL="0" marR="0" lvl="0" indent="0" algn="l" rtl="0">
              <a:lnSpc>
                <a:spcPct val="100000"/>
              </a:lnSpc>
              <a:spcBef>
                <a:spcPts val="0"/>
              </a:spcBef>
              <a:spcAft>
                <a:spcPts val="0"/>
              </a:spcAft>
              <a:buClr>
                <a:srgbClr val="000000"/>
              </a:buClr>
              <a:buSzPts val="1400"/>
              <a:buFont typeface="Arial"/>
              <a:buNone/>
            </a:pPr>
            <a:endParaRPr lang="en-GB" sz="1400" b="1" i="0" u="none" strike="noStrike" cap="none" dirty="0" smtClean="0">
              <a:solidFill>
                <a:schemeClr val="dk1"/>
              </a:solidFill>
              <a:latin typeface="Lato"/>
              <a:ea typeface="Lato"/>
              <a:cs typeface="Lato"/>
              <a:sym typeface="Lato"/>
            </a:endParaRPr>
          </a:p>
          <a:p>
            <a:pPr>
              <a:buSzPts val="1400"/>
            </a:pPr>
            <a:r>
              <a:rPr lang="en-GB" dirty="0"/>
              <a:t>That can only be observed when we enter in the hospital. We shouldn’t pay much heed to such claims but if we hear such claims , even if we’re not paying much attention to it they will always be there in the back of the mind. For such claims we can use the data we have to verify if there is any truth or not .</a:t>
            </a:r>
            <a:endParaRPr lang="en-IN" dirty="0"/>
          </a:p>
          <a:p>
            <a:pPr marL="0" marR="0" lvl="0" indent="0" algn="l" rtl="0">
              <a:lnSpc>
                <a:spcPct val="100000"/>
              </a:lnSpc>
              <a:spcBef>
                <a:spcPts val="0"/>
              </a:spcBef>
              <a:spcAft>
                <a:spcPts val="0"/>
              </a:spcAft>
              <a:buClr>
                <a:srgbClr val="000000"/>
              </a:buClr>
              <a:buSzPts val="1400"/>
              <a:buFont typeface="Arial"/>
              <a:buNone/>
            </a:pPr>
            <a:endParaRPr lang="en-GB" b="1" dirty="0" smtClean="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b="1"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b="1" dirty="0" smtClean="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b="1"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b="1" dirty="0" smtClean="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b="1"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b="1" dirty="0" smtClean="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b="1"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b="1" dirty="0" smtClean="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b="1"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b="1"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chemeClr val="dk1"/>
              </a:solidFill>
              <a:latin typeface="Lato"/>
              <a:ea typeface="Lato"/>
              <a:cs typeface="Lato"/>
              <a:sym typeface="Lato"/>
            </a:endParaRPr>
          </a:p>
        </p:txBody>
      </p:sp>
      <p:pic>
        <p:nvPicPr>
          <p:cNvPr id="4" name="Picture 3"/>
          <p:cNvPicPr/>
          <p:nvPr/>
        </p:nvPicPr>
        <p:blipFill>
          <a:blip r:embed="rId3"/>
          <a:stretch>
            <a:fillRect/>
          </a:stretch>
        </p:blipFill>
        <p:spPr>
          <a:xfrm>
            <a:off x="672600" y="2400300"/>
            <a:ext cx="5099550" cy="2552700"/>
          </a:xfrm>
          <a:prstGeom prst="rect">
            <a:avLst/>
          </a:prstGeom>
        </p:spPr>
      </p:pic>
      <p:sp>
        <p:nvSpPr>
          <p:cNvPr id="2" name="Rounded Rectangle 1"/>
          <p:cNvSpPr/>
          <p:nvPr/>
        </p:nvSpPr>
        <p:spPr>
          <a:xfrm>
            <a:off x="6381750" y="2400300"/>
            <a:ext cx="1819275" cy="22764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GB" sz="1100" dirty="0"/>
              <a:t>We have used the Area chart and verified that the People with white race are having better satisfaction scores compared to African American which are at bottom . We can conclude here that , race based discrimination is definitely there.</a:t>
            </a:r>
            <a:endParaRPr lang="en-IN" sz="1100" dirty="0"/>
          </a:p>
        </p:txBody>
      </p:sp>
    </p:spTree>
    <p:extLst>
      <p:ext uri="{BB962C8B-B14F-4D97-AF65-F5344CB8AC3E}">
        <p14:creationId xmlns:p14="http://schemas.microsoft.com/office/powerpoint/2010/main" val="29332600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7"/>
          <p:cNvSpPr txBox="1"/>
          <p:nvPr/>
        </p:nvSpPr>
        <p:spPr>
          <a:xfrm>
            <a:off x="653550" y="165375"/>
            <a:ext cx="68106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2000"/>
              <a:buFont typeface="Arial"/>
              <a:buNone/>
            </a:pPr>
            <a:r>
              <a:rPr lang="en-GB" sz="2000" b="1" i="0" u="none" strike="noStrike" cap="none">
                <a:solidFill>
                  <a:schemeClr val="dk1"/>
                </a:solidFill>
                <a:latin typeface="Lato"/>
                <a:ea typeface="Lato"/>
                <a:cs typeface="Lato"/>
                <a:sym typeface="Lato"/>
              </a:rPr>
              <a:t>Data Analysis and Visualizations </a:t>
            </a:r>
            <a:r>
              <a:rPr lang="en-GB" sz="1600" b="1" i="0" u="none" strike="noStrike" cap="none">
                <a:solidFill>
                  <a:schemeClr val="dk1"/>
                </a:solidFill>
                <a:latin typeface="Lato"/>
                <a:ea typeface="Lato"/>
                <a:cs typeface="Lato"/>
                <a:sym typeface="Lato"/>
              </a:rPr>
              <a:t>(Subjective Questions):</a:t>
            </a:r>
            <a:endParaRPr sz="1600" b="0" i="0" u="none" strike="noStrike" cap="none">
              <a:solidFill>
                <a:srgbClr val="000000"/>
              </a:solidFill>
              <a:latin typeface="Lato"/>
              <a:ea typeface="Lato"/>
              <a:cs typeface="Lato"/>
              <a:sym typeface="Lato"/>
            </a:endParaRPr>
          </a:p>
        </p:txBody>
      </p:sp>
      <p:sp>
        <p:nvSpPr>
          <p:cNvPr id="138" name="Google Shape;138;p27"/>
          <p:cNvSpPr txBox="1"/>
          <p:nvPr/>
        </p:nvSpPr>
        <p:spPr>
          <a:xfrm>
            <a:off x="653550" y="741850"/>
            <a:ext cx="7836900" cy="4278064"/>
          </a:xfrm>
          <a:prstGeom prst="rect">
            <a:avLst/>
          </a:prstGeom>
          <a:noFill/>
          <a:ln>
            <a:noFill/>
          </a:ln>
        </p:spPr>
        <p:txBody>
          <a:bodyPr spcFirstLastPara="1" wrap="square" lIns="91425" tIns="91425" rIns="91425" bIns="91425" anchor="t" anchorCtr="0">
            <a:spAutoFit/>
          </a:bodyPr>
          <a:lstStyle/>
          <a:p>
            <a:r>
              <a:rPr lang="en-GB" dirty="0"/>
              <a:t>Also we have used the Gender on one axis and verified the patient’s satisfaction score. As we can see male are on top tier however females sum of satisfaction is comparatively below</a:t>
            </a:r>
            <a:r>
              <a:rPr lang="en-GB" dirty="0" smtClean="0"/>
              <a:t>.</a:t>
            </a:r>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IN" dirty="0"/>
          </a:p>
        </p:txBody>
      </p:sp>
      <p:pic>
        <p:nvPicPr>
          <p:cNvPr id="6" name="Picture 5"/>
          <p:cNvPicPr/>
          <p:nvPr/>
        </p:nvPicPr>
        <p:blipFill>
          <a:blip r:embed="rId3"/>
          <a:stretch>
            <a:fillRect/>
          </a:stretch>
        </p:blipFill>
        <p:spPr>
          <a:xfrm>
            <a:off x="653550" y="1381125"/>
            <a:ext cx="4985250" cy="3305175"/>
          </a:xfrm>
          <a:prstGeom prst="rect">
            <a:avLst/>
          </a:prstGeom>
        </p:spPr>
      </p:pic>
      <p:sp>
        <p:nvSpPr>
          <p:cNvPr id="3" name="Rounded Rectangle 2"/>
          <p:cNvSpPr/>
          <p:nvPr/>
        </p:nvSpPr>
        <p:spPr>
          <a:xfrm>
            <a:off x="5934075" y="1381125"/>
            <a:ext cx="2257425" cy="107632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GB" sz="1100" dirty="0"/>
              <a:t>If we check the data of Total sum collected by patients and distribute them on the basis of race , it’s same as the satisfaction score. </a:t>
            </a:r>
            <a:endParaRPr lang="en-IN" sz="1100" dirty="0"/>
          </a:p>
        </p:txBody>
      </p:sp>
    </p:spTree>
    <p:extLst>
      <p:ext uri="{BB962C8B-B14F-4D97-AF65-F5344CB8AC3E}">
        <p14:creationId xmlns:p14="http://schemas.microsoft.com/office/powerpoint/2010/main" val="42010216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7"/>
          <p:cNvSpPr txBox="1"/>
          <p:nvPr/>
        </p:nvSpPr>
        <p:spPr>
          <a:xfrm>
            <a:off x="653550" y="165375"/>
            <a:ext cx="68106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2000"/>
              <a:buFont typeface="Arial"/>
              <a:buNone/>
            </a:pPr>
            <a:r>
              <a:rPr lang="en-GB" sz="2000" b="1" i="0" u="none" strike="noStrike" cap="none">
                <a:solidFill>
                  <a:schemeClr val="dk1"/>
                </a:solidFill>
                <a:latin typeface="Lato"/>
                <a:ea typeface="Lato"/>
                <a:cs typeface="Lato"/>
                <a:sym typeface="Lato"/>
              </a:rPr>
              <a:t>Data Analysis and Visualizations </a:t>
            </a:r>
            <a:r>
              <a:rPr lang="en-GB" sz="1600" b="1" i="0" u="none" strike="noStrike" cap="none">
                <a:solidFill>
                  <a:schemeClr val="dk1"/>
                </a:solidFill>
                <a:latin typeface="Lato"/>
                <a:ea typeface="Lato"/>
                <a:cs typeface="Lato"/>
                <a:sym typeface="Lato"/>
              </a:rPr>
              <a:t>(Subjective Questions):</a:t>
            </a:r>
            <a:endParaRPr sz="1600" b="0" i="0" u="none" strike="noStrike" cap="none">
              <a:solidFill>
                <a:srgbClr val="000000"/>
              </a:solidFill>
              <a:latin typeface="Lato"/>
              <a:ea typeface="Lato"/>
              <a:cs typeface="Lato"/>
              <a:sym typeface="Lato"/>
            </a:endParaRPr>
          </a:p>
        </p:txBody>
      </p:sp>
      <p:sp>
        <p:nvSpPr>
          <p:cNvPr id="138" name="Google Shape;138;p27"/>
          <p:cNvSpPr txBox="1"/>
          <p:nvPr/>
        </p:nvSpPr>
        <p:spPr>
          <a:xfrm>
            <a:off x="653550" y="741850"/>
            <a:ext cx="7836900" cy="830966"/>
          </a:xfrm>
          <a:prstGeom prst="rect">
            <a:avLst/>
          </a:prstGeom>
          <a:noFill/>
          <a:ln>
            <a:noFill/>
          </a:ln>
        </p:spPr>
        <p:txBody>
          <a:bodyPr spcFirstLastPara="1" wrap="square" lIns="91425" tIns="91425" rIns="91425" bIns="91425" anchor="t" anchorCtr="0">
            <a:spAutoFit/>
          </a:bodyPr>
          <a:lstStyle/>
          <a:p>
            <a:r>
              <a:rPr lang="en-GB" dirty="0"/>
              <a:t>People with White race are having high satisfaction score also they are charged comparatively higher , this concludes that number of white race are higher which resulted in their higher satisfaction score as well as high total bill. Below is the data on the basis of total bill.</a:t>
            </a:r>
            <a:endParaRPr lang="en-IN" dirty="0"/>
          </a:p>
        </p:txBody>
      </p:sp>
      <p:pic>
        <p:nvPicPr>
          <p:cNvPr id="7" name="Picture 6"/>
          <p:cNvPicPr/>
          <p:nvPr/>
        </p:nvPicPr>
        <p:blipFill>
          <a:blip r:embed="rId3"/>
          <a:stretch>
            <a:fillRect/>
          </a:stretch>
        </p:blipFill>
        <p:spPr>
          <a:xfrm>
            <a:off x="653549" y="1656690"/>
            <a:ext cx="6499725" cy="3147779"/>
          </a:xfrm>
          <a:prstGeom prst="rect">
            <a:avLst/>
          </a:prstGeom>
        </p:spPr>
      </p:pic>
    </p:spTree>
    <p:extLst>
      <p:ext uri="{BB962C8B-B14F-4D97-AF65-F5344CB8AC3E}">
        <p14:creationId xmlns:p14="http://schemas.microsoft.com/office/powerpoint/2010/main" val="24426168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txBox="1"/>
          <p:nvPr/>
        </p:nvSpPr>
        <p:spPr>
          <a:xfrm>
            <a:off x="384600" y="45775"/>
            <a:ext cx="7216350" cy="517932"/>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900"/>
              <a:buFont typeface="Arial"/>
              <a:buNone/>
            </a:pPr>
            <a:r>
              <a:rPr lang="en-GB" sz="1900" b="1" i="0" u="none" strike="noStrike" cap="none" dirty="0">
                <a:solidFill>
                  <a:schemeClr val="dk1"/>
                </a:solidFill>
                <a:latin typeface="Lato"/>
                <a:ea typeface="Lato"/>
                <a:cs typeface="Lato"/>
                <a:sym typeface="Lato"/>
              </a:rPr>
              <a:t>Data Analysis and Visualizations </a:t>
            </a:r>
            <a:r>
              <a:rPr lang="en-GB" sz="1600" b="1" i="0" u="none" strike="noStrike" cap="none" dirty="0">
                <a:solidFill>
                  <a:schemeClr val="dk1"/>
                </a:solidFill>
                <a:latin typeface="Lato"/>
                <a:ea typeface="Lato"/>
                <a:cs typeface="Lato"/>
                <a:sym typeface="Lato"/>
              </a:rPr>
              <a:t>(Subjective Question) -</a:t>
            </a:r>
            <a:r>
              <a:rPr lang="en-GB" sz="1900" b="1" i="0" u="none" strike="noStrike" cap="none" dirty="0">
                <a:solidFill>
                  <a:schemeClr val="dk1"/>
                </a:solidFill>
                <a:latin typeface="Lato"/>
                <a:ea typeface="Lato"/>
                <a:cs typeface="Lato"/>
                <a:sym typeface="Lato"/>
              </a:rPr>
              <a:t> (</a:t>
            </a:r>
            <a:r>
              <a:rPr lang="en-GB" sz="1900" b="1" i="0" u="none" strike="noStrike" cap="none" dirty="0" err="1">
                <a:solidFill>
                  <a:schemeClr val="dk1"/>
                </a:solidFill>
                <a:latin typeface="Lato"/>
                <a:ea typeface="Lato"/>
                <a:cs typeface="Lato"/>
                <a:sym typeface="Lato"/>
              </a:rPr>
              <a:t>Cont</a:t>
            </a:r>
            <a:r>
              <a:rPr lang="en-GB" sz="1900" b="1" i="0" u="none" strike="noStrike" cap="none" dirty="0">
                <a:solidFill>
                  <a:schemeClr val="dk1"/>
                </a:solidFill>
                <a:latin typeface="Lato"/>
                <a:ea typeface="Lato"/>
                <a:cs typeface="Lato"/>
                <a:sym typeface="Lato"/>
              </a:rPr>
              <a:t>…)</a:t>
            </a:r>
            <a:endParaRPr sz="1900" b="0" i="0" u="none" strike="noStrike" cap="none" dirty="0">
              <a:solidFill>
                <a:srgbClr val="000000"/>
              </a:solidFill>
              <a:latin typeface="Lato"/>
              <a:ea typeface="Lato"/>
              <a:cs typeface="Lato"/>
              <a:sym typeface="Lato"/>
            </a:endParaRPr>
          </a:p>
        </p:txBody>
      </p:sp>
      <p:sp>
        <p:nvSpPr>
          <p:cNvPr id="144" name="Google Shape;144;p28"/>
          <p:cNvSpPr txBox="1"/>
          <p:nvPr/>
        </p:nvSpPr>
        <p:spPr>
          <a:xfrm>
            <a:off x="485775" y="571500"/>
            <a:ext cx="7557225" cy="406262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dirty="0" smtClean="0">
                <a:solidFill>
                  <a:schemeClr val="dk1"/>
                </a:solidFill>
                <a:latin typeface="Lato"/>
                <a:ea typeface="Lato"/>
                <a:cs typeface="Lato"/>
                <a:sym typeface="Lato"/>
              </a:rPr>
              <a:t>6.The </a:t>
            </a:r>
            <a:r>
              <a:rPr lang="en-GB" sz="1400" b="1" i="0" u="none" strike="noStrike" cap="none" dirty="0">
                <a:solidFill>
                  <a:schemeClr val="dk1"/>
                </a:solidFill>
                <a:latin typeface="Lato"/>
                <a:ea typeface="Lato"/>
                <a:cs typeface="Lato"/>
                <a:sym typeface="Lato"/>
              </a:rPr>
              <a:t>hospital management intends to offer discounts to patients. </a:t>
            </a:r>
            <a:r>
              <a:rPr lang="en-GB" sz="1400" b="0" i="0" u="none" strike="noStrike" cap="none" dirty="0" smtClean="0">
                <a:solidFill>
                  <a:schemeClr val="dk1"/>
                </a:solidFill>
                <a:latin typeface="Lato"/>
                <a:ea typeface="Lato"/>
                <a:cs typeface="Lato"/>
                <a:sym typeface="Lato"/>
              </a:rPr>
              <a:t>The </a:t>
            </a:r>
            <a:r>
              <a:rPr lang="en-GB" sz="1400" b="0" i="0" u="none" strike="noStrike" cap="none" dirty="0">
                <a:solidFill>
                  <a:schemeClr val="dk1"/>
                </a:solidFill>
                <a:latin typeface="Lato"/>
                <a:ea typeface="Lato"/>
                <a:cs typeface="Lato"/>
                <a:sym typeface="Lato"/>
              </a:rPr>
              <a:t>question arises: how should these offers/discounts be assigned to patients, on what basis, and why?</a:t>
            </a:r>
            <a:endParaRPr sz="1400" b="0" i="0" u="none" strike="noStrike" cap="none" dirty="0">
              <a:solidFill>
                <a:schemeClr val="dk1"/>
              </a:solidFill>
              <a:latin typeface="Lato"/>
              <a:ea typeface="Lato"/>
              <a:cs typeface="Lato"/>
              <a:sym typeface="Lato"/>
            </a:endParaRPr>
          </a:p>
          <a:p>
            <a:pPr marL="457200" marR="0" lvl="0" indent="0" algn="l" rtl="0">
              <a:lnSpc>
                <a:spcPct val="100000"/>
              </a:lnSpc>
              <a:spcBef>
                <a:spcPts val="0"/>
              </a:spcBef>
              <a:spcAft>
                <a:spcPts val="0"/>
              </a:spcAft>
              <a:buClr>
                <a:srgbClr val="000000"/>
              </a:buClr>
              <a:buSzPts val="1400"/>
              <a:buFont typeface="Arial"/>
              <a:buNone/>
            </a:pPr>
            <a:endParaRPr lang="en-US" sz="1400" b="0" i="0" u="none" strike="noStrike" cap="none" dirty="0" smtClean="0">
              <a:solidFill>
                <a:schemeClr val="dk1"/>
              </a:solidFill>
              <a:latin typeface="Lato"/>
              <a:ea typeface="Lato"/>
              <a:cs typeface="Lato"/>
              <a:sym typeface="Lato"/>
            </a:endParaRPr>
          </a:p>
          <a:p>
            <a:r>
              <a:rPr lang="en-GB" dirty="0"/>
              <a:t>There are number of factors which hospital management have to look to offer the discounts/offers</a:t>
            </a:r>
            <a:r>
              <a:rPr lang="en-GB" dirty="0" smtClean="0"/>
              <a:t>.</a:t>
            </a:r>
          </a:p>
          <a:p>
            <a:endParaRPr lang="en-IN" dirty="0"/>
          </a:p>
          <a:p>
            <a:r>
              <a:rPr lang="en-GB" dirty="0"/>
              <a:t>It can be on the basic of Financial need , suppose if a patient is poor and having critical condition but we don’t have the data here for the financial condition of the patients</a:t>
            </a:r>
            <a:r>
              <a:rPr lang="en-GB" dirty="0" smtClean="0"/>
              <a:t>.</a:t>
            </a:r>
          </a:p>
          <a:p>
            <a:endParaRPr lang="en-IN" dirty="0"/>
          </a:p>
          <a:p>
            <a:r>
              <a:rPr lang="en-GB" dirty="0"/>
              <a:t>It can be based on the medical condition or the severity of the medical condition. </a:t>
            </a:r>
            <a:endParaRPr lang="en-GB" dirty="0" smtClean="0"/>
          </a:p>
          <a:p>
            <a:endParaRPr lang="en-IN" dirty="0"/>
          </a:p>
          <a:p>
            <a:r>
              <a:rPr lang="en-GB" dirty="0"/>
              <a:t>It can be based on the stay , if a patient is admitted in the hospital and his condition is somewhat where he/she has to stay for longer , that can also be counted as a factor</a:t>
            </a:r>
            <a:r>
              <a:rPr lang="en-GB" dirty="0" smtClean="0"/>
              <a:t>.</a:t>
            </a:r>
          </a:p>
          <a:p>
            <a:endParaRPr lang="en-IN" dirty="0"/>
          </a:p>
          <a:p>
            <a:r>
              <a:rPr lang="en-GB" dirty="0"/>
              <a:t>It can be on the basic of Age, race or gender </a:t>
            </a:r>
            <a:r>
              <a:rPr lang="en-GB" dirty="0" smtClean="0"/>
              <a:t>.</a:t>
            </a:r>
          </a:p>
          <a:p>
            <a:endParaRPr lang="en-IN" dirty="0"/>
          </a:p>
          <a:p>
            <a:r>
              <a:rPr lang="en-GB" dirty="0"/>
              <a:t>Frequent visits can also be considered as a factor here.</a:t>
            </a:r>
            <a:endParaRPr lang="en-IN" dirty="0"/>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p:nvPr/>
        </p:nvSpPr>
        <p:spPr>
          <a:xfrm>
            <a:off x="454650" y="673275"/>
            <a:ext cx="81381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800"/>
              <a:buFont typeface="Arial"/>
              <a:buNone/>
            </a:pPr>
            <a:r>
              <a:rPr lang="en-GB" sz="1800" b="0" i="0" u="none" strike="noStrike" cap="none">
                <a:solidFill>
                  <a:schemeClr val="dk1"/>
                </a:solidFill>
                <a:latin typeface="Lato"/>
                <a:ea typeface="Lato"/>
                <a:cs typeface="Lato"/>
                <a:sym typeface="Lato"/>
              </a:rPr>
              <a:t>The image above displays details about Columbia Asia Hospital data, including:</a:t>
            </a:r>
            <a:endParaRPr sz="1800" b="0" i="0" u="none" strike="noStrike" cap="none">
              <a:solidFill>
                <a:schemeClr val="dk1"/>
              </a:solidFill>
              <a:latin typeface="Lato"/>
              <a:ea typeface="Lato"/>
              <a:cs typeface="Lato"/>
              <a:sym typeface="Lato"/>
            </a:endParaRPr>
          </a:p>
        </p:txBody>
      </p:sp>
      <p:sp>
        <p:nvSpPr>
          <p:cNvPr id="73" name="Google Shape;73;p16"/>
          <p:cNvSpPr txBox="1"/>
          <p:nvPr/>
        </p:nvSpPr>
        <p:spPr>
          <a:xfrm>
            <a:off x="426900" y="1243625"/>
            <a:ext cx="8290200" cy="351960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00000"/>
              </a:lnSpc>
              <a:spcBef>
                <a:spcPts val="1200"/>
              </a:spcBef>
              <a:spcAft>
                <a:spcPts val="0"/>
              </a:spcAft>
              <a:buClr>
                <a:schemeClr val="dk1"/>
              </a:buClr>
              <a:buSzPts val="1500"/>
              <a:buFont typeface="Arial"/>
              <a:buChar char="➔"/>
            </a:pPr>
            <a:r>
              <a:rPr lang="en-GB" sz="1500" b="1" i="0" u="none" strike="noStrike" cap="none">
                <a:solidFill>
                  <a:schemeClr val="dk1"/>
                </a:solidFill>
                <a:latin typeface="Lato"/>
                <a:ea typeface="Lato"/>
                <a:cs typeface="Lato"/>
                <a:sym typeface="Lato"/>
              </a:rPr>
              <a:t>Date</a:t>
            </a:r>
            <a:r>
              <a:rPr lang="en-GB" sz="1500" b="0" i="0" u="none" strike="noStrike" cap="none">
                <a:solidFill>
                  <a:schemeClr val="dk1"/>
                </a:solidFill>
                <a:latin typeface="Lato"/>
                <a:ea typeface="Lato"/>
                <a:cs typeface="Lato"/>
                <a:sym typeface="Lato"/>
              </a:rPr>
              <a:t>: This column contains date and time information without specifying AM or PM. The format is </a:t>
            </a:r>
            <a:r>
              <a:rPr lang="en-GB" sz="1500" b="1" i="0" u="none" strike="noStrike" cap="none">
                <a:solidFill>
                  <a:schemeClr val="dk1"/>
                </a:solidFill>
                <a:latin typeface="Lato"/>
                <a:ea typeface="Lato"/>
                <a:cs typeface="Lato"/>
                <a:sym typeface="Lato"/>
              </a:rPr>
              <a:t>DD-MM-YYYY HH:MM</a:t>
            </a:r>
            <a:r>
              <a:rPr lang="en-GB" sz="1500" b="0" i="0" u="none" strike="noStrike" cap="none">
                <a:solidFill>
                  <a:schemeClr val="dk1"/>
                </a:solidFill>
                <a:latin typeface="Lato"/>
                <a:ea typeface="Lato"/>
                <a:cs typeface="Lato"/>
                <a:sym typeface="Lato"/>
              </a:rPr>
              <a:t>.</a:t>
            </a:r>
            <a:endParaRPr sz="1500" b="0" i="0" u="none" strike="noStrike" cap="none">
              <a:solidFill>
                <a:schemeClr val="dk1"/>
              </a:solidFill>
              <a:latin typeface="Lato"/>
              <a:ea typeface="Lato"/>
              <a:cs typeface="Lato"/>
              <a:sym typeface="Lato"/>
            </a:endParaRPr>
          </a:p>
          <a:p>
            <a:pPr marL="457200" marR="0" lvl="0" indent="-323850" algn="l" rtl="0">
              <a:lnSpc>
                <a:spcPct val="100000"/>
              </a:lnSpc>
              <a:spcBef>
                <a:spcPts val="1000"/>
              </a:spcBef>
              <a:spcAft>
                <a:spcPts val="0"/>
              </a:spcAft>
              <a:buClr>
                <a:schemeClr val="dk1"/>
              </a:buClr>
              <a:buSzPts val="1500"/>
              <a:buFont typeface="Arial"/>
              <a:buChar char="➔"/>
            </a:pPr>
            <a:r>
              <a:rPr lang="en-GB" sz="1500" b="1" i="0" u="none" strike="noStrike" cap="none">
                <a:solidFill>
                  <a:schemeClr val="dk1"/>
                </a:solidFill>
                <a:latin typeface="Lato"/>
                <a:ea typeface="Lato"/>
                <a:cs typeface="Lato"/>
                <a:sym typeface="Lato"/>
              </a:rPr>
              <a:t>Patient ID</a:t>
            </a:r>
            <a:r>
              <a:rPr lang="en-GB" sz="1500" b="0" i="0" u="none" strike="noStrike" cap="none">
                <a:solidFill>
                  <a:schemeClr val="dk1"/>
                </a:solidFill>
                <a:latin typeface="Lato"/>
                <a:ea typeface="Lato"/>
                <a:cs typeface="Lato"/>
                <a:sym typeface="Lato"/>
              </a:rPr>
              <a:t>: Each patient is assigned a unique identifier, which seems to be in the format </a:t>
            </a:r>
            <a:r>
              <a:rPr lang="en-GB" sz="1500" b="1" i="0" u="none" strike="noStrike" cap="none">
                <a:solidFill>
                  <a:schemeClr val="dk1"/>
                </a:solidFill>
                <a:latin typeface="Lato"/>
                <a:ea typeface="Lato"/>
                <a:cs typeface="Lato"/>
                <a:sym typeface="Lato"/>
              </a:rPr>
              <a:t>124-62-3289</a:t>
            </a:r>
            <a:r>
              <a:rPr lang="en-GB" sz="1500" b="0" i="0" u="none" strike="noStrike" cap="none">
                <a:solidFill>
                  <a:schemeClr val="dk1"/>
                </a:solidFill>
                <a:latin typeface="Lato"/>
                <a:ea typeface="Lato"/>
                <a:cs typeface="Lato"/>
                <a:sym typeface="Lato"/>
              </a:rPr>
              <a:t>.</a:t>
            </a:r>
            <a:endParaRPr sz="1500" b="0" i="0" u="none" strike="noStrike" cap="none">
              <a:solidFill>
                <a:schemeClr val="dk1"/>
              </a:solidFill>
              <a:latin typeface="Lato"/>
              <a:ea typeface="Lato"/>
              <a:cs typeface="Lato"/>
              <a:sym typeface="Lato"/>
            </a:endParaRPr>
          </a:p>
          <a:p>
            <a:pPr marL="457200" marR="0" lvl="0" indent="-323850" algn="l" rtl="0">
              <a:lnSpc>
                <a:spcPct val="100000"/>
              </a:lnSpc>
              <a:spcBef>
                <a:spcPts val="1000"/>
              </a:spcBef>
              <a:spcAft>
                <a:spcPts val="0"/>
              </a:spcAft>
              <a:buClr>
                <a:schemeClr val="dk1"/>
              </a:buClr>
              <a:buSzPts val="1500"/>
              <a:buFont typeface="Arial"/>
              <a:buChar char="➔"/>
            </a:pPr>
            <a:r>
              <a:rPr lang="en-GB" sz="1500" b="1" i="0" u="none" strike="noStrike" cap="none">
                <a:solidFill>
                  <a:schemeClr val="dk1"/>
                </a:solidFill>
                <a:latin typeface="Lato"/>
                <a:ea typeface="Lato"/>
                <a:cs typeface="Lato"/>
                <a:sym typeface="Lato"/>
              </a:rPr>
              <a:t>Patient Gender</a:t>
            </a:r>
            <a:r>
              <a:rPr lang="en-GB" sz="1500" b="0" i="0" u="none" strike="noStrike" cap="none">
                <a:solidFill>
                  <a:schemeClr val="dk1"/>
                </a:solidFill>
                <a:latin typeface="Lato"/>
                <a:ea typeface="Lato"/>
                <a:cs typeface="Lato"/>
                <a:sym typeface="Lato"/>
              </a:rPr>
              <a:t>: This column records the gender of the patient, denoted by 'M' for male and 'F' for female.</a:t>
            </a:r>
            <a:endParaRPr sz="1500" b="0" i="0" u="none" strike="noStrike" cap="none">
              <a:solidFill>
                <a:schemeClr val="dk1"/>
              </a:solidFill>
              <a:latin typeface="Lato"/>
              <a:ea typeface="Lato"/>
              <a:cs typeface="Lato"/>
              <a:sym typeface="Lato"/>
            </a:endParaRPr>
          </a:p>
          <a:p>
            <a:pPr marL="457200" marR="0" lvl="0" indent="-323850" algn="l" rtl="0">
              <a:lnSpc>
                <a:spcPct val="100000"/>
              </a:lnSpc>
              <a:spcBef>
                <a:spcPts val="1000"/>
              </a:spcBef>
              <a:spcAft>
                <a:spcPts val="0"/>
              </a:spcAft>
              <a:buClr>
                <a:schemeClr val="dk1"/>
              </a:buClr>
              <a:buSzPts val="1500"/>
              <a:buFont typeface="Arial"/>
              <a:buChar char="➔"/>
            </a:pPr>
            <a:r>
              <a:rPr lang="en-GB" sz="1500" b="1" i="0" u="none" strike="noStrike" cap="none">
                <a:solidFill>
                  <a:schemeClr val="dk1"/>
                </a:solidFill>
                <a:latin typeface="Lato"/>
                <a:ea typeface="Lato"/>
                <a:cs typeface="Lato"/>
                <a:sym typeface="Lato"/>
              </a:rPr>
              <a:t>Patient Age</a:t>
            </a:r>
            <a:r>
              <a:rPr lang="en-GB" sz="1500" b="0" i="0" u="none" strike="noStrike" cap="none">
                <a:solidFill>
                  <a:schemeClr val="dk1"/>
                </a:solidFill>
                <a:latin typeface="Lato"/>
                <a:ea typeface="Lato"/>
                <a:cs typeface="Lato"/>
                <a:sym typeface="Lato"/>
              </a:rPr>
              <a:t>: The age of the patients is listed in years.</a:t>
            </a:r>
            <a:endParaRPr sz="1500" b="0" i="0" u="none" strike="noStrike" cap="none">
              <a:solidFill>
                <a:schemeClr val="dk1"/>
              </a:solidFill>
              <a:latin typeface="Lato"/>
              <a:ea typeface="Lato"/>
              <a:cs typeface="Lato"/>
              <a:sym typeface="Lato"/>
            </a:endParaRPr>
          </a:p>
          <a:p>
            <a:pPr marL="457200" marR="0" lvl="0" indent="-323850" algn="l" rtl="0">
              <a:lnSpc>
                <a:spcPct val="100000"/>
              </a:lnSpc>
              <a:spcBef>
                <a:spcPts val="1000"/>
              </a:spcBef>
              <a:spcAft>
                <a:spcPts val="0"/>
              </a:spcAft>
              <a:buClr>
                <a:schemeClr val="dk1"/>
              </a:buClr>
              <a:buSzPts val="1500"/>
              <a:buFont typeface="Arial"/>
              <a:buChar char="➔"/>
            </a:pPr>
            <a:r>
              <a:rPr lang="en-GB" sz="1500" b="1" i="0" u="none" strike="noStrike" cap="none">
                <a:solidFill>
                  <a:schemeClr val="dk1"/>
                </a:solidFill>
                <a:latin typeface="Lato"/>
                <a:ea typeface="Lato"/>
                <a:cs typeface="Lato"/>
                <a:sym typeface="Lato"/>
              </a:rPr>
              <a:t>Patient Sat Score</a:t>
            </a:r>
            <a:r>
              <a:rPr lang="en-GB" sz="1500" b="0" i="0" u="none" strike="noStrike" cap="none">
                <a:solidFill>
                  <a:schemeClr val="dk1"/>
                </a:solidFill>
                <a:latin typeface="Lato"/>
                <a:ea typeface="Lato"/>
                <a:cs typeface="Lato"/>
                <a:sym typeface="Lato"/>
              </a:rPr>
              <a:t>: It seems to represent a satisfaction score given by or for the patient. However, the scores are single-digit, and it's not clear what the scale is.</a:t>
            </a:r>
            <a:endParaRPr sz="1500" b="0" i="0" u="none" strike="noStrike" cap="none">
              <a:solidFill>
                <a:schemeClr val="dk1"/>
              </a:solidFill>
              <a:latin typeface="Lato"/>
              <a:ea typeface="Lato"/>
              <a:cs typeface="Lato"/>
              <a:sym typeface="Lato"/>
            </a:endParaRPr>
          </a:p>
          <a:p>
            <a:pPr marL="457200" marR="0" lvl="0" indent="-323850" algn="l" rtl="0">
              <a:lnSpc>
                <a:spcPct val="100000"/>
              </a:lnSpc>
              <a:spcBef>
                <a:spcPts val="1000"/>
              </a:spcBef>
              <a:spcAft>
                <a:spcPts val="0"/>
              </a:spcAft>
              <a:buClr>
                <a:schemeClr val="dk1"/>
              </a:buClr>
              <a:buSzPts val="1500"/>
              <a:buFont typeface="Arial"/>
              <a:buChar char="➔"/>
            </a:pPr>
            <a:r>
              <a:rPr lang="en-GB" sz="1500" b="1" i="0" u="none" strike="noStrike" cap="none">
                <a:solidFill>
                  <a:schemeClr val="dk1"/>
                </a:solidFill>
                <a:latin typeface="Lato"/>
                <a:ea typeface="Lato"/>
                <a:cs typeface="Lato"/>
                <a:sym typeface="Lato"/>
              </a:rPr>
              <a:t>Patient First Initial</a:t>
            </a:r>
            <a:r>
              <a:rPr lang="en-GB" sz="1500" b="0" i="0" u="none" strike="noStrike" cap="none">
                <a:solidFill>
                  <a:schemeClr val="dk1"/>
                </a:solidFill>
                <a:latin typeface="Lato"/>
                <a:ea typeface="Lato"/>
                <a:cs typeface="Lato"/>
                <a:sym typeface="Lato"/>
              </a:rPr>
              <a:t>: This column contains the first initial of the patient's first name.</a:t>
            </a:r>
            <a:endParaRPr sz="1500" b="0" i="0" u="none" strike="noStrike" cap="none">
              <a:solidFill>
                <a:schemeClr val="dk1"/>
              </a:solidFill>
              <a:latin typeface="Lato"/>
              <a:ea typeface="Lato"/>
              <a:cs typeface="Lato"/>
              <a:sym typeface="Lato"/>
            </a:endParaRPr>
          </a:p>
          <a:p>
            <a:pPr marL="457200" marR="0" lvl="0" indent="-323850" algn="l" rtl="0">
              <a:lnSpc>
                <a:spcPct val="100000"/>
              </a:lnSpc>
              <a:spcBef>
                <a:spcPts val="1200"/>
              </a:spcBef>
              <a:spcAft>
                <a:spcPts val="1000"/>
              </a:spcAft>
              <a:buClr>
                <a:schemeClr val="dk1"/>
              </a:buClr>
              <a:buSzPts val="1500"/>
              <a:buFont typeface="Arial"/>
              <a:buChar char="➔"/>
            </a:pPr>
            <a:r>
              <a:rPr lang="en-GB" sz="1500" b="1" i="0" u="none" strike="noStrike" cap="none">
                <a:solidFill>
                  <a:schemeClr val="dk1"/>
                </a:solidFill>
                <a:latin typeface="Lato"/>
                <a:ea typeface="Lato"/>
                <a:cs typeface="Lato"/>
                <a:sym typeface="Lato"/>
              </a:rPr>
              <a:t>Patient Last Name</a:t>
            </a:r>
            <a:r>
              <a:rPr lang="en-GB" sz="1500" b="0" i="0" u="none" strike="noStrike" cap="none">
                <a:solidFill>
                  <a:schemeClr val="dk1"/>
                </a:solidFill>
                <a:latin typeface="Lato"/>
                <a:ea typeface="Lato"/>
                <a:cs typeface="Lato"/>
                <a:sym typeface="Lato"/>
              </a:rPr>
              <a:t>: The surname of the patient is listed in this column.</a:t>
            </a:r>
            <a:endParaRPr sz="1500" b="0" i="0" u="none" strike="noStrike" cap="none">
              <a:solidFill>
                <a:schemeClr val="dk1"/>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txBox="1"/>
          <p:nvPr/>
        </p:nvSpPr>
        <p:spPr>
          <a:xfrm>
            <a:off x="384600" y="45775"/>
            <a:ext cx="7216350" cy="517932"/>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900"/>
              <a:buFont typeface="Arial"/>
              <a:buNone/>
            </a:pPr>
            <a:r>
              <a:rPr lang="en-GB" sz="1900" b="1" i="0" u="none" strike="noStrike" cap="none" dirty="0">
                <a:solidFill>
                  <a:schemeClr val="dk1"/>
                </a:solidFill>
                <a:latin typeface="Lato"/>
                <a:ea typeface="Lato"/>
                <a:cs typeface="Lato"/>
                <a:sym typeface="Lato"/>
              </a:rPr>
              <a:t>Data Analysis and Visualizations </a:t>
            </a:r>
            <a:r>
              <a:rPr lang="en-GB" sz="1600" b="1" i="0" u="none" strike="noStrike" cap="none" dirty="0">
                <a:solidFill>
                  <a:schemeClr val="dk1"/>
                </a:solidFill>
                <a:latin typeface="Lato"/>
                <a:ea typeface="Lato"/>
                <a:cs typeface="Lato"/>
                <a:sym typeface="Lato"/>
              </a:rPr>
              <a:t>(Subjective Question) -</a:t>
            </a:r>
            <a:r>
              <a:rPr lang="en-GB" sz="1900" b="1" i="0" u="none" strike="noStrike" cap="none" dirty="0">
                <a:solidFill>
                  <a:schemeClr val="dk1"/>
                </a:solidFill>
                <a:latin typeface="Lato"/>
                <a:ea typeface="Lato"/>
                <a:cs typeface="Lato"/>
                <a:sym typeface="Lato"/>
              </a:rPr>
              <a:t> (</a:t>
            </a:r>
            <a:r>
              <a:rPr lang="en-GB" sz="1900" b="1" i="0" u="none" strike="noStrike" cap="none" dirty="0" err="1">
                <a:solidFill>
                  <a:schemeClr val="dk1"/>
                </a:solidFill>
                <a:latin typeface="Lato"/>
                <a:ea typeface="Lato"/>
                <a:cs typeface="Lato"/>
                <a:sym typeface="Lato"/>
              </a:rPr>
              <a:t>Cont</a:t>
            </a:r>
            <a:r>
              <a:rPr lang="en-GB" sz="1900" b="1" i="0" u="none" strike="noStrike" cap="none" dirty="0">
                <a:solidFill>
                  <a:schemeClr val="dk1"/>
                </a:solidFill>
                <a:latin typeface="Lato"/>
                <a:ea typeface="Lato"/>
                <a:cs typeface="Lato"/>
                <a:sym typeface="Lato"/>
              </a:rPr>
              <a:t>…)</a:t>
            </a:r>
            <a:endParaRPr sz="1900" b="0" i="0" u="none" strike="noStrike" cap="none" dirty="0">
              <a:solidFill>
                <a:srgbClr val="000000"/>
              </a:solidFill>
              <a:latin typeface="Lato"/>
              <a:ea typeface="Lato"/>
              <a:cs typeface="Lato"/>
              <a:sym typeface="Lato"/>
            </a:endParaRPr>
          </a:p>
        </p:txBody>
      </p:sp>
      <p:sp>
        <p:nvSpPr>
          <p:cNvPr id="144" name="Google Shape;144;p28"/>
          <p:cNvSpPr txBox="1"/>
          <p:nvPr/>
        </p:nvSpPr>
        <p:spPr>
          <a:xfrm>
            <a:off x="485775" y="571500"/>
            <a:ext cx="7557225" cy="449350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dirty="0" smtClean="0">
                <a:solidFill>
                  <a:schemeClr val="dk1"/>
                </a:solidFill>
                <a:latin typeface="Lato"/>
                <a:ea typeface="Lato"/>
                <a:cs typeface="Lato"/>
                <a:sym typeface="Lato"/>
              </a:rPr>
              <a:t>7.The </a:t>
            </a:r>
            <a:r>
              <a:rPr lang="en-GB" sz="1400" b="1" i="0" u="none" strike="noStrike" cap="none" dirty="0">
                <a:solidFill>
                  <a:schemeClr val="dk1"/>
                </a:solidFill>
                <a:latin typeface="Lato"/>
                <a:ea typeface="Lato"/>
                <a:cs typeface="Lato"/>
                <a:sym typeface="Lato"/>
              </a:rPr>
              <a:t>hospital has a budget to hire 2-3 new </a:t>
            </a:r>
            <a:r>
              <a:rPr lang="en-GB" sz="1400" b="1" i="0" u="none" strike="noStrike" cap="none" dirty="0" smtClean="0">
                <a:solidFill>
                  <a:schemeClr val="dk1"/>
                </a:solidFill>
                <a:latin typeface="Lato"/>
                <a:ea typeface="Lato"/>
                <a:cs typeface="Lato"/>
                <a:sym typeface="Lato"/>
              </a:rPr>
              <a:t>doctors.</a:t>
            </a:r>
            <a:r>
              <a:rPr lang="en-GB" b="1" dirty="0">
                <a:solidFill>
                  <a:schemeClr val="dk1"/>
                </a:solidFill>
                <a:latin typeface="Lato"/>
                <a:ea typeface="Lato"/>
                <a:cs typeface="Lato"/>
                <a:sym typeface="Lato"/>
              </a:rPr>
              <a:t> </a:t>
            </a:r>
            <a:r>
              <a:rPr lang="en-GB" sz="1400" b="0" i="0" u="none" strike="noStrike" cap="none" dirty="0" smtClean="0">
                <a:solidFill>
                  <a:schemeClr val="dk1"/>
                </a:solidFill>
                <a:latin typeface="Lato"/>
                <a:ea typeface="Lato"/>
                <a:cs typeface="Lato"/>
                <a:sym typeface="Lato"/>
              </a:rPr>
              <a:t>They </a:t>
            </a:r>
            <a:r>
              <a:rPr lang="en-GB" sz="1400" b="0" i="0" u="none" strike="noStrike" cap="none" dirty="0">
                <a:solidFill>
                  <a:schemeClr val="dk1"/>
                </a:solidFill>
                <a:latin typeface="Lato"/>
                <a:ea typeface="Lato"/>
                <a:cs typeface="Lato"/>
                <a:sym typeface="Lato"/>
              </a:rPr>
              <a:t>have asked for your suggestions in which departments they should hire</a:t>
            </a:r>
            <a:r>
              <a:rPr lang="en-GB" sz="1400" b="0" i="0" u="none" strike="noStrike" cap="none" dirty="0" smtClean="0">
                <a:solidFill>
                  <a:schemeClr val="dk1"/>
                </a:solidFill>
                <a:latin typeface="Lato"/>
                <a:ea typeface="Lato"/>
                <a:cs typeface="Lato"/>
                <a:sym typeface="Lato"/>
              </a:rPr>
              <a:t>.</a:t>
            </a:r>
          </a:p>
          <a:p>
            <a:pPr marL="0" marR="0" lvl="0" indent="0" algn="l" rtl="0">
              <a:lnSpc>
                <a:spcPct val="100000"/>
              </a:lnSpc>
              <a:spcBef>
                <a:spcPts val="0"/>
              </a:spcBef>
              <a:spcAft>
                <a:spcPts val="0"/>
              </a:spcAft>
              <a:buClr>
                <a:srgbClr val="000000"/>
              </a:buClr>
              <a:buSzPts val="1400"/>
              <a:buFont typeface="Arial"/>
              <a:buNone/>
            </a:pPr>
            <a:endParaRPr lang="en-GB" sz="1400" b="0" i="0" u="none" strike="noStrike" cap="none" dirty="0" smtClean="0">
              <a:solidFill>
                <a:schemeClr val="dk1"/>
              </a:solidFill>
              <a:latin typeface="Lato"/>
              <a:ea typeface="Lato"/>
              <a:cs typeface="Lato"/>
              <a:sym typeface="Lato"/>
            </a:endParaRPr>
          </a:p>
          <a:p>
            <a:r>
              <a:rPr lang="en-GB" dirty="0"/>
              <a:t>As per our data , we have seen in above objective question #3 that there are many patients for the general practice (with null as well as not null values) </a:t>
            </a:r>
            <a:endParaRPr lang="en-GB" dirty="0" smtClean="0"/>
          </a:p>
          <a:p>
            <a:endParaRPr lang="en-IN" dirty="0"/>
          </a:p>
          <a:p>
            <a:r>
              <a:rPr lang="en-GB" dirty="0"/>
              <a:t>#With NULL </a:t>
            </a:r>
            <a:r>
              <a:rPr lang="en-GB" dirty="0" smtClean="0"/>
              <a:t>Values</a:t>
            </a:r>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IN" dirty="0"/>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Lato"/>
              <a:ea typeface="Lato"/>
              <a:cs typeface="Lato"/>
              <a:sym typeface="Lato"/>
            </a:endParaRPr>
          </a:p>
        </p:txBody>
      </p:sp>
      <p:pic>
        <p:nvPicPr>
          <p:cNvPr id="4" name="Picture 3"/>
          <p:cNvPicPr/>
          <p:nvPr/>
        </p:nvPicPr>
        <p:blipFill>
          <a:blip r:embed="rId3"/>
          <a:stretch>
            <a:fillRect/>
          </a:stretch>
        </p:blipFill>
        <p:spPr>
          <a:xfrm>
            <a:off x="648017" y="2229802"/>
            <a:ext cx="6352858" cy="2561273"/>
          </a:xfrm>
          <a:prstGeom prst="rect">
            <a:avLst/>
          </a:prstGeom>
        </p:spPr>
      </p:pic>
    </p:spTree>
    <p:extLst>
      <p:ext uri="{BB962C8B-B14F-4D97-AF65-F5344CB8AC3E}">
        <p14:creationId xmlns:p14="http://schemas.microsoft.com/office/powerpoint/2010/main" val="38388974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txBox="1"/>
          <p:nvPr/>
        </p:nvSpPr>
        <p:spPr>
          <a:xfrm>
            <a:off x="384600" y="45775"/>
            <a:ext cx="7216350" cy="517932"/>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900"/>
              <a:buFont typeface="Arial"/>
              <a:buNone/>
            </a:pPr>
            <a:r>
              <a:rPr lang="en-GB" sz="1900" b="1" i="0" u="none" strike="noStrike" cap="none" dirty="0">
                <a:solidFill>
                  <a:schemeClr val="dk1"/>
                </a:solidFill>
                <a:latin typeface="Lato"/>
                <a:ea typeface="Lato"/>
                <a:cs typeface="Lato"/>
                <a:sym typeface="Lato"/>
              </a:rPr>
              <a:t>Data Analysis and Visualizations </a:t>
            </a:r>
            <a:r>
              <a:rPr lang="en-GB" sz="1600" b="1" i="0" u="none" strike="noStrike" cap="none" dirty="0">
                <a:solidFill>
                  <a:schemeClr val="dk1"/>
                </a:solidFill>
                <a:latin typeface="Lato"/>
                <a:ea typeface="Lato"/>
                <a:cs typeface="Lato"/>
                <a:sym typeface="Lato"/>
              </a:rPr>
              <a:t>(Subjective Question) -</a:t>
            </a:r>
            <a:r>
              <a:rPr lang="en-GB" sz="1900" b="1" i="0" u="none" strike="noStrike" cap="none" dirty="0">
                <a:solidFill>
                  <a:schemeClr val="dk1"/>
                </a:solidFill>
                <a:latin typeface="Lato"/>
                <a:ea typeface="Lato"/>
                <a:cs typeface="Lato"/>
                <a:sym typeface="Lato"/>
              </a:rPr>
              <a:t> (</a:t>
            </a:r>
            <a:r>
              <a:rPr lang="en-GB" sz="1900" b="1" i="0" u="none" strike="noStrike" cap="none" dirty="0" err="1">
                <a:solidFill>
                  <a:schemeClr val="dk1"/>
                </a:solidFill>
                <a:latin typeface="Lato"/>
                <a:ea typeface="Lato"/>
                <a:cs typeface="Lato"/>
                <a:sym typeface="Lato"/>
              </a:rPr>
              <a:t>Cont</a:t>
            </a:r>
            <a:r>
              <a:rPr lang="en-GB" sz="1900" b="1" i="0" u="none" strike="noStrike" cap="none" dirty="0">
                <a:solidFill>
                  <a:schemeClr val="dk1"/>
                </a:solidFill>
                <a:latin typeface="Lato"/>
                <a:ea typeface="Lato"/>
                <a:cs typeface="Lato"/>
                <a:sym typeface="Lato"/>
              </a:rPr>
              <a:t>…)</a:t>
            </a:r>
            <a:endParaRPr sz="1900" b="0" i="0" u="none" strike="noStrike" cap="none" dirty="0">
              <a:solidFill>
                <a:srgbClr val="000000"/>
              </a:solidFill>
              <a:latin typeface="Lato"/>
              <a:ea typeface="Lato"/>
              <a:cs typeface="Lato"/>
              <a:sym typeface="Lato"/>
            </a:endParaRPr>
          </a:p>
        </p:txBody>
      </p:sp>
      <p:sp>
        <p:nvSpPr>
          <p:cNvPr id="144" name="Google Shape;144;p28"/>
          <p:cNvSpPr txBox="1"/>
          <p:nvPr/>
        </p:nvSpPr>
        <p:spPr>
          <a:xfrm>
            <a:off x="485775" y="571500"/>
            <a:ext cx="7557225" cy="4278064"/>
          </a:xfrm>
          <a:prstGeom prst="rect">
            <a:avLst/>
          </a:prstGeom>
          <a:noFill/>
          <a:ln>
            <a:noFill/>
          </a:ln>
        </p:spPr>
        <p:txBody>
          <a:bodyPr spcFirstLastPara="1" wrap="square" lIns="91425" tIns="91425" rIns="91425" bIns="91425" anchor="t" anchorCtr="0">
            <a:spAutoFit/>
          </a:bodyPr>
          <a:lstStyle/>
          <a:p>
            <a:r>
              <a:rPr lang="en-GB" dirty="0"/>
              <a:t>#Without NULL values</a:t>
            </a:r>
            <a:endParaRPr lang="en-IN" dirty="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US" dirty="0">
              <a:solidFill>
                <a:schemeClr val="dk1"/>
              </a:solidFill>
              <a:latin typeface="Lato"/>
              <a:sym typeface="Lato"/>
            </a:endParaRPr>
          </a:p>
          <a:p>
            <a:r>
              <a:rPr lang="en-GB" dirty="0"/>
              <a:t>Also we have used the scattered chart over here to verify if we really need additional doctors for the general practice</a:t>
            </a:r>
            <a:r>
              <a:rPr lang="en-GB" dirty="0" smtClean="0"/>
              <a:t>.</a:t>
            </a:r>
          </a:p>
          <a:p>
            <a:endParaRPr lang="en-IN" dirty="0"/>
          </a:p>
          <a:p>
            <a:r>
              <a:rPr lang="en-GB" dirty="0"/>
              <a:t>So we have looked at the patients wait-time and as we can see the patient visiting hospital for the general practice have to wait longer for the doctor comparative to other department. So we can hire additional doctor for the general practice if we are having a budget for the same </a:t>
            </a:r>
            <a:r>
              <a:rPr lang="en-GB" dirty="0" smtClean="0"/>
              <a:t>.</a:t>
            </a:r>
            <a:endParaRPr lang="en-IN" dirty="0"/>
          </a:p>
        </p:txBody>
      </p:sp>
      <p:pic>
        <p:nvPicPr>
          <p:cNvPr id="5" name="Picture 4"/>
          <p:cNvPicPr/>
          <p:nvPr/>
        </p:nvPicPr>
        <p:blipFill>
          <a:blip r:embed="rId3"/>
          <a:stretch>
            <a:fillRect/>
          </a:stretch>
        </p:blipFill>
        <p:spPr>
          <a:xfrm>
            <a:off x="485775" y="918284"/>
            <a:ext cx="4514850" cy="2476500"/>
          </a:xfrm>
          <a:prstGeom prst="rect">
            <a:avLst/>
          </a:prstGeom>
        </p:spPr>
      </p:pic>
    </p:spTree>
    <p:extLst>
      <p:ext uri="{BB962C8B-B14F-4D97-AF65-F5344CB8AC3E}">
        <p14:creationId xmlns:p14="http://schemas.microsoft.com/office/powerpoint/2010/main" val="16180260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txBox="1"/>
          <p:nvPr/>
        </p:nvSpPr>
        <p:spPr>
          <a:xfrm>
            <a:off x="384600" y="45775"/>
            <a:ext cx="7216350" cy="517932"/>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900"/>
              <a:buFont typeface="Arial"/>
              <a:buNone/>
            </a:pPr>
            <a:r>
              <a:rPr lang="en-GB" sz="1900" b="1" i="0" u="none" strike="noStrike" cap="none" dirty="0">
                <a:solidFill>
                  <a:schemeClr val="dk1"/>
                </a:solidFill>
                <a:latin typeface="Lato"/>
                <a:ea typeface="Lato"/>
                <a:cs typeface="Lato"/>
                <a:sym typeface="Lato"/>
              </a:rPr>
              <a:t>Data Analysis and Visualizations </a:t>
            </a:r>
            <a:r>
              <a:rPr lang="en-GB" sz="1600" b="1" i="0" u="none" strike="noStrike" cap="none" dirty="0">
                <a:solidFill>
                  <a:schemeClr val="dk1"/>
                </a:solidFill>
                <a:latin typeface="Lato"/>
                <a:ea typeface="Lato"/>
                <a:cs typeface="Lato"/>
                <a:sym typeface="Lato"/>
              </a:rPr>
              <a:t>(Subjective Question) -</a:t>
            </a:r>
            <a:r>
              <a:rPr lang="en-GB" sz="1900" b="1" i="0" u="none" strike="noStrike" cap="none" dirty="0">
                <a:solidFill>
                  <a:schemeClr val="dk1"/>
                </a:solidFill>
                <a:latin typeface="Lato"/>
                <a:ea typeface="Lato"/>
                <a:cs typeface="Lato"/>
                <a:sym typeface="Lato"/>
              </a:rPr>
              <a:t> (</a:t>
            </a:r>
            <a:r>
              <a:rPr lang="en-GB" sz="1900" b="1" i="0" u="none" strike="noStrike" cap="none" dirty="0" err="1">
                <a:solidFill>
                  <a:schemeClr val="dk1"/>
                </a:solidFill>
                <a:latin typeface="Lato"/>
                <a:ea typeface="Lato"/>
                <a:cs typeface="Lato"/>
                <a:sym typeface="Lato"/>
              </a:rPr>
              <a:t>Cont</a:t>
            </a:r>
            <a:r>
              <a:rPr lang="en-GB" sz="1900" b="1" i="0" u="none" strike="noStrike" cap="none" dirty="0">
                <a:solidFill>
                  <a:schemeClr val="dk1"/>
                </a:solidFill>
                <a:latin typeface="Lato"/>
                <a:ea typeface="Lato"/>
                <a:cs typeface="Lato"/>
                <a:sym typeface="Lato"/>
              </a:rPr>
              <a:t>…)</a:t>
            </a:r>
            <a:endParaRPr sz="1900" b="0" i="0" u="none" strike="noStrike" cap="none" dirty="0">
              <a:solidFill>
                <a:srgbClr val="000000"/>
              </a:solidFill>
              <a:latin typeface="Lato"/>
              <a:ea typeface="Lato"/>
              <a:cs typeface="Lato"/>
              <a:sym typeface="Lato"/>
            </a:endParaRPr>
          </a:p>
        </p:txBody>
      </p:sp>
      <p:sp>
        <p:nvSpPr>
          <p:cNvPr id="144" name="Google Shape;144;p28"/>
          <p:cNvSpPr txBox="1"/>
          <p:nvPr/>
        </p:nvSpPr>
        <p:spPr>
          <a:xfrm>
            <a:off x="485775" y="571500"/>
            <a:ext cx="7557225" cy="4493508"/>
          </a:xfrm>
          <a:prstGeom prst="rect">
            <a:avLst/>
          </a:prstGeom>
          <a:noFill/>
          <a:ln>
            <a:noFill/>
          </a:ln>
        </p:spPr>
        <p:txBody>
          <a:bodyPr spcFirstLastPara="1" wrap="square" lIns="91425" tIns="91425" rIns="91425" bIns="91425" anchor="t" anchorCtr="0">
            <a:spAutoFit/>
          </a:bodyPr>
          <a:lstStyle/>
          <a:p>
            <a:r>
              <a:rPr lang="en-GB" dirty="0"/>
              <a:t>Below is the chart</a:t>
            </a:r>
            <a:endParaRPr lang="en-US" dirty="0">
              <a:solidFill>
                <a:schemeClr val="dk1"/>
              </a:solidFill>
              <a:latin typeface="Lato"/>
              <a:sym typeface="Lato"/>
            </a:endParaRP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IN" dirty="0"/>
          </a:p>
        </p:txBody>
      </p:sp>
      <p:pic>
        <p:nvPicPr>
          <p:cNvPr id="6" name="Picture 5"/>
          <p:cNvPicPr/>
          <p:nvPr/>
        </p:nvPicPr>
        <p:blipFill>
          <a:blip r:embed="rId3"/>
          <a:stretch>
            <a:fillRect/>
          </a:stretch>
        </p:blipFill>
        <p:spPr>
          <a:xfrm>
            <a:off x="619442" y="970280"/>
            <a:ext cx="6819583" cy="3896995"/>
          </a:xfrm>
          <a:prstGeom prst="rect">
            <a:avLst/>
          </a:prstGeom>
        </p:spPr>
      </p:pic>
    </p:spTree>
    <p:extLst>
      <p:ext uri="{BB962C8B-B14F-4D97-AF65-F5344CB8AC3E}">
        <p14:creationId xmlns:p14="http://schemas.microsoft.com/office/powerpoint/2010/main" val="24856762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txBox="1"/>
          <p:nvPr/>
        </p:nvSpPr>
        <p:spPr>
          <a:xfrm>
            <a:off x="384600" y="45775"/>
            <a:ext cx="7216350" cy="517932"/>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900"/>
              <a:buFont typeface="Arial"/>
              <a:buNone/>
            </a:pPr>
            <a:r>
              <a:rPr lang="en-GB" sz="1900" b="1" i="0" u="none" strike="noStrike" cap="none" dirty="0">
                <a:solidFill>
                  <a:schemeClr val="dk1"/>
                </a:solidFill>
                <a:latin typeface="Lato"/>
                <a:ea typeface="Lato"/>
                <a:cs typeface="Lato"/>
                <a:sym typeface="Lato"/>
              </a:rPr>
              <a:t>Data Analysis and Visualizations </a:t>
            </a:r>
            <a:r>
              <a:rPr lang="en-GB" sz="1600" b="1" i="0" u="none" strike="noStrike" cap="none" dirty="0">
                <a:solidFill>
                  <a:schemeClr val="dk1"/>
                </a:solidFill>
                <a:latin typeface="Lato"/>
                <a:ea typeface="Lato"/>
                <a:cs typeface="Lato"/>
                <a:sym typeface="Lato"/>
              </a:rPr>
              <a:t>(Subjective Question) -</a:t>
            </a:r>
            <a:r>
              <a:rPr lang="en-GB" sz="1900" b="1" i="0" u="none" strike="noStrike" cap="none" dirty="0">
                <a:solidFill>
                  <a:schemeClr val="dk1"/>
                </a:solidFill>
                <a:latin typeface="Lato"/>
                <a:ea typeface="Lato"/>
                <a:cs typeface="Lato"/>
                <a:sym typeface="Lato"/>
              </a:rPr>
              <a:t> (</a:t>
            </a:r>
            <a:r>
              <a:rPr lang="en-GB" sz="1900" b="1" i="0" u="none" strike="noStrike" cap="none" dirty="0" err="1">
                <a:solidFill>
                  <a:schemeClr val="dk1"/>
                </a:solidFill>
                <a:latin typeface="Lato"/>
                <a:ea typeface="Lato"/>
                <a:cs typeface="Lato"/>
                <a:sym typeface="Lato"/>
              </a:rPr>
              <a:t>Cont</a:t>
            </a:r>
            <a:r>
              <a:rPr lang="en-GB" sz="1900" b="1" i="0" u="none" strike="noStrike" cap="none" dirty="0">
                <a:solidFill>
                  <a:schemeClr val="dk1"/>
                </a:solidFill>
                <a:latin typeface="Lato"/>
                <a:ea typeface="Lato"/>
                <a:cs typeface="Lato"/>
                <a:sym typeface="Lato"/>
              </a:rPr>
              <a:t>…)</a:t>
            </a:r>
            <a:endParaRPr sz="1900" b="0" i="0" u="none" strike="noStrike" cap="none" dirty="0">
              <a:solidFill>
                <a:srgbClr val="000000"/>
              </a:solidFill>
              <a:latin typeface="Lato"/>
              <a:ea typeface="Lato"/>
              <a:cs typeface="Lato"/>
              <a:sym typeface="Lato"/>
            </a:endParaRPr>
          </a:p>
        </p:txBody>
      </p:sp>
      <p:sp>
        <p:nvSpPr>
          <p:cNvPr id="144" name="Google Shape;144;p28"/>
          <p:cNvSpPr txBox="1"/>
          <p:nvPr/>
        </p:nvSpPr>
        <p:spPr>
          <a:xfrm>
            <a:off x="485775" y="571500"/>
            <a:ext cx="7557225" cy="427806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dirty="0" smtClean="0">
                <a:solidFill>
                  <a:schemeClr val="dk1"/>
                </a:solidFill>
                <a:latin typeface="Lato"/>
                <a:ea typeface="Lato"/>
                <a:cs typeface="Lato"/>
                <a:sym typeface="Lato"/>
              </a:rPr>
              <a:t>8. Is the hospital profitable? How will you determine the profitability?</a:t>
            </a:r>
          </a:p>
          <a:p>
            <a:pPr lvl="2">
              <a:buSzPts val="1400"/>
            </a:pPr>
            <a:r>
              <a:rPr lang="en-GB" b="1" dirty="0" smtClean="0">
                <a:solidFill>
                  <a:schemeClr val="dk1"/>
                </a:solidFill>
                <a:latin typeface="Lato"/>
                <a:ea typeface="Lato"/>
                <a:cs typeface="Lato"/>
                <a:sym typeface="Lato"/>
              </a:rPr>
              <a:t>    	</a:t>
            </a:r>
          </a:p>
          <a:p>
            <a:pPr lvl="2">
              <a:buSzPts val="1400"/>
            </a:pPr>
            <a:r>
              <a:rPr lang="en-GB" dirty="0"/>
              <a:t>We don’t have data where hospital is spending . We have only the data available for the total bill, appointment fee by department. </a:t>
            </a:r>
            <a:endParaRPr lang="en-GB" b="1"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sz="1400" b="1" i="0" u="none" strike="noStrike" cap="none" dirty="0" smtClean="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b="1"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sz="1400" b="1" i="0" u="none" strike="noStrike" cap="none" dirty="0" smtClean="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b="1"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sz="1400" b="1" i="0" u="none" strike="noStrike" cap="none" dirty="0" smtClean="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b="1"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sz="1400" b="1" i="0" u="none" strike="noStrike" cap="none" dirty="0" smtClean="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b="1"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sz="1400" b="1" i="0" u="none" strike="noStrike" cap="none" dirty="0" smtClean="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b="1"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sz="1400" b="1" i="0" u="none" strike="noStrike" cap="none" dirty="0" smtClean="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b="1"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sz="1400" b="1" i="0" u="none" strike="noStrike" cap="none" dirty="0" smtClean="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b="1"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chemeClr val="dk1"/>
              </a:solidFill>
              <a:latin typeface="Lato"/>
              <a:ea typeface="Lato"/>
              <a:cs typeface="Lato"/>
              <a:sym typeface="Lato"/>
            </a:endParaRPr>
          </a:p>
        </p:txBody>
      </p:sp>
      <p:pic>
        <p:nvPicPr>
          <p:cNvPr id="4" name="Picture 3"/>
          <p:cNvPicPr/>
          <p:nvPr/>
        </p:nvPicPr>
        <p:blipFill>
          <a:blip r:embed="rId3"/>
          <a:stretch>
            <a:fillRect/>
          </a:stretch>
        </p:blipFill>
        <p:spPr>
          <a:xfrm>
            <a:off x="485775" y="1500574"/>
            <a:ext cx="5733415" cy="3348990"/>
          </a:xfrm>
          <a:prstGeom prst="rect">
            <a:avLst/>
          </a:prstGeom>
        </p:spPr>
      </p:pic>
      <p:pic>
        <p:nvPicPr>
          <p:cNvPr id="6" name="Picture 5"/>
          <p:cNvPicPr/>
          <p:nvPr/>
        </p:nvPicPr>
        <p:blipFill>
          <a:blip r:embed="rId4"/>
          <a:stretch>
            <a:fillRect/>
          </a:stretch>
        </p:blipFill>
        <p:spPr>
          <a:xfrm>
            <a:off x="6710680" y="1633855"/>
            <a:ext cx="1990090" cy="1437640"/>
          </a:xfrm>
          <a:prstGeom prst="rect">
            <a:avLst/>
          </a:prstGeom>
        </p:spPr>
      </p:pic>
    </p:spTree>
    <p:extLst>
      <p:ext uri="{BB962C8B-B14F-4D97-AF65-F5344CB8AC3E}">
        <p14:creationId xmlns:p14="http://schemas.microsoft.com/office/powerpoint/2010/main" val="17118615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txBox="1"/>
          <p:nvPr/>
        </p:nvSpPr>
        <p:spPr>
          <a:xfrm>
            <a:off x="384600" y="45775"/>
            <a:ext cx="7216350" cy="517932"/>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900"/>
              <a:buFont typeface="Arial"/>
              <a:buNone/>
            </a:pPr>
            <a:r>
              <a:rPr lang="en-GB" sz="1900" b="1" i="0" u="none" strike="noStrike" cap="none" dirty="0">
                <a:solidFill>
                  <a:schemeClr val="dk1"/>
                </a:solidFill>
                <a:latin typeface="Lato"/>
                <a:ea typeface="Lato"/>
                <a:cs typeface="Lato"/>
                <a:sym typeface="Lato"/>
              </a:rPr>
              <a:t>Data Analysis and Visualizations </a:t>
            </a:r>
            <a:r>
              <a:rPr lang="en-GB" sz="1600" b="1" i="0" u="none" strike="noStrike" cap="none" dirty="0">
                <a:solidFill>
                  <a:schemeClr val="dk1"/>
                </a:solidFill>
                <a:latin typeface="Lato"/>
                <a:ea typeface="Lato"/>
                <a:cs typeface="Lato"/>
                <a:sym typeface="Lato"/>
              </a:rPr>
              <a:t>(Subjective Question) -</a:t>
            </a:r>
            <a:r>
              <a:rPr lang="en-GB" sz="1900" b="1" i="0" u="none" strike="noStrike" cap="none" dirty="0">
                <a:solidFill>
                  <a:schemeClr val="dk1"/>
                </a:solidFill>
                <a:latin typeface="Lato"/>
                <a:ea typeface="Lato"/>
                <a:cs typeface="Lato"/>
                <a:sym typeface="Lato"/>
              </a:rPr>
              <a:t> (</a:t>
            </a:r>
            <a:r>
              <a:rPr lang="en-GB" sz="1900" b="1" i="0" u="none" strike="noStrike" cap="none" dirty="0" err="1">
                <a:solidFill>
                  <a:schemeClr val="dk1"/>
                </a:solidFill>
                <a:latin typeface="Lato"/>
                <a:ea typeface="Lato"/>
                <a:cs typeface="Lato"/>
                <a:sym typeface="Lato"/>
              </a:rPr>
              <a:t>Cont</a:t>
            </a:r>
            <a:r>
              <a:rPr lang="en-GB" sz="1900" b="1" i="0" u="none" strike="noStrike" cap="none" dirty="0">
                <a:solidFill>
                  <a:schemeClr val="dk1"/>
                </a:solidFill>
                <a:latin typeface="Lato"/>
                <a:ea typeface="Lato"/>
                <a:cs typeface="Lato"/>
                <a:sym typeface="Lato"/>
              </a:rPr>
              <a:t>…)</a:t>
            </a:r>
            <a:endParaRPr sz="1900" b="0" i="0" u="none" strike="noStrike" cap="none" dirty="0">
              <a:solidFill>
                <a:srgbClr val="000000"/>
              </a:solidFill>
              <a:latin typeface="Lato"/>
              <a:ea typeface="Lato"/>
              <a:cs typeface="Lato"/>
              <a:sym typeface="Lato"/>
            </a:endParaRPr>
          </a:p>
        </p:txBody>
      </p:sp>
      <p:sp>
        <p:nvSpPr>
          <p:cNvPr id="144" name="Google Shape;144;p28"/>
          <p:cNvSpPr txBox="1"/>
          <p:nvPr/>
        </p:nvSpPr>
        <p:spPr>
          <a:xfrm>
            <a:off x="485775" y="571500"/>
            <a:ext cx="7557225" cy="406262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dirty="0" smtClean="0">
                <a:solidFill>
                  <a:schemeClr val="dk1"/>
                </a:solidFill>
                <a:latin typeface="Lato"/>
                <a:ea typeface="Lato"/>
                <a:cs typeface="Lato"/>
                <a:sym typeface="Lato"/>
              </a:rPr>
              <a:t>8. Is the hospital profitable? How will you determine the profitability?</a:t>
            </a:r>
          </a:p>
          <a:p>
            <a:pPr lvl="2">
              <a:buSzPts val="1400"/>
            </a:pPr>
            <a:r>
              <a:rPr lang="en-GB" b="1" dirty="0" smtClean="0">
                <a:solidFill>
                  <a:schemeClr val="dk1"/>
                </a:solidFill>
                <a:latin typeface="Lato"/>
                <a:ea typeface="Lato"/>
                <a:cs typeface="Lato"/>
                <a:sym typeface="Lato"/>
              </a:rPr>
              <a:t>    	</a:t>
            </a:r>
          </a:p>
          <a:p>
            <a:pPr lvl="0">
              <a:buSzPts val="1400"/>
            </a:pPr>
            <a:r>
              <a:rPr lang="en-GB" dirty="0"/>
              <a:t>Below is the line chart for the revenue of the hospital by Year and month and as we can see in May 2020 the revenue peaked</a:t>
            </a:r>
            <a:r>
              <a:rPr lang="en-GB" dirty="0" smtClean="0"/>
              <a:t>. 		 </a:t>
            </a:r>
            <a:endParaRPr lang="en-GB" sz="1400" b="1" i="0" u="none" strike="noStrike" cap="none" dirty="0" smtClean="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b="1"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sz="1400" b="1" i="0" u="none" strike="noStrike" cap="none" dirty="0" smtClean="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b="1"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sz="1400" b="1" i="0" u="none" strike="noStrike" cap="none" dirty="0" smtClean="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b="1"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sz="1400" b="1" i="0" u="none" strike="noStrike" cap="none" dirty="0" smtClean="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b="1"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sz="1400" b="1" i="0" u="none" strike="noStrike" cap="none" dirty="0" smtClean="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b="1"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sz="1400" b="1" i="0" u="none" strike="noStrike" cap="none" dirty="0" smtClean="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b="1"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sz="1400" b="1" i="0" u="none" strike="noStrike" cap="none" dirty="0" smtClean="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b="1"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chemeClr val="dk1"/>
              </a:solidFill>
              <a:latin typeface="Lato"/>
              <a:ea typeface="Lato"/>
              <a:cs typeface="Lato"/>
              <a:sym typeface="Lato"/>
            </a:endParaRPr>
          </a:p>
        </p:txBody>
      </p:sp>
      <p:pic>
        <p:nvPicPr>
          <p:cNvPr id="7" name="Picture 6"/>
          <p:cNvPicPr/>
          <p:nvPr/>
        </p:nvPicPr>
        <p:blipFill>
          <a:blip r:embed="rId3"/>
          <a:stretch>
            <a:fillRect/>
          </a:stretch>
        </p:blipFill>
        <p:spPr>
          <a:xfrm>
            <a:off x="485775" y="1671955"/>
            <a:ext cx="6981825" cy="3166745"/>
          </a:xfrm>
          <a:prstGeom prst="rect">
            <a:avLst/>
          </a:prstGeom>
        </p:spPr>
      </p:pic>
    </p:spTree>
    <p:extLst>
      <p:ext uri="{BB962C8B-B14F-4D97-AF65-F5344CB8AC3E}">
        <p14:creationId xmlns:p14="http://schemas.microsoft.com/office/powerpoint/2010/main" val="23230115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txBox="1"/>
          <p:nvPr/>
        </p:nvSpPr>
        <p:spPr>
          <a:xfrm>
            <a:off x="384600" y="45775"/>
            <a:ext cx="7216350" cy="517932"/>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900"/>
              <a:buFont typeface="Arial"/>
              <a:buNone/>
            </a:pPr>
            <a:r>
              <a:rPr lang="en-GB" sz="1900" b="1" i="0" u="none" strike="noStrike" cap="none" dirty="0">
                <a:solidFill>
                  <a:schemeClr val="dk1"/>
                </a:solidFill>
                <a:latin typeface="Lato"/>
                <a:ea typeface="Lato"/>
                <a:cs typeface="Lato"/>
                <a:sym typeface="Lato"/>
              </a:rPr>
              <a:t>Data Analysis and Visualizations </a:t>
            </a:r>
            <a:r>
              <a:rPr lang="en-GB" sz="1600" b="1" i="0" u="none" strike="noStrike" cap="none" dirty="0">
                <a:solidFill>
                  <a:schemeClr val="dk1"/>
                </a:solidFill>
                <a:latin typeface="Lato"/>
                <a:ea typeface="Lato"/>
                <a:cs typeface="Lato"/>
                <a:sym typeface="Lato"/>
              </a:rPr>
              <a:t>(Subjective Question) -</a:t>
            </a:r>
            <a:r>
              <a:rPr lang="en-GB" sz="1900" b="1" i="0" u="none" strike="noStrike" cap="none" dirty="0">
                <a:solidFill>
                  <a:schemeClr val="dk1"/>
                </a:solidFill>
                <a:latin typeface="Lato"/>
                <a:ea typeface="Lato"/>
                <a:cs typeface="Lato"/>
                <a:sym typeface="Lato"/>
              </a:rPr>
              <a:t> (</a:t>
            </a:r>
            <a:r>
              <a:rPr lang="en-GB" sz="1900" b="1" i="0" u="none" strike="noStrike" cap="none" dirty="0" err="1">
                <a:solidFill>
                  <a:schemeClr val="dk1"/>
                </a:solidFill>
                <a:latin typeface="Lato"/>
                <a:ea typeface="Lato"/>
                <a:cs typeface="Lato"/>
                <a:sym typeface="Lato"/>
              </a:rPr>
              <a:t>Cont</a:t>
            </a:r>
            <a:r>
              <a:rPr lang="en-GB" sz="1900" b="1" i="0" u="none" strike="noStrike" cap="none" dirty="0">
                <a:solidFill>
                  <a:schemeClr val="dk1"/>
                </a:solidFill>
                <a:latin typeface="Lato"/>
                <a:ea typeface="Lato"/>
                <a:cs typeface="Lato"/>
                <a:sym typeface="Lato"/>
              </a:rPr>
              <a:t>…)</a:t>
            </a:r>
            <a:endParaRPr sz="1900" b="0" i="0" u="none" strike="noStrike" cap="none" dirty="0">
              <a:solidFill>
                <a:srgbClr val="000000"/>
              </a:solidFill>
              <a:latin typeface="Lato"/>
              <a:ea typeface="Lato"/>
              <a:cs typeface="Lato"/>
              <a:sym typeface="Lato"/>
            </a:endParaRPr>
          </a:p>
        </p:txBody>
      </p:sp>
      <p:sp>
        <p:nvSpPr>
          <p:cNvPr id="144" name="Google Shape;144;p28"/>
          <p:cNvSpPr txBox="1"/>
          <p:nvPr/>
        </p:nvSpPr>
        <p:spPr>
          <a:xfrm>
            <a:off x="485775" y="571500"/>
            <a:ext cx="8143875" cy="4493508"/>
          </a:xfrm>
          <a:prstGeom prst="rect">
            <a:avLst/>
          </a:prstGeom>
          <a:noFill/>
          <a:ln>
            <a:noFill/>
          </a:ln>
        </p:spPr>
        <p:txBody>
          <a:bodyPr spcFirstLastPara="1" wrap="square" lIns="91425" tIns="91425" rIns="91425" bIns="91425" anchor="t" anchorCtr="0">
            <a:spAutoFit/>
          </a:bodyPr>
          <a:lstStyle/>
          <a:p>
            <a:pPr>
              <a:buSzPts val="1400"/>
            </a:pPr>
            <a:r>
              <a:rPr lang="en-GB" dirty="0"/>
              <a:t>On the basis of the below chart we can say the hospital is profitable </a:t>
            </a:r>
            <a:r>
              <a:rPr lang="en-GB" dirty="0" smtClean="0"/>
              <a:t>.                                                 </a:t>
            </a:r>
          </a:p>
          <a:p>
            <a:pPr>
              <a:buSzPts val="1400"/>
            </a:pPr>
            <a:endParaRPr lang="en-GB" dirty="0"/>
          </a:p>
          <a:p>
            <a:pPr>
              <a:buSzPts val="1400"/>
            </a:pPr>
            <a:endParaRPr lang="en-GB" dirty="0" smtClean="0"/>
          </a:p>
          <a:p>
            <a:pPr>
              <a:buSzPts val="1400"/>
            </a:pPr>
            <a:endParaRPr lang="en-GB" dirty="0"/>
          </a:p>
          <a:p>
            <a:pPr>
              <a:buSzPts val="1400"/>
            </a:pPr>
            <a:endParaRPr lang="en-GB" dirty="0" smtClean="0"/>
          </a:p>
          <a:p>
            <a:pPr>
              <a:buSzPts val="1400"/>
            </a:pPr>
            <a:endParaRPr lang="en-IN" dirty="0"/>
          </a:p>
          <a:p>
            <a:pPr marL="0" marR="0" lvl="0" indent="0" algn="l" rtl="0">
              <a:lnSpc>
                <a:spcPct val="100000"/>
              </a:lnSpc>
              <a:spcBef>
                <a:spcPts val="0"/>
              </a:spcBef>
              <a:spcAft>
                <a:spcPts val="0"/>
              </a:spcAft>
              <a:buClr>
                <a:srgbClr val="000000"/>
              </a:buClr>
              <a:buSzPts val="1400"/>
              <a:buFont typeface="Arial"/>
              <a:buNone/>
            </a:pPr>
            <a:endParaRPr lang="en-GB" b="1" dirty="0" smtClean="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sz="1400" b="1" i="0" u="none" strike="noStrike" cap="none" dirty="0" smtClean="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b="1"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sz="1400" b="1" i="0" u="none" strike="noStrike" cap="none" dirty="0" smtClean="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b="1"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sz="1400" b="1" i="0" u="none" strike="noStrike" cap="none" dirty="0" smtClean="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b="1"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sz="1400" b="1" i="0" u="none" strike="noStrike" cap="none" dirty="0" smtClean="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b="1"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sz="1400" b="1" i="0" u="none" strike="noStrike" cap="none" dirty="0" smtClean="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b="1"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sz="1400" b="1" i="0" u="none" strike="noStrike" cap="none" dirty="0" smtClean="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b="1"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chemeClr val="dk1"/>
              </a:solidFill>
              <a:latin typeface="Lato"/>
              <a:ea typeface="Lato"/>
              <a:cs typeface="Lato"/>
              <a:sym typeface="Lato"/>
            </a:endParaRPr>
          </a:p>
        </p:txBody>
      </p:sp>
      <p:pic>
        <p:nvPicPr>
          <p:cNvPr id="5" name="Picture 4"/>
          <p:cNvPicPr/>
          <p:nvPr/>
        </p:nvPicPr>
        <p:blipFill>
          <a:blip r:embed="rId3"/>
          <a:stretch>
            <a:fillRect/>
          </a:stretch>
        </p:blipFill>
        <p:spPr>
          <a:xfrm>
            <a:off x="571817" y="978217"/>
            <a:ext cx="5695633" cy="3612833"/>
          </a:xfrm>
          <a:prstGeom prst="rect">
            <a:avLst/>
          </a:prstGeom>
        </p:spPr>
      </p:pic>
    </p:spTree>
    <p:extLst>
      <p:ext uri="{BB962C8B-B14F-4D97-AF65-F5344CB8AC3E}">
        <p14:creationId xmlns:p14="http://schemas.microsoft.com/office/powerpoint/2010/main" val="35843883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txBox="1"/>
          <p:nvPr/>
        </p:nvSpPr>
        <p:spPr>
          <a:xfrm>
            <a:off x="384600" y="45775"/>
            <a:ext cx="7216350" cy="517932"/>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900"/>
              <a:buFont typeface="Arial"/>
              <a:buNone/>
            </a:pPr>
            <a:r>
              <a:rPr lang="en-GB" sz="1900" b="1" i="0" u="none" strike="noStrike" cap="none" dirty="0">
                <a:solidFill>
                  <a:schemeClr val="dk1"/>
                </a:solidFill>
                <a:latin typeface="Lato"/>
                <a:ea typeface="Lato"/>
                <a:cs typeface="Lato"/>
                <a:sym typeface="Lato"/>
              </a:rPr>
              <a:t>Data Analysis and Visualizations </a:t>
            </a:r>
            <a:r>
              <a:rPr lang="en-GB" sz="1600" b="1" i="0" u="none" strike="noStrike" cap="none" dirty="0">
                <a:solidFill>
                  <a:schemeClr val="dk1"/>
                </a:solidFill>
                <a:latin typeface="Lato"/>
                <a:ea typeface="Lato"/>
                <a:cs typeface="Lato"/>
                <a:sym typeface="Lato"/>
              </a:rPr>
              <a:t>(Subjective Question) -</a:t>
            </a:r>
            <a:r>
              <a:rPr lang="en-GB" sz="1900" b="1" i="0" u="none" strike="noStrike" cap="none" dirty="0">
                <a:solidFill>
                  <a:schemeClr val="dk1"/>
                </a:solidFill>
                <a:latin typeface="Lato"/>
                <a:ea typeface="Lato"/>
                <a:cs typeface="Lato"/>
                <a:sym typeface="Lato"/>
              </a:rPr>
              <a:t> (</a:t>
            </a:r>
            <a:r>
              <a:rPr lang="en-GB" sz="1900" b="1" i="0" u="none" strike="noStrike" cap="none" dirty="0" err="1">
                <a:solidFill>
                  <a:schemeClr val="dk1"/>
                </a:solidFill>
                <a:latin typeface="Lato"/>
                <a:ea typeface="Lato"/>
                <a:cs typeface="Lato"/>
                <a:sym typeface="Lato"/>
              </a:rPr>
              <a:t>Cont</a:t>
            </a:r>
            <a:r>
              <a:rPr lang="en-GB" sz="1900" b="1" i="0" u="none" strike="noStrike" cap="none" dirty="0">
                <a:solidFill>
                  <a:schemeClr val="dk1"/>
                </a:solidFill>
                <a:latin typeface="Lato"/>
                <a:ea typeface="Lato"/>
                <a:cs typeface="Lato"/>
                <a:sym typeface="Lato"/>
              </a:rPr>
              <a:t>…)</a:t>
            </a:r>
            <a:endParaRPr sz="1900" b="0" i="0" u="none" strike="noStrike" cap="none" dirty="0">
              <a:solidFill>
                <a:srgbClr val="000000"/>
              </a:solidFill>
              <a:latin typeface="Lato"/>
              <a:ea typeface="Lato"/>
              <a:cs typeface="Lato"/>
              <a:sym typeface="Lato"/>
            </a:endParaRPr>
          </a:p>
        </p:txBody>
      </p:sp>
      <p:sp>
        <p:nvSpPr>
          <p:cNvPr id="144" name="Google Shape;144;p28"/>
          <p:cNvSpPr txBox="1"/>
          <p:nvPr/>
        </p:nvSpPr>
        <p:spPr>
          <a:xfrm>
            <a:off x="485775" y="571500"/>
            <a:ext cx="8143875" cy="4278064"/>
          </a:xfrm>
          <a:prstGeom prst="rect">
            <a:avLst/>
          </a:prstGeom>
          <a:noFill/>
          <a:ln>
            <a:noFill/>
          </a:ln>
        </p:spPr>
        <p:txBody>
          <a:bodyPr spcFirstLastPara="1" wrap="square" lIns="91425" tIns="91425" rIns="91425" bIns="91425" anchor="t" anchorCtr="0">
            <a:spAutoFit/>
          </a:bodyPr>
          <a:lstStyle/>
          <a:p>
            <a:pPr>
              <a:buSzPts val="1400"/>
            </a:pPr>
            <a:endParaRPr lang="en-GB" dirty="0"/>
          </a:p>
          <a:p>
            <a:pPr>
              <a:buSzPts val="1400"/>
            </a:pPr>
            <a:endParaRPr lang="en-GB" dirty="0" smtClean="0"/>
          </a:p>
          <a:p>
            <a:pPr>
              <a:buSzPts val="1400"/>
            </a:pPr>
            <a:endParaRPr lang="en-GB" dirty="0"/>
          </a:p>
          <a:p>
            <a:pPr>
              <a:buSzPts val="1400"/>
            </a:pPr>
            <a:endParaRPr lang="en-GB" dirty="0" smtClean="0"/>
          </a:p>
          <a:p>
            <a:pPr>
              <a:buSzPts val="1400"/>
            </a:pPr>
            <a:endParaRPr lang="en-IN" dirty="0"/>
          </a:p>
          <a:p>
            <a:pPr marL="0" marR="0" lvl="0" indent="0" algn="l" rtl="0">
              <a:lnSpc>
                <a:spcPct val="100000"/>
              </a:lnSpc>
              <a:spcBef>
                <a:spcPts val="0"/>
              </a:spcBef>
              <a:spcAft>
                <a:spcPts val="0"/>
              </a:spcAft>
              <a:buClr>
                <a:srgbClr val="000000"/>
              </a:buClr>
              <a:buSzPts val="1400"/>
              <a:buFont typeface="Arial"/>
              <a:buNone/>
            </a:pPr>
            <a:endParaRPr lang="en-GB" b="1" dirty="0" smtClean="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sz="1400" b="1" i="0" u="none" strike="noStrike" cap="none" dirty="0" smtClean="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b="1"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sz="1400" b="1" i="0" u="none" strike="noStrike" cap="none" dirty="0" smtClean="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b="1"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sz="1400" b="1" i="0" u="none" strike="noStrike" cap="none" dirty="0" smtClean="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b="1"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sz="1400" b="1" i="0" u="none" strike="noStrike" cap="none" dirty="0" smtClean="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b="1"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sz="1400" b="1" i="0" u="none" strike="noStrike" cap="none" dirty="0" smtClean="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b="1"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sz="1400" b="1" i="0" u="none" strike="noStrike" cap="none" dirty="0" smtClean="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b="1"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chemeClr val="dk1"/>
              </a:solidFill>
              <a:latin typeface="Lato"/>
              <a:ea typeface="Lato"/>
              <a:cs typeface="Lato"/>
              <a:sym typeface="Lato"/>
            </a:endParaRPr>
          </a:p>
        </p:txBody>
      </p:sp>
      <p:pic>
        <p:nvPicPr>
          <p:cNvPr id="6" name="Picture 5"/>
          <p:cNvPicPr/>
          <p:nvPr/>
        </p:nvPicPr>
        <p:blipFill>
          <a:blip r:embed="rId3"/>
          <a:stretch>
            <a:fillRect/>
          </a:stretch>
        </p:blipFill>
        <p:spPr>
          <a:xfrm>
            <a:off x="568378" y="825921"/>
            <a:ext cx="6848793" cy="4023643"/>
          </a:xfrm>
          <a:prstGeom prst="rect">
            <a:avLst/>
          </a:prstGeom>
        </p:spPr>
      </p:pic>
      <p:sp>
        <p:nvSpPr>
          <p:cNvPr id="7" name="Rounded Rectangle 6"/>
          <p:cNvSpPr/>
          <p:nvPr/>
        </p:nvSpPr>
        <p:spPr>
          <a:xfrm>
            <a:off x="7332848" y="964599"/>
            <a:ext cx="1304925" cy="17459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GB" sz="1100" dirty="0"/>
              <a:t>If we forecast it on the basis of the data provided , </a:t>
            </a:r>
            <a:r>
              <a:rPr lang="en-GB" sz="1100" dirty="0" smtClean="0"/>
              <a:t>it will be the </a:t>
            </a:r>
            <a:r>
              <a:rPr lang="en-GB" sz="1100" dirty="0"/>
              <a:t>expected </a:t>
            </a:r>
            <a:r>
              <a:rPr lang="en-GB" sz="1100" dirty="0" smtClean="0"/>
              <a:t>result.</a:t>
            </a:r>
            <a:endParaRPr lang="en-IN" sz="1100" dirty="0"/>
          </a:p>
        </p:txBody>
      </p:sp>
    </p:spTree>
    <p:extLst>
      <p:ext uri="{BB962C8B-B14F-4D97-AF65-F5344CB8AC3E}">
        <p14:creationId xmlns:p14="http://schemas.microsoft.com/office/powerpoint/2010/main" val="3823516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txBox="1"/>
          <p:nvPr/>
        </p:nvSpPr>
        <p:spPr>
          <a:xfrm>
            <a:off x="384600" y="45775"/>
            <a:ext cx="7216350" cy="517932"/>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900"/>
              <a:buFont typeface="Arial"/>
              <a:buNone/>
            </a:pPr>
            <a:r>
              <a:rPr lang="en-GB" sz="1900" b="1" i="0" u="none" strike="noStrike" cap="none" dirty="0">
                <a:solidFill>
                  <a:schemeClr val="dk1"/>
                </a:solidFill>
                <a:latin typeface="Lato"/>
                <a:ea typeface="Lato"/>
                <a:cs typeface="Lato"/>
                <a:sym typeface="Lato"/>
              </a:rPr>
              <a:t>Data Analysis and Visualizations </a:t>
            </a:r>
            <a:r>
              <a:rPr lang="en-GB" sz="1600" b="1" i="0" u="none" strike="noStrike" cap="none" dirty="0">
                <a:solidFill>
                  <a:schemeClr val="dk1"/>
                </a:solidFill>
                <a:latin typeface="Lato"/>
                <a:ea typeface="Lato"/>
                <a:cs typeface="Lato"/>
                <a:sym typeface="Lato"/>
              </a:rPr>
              <a:t>(Subjective Question) -</a:t>
            </a:r>
            <a:r>
              <a:rPr lang="en-GB" sz="1900" b="1" i="0" u="none" strike="noStrike" cap="none" dirty="0">
                <a:solidFill>
                  <a:schemeClr val="dk1"/>
                </a:solidFill>
                <a:latin typeface="Lato"/>
                <a:ea typeface="Lato"/>
                <a:cs typeface="Lato"/>
                <a:sym typeface="Lato"/>
              </a:rPr>
              <a:t> (</a:t>
            </a:r>
            <a:r>
              <a:rPr lang="en-GB" sz="1900" b="1" i="0" u="none" strike="noStrike" cap="none" dirty="0" err="1">
                <a:solidFill>
                  <a:schemeClr val="dk1"/>
                </a:solidFill>
                <a:latin typeface="Lato"/>
                <a:ea typeface="Lato"/>
                <a:cs typeface="Lato"/>
                <a:sym typeface="Lato"/>
              </a:rPr>
              <a:t>Cont</a:t>
            </a:r>
            <a:r>
              <a:rPr lang="en-GB" sz="1900" b="1" i="0" u="none" strike="noStrike" cap="none" dirty="0">
                <a:solidFill>
                  <a:schemeClr val="dk1"/>
                </a:solidFill>
                <a:latin typeface="Lato"/>
                <a:ea typeface="Lato"/>
                <a:cs typeface="Lato"/>
                <a:sym typeface="Lato"/>
              </a:rPr>
              <a:t>…)</a:t>
            </a:r>
            <a:endParaRPr sz="1900" b="0" i="0" u="none" strike="noStrike" cap="none" dirty="0">
              <a:solidFill>
                <a:srgbClr val="000000"/>
              </a:solidFill>
              <a:latin typeface="Lato"/>
              <a:ea typeface="Lato"/>
              <a:cs typeface="Lato"/>
              <a:sym typeface="Lato"/>
            </a:endParaRPr>
          </a:p>
        </p:txBody>
      </p:sp>
      <p:sp>
        <p:nvSpPr>
          <p:cNvPr id="144" name="Google Shape;144;p28"/>
          <p:cNvSpPr txBox="1"/>
          <p:nvPr/>
        </p:nvSpPr>
        <p:spPr>
          <a:xfrm>
            <a:off x="485775" y="571500"/>
            <a:ext cx="7557225" cy="4708951"/>
          </a:xfrm>
          <a:prstGeom prst="rect">
            <a:avLst/>
          </a:prstGeom>
          <a:noFill/>
          <a:ln>
            <a:noFill/>
          </a:ln>
        </p:spPr>
        <p:txBody>
          <a:bodyPr spcFirstLastPara="1" wrap="square" lIns="91425" tIns="91425" rIns="91425" bIns="91425" anchor="t" anchorCtr="0">
            <a:spAutoFit/>
          </a:bodyPr>
          <a:lstStyle/>
          <a:p>
            <a:pPr marL="342900" marR="0" lvl="0" indent="-342900" algn="l" rtl="0">
              <a:lnSpc>
                <a:spcPct val="100000"/>
              </a:lnSpc>
              <a:spcBef>
                <a:spcPts val="0"/>
              </a:spcBef>
              <a:spcAft>
                <a:spcPts val="0"/>
              </a:spcAft>
              <a:buClr>
                <a:srgbClr val="000000"/>
              </a:buClr>
              <a:buSzPts val="1400"/>
              <a:buFont typeface="Arial"/>
              <a:buAutoNum type="arabicPeriod" startAt="9"/>
            </a:pPr>
            <a:r>
              <a:rPr lang="en-GB" sz="1400" b="1" i="0" u="none" strike="noStrike" cap="none" dirty="0" smtClean="0">
                <a:solidFill>
                  <a:schemeClr val="dk1"/>
                </a:solidFill>
                <a:latin typeface="Lato"/>
                <a:ea typeface="Lato"/>
                <a:cs typeface="Lato"/>
                <a:sym typeface="Lato"/>
              </a:rPr>
              <a:t>Any </a:t>
            </a:r>
            <a:r>
              <a:rPr lang="en-GB" sz="1400" b="1" i="0" u="none" strike="noStrike" cap="none" dirty="0">
                <a:solidFill>
                  <a:schemeClr val="dk1"/>
                </a:solidFill>
                <a:latin typeface="Lato"/>
                <a:ea typeface="Lato"/>
                <a:cs typeface="Lato"/>
                <a:sym typeface="Lato"/>
              </a:rPr>
              <a:t>Department for which the waiting time is oddly </a:t>
            </a:r>
            <a:r>
              <a:rPr lang="en-GB" sz="1400" b="1" i="0" u="none" strike="noStrike" cap="none" dirty="0" smtClean="0">
                <a:solidFill>
                  <a:schemeClr val="dk1"/>
                </a:solidFill>
                <a:latin typeface="Lato"/>
                <a:ea typeface="Lato"/>
                <a:cs typeface="Lato"/>
                <a:sym typeface="Lato"/>
              </a:rPr>
              <a:t>large</a:t>
            </a:r>
            <a:r>
              <a:rPr lang="en-GB" b="1" dirty="0" smtClean="0">
                <a:solidFill>
                  <a:schemeClr val="dk1"/>
                </a:solidFill>
                <a:latin typeface="Lato"/>
                <a:ea typeface="Lato"/>
                <a:cs typeface="Lato"/>
                <a:sym typeface="Lato"/>
              </a:rPr>
              <a:t>. </a:t>
            </a:r>
          </a:p>
          <a:p>
            <a:pPr marR="0" lvl="0" algn="l" rtl="0">
              <a:lnSpc>
                <a:spcPct val="100000"/>
              </a:lnSpc>
              <a:spcBef>
                <a:spcPts val="0"/>
              </a:spcBef>
              <a:spcAft>
                <a:spcPts val="0"/>
              </a:spcAft>
              <a:buClr>
                <a:srgbClr val="000000"/>
              </a:buClr>
              <a:buSzPts val="1400"/>
            </a:pPr>
            <a:endParaRPr lang="en-GB" b="1" dirty="0" smtClean="0">
              <a:solidFill>
                <a:schemeClr val="dk1"/>
              </a:solidFill>
              <a:latin typeface="Lato"/>
              <a:ea typeface="Lato"/>
              <a:cs typeface="Lato"/>
              <a:sym typeface="Lato"/>
            </a:endParaRPr>
          </a:p>
          <a:p>
            <a:pPr>
              <a:buSzPts val="1400"/>
            </a:pPr>
            <a:r>
              <a:rPr lang="en-GB" dirty="0"/>
              <a:t>Yes, it’s for the General practice ,we have seen the data/chart in the subjective Question #7.</a:t>
            </a:r>
            <a:endParaRPr lang="en-IN" dirty="0"/>
          </a:p>
          <a:p>
            <a:pPr marR="0" lvl="0" algn="l" rtl="0">
              <a:lnSpc>
                <a:spcPct val="100000"/>
              </a:lnSpc>
              <a:spcBef>
                <a:spcPts val="0"/>
              </a:spcBef>
              <a:spcAft>
                <a:spcPts val="0"/>
              </a:spcAft>
              <a:buClr>
                <a:srgbClr val="000000"/>
              </a:buClr>
              <a:buSzPts val="1400"/>
            </a:pPr>
            <a:endParaRPr lang="en-GB" b="1" dirty="0" smtClean="0">
              <a:solidFill>
                <a:schemeClr val="dk1"/>
              </a:solidFill>
              <a:latin typeface="Lato"/>
              <a:ea typeface="Lato"/>
              <a:cs typeface="Lato"/>
              <a:sym typeface="Lato"/>
            </a:endParaRPr>
          </a:p>
          <a:p>
            <a:pPr>
              <a:buSzPts val="1400"/>
            </a:pPr>
            <a:r>
              <a:rPr lang="en-US" b="1" dirty="0">
                <a:solidFill>
                  <a:schemeClr val="dk1"/>
                </a:solidFill>
                <a:latin typeface="Lato"/>
                <a:ea typeface="Lato"/>
                <a:cs typeface="Lato"/>
                <a:sym typeface="Lato"/>
              </a:rPr>
              <a:t>10. </a:t>
            </a:r>
            <a:r>
              <a:rPr lang="en-US" b="1" dirty="0" smtClean="0">
                <a:solidFill>
                  <a:schemeClr val="dk1"/>
                </a:solidFill>
                <a:latin typeface="Lato"/>
                <a:ea typeface="Lato"/>
                <a:cs typeface="Lato"/>
                <a:sym typeface="Lato"/>
              </a:rPr>
              <a:t>  Come </a:t>
            </a:r>
            <a:r>
              <a:rPr lang="en-US" b="1" dirty="0">
                <a:solidFill>
                  <a:schemeClr val="dk1"/>
                </a:solidFill>
                <a:latin typeface="Lato"/>
                <a:ea typeface="Lato"/>
                <a:cs typeface="Lato"/>
                <a:sym typeface="Lato"/>
              </a:rPr>
              <a:t>up with the strategies to provide discounts to the patients.</a:t>
            </a:r>
          </a:p>
          <a:p>
            <a:pPr marR="0" lvl="0" algn="l" rtl="0">
              <a:lnSpc>
                <a:spcPct val="100000"/>
              </a:lnSpc>
              <a:spcBef>
                <a:spcPts val="0"/>
              </a:spcBef>
              <a:spcAft>
                <a:spcPts val="0"/>
              </a:spcAft>
              <a:buClr>
                <a:srgbClr val="000000"/>
              </a:buClr>
              <a:buSzPts val="1400"/>
            </a:pPr>
            <a:endParaRPr lang="en-GB" b="1" dirty="0">
              <a:solidFill>
                <a:schemeClr val="dk1"/>
              </a:solidFill>
              <a:latin typeface="Lato"/>
              <a:ea typeface="Lato"/>
              <a:cs typeface="Lato"/>
              <a:sym typeface="Lato"/>
            </a:endParaRPr>
          </a:p>
          <a:p>
            <a:r>
              <a:rPr lang="en-GB" dirty="0"/>
              <a:t>Designing effective strategies for providing discounts to the patients involves various </a:t>
            </a:r>
            <a:r>
              <a:rPr lang="en-GB" dirty="0" err="1"/>
              <a:t>factors.We</a:t>
            </a:r>
            <a:r>
              <a:rPr lang="en-GB" dirty="0"/>
              <a:t> have already discussed it in the subjective question #6</a:t>
            </a:r>
            <a:r>
              <a:rPr lang="en-GB" dirty="0" smtClean="0"/>
              <a:t>.</a:t>
            </a:r>
          </a:p>
          <a:p>
            <a:endParaRPr lang="en-IN" dirty="0"/>
          </a:p>
          <a:p>
            <a:r>
              <a:rPr lang="en-GB" dirty="0"/>
              <a:t>Income based discount: Offer higher discounts to patients with lower income source to support their wellbeing also Neurology department is charging higher appointment fees , Discount can be given on the appointment fees as well for those patients</a:t>
            </a:r>
            <a:r>
              <a:rPr lang="en-GB" dirty="0" smtClean="0"/>
              <a:t>.</a:t>
            </a:r>
            <a:endParaRPr lang="en-GB" b="1" dirty="0">
              <a:solidFill>
                <a:schemeClr val="dk1"/>
              </a:solidFill>
              <a:latin typeface="Lato"/>
              <a:ea typeface="Lato"/>
              <a:cs typeface="Lato"/>
              <a:sym typeface="Lato"/>
            </a:endParaRPr>
          </a:p>
          <a:p>
            <a:pPr marR="0" lvl="0" algn="l" rtl="0">
              <a:lnSpc>
                <a:spcPct val="100000"/>
              </a:lnSpc>
              <a:spcBef>
                <a:spcPts val="0"/>
              </a:spcBef>
              <a:spcAft>
                <a:spcPts val="0"/>
              </a:spcAft>
              <a:buClr>
                <a:srgbClr val="000000"/>
              </a:buClr>
              <a:buSzPts val="1400"/>
            </a:pPr>
            <a:endParaRPr lang="en-GB" b="1" dirty="0" smtClean="0">
              <a:solidFill>
                <a:schemeClr val="dk1"/>
              </a:solidFill>
              <a:latin typeface="Lato"/>
              <a:ea typeface="Lato"/>
              <a:cs typeface="Lato"/>
              <a:sym typeface="Lato"/>
            </a:endParaRPr>
          </a:p>
          <a:p>
            <a:pPr marR="0" lvl="0" algn="l" rtl="0">
              <a:lnSpc>
                <a:spcPct val="100000"/>
              </a:lnSpc>
              <a:spcBef>
                <a:spcPts val="0"/>
              </a:spcBef>
              <a:spcAft>
                <a:spcPts val="0"/>
              </a:spcAft>
              <a:buClr>
                <a:srgbClr val="000000"/>
              </a:buClr>
              <a:buSzPts val="1400"/>
            </a:pPr>
            <a:endParaRPr lang="en-GB" b="1" dirty="0">
              <a:solidFill>
                <a:schemeClr val="dk1"/>
              </a:solidFill>
              <a:latin typeface="Lato"/>
              <a:ea typeface="Lato"/>
              <a:cs typeface="Lato"/>
              <a:sym typeface="Lato"/>
            </a:endParaRPr>
          </a:p>
          <a:p>
            <a:pPr marR="0" lvl="0" algn="l" rtl="0">
              <a:lnSpc>
                <a:spcPct val="100000"/>
              </a:lnSpc>
              <a:spcBef>
                <a:spcPts val="0"/>
              </a:spcBef>
              <a:spcAft>
                <a:spcPts val="0"/>
              </a:spcAft>
              <a:buClr>
                <a:srgbClr val="000000"/>
              </a:buClr>
              <a:buSzPts val="1400"/>
            </a:pPr>
            <a:endParaRPr lang="en-GB" b="1" dirty="0" smtClean="0">
              <a:solidFill>
                <a:schemeClr val="dk1"/>
              </a:solidFill>
              <a:latin typeface="Lato"/>
              <a:ea typeface="Lato"/>
              <a:cs typeface="Lato"/>
              <a:sym typeface="Lato"/>
            </a:endParaRPr>
          </a:p>
          <a:p>
            <a:pPr marR="0" lvl="0" algn="l" rtl="0">
              <a:lnSpc>
                <a:spcPct val="100000"/>
              </a:lnSpc>
              <a:spcBef>
                <a:spcPts val="0"/>
              </a:spcBef>
              <a:spcAft>
                <a:spcPts val="0"/>
              </a:spcAft>
              <a:buClr>
                <a:srgbClr val="000000"/>
              </a:buClr>
              <a:buSzPts val="1400"/>
            </a:pPr>
            <a:endParaRPr lang="en-GB" b="1" dirty="0">
              <a:solidFill>
                <a:schemeClr val="dk1"/>
              </a:solidFill>
              <a:latin typeface="Lato"/>
              <a:ea typeface="Lato"/>
              <a:cs typeface="Lato"/>
              <a:sym typeface="Lato"/>
            </a:endParaRPr>
          </a:p>
          <a:p>
            <a:pPr marR="0" lvl="0" algn="l" rtl="0">
              <a:lnSpc>
                <a:spcPct val="100000"/>
              </a:lnSpc>
              <a:spcBef>
                <a:spcPts val="0"/>
              </a:spcBef>
              <a:spcAft>
                <a:spcPts val="0"/>
              </a:spcAft>
              <a:buClr>
                <a:srgbClr val="000000"/>
              </a:buClr>
              <a:buSzPts val="1400"/>
            </a:pPr>
            <a:endParaRPr lang="en-GB" b="1" dirty="0" smtClean="0">
              <a:solidFill>
                <a:schemeClr val="dk1"/>
              </a:solidFill>
              <a:latin typeface="Lato"/>
              <a:ea typeface="Lato"/>
              <a:cs typeface="Lato"/>
              <a:sym typeface="Lato"/>
            </a:endParaRPr>
          </a:p>
          <a:p>
            <a:pPr marR="0" lvl="0" algn="l" rtl="0">
              <a:lnSpc>
                <a:spcPct val="100000"/>
              </a:lnSpc>
              <a:spcBef>
                <a:spcPts val="0"/>
              </a:spcBef>
              <a:spcAft>
                <a:spcPts val="0"/>
              </a:spcAft>
              <a:buClr>
                <a:srgbClr val="000000"/>
              </a:buClr>
              <a:buSzPts val="1400"/>
            </a:pPr>
            <a:endParaRPr lang="en-GB" b="1" dirty="0">
              <a:solidFill>
                <a:schemeClr val="dk1"/>
              </a:solidFill>
              <a:latin typeface="Lato"/>
              <a:ea typeface="Lato"/>
              <a:cs typeface="Lato"/>
              <a:sym typeface="Lato"/>
            </a:endParaRPr>
          </a:p>
          <a:p>
            <a:pPr marR="0" lvl="0" algn="l" rtl="0">
              <a:lnSpc>
                <a:spcPct val="100000"/>
              </a:lnSpc>
              <a:spcBef>
                <a:spcPts val="0"/>
              </a:spcBef>
              <a:spcAft>
                <a:spcPts val="0"/>
              </a:spcAft>
              <a:buClr>
                <a:srgbClr val="000000"/>
              </a:buClr>
              <a:buSzPts val="1400"/>
            </a:pPr>
            <a:endParaRPr lang="en-GB" b="1" dirty="0" smtClean="0">
              <a:solidFill>
                <a:schemeClr val="dk1"/>
              </a:solidFill>
              <a:latin typeface="Lato"/>
              <a:ea typeface="Lato"/>
              <a:cs typeface="Lato"/>
              <a:sym typeface="Lato"/>
            </a:endParaRPr>
          </a:p>
          <a:p>
            <a:pPr marR="0" lvl="0" algn="l" rtl="0">
              <a:lnSpc>
                <a:spcPct val="100000"/>
              </a:lnSpc>
              <a:spcBef>
                <a:spcPts val="0"/>
              </a:spcBef>
              <a:spcAft>
                <a:spcPts val="0"/>
              </a:spcAft>
              <a:buClr>
                <a:srgbClr val="000000"/>
              </a:buClr>
              <a:buSzPts val="1400"/>
            </a:pPr>
            <a:endParaRPr lang="en-GB" b="1" dirty="0">
              <a:solidFill>
                <a:schemeClr val="dk1"/>
              </a:solidFill>
              <a:latin typeface="Lato"/>
              <a:ea typeface="Lato"/>
              <a:cs typeface="Lato"/>
              <a:sym typeface="Lato"/>
            </a:endParaRPr>
          </a:p>
          <a:p>
            <a:pPr marR="0" lvl="0" algn="l" rtl="0">
              <a:lnSpc>
                <a:spcPct val="100000"/>
              </a:lnSpc>
              <a:spcBef>
                <a:spcPts val="0"/>
              </a:spcBef>
              <a:spcAft>
                <a:spcPts val="0"/>
              </a:spcAft>
              <a:buClr>
                <a:srgbClr val="000000"/>
              </a:buClr>
              <a:buSzPts val="1400"/>
            </a:pPr>
            <a:endParaRPr lang="en-GB" b="1" dirty="0" smtClean="0">
              <a:solidFill>
                <a:schemeClr val="dk1"/>
              </a:solidFill>
              <a:latin typeface="Lato"/>
              <a:ea typeface="Lato"/>
              <a:cs typeface="Lato"/>
              <a:sym typeface="Lato"/>
            </a:endParaRPr>
          </a:p>
        </p:txBody>
      </p:sp>
      <p:pic>
        <p:nvPicPr>
          <p:cNvPr id="4" name="Picture 3"/>
          <p:cNvPicPr/>
          <p:nvPr/>
        </p:nvPicPr>
        <p:blipFill>
          <a:blip r:embed="rId3"/>
          <a:stretch>
            <a:fillRect/>
          </a:stretch>
        </p:blipFill>
        <p:spPr>
          <a:xfrm>
            <a:off x="485775" y="3267393"/>
            <a:ext cx="4648200" cy="1876107"/>
          </a:xfrm>
          <a:prstGeom prst="rect">
            <a:avLst/>
          </a:prstGeom>
        </p:spPr>
      </p:pic>
    </p:spTree>
    <p:extLst>
      <p:ext uri="{BB962C8B-B14F-4D97-AF65-F5344CB8AC3E}">
        <p14:creationId xmlns:p14="http://schemas.microsoft.com/office/powerpoint/2010/main" val="38274733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txBox="1"/>
          <p:nvPr/>
        </p:nvSpPr>
        <p:spPr>
          <a:xfrm>
            <a:off x="384600" y="45775"/>
            <a:ext cx="7216350" cy="517932"/>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900"/>
              <a:buFont typeface="Arial"/>
              <a:buNone/>
            </a:pPr>
            <a:r>
              <a:rPr lang="en-GB" sz="1900" b="1" i="0" u="none" strike="noStrike" cap="none" dirty="0">
                <a:solidFill>
                  <a:schemeClr val="dk1"/>
                </a:solidFill>
                <a:latin typeface="Lato"/>
                <a:ea typeface="Lato"/>
                <a:cs typeface="Lato"/>
                <a:sym typeface="Lato"/>
              </a:rPr>
              <a:t>Data Analysis and Visualizations </a:t>
            </a:r>
            <a:r>
              <a:rPr lang="en-GB" sz="1600" b="1" i="0" u="none" strike="noStrike" cap="none" dirty="0">
                <a:solidFill>
                  <a:schemeClr val="dk1"/>
                </a:solidFill>
                <a:latin typeface="Lato"/>
                <a:ea typeface="Lato"/>
                <a:cs typeface="Lato"/>
                <a:sym typeface="Lato"/>
              </a:rPr>
              <a:t>(Subjective Question) -</a:t>
            </a:r>
            <a:r>
              <a:rPr lang="en-GB" sz="1900" b="1" i="0" u="none" strike="noStrike" cap="none" dirty="0">
                <a:solidFill>
                  <a:schemeClr val="dk1"/>
                </a:solidFill>
                <a:latin typeface="Lato"/>
                <a:ea typeface="Lato"/>
                <a:cs typeface="Lato"/>
                <a:sym typeface="Lato"/>
              </a:rPr>
              <a:t> (</a:t>
            </a:r>
            <a:r>
              <a:rPr lang="en-GB" sz="1900" b="1" i="0" u="none" strike="noStrike" cap="none" dirty="0" err="1">
                <a:solidFill>
                  <a:schemeClr val="dk1"/>
                </a:solidFill>
                <a:latin typeface="Lato"/>
                <a:ea typeface="Lato"/>
                <a:cs typeface="Lato"/>
                <a:sym typeface="Lato"/>
              </a:rPr>
              <a:t>Cont</a:t>
            </a:r>
            <a:r>
              <a:rPr lang="en-GB" sz="1900" b="1" i="0" u="none" strike="noStrike" cap="none" dirty="0">
                <a:solidFill>
                  <a:schemeClr val="dk1"/>
                </a:solidFill>
                <a:latin typeface="Lato"/>
                <a:ea typeface="Lato"/>
                <a:cs typeface="Lato"/>
                <a:sym typeface="Lato"/>
              </a:rPr>
              <a:t>…)</a:t>
            </a:r>
            <a:endParaRPr sz="1900" b="0" i="0" u="none" strike="noStrike" cap="none" dirty="0">
              <a:solidFill>
                <a:srgbClr val="000000"/>
              </a:solidFill>
              <a:latin typeface="Lato"/>
              <a:ea typeface="Lato"/>
              <a:cs typeface="Lato"/>
              <a:sym typeface="Lato"/>
            </a:endParaRPr>
          </a:p>
        </p:txBody>
      </p:sp>
      <p:sp>
        <p:nvSpPr>
          <p:cNvPr id="144" name="Google Shape;144;p28"/>
          <p:cNvSpPr txBox="1"/>
          <p:nvPr/>
        </p:nvSpPr>
        <p:spPr>
          <a:xfrm>
            <a:off x="485775" y="571500"/>
            <a:ext cx="7557225" cy="4493508"/>
          </a:xfrm>
          <a:prstGeom prst="rect">
            <a:avLst/>
          </a:prstGeom>
          <a:noFill/>
          <a:ln>
            <a:noFill/>
          </a:ln>
        </p:spPr>
        <p:txBody>
          <a:bodyPr spcFirstLastPara="1" wrap="square" lIns="91425" tIns="91425" rIns="91425" bIns="91425" anchor="t" anchorCtr="0">
            <a:spAutoFit/>
          </a:bodyPr>
          <a:lstStyle/>
          <a:p>
            <a:r>
              <a:rPr lang="en-GB" dirty="0"/>
              <a:t>Discount can be offered on the basis of the stay period in the hospital if the patient is admitted. We don’t have data for the stay period of the patient that’s why we couldn’t support this statement with the appropriate graph</a:t>
            </a:r>
            <a:r>
              <a:rPr lang="en-GB" dirty="0" smtClean="0"/>
              <a:t>.</a:t>
            </a:r>
          </a:p>
          <a:p>
            <a:endParaRPr lang="en-IN" dirty="0"/>
          </a:p>
          <a:p>
            <a:r>
              <a:rPr lang="en-GB" dirty="0"/>
              <a:t>If a patient is availing multiple services then we can be offered some discount.</a:t>
            </a:r>
            <a:endParaRPr lang="en-IN" dirty="0"/>
          </a:p>
          <a:p>
            <a:r>
              <a:rPr lang="en-GB" dirty="0"/>
              <a:t>Frequent visit based : If a patient is visiting the hospital frequently then also he can be offered discount. </a:t>
            </a:r>
            <a:endParaRPr lang="en-IN" dirty="0"/>
          </a:p>
          <a:p>
            <a:pPr marL="0" marR="0" lvl="0" indent="0" algn="l" rtl="0">
              <a:lnSpc>
                <a:spcPct val="100000"/>
              </a:lnSpc>
              <a:spcBef>
                <a:spcPts val="0"/>
              </a:spcBef>
              <a:spcAft>
                <a:spcPts val="0"/>
              </a:spcAft>
              <a:buClr>
                <a:srgbClr val="000000"/>
              </a:buClr>
              <a:buSzPts val="1400"/>
              <a:buFont typeface="Arial"/>
              <a:buNone/>
            </a:pPr>
            <a:endParaRPr lang="en-US" sz="1400" b="1" i="0" u="none" strike="noStrike" cap="none" dirty="0" smtClean="0">
              <a:solidFill>
                <a:schemeClr val="dk1"/>
              </a:solidFill>
              <a:latin typeface="Lato"/>
              <a:ea typeface="Lato"/>
              <a:cs typeface="Lato"/>
              <a:sym typeface="Lato"/>
            </a:endParaRPr>
          </a:p>
          <a:p>
            <a:pPr>
              <a:buSzPts val="1400"/>
            </a:pPr>
            <a:r>
              <a:rPr lang="en-US" b="1" dirty="0">
                <a:solidFill>
                  <a:schemeClr val="dk1"/>
                </a:solidFill>
                <a:latin typeface="Lato"/>
                <a:ea typeface="Lato"/>
                <a:cs typeface="Lato"/>
                <a:sym typeface="Lato"/>
              </a:rPr>
              <a:t>11. Say if you need to align the doctors of “General Practice” department to work in one of the two shifts, how will you identify what will these two shifts timings be, and how will you divide the doctors in these two shifts? And also will this 2 shift policy be helpful for the hospital?</a:t>
            </a:r>
          </a:p>
          <a:p>
            <a:pPr marL="0" marR="0" lvl="0" indent="0" algn="l" rtl="0">
              <a:lnSpc>
                <a:spcPct val="100000"/>
              </a:lnSpc>
              <a:spcBef>
                <a:spcPts val="0"/>
              </a:spcBef>
              <a:spcAft>
                <a:spcPts val="0"/>
              </a:spcAft>
              <a:buClr>
                <a:srgbClr val="000000"/>
              </a:buClr>
              <a:buSzPts val="1400"/>
              <a:buFont typeface="Arial"/>
              <a:buNone/>
            </a:pPr>
            <a:r>
              <a:rPr lang="en-US" b="1" dirty="0" smtClean="0">
                <a:solidFill>
                  <a:schemeClr val="dk1"/>
                </a:solidFill>
                <a:latin typeface="Lato"/>
                <a:ea typeface="Lato"/>
                <a:cs typeface="Lato"/>
                <a:sym typeface="Lato"/>
              </a:rPr>
              <a:t> 	</a:t>
            </a:r>
          </a:p>
          <a:p>
            <a:r>
              <a:rPr lang="en-GB" dirty="0"/>
              <a:t>As we have seen in the above questions , the patients visiting the hospital for the General Practice are comparatively very higher than other department</a:t>
            </a:r>
            <a:r>
              <a:rPr lang="en-GB" dirty="0" smtClean="0"/>
              <a:t>.</a:t>
            </a:r>
          </a:p>
          <a:p>
            <a:endParaRPr lang="en-IN" dirty="0"/>
          </a:p>
          <a:p>
            <a:r>
              <a:rPr lang="en-GB" dirty="0"/>
              <a:t>The timings can be decided on the basis of the rush. During the day , the number of patients will be more so we can assign multiple doctors during the day and comparatively less number of doctors during the night. </a:t>
            </a:r>
            <a:endParaRPr lang="en-IN" dirty="0"/>
          </a:p>
          <a:p>
            <a:pPr marL="0" marR="0" lvl="0" indent="0" algn="l" rtl="0">
              <a:lnSpc>
                <a:spcPct val="100000"/>
              </a:lnSpc>
              <a:spcBef>
                <a:spcPts val="0"/>
              </a:spcBef>
              <a:spcAft>
                <a:spcPts val="0"/>
              </a:spcAft>
              <a:buClr>
                <a:srgbClr val="000000"/>
              </a:buClr>
              <a:buSzPts val="1400"/>
              <a:buFont typeface="Arial"/>
              <a:buNone/>
            </a:pPr>
            <a:endParaRPr lang="en-US" b="1" dirty="0">
              <a:solidFill>
                <a:schemeClr val="dk1"/>
              </a:solidFill>
              <a:latin typeface="Lato"/>
              <a:ea typeface="Lato"/>
              <a:cs typeface="Lato"/>
              <a:sym typeface="Lato"/>
            </a:endParaRPr>
          </a:p>
        </p:txBody>
      </p:sp>
    </p:spTree>
    <p:extLst>
      <p:ext uri="{BB962C8B-B14F-4D97-AF65-F5344CB8AC3E}">
        <p14:creationId xmlns:p14="http://schemas.microsoft.com/office/powerpoint/2010/main" val="8496698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txBox="1"/>
          <p:nvPr/>
        </p:nvSpPr>
        <p:spPr>
          <a:xfrm>
            <a:off x="384600" y="45775"/>
            <a:ext cx="7216350" cy="517932"/>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900"/>
              <a:buFont typeface="Arial"/>
              <a:buNone/>
            </a:pPr>
            <a:r>
              <a:rPr lang="en-GB" sz="1900" b="1" i="0" u="none" strike="noStrike" cap="none" dirty="0">
                <a:solidFill>
                  <a:schemeClr val="dk1"/>
                </a:solidFill>
                <a:latin typeface="Lato"/>
                <a:ea typeface="Lato"/>
                <a:cs typeface="Lato"/>
                <a:sym typeface="Lato"/>
              </a:rPr>
              <a:t>Data Analysis and Visualizations </a:t>
            </a:r>
            <a:r>
              <a:rPr lang="en-GB" sz="1600" b="1" i="0" u="none" strike="noStrike" cap="none" dirty="0">
                <a:solidFill>
                  <a:schemeClr val="dk1"/>
                </a:solidFill>
                <a:latin typeface="Lato"/>
                <a:ea typeface="Lato"/>
                <a:cs typeface="Lato"/>
                <a:sym typeface="Lato"/>
              </a:rPr>
              <a:t>(Subjective Question) -</a:t>
            </a:r>
            <a:r>
              <a:rPr lang="en-GB" sz="1900" b="1" i="0" u="none" strike="noStrike" cap="none" dirty="0">
                <a:solidFill>
                  <a:schemeClr val="dk1"/>
                </a:solidFill>
                <a:latin typeface="Lato"/>
                <a:ea typeface="Lato"/>
                <a:cs typeface="Lato"/>
                <a:sym typeface="Lato"/>
              </a:rPr>
              <a:t> (</a:t>
            </a:r>
            <a:r>
              <a:rPr lang="en-GB" sz="1900" b="1" i="0" u="none" strike="noStrike" cap="none" dirty="0" err="1">
                <a:solidFill>
                  <a:schemeClr val="dk1"/>
                </a:solidFill>
                <a:latin typeface="Lato"/>
                <a:ea typeface="Lato"/>
                <a:cs typeface="Lato"/>
                <a:sym typeface="Lato"/>
              </a:rPr>
              <a:t>Cont</a:t>
            </a:r>
            <a:r>
              <a:rPr lang="en-GB" sz="1900" b="1" i="0" u="none" strike="noStrike" cap="none" dirty="0">
                <a:solidFill>
                  <a:schemeClr val="dk1"/>
                </a:solidFill>
                <a:latin typeface="Lato"/>
                <a:ea typeface="Lato"/>
                <a:cs typeface="Lato"/>
                <a:sym typeface="Lato"/>
              </a:rPr>
              <a:t>…)</a:t>
            </a:r>
            <a:endParaRPr sz="1900" b="0" i="0" u="none" strike="noStrike" cap="none" dirty="0">
              <a:solidFill>
                <a:srgbClr val="000000"/>
              </a:solidFill>
              <a:latin typeface="Lato"/>
              <a:ea typeface="Lato"/>
              <a:cs typeface="Lato"/>
              <a:sym typeface="Lato"/>
            </a:endParaRPr>
          </a:p>
        </p:txBody>
      </p:sp>
      <p:sp>
        <p:nvSpPr>
          <p:cNvPr id="144" name="Google Shape;144;p28"/>
          <p:cNvSpPr txBox="1"/>
          <p:nvPr/>
        </p:nvSpPr>
        <p:spPr>
          <a:xfrm>
            <a:off x="485775" y="571501"/>
            <a:ext cx="7981950" cy="4438650"/>
          </a:xfrm>
          <a:prstGeom prst="rect">
            <a:avLst/>
          </a:prstGeom>
          <a:noFill/>
          <a:ln>
            <a:noFill/>
          </a:ln>
        </p:spPr>
        <p:txBody>
          <a:bodyPr spcFirstLastPara="1" wrap="square" lIns="91425" tIns="91425" rIns="91425" bIns="91425" anchor="t" anchorCtr="0">
            <a:spAutoFit/>
          </a:bodyPr>
          <a:lstStyle/>
          <a:p>
            <a:pPr>
              <a:buSzPts val="1400"/>
            </a:pPr>
            <a:r>
              <a:rPr lang="en-GB" dirty="0"/>
              <a:t>The availability of the doctors will always be beneficial for the patients. They don’t have to wait for longer to see the doctor</a:t>
            </a:r>
            <a:r>
              <a:rPr lang="en-GB" dirty="0" smtClean="0"/>
              <a:t>.</a:t>
            </a:r>
            <a:endParaRPr lang="en-IN" dirty="0"/>
          </a:p>
          <a:p>
            <a:pPr>
              <a:buSzPts val="1400"/>
            </a:pPr>
            <a:endParaRPr lang="en-GB" sz="1500" b="1" i="0" u="none" strike="noStrike" cap="none" dirty="0" smtClean="0">
              <a:solidFill>
                <a:schemeClr val="dk1"/>
              </a:solidFill>
              <a:latin typeface="Lato"/>
              <a:ea typeface="Lato"/>
              <a:cs typeface="Lato"/>
              <a:sym typeface="Lato"/>
            </a:endParaRPr>
          </a:p>
          <a:p>
            <a:pPr marL="0" marR="0" lvl="0" indent="0" algn="l" rtl="0">
              <a:lnSpc>
                <a:spcPct val="115000"/>
              </a:lnSpc>
              <a:spcBef>
                <a:spcPts val="1000"/>
              </a:spcBef>
              <a:spcAft>
                <a:spcPts val="1000"/>
              </a:spcAft>
              <a:buClr>
                <a:srgbClr val="000000"/>
              </a:buClr>
              <a:buSzPts val="1500"/>
              <a:buFont typeface="Arial"/>
              <a:buNone/>
            </a:pPr>
            <a:r>
              <a:rPr lang="en-GB" sz="1500" b="1" i="0" u="none" strike="noStrike" cap="none" dirty="0" smtClean="0">
                <a:solidFill>
                  <a:schemeClr val="dk1"/>
                </a:solidFill>
                <a:latin typeface="Lato"/>
                <a:ea typeface="Lato"/>
                <a:cs typeface="Lato"/>
                <a:sym typeface="Lato"/>
              </a:rPr>
              <a:t>12.</a:t>
            </a:r>
            <a:r>
              <a:rPr lang="en-GB" sz="1500" dirty="0">
                <a:solidFill>
                  <a:schemeClr val="dk1"/>
                </a:solidFill>
                <a:latin typeface="Lato"/>
                <a:ea typeface="Lato"/>
                <a:cs typeface="Lato"/>
                <a:sym typeface="Lato"/>
              </a:rPr>
              <a:t> </a:t>
            </a:r>
            <a:r>
              <a:rPr lang="en-GB" sz="1500" dirty="0" smtClean="0">
                <a:solidFill>
                  <a:schemeClr val="dk1"/>
                </a:solidFill>
                <a:latin typeface="Lato"/>
                <a:ea typeface="Lato"/>
                <a:cs typeface="Lato"/>
                <a:sym typeface="Lato"/>
              </a:rPr>
              <a:t> </a:t>
            </a:r>
            <a:r>
              <a:rPr lang="en-GB" sz="1500" b="1" i="0" u="none" strike="noStrike" cap="none" dirty="0" smtClean="0">
                <a:solidFill>
                  <a:schemeClr val="dk1"/>
                </a:solidFill>
                <a:latin typeface="Lato"/>
                <a:ea typeface="Lato"/>
                <a:cs typeface="Lato"/>
                <a:sym typeface="Lato"/>
              </a:rPr>
              <a:t>What </a:t>
            </a:r>
            <a:r>
              <a:rPr lang="en-GB" sz="1500" b="1" i="0" u="none" strike="noStrike" cap="none" dirty="0">
                <a:solidFill>
                  <a:schemeClr val="dk1"/>
                </a:solidFill>
                <a:latin typeface="Lato"/>
                <a:ea typeface="Lato"/>
                <a:cs typeface="Lato"/>
                <a:sym typeface="Lato"/>
              </a:rPr>
              <a:t>do you understand by </a:t>
            </a:r>
            <a:r>
              <a:rPr lang="en-GB" sz="1500" b="1" i="0" u="none" strike="noStrike" cap="none" dirty="0" err="1">
                <a:solidFill>
                  <a:schemeClr val="dk1"/>
                </a:solidFill>
                <a:latin typeface="Lato"/>
                <a:ea typeface="Lato"/>
                <a:cs typeface="Lato"/>
                <a:sym typeface="Lato"/>
              </a:rPr>
              <a:t>PowerBI</a:t>
            </a:r>
            <a:r>
              <a:rPr lang="en-GB" sz="1500" b="1" i="0" u="none" strike="noStrike" cap="none" dirty="0">
                <a:solidFill>
                  <a:schemeClr val="dk1"/>
                </a:solidFill>
                <a:latin typeface="Lato"/>
                <a:ea typeface="Lato"/>
                <a:cs typeface="Lato"/>
                <a:sym typeface="Lato"/>
              </a:rPr>
              <a:t> gateway? What are its use cases</a:t>
            </a:r>
            <a:r>
              <a:rPr lang="en-GB" sz="1500" b="1" i="0" u="none" strike="noStrike" cap="none" dirty="0" smtClean="0">
                <a:solidFill>
                  <a:schemeClr val="dk1"/>
                </a:solidFill>
                <a:latin typeface="Lato"/>
                <a:ea typeface="Lato"/>
                <a:cs typeface="Lato"/>
                <a:sym typeface="Lato"/>
              </a:rPr>
              <a:t>?</a:t>
            </a:r>
            <a:endParaRPr lang="en-US" sz="1500" b="1" dirty="0">
              <a:solidFill>
                <a:schemeClr val="dk1"/>
              </a:solidFill>
              <a:latin typeface="Lato"/>
              <a:ea typeface="Lato"/>
              <a:cs typeface="Lato"/>
              <a:sym typeface="Lato"/>
            </a:endParaRPr>
          </a:p>
          <a:p>
            <a:pPr>
              <a:lnSpc>
                <a:spcPct val="115000"/>
              </a:lnSpc>
              <a:spcBef>
                <a:spcPts val="1000"/>
              </a:spcBef>
              <a:spcAft>
                <a:spcPts val="1000"/>
              </a:spcAft>
              <a:buSzPts val="1500"/>
            </a:pPr>
            <a:r>
              <a:rPr lang="en-US" dirty="0"/>
              <a:t>The Power BI Gateway is an application that helps developers access data located within an on-premises network. The developers can choose from both cloud-based and on-premises locations when requesting their data.  </a:t>
            </a:r>
            <a:endParaRPr lang="en-IN" dirty="0"/>
          </a:p>
          <a:p>
            <a:r>
              <a:rPr lang="en-US" dirty="0" smtClean="0"/>
              <a:t>Power </a:t>
            </a:r>
            <a:r>
              <a:rPr lang="en-US" dirty="0"/>
              <a:t>BI has a 7.1 per cent market share amongst all Business Intelligence and Data Analytics platforms. This share is constantly on the up and owing to the wide suite of features it offers.  Power BI Gateway is a powerful tool for integrating on-premises data with Power BI. Learn how to use Power BI Gateway to securely connect to data sources. </a:t>
            </a:r>
            <a:endParaRPr lang="en-US" dirty="0" smtClean="0"/>
          </a:p>
          <a:p>
            <a:endParaRPr lang="en-IN" dirty="0"/>
          </a:p>
          <a:p>
            <a:r>
              <a:rPr lang="en-US" dirty="0"/>
              <a:t>The Power BI Gateway tool is a software application that helps users access the required data residing in an on-premises network. The tool acts as a gatekeeper for the source of data, and any requests made by users to access the data from a cloud or web-based application go through this gateway. Users are granted access depending on their authentication and data needs. </a:t>
            </a:r>
          </a:p>
        </p:txBody>
      </p:sp>
    </p:spTree>
    <p:extLst>
      <p:ext uri="{BB962C8B-B14F-4D97-AF65-F5344CB8AC3E}">
        <p14:creationId xmlns:p14="http://schemas.microsoft.com/office/powerpoint/2010/main" val="31765004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p:nvPr/>
        </p:nvSpPr>
        <p:spPr>
          <a:xfrm>
            <a:off x="183150" y="795125"/>
            <a:ext cx="8777700" cy="381990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15000"/>
              </a:lnSpc>
              <a:spcBef>
                <a:spcPts val="1200"/>
              </a:spcBef>
              <a:spcAft>
                <a:spcPts val="0"/>
              </a:spcAft>
              <a:buClr>
                <a:schemeClr val="dk1"/>
              </a:buClr>
              <a:buSzPts val="1500"/>
              <a:buFont typeface="Lato"/>
              <a:buChar char="➔"/>
            </a:pPr>
            <a:r>
              <a:rPr lang="en-GB" sz="1500" b="1" i="0" u="none" strike="noStrike" cap="none" dirty="0">
                <a:solidFill>
                  <a:schemeClr val="dk1"/>
                </a:solidFill>
                <a:latin typeface="Lato"/>
                <a:ea typeface="Lato"/>
                <a:cs typeface="Lato"/>
                <a:sym typeface="Lato"/>
              </a:rPr>
              <a:t>Patient Race:</a:t>
            </a:r>
            <a:r>
              <a:rPr lang="en-GB" sz="1500" b="0" i="0" u="none" strike="noStrike" cap="none" dirty="0">
                <a:solidFill>
                  <a:schemeClr val="dk1"/>
                </a:solidFill>
                <a:latin typeface="Lato"/>
                <a:ea typeface="Lato"/>
                <a:cs typeface="Lato"/>
                <a:sym typeface="Lato"/>
              </a:rPr>
              <a:t> The racial or ethnic background of the patient is recorded here, with categories such as 'White', 'African American', 'Asian', 'Native American/Alaska Native', and 'Two or More Races'.</a:t>
            </a:r>
            <a:endParaRPr sz="1500" b="1" i="0" u="none" strike="noStrike" cap="none" dirty="0">
              <a:solidFill>
                <a:schemeClr val="dk1"/>
              </a:solidFill>
              <a:latin typeface="Lato"/>
              <a:ea typeface="Lato"/>
              <a:cs typeface="Lato"/>
              <a:sym typeface="Lato"/>
            </a:endParaRPr>
          </a:p>
          <a:p>
            <a:pPr marL="457200" marR="0" lvl="0" indent="-323850" algn="l" rtl="0">
              <a:lnSpc>
                <a:spcPct val="100000"/>
              </a:lnSpc>
              <a:spcBef>
                <a:spcPts val="1000"/>
              </a:spcBef>
              <a:spcAft>
                <a:spcPts val="0"/>
              </a:spcAft>
              <a:buClr>
                <a:schemeClr val="dk1"/>
              </a:buClr>
              <a:buSzPts val="1500"/>
              <a:buFont typeface="Lato"/>
              <a:buChar char="➔"/>
            </a:pPr>
            <a:r>
              <a:rPr lang="en-GB" sz="1500" b="1" i="0" u="none" strike="noStrike" cap="none" dirty="0">
                <a:solidFill>
                  <a:schemeClr val="dk1"/>
                </a:solidFill>
                <a:latin typeface="Lato"/>
                <a:ea typeface="Lato"/>
                <a:cs typeface="Lato"/>
                <a:sym typeface="Lato"/>
              </a:rPr>
              <a:t>Patient Admin Flag</a:t>
            </a:r>
            <a:r>
              <a:rPr lang="en-GB" sz="1500" b="0" i="0" u="none" strike="noStrike" cap="none" dirty="0">
                <a:solidFill>
                  <a:schemeClr val="dk1"/>
                </a:solidFill>
                <a:latin typeface="Lato"/>
                <a:ea typeface="Lato"/>
                <a:cs typeface="Lato"/>
                <a:sym typeface="Lato"/>
              </a:rPr>
              <a:t>: This column contains </a:t>
            </a:r>
            <a:r>
              <a:rPr lang="en-GB" sz="1500" b="0" i="0" u="none" strike="noStrike" cap="none" dirty="0" err="1">
                <a:solidFill>
                  <a:schemeClr val="dk1"/>
                </a:solidFill>
                <a:latin typeface="Lato"/>
                <a:ea typeface="Lato"/>
                <a:cs typeface="Lato"/>
                <a:sym typeface="Lato"/>
              </a:rPr>
              <a:t>boolean</a:t>
            </a:r>
            <a:r>
              <a:rPr lang="en-GB" sz="1500" b="0" i="0" u="none" strike="noStrike" cap="none" dirty="0">
                <a:solidFill>
                  <a:schemeClr val="dk1"/>
                </a:solidFill>
                <a:latin typeface="Lato"/>
                <a:ea typeface="Lato"/>
                <a:cs typeface="Lato"/>
                <a:sym typeface="Lato"/>
              </a:rPr>
              <a:t> values ('TRUE' or 'FALSE') which might indicate whether the patient was admitted or some other administrative flag.</a:t>
            </a:r>
            <a:endParaRPr sz="1500" b="0" i="0" u="none" strike="noStrike" cap="none" dirty="0">
              <a:solidFill>
                <a:schemeClr val="dk1"/>
              </a:solidFill>
              <a:latin typeface="Lato"/>
              <a:ea typeface="Lato"/>
              <a:cs typeface="Lato"/>
              <a:sym typeface="Lato"/>
            </a:endParaRPr>
          </a:p>
          <a:p>
            <a:pPr marL="457200" marR="0" lvl="0" indent="-323850" algn="l" rtl="0">
              <a:lnSpc>
                <a:spcPct val="100000"/>
              </a:lnSpc>
              <a:spcBef>
                <a:spcPts val="1000"/>
              </a:spcBef>
              <a:spcAft>
                <a:spcPts val="0"/>
              </a:spcAft>
              <a:buClr>
                <a:schemeClr val="dk1"/>
              </a:buClr>
              <a:buSzPts val="1500"/>
              <a:buFont typeface="Lato"/>
              <a:buChar char="➔"/>
            </a:pPr>
            <a:r>
              <a:rPr lang="en-GB" sz="1500" b="1" i="0" u="none" strike="noStrike" cap="none" dirty="0">
                <a:solidFill>
                  <a:schemeClr val="dk1"/>
                </a:solidFill>
                <a:latin typeface="Lato"/>
                <a:ea typeface="Lato"/>
                <a:cs typeface="Lato"/>
                <a:sym typeface="Lato"/>
              </a:rPr>
              <a:t>Patient Wait Time</a:t>
            </a:r>
            <a:r>
              <a:rPr lang="en-GB" sz="1500" b="0" i="0" u="none" strike="noStrike" cap="none" dirty="0">
                <a:solidFill>
                  <a:schemeClr val="dk1"/>
                </a:solidFill>
                <a:latin typeface="Lato"/>
                <a:ea typeface="Lato"/>
                <a:cs typeface="Lato"/>
                <a:sym typeface="Lato"/>
              </a:rPr>
              <a:t>: Appears to indicate the time the patient waited, possibly in minutes, before being seen or processed.</a:t>
            </a:r>
            <a:endParaRPr sz="1500" b="0" i="0" u="none" strike="noStrike" cap="none" dirty="0">
              <a:solidFill>
                <a:schemeClr val="dk1"/>
              </a:solidFill>
              <a:latin typeface="Lato"/>
              <a:ea typeface="Lato"/>
              <a:cs typeface="Lato"/>
              <a:sym typeface="Lato"/>
            </a:endParaRPr>
          </a:p>
          <a:p>
            <a:pPr marL="457200" marR="0" lvl="0" indent="-323850" algn="l" rtl="0">
              <a:lnSpc>
                <a:spcPct val="100000"/>
              </a:lnSpc>
              <a:spcBef>
                <a:spcPts val="1000"/>
              </a:spcBef>
              <a:spcAft>
                <a:spcPts val="0"/>
              </a:spcAft>
              <a:buClr>
                <a:schemeClr val="dk1"/>
              </a:buClr>
              <a:buSzPts val="1500"/>
              <a:buFont typeface="Lato"/>
              <a:buChar char="➔"/>
            </a:pPr>
            <a:r>
              <a:rPr lang="en-GB" sz="1500" b="1" i="0" u="none" strike="noStrike" cap="none" dirty="0">
                <a:solidFill>
                  <a:schemeClr val="dk1"/>
                </a:solidFill>
                <a:latin typeface="Lato"/>
                <a:ea typeface="Lato"/>
                <a:cs typeface="Lato"/>
                <a:sym typeface="Lato"/>
              </a:rPr>
              <a:t>Department Referral</a:t>
            </a:r>
            <a:r>
              <a:rPr lang="en-GB" sz="1500" b="0" i="0" u="none" strike="noStrike" cap="none" dirty="0">
                <a:solidFill>
                  <a:schemeClr val="dk1"/>
                </a:solidFill>
                <a:latin typeface="Lato"/>
                <a:ea typeface="Lato"/>
                <a:cs typeface="Lato"/>
                <a:sym typeface="Lato"/>
              </a:rPr>
              <a:t>: This column lists the department to which the patient was referred, with entries such as 'General Practice', '</a:t>
            </a:r>
            <a:r>
              <a:rPr lang="en-GB" sz="1500" b="0" i="0" u="none" strike="noStrike" cap="none" dirty="0" err="1">
                <a:solidFill>
                  <a:schemeClr val="dk1"/>
                </a:solidFill>
                <a:latin typeface="Lato"/>
                <a:ea typeface="Lato"/>
                <a:cs typeface="Lato"/>
                <a:sym typeface="Lato"/>
              </a:rPr>
              <a:t>Orthopedics</a:t>
            </a:r>
            <a:r>
              <a:rPr lang="en-GB" sz="1500" b="0" i="0" u="none" strike="noStrike" cap="none" dirty="0">
                <a:solidFill>
                  <a:schemeClr val="dk1"/>
                </a:solidFill>
                <a:latin typeface="Lato"/>
                <a:ea typeface="Lato"/>
                <a:cs typeface="Lato"/>
                <a:sym typeface="Lato"/>
              </a:rPr>
              <a:t>', 'Gastroenterology', or 'None' indicating no referral.</a:t>
            </a:r>
            <a:endParaRPr sz="1500" b="0" i="0" u="none" strike="noStrike" cap="none" dirty="0">
              <a:solidFill>
                <a:schemeClr val="dk1"/>
              </a:solidFill>
              <a:latin typeface="Lato"/>
              <a:ea typeface="Lato"/>
              <a:cs typeface="Lato"/>
              <a:sym typeface="Lato"/>
            </a:endParaRPr>
          </a:p>
          <a:p>
            <a:pPr marL="457200" marR="0" lvl="0" indent="-323850" algn="l" rtl="0">
              <a:lnSpc>
                <a:spcPct val="100000"/>
              </a:lnSpc>
              <a:spcBef>
                <a:spcPts val="1000"/>
              </a:spcBef>
              <a:spcAft>
                <a:spcPts val="0"/>
              </a:spcAft>
              <a:buClr>
                <a:schemeClr val="dk1"/>
              </a:buClr>
              <a:buSzPts val="1500"/>
              <a:buFont typeface="Lato"/>
              <a:buChar char="➔"/>
            </a:pPr>
            <a:r>
              <a:rPr lang="en-GB" sz="1500" b="1" i="0" u="none" strike="noStrike" cap="none" dirty="0">
                <a:solidFill>
                  <a:schemeClr val="dk1"/>
                </a:solidFill>
                <a:latin typeface="Lato"/>
                <a:ea typeface="Lato"/>
                <a:cs typeface="Lato"/>
                <a:sym typeface="Lato"/>
              </a:rPr>
              <a:t>Doctor Name:</a:t>
            </a:r>
            <a:r>
              <a:rPr lang="en-GB" sz="1500" b="0" i="0" u="none" strike="noStrike" cap="none" dirty="0">
                <a:solidFill>
                  <a:schemeClr val="dk1"/>
                </a:solidFill>
                <a:latin typeface="Lato"/>
                <a:ea typeface="Lato"/>
                <a:cs typeface="Lato"/>
                <a:sym typeface="Lato"/>
              </a:rPr>
              <a:t> Identifies the doctor who attended each patient.</a:t>
            </a:r>
            <a:endParaRPr sz="1500" b="0" i="0" u="none" strike="noStrike" cap="none" dirty="0">
              <a:solidFill>
                <a:schemeClr val="dk1"/>
              </a:solidFill>
              <a:latin typeface="Lato"/>
              <a:ea typeface="Lato"/>
              <a:cs typeface="Lato"/>
              <a:sym typeface="Lato"/>
            </a:endParaRPr>
          </a:p>
          <a:p>
            <a:pPr marL="457200" marR="0" lvl="0" indent="-323850" algn="l" rtl="0">
              <a:lnSpc>
                <a:spcPct val="100000"/>
              </a:lnSpc>
              <a:spcBef>
                <a:spcPts val="1000"/>
              </a:spcBef>
              <a:spcAft>
                <a:spcPts val="0"/>
              </a:spcAft>
              <a:buClr>
                <a:schemeClr val="dk1"/>
              </a:buClr>
              <a:buSzPts val="1500"/>
              <a:buFont typeface="Lato"/>
              <a:buChar char="➔"/>
            </a:pPr>
            <a:r>
              <a:rPr lang="en-GB" sz="1500" b="1" i="0" u="none" strike="noStrike" cap="none" dirty="0">
                <a:solidFill>
                  <a:schemeClr val="dk1"/>
                </a:solidFill>
                <a:latin typeface="Lato"/>
                <a:ea typeface="Lato"/>
                <a:cs typeface="Lato"/>
                <a:sym typeface="Lato"/>
              </a:rPr>
              <a:t>Appointment Fees: </a:t>
            </a:r>
            <a:r>
              <a:rPr lang="en-GB" sz="1500" b="0" i="0" u="none" strike="noStrike" cap="none" dirty="0">
                <a:solidFill>
                  <a:schemeClr val="dk1"/>
                </a:solidFill>
                <a:latin typeface="Lato"/>
                <a:ea typeface="Lato"/>
                <a:cs typeface="Lato"/>
                <a:sym typeface="Lato"/>
              </a:rPr>
              <a:t>The cost charged for a doctor's consultation.</a:t>
            </a:r>
            <a:endParaRPr sz="1500" b="0" i="0" u="none" strike="noStrike" cap="none" dirty="0">
              <a:solidFill>
                <a:schemeClr val="dk1"/>
              </a:solidFill>
              <a:latin typeface="Lato"/>
              <a:ea typeface="Lato"/>
              <a:cs typeface="Lato"/>
              <a:sym typeface="Lato"/>
            </a:endParaRPr>
          </a:p>
          <a:p>
            <a:pPr marL="457200" marR="0" lvl="0" indent="-323850" algn="l" rtl="0">
              <a:lnSpc>
                <a:spcPct val="100000"/>
              </a:lnSpc>
              <a:spcBef>
                <a:spcPts val="1200"/>
              </a:spcBef>
              <a:spcAft>
                <a:spcPts val="1000"/>
              </a:spcAft>
              <a:buClr>
                <a:schemeClr val="dk1"/>
              </a:buClr>
              <a:buSzPts val="1500"/>
              <a:buFont typeface="Lato"/>
              <a:buChar char="➔"/>
            </a:pPr>
            <a:r>
              <a:rPr lang="en-GB" sz="1500" b="1" i="0" u="none" strike="noStrike" cap="none" dirty="0">
                <a:solidFill>
                  <a:schemeClr val="dk1"/>
                </a:solidFill>
                <a:latin typeface="Lato"/>
                <a:ea typeface="Lato"/>
                <a:cs typeface="Lato"/>
                <a:sym typeface="Lato"/>
              </a:rPr>
              <a:t>Total Bill: </a:t>
            </a:r>
            <a:r>
              <a:rPr lang="en-GB" sz="1500" b="0" i="0" u="none" strike="noStrike" cap="none" dirty="0">
                <a:solidFill>
                  <a:schemeClr val="dk1"/>
                </a:solidFill>
                <a:latin typeface="Lato"/>
                <a:ea typeface="Lato"/>
                <a:cs typeface="Lato"/>
                <a:sym typeface="Lato"/>
              </a:rPr>
              <a:t>The overall amount billed to the patient, including all services and charges.</a:t>
            </a:r>
            <a:endParaRPr sz="1500" b="0" i="0" u="none" strike="noStrike" cap="none" dirty="0">
              <a:solidFill>
                <a:schemeClr val="dk1"/>
              </a:solidFill>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txBox="1"/>
          <p:nvPr/>
        </p:nvSpPr>
        <p:spPr>
          <a:xfrm>
            <a:off x="384600" y="45775"/>
            <a:ext cx="7216350" cy="517932"/>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900"/>
              <a:buFont typeface="Arial"/>
              <a:buNone/>
            </a:pPr>
            <a:r>
              <a:rPr lang="en-GB" sz="1900" b="1" i="0" u="none" strike="noStrike" cap="none" dirty="0">
                <a:solidFill>
                  <a:schemeClr val="dk1"/>
                </a:solidFill>
                <a:latin typeface="Lato"/>
                <a:ea typeface="Lato"/>
                <a:cs typeface="Lato"/>
                <a:sym typeface="Lato"/>
              </a:rPr>
              <a:t>Data Analysis and Visualizations </a:t>
            </a:r>
            <a:r>
              <a:rPr lang="en-GB" sz="1600" b="1" i="0" u="none" strike="noStrike" cap="none" dirty="0">
                <a:solidFill>
                  <a:schemeClr val="dk1"/>
                </a:solidFill>
                <a:latin typeface="Lato"/>
                <a:ea typeface="Lato"/>
                <a:cs typeface="Lato"/>
                <a:sym typeface="Lato"/>
              </a:rPr>
              <a:t>(Subjective Question) -</a:t>
            </a:r>
            <a:r>
              <a:rPr lang="en-GB" sz="1900" b="1" i="0" u="none" strike="noStrike" cap="none" dirty="0">
                <a:solidFill>
                  <a:schemeClr val="dk1"/>
                </a:solidFill>
                <a:latin typeface="Lato"/>
                <a:ea typeface="Lato"/>
                <a:cs typeface="Lato"/>
                <a:sym typeface="Lato"/>
              </a:rPr>
              <a:t> (</a:t>
            </a:r>
            <a:r>
              <a:rPr lang="en-GB" sz="1900" b="1" i="0" u="none" strike="noStrike" cap="none" dirty="0" err="1">
                <a:solidFill>
                  <a:schemeClr val="dk1"/>
                </a:solidFill>
                <a:latin typeface="Lato"/>
                <a:ea typeface="Lato"/>
                <a:cs typeface="Lato"/>
                <a:sym typeface="Lato"/>
              </a:rPr>
              <a:t>Cont</a:t>
            </a:r>
            <a:r>
              <a:rPr lang="en-GB" sz="1900" b="1" i="0" u="none" strike="noStrike" cap="none" dirty="0">
                <a:solidFill>
                  <a:schemeClr val="dk1"/>
                </a:solidFill>
                <a:latin typeface="Lato"/>
                <a:ea typeface="Lato"/>
                <a:cs typeface="Lato"/>
                <a:sym typeface="Lato"/>
              </a:rPr>
              <a:t>…)</a:t>
            </a:r>
            <a:endParaRPr sz="1900" b="0" i="0" u="none" strike="noStrike" cap="none" dirty="0">
              <a:solidFill>
                <a:srgbClr val="000000"/>
              </a:solidFill>
              <a:latin typeface="Lato"/>
              <a:ea typeface="Lato"/>
              <a:cs typeface="Lato"/>
              <a:sym typeface="Lato"/>
            </a:endParaRPr>
          </a:p>
        </p:txBody>
      </p:sp>
      <p:sp>
        <p:nvSpPr>
          <p:cNvPr id="144" name="Google Shape;144;p28"/>
          <p:cNvSpPr txBox="1"/>
          <p:nvPr/>
        </p:nvSpPr>
        <p:spPr>
          <a:xfrm>
            <a:off x="485775" y="571500"/>
            <a:ext cx="7557225" cy="384717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chemeClr val="dk1"/>
              </a:solidFill>
              <a:latin typeface="Lato"/>
              <a:ea typeface="Lato"/>
              <a:cs typeface="Lato"/>
              <a:sym typeface="Lato"/>
            </a:endParaRPr>
          </a:p>
          <a:p>
            <a:r>
              <a:rPr lang="en-US" dirty="0" smtClean="0"/>
              <a:t>It's </a:t>
            </a:r>
            <a:r>
              <a:rPr lang="en-US" dirty="0"/>
              <a:t>important to note that the tool does not transfer any data from the on-location source to the user's platforms. Instead, the tool connects the data source to the platform directly, and the user or client can then access their data for creating reports and </a:t>
            </a:r>
            <a:r>
              <a:rPr lang="en-US" dirty="0" err="1"/>
              <a:t>analysing</a:t>
            </a:r>
            <a:r>
              <a:rPr lang="en-US" dirty="0"/>
              <a:t> data. The Power BI Gateway tool is also designed to establish connections between the data source(s) and the source </a:t>
            </a:r>
            <a:r>
              <a:rPr lang="en-US" dirty="0" smtClean="0"/>
              <a:t>on-location</a:t>
            </a:r>
          </a:p>
          <a:p>
            <a:endParaRPr lang="en-US" dirty="0"/>
          </a:p>
          <a:p>
            <a:r>
              <a:rPr lang="en-US" b="1" dirty="0"/>
              <a:t>Use cases : </a:t>
            </a:r>
          </a:p>
          <a:p>
            <a:pPr marL="285750" lvl="0" indent="-285750">
              <a:buFont typeface="Arial" panose="020B0604020202020204" pitchFamily="34" charset="0"/>
              <a:buChar char="•"/>
            </a:pPr>
            <a:r>
              <a:rPr lang="en-US" dirty="0"/>
              <a:t>Data Visualization </a:t>
            </a:r>
          </a:p>
          <a:p>
            <a:pPr marL="285750" lvl="0" indent="-285750">
              <a:buFont typeface="Arial" panose="020B0604020202020204" pitchFamily="34" charset="0"/>
              <a:buChar char="•"/>
            </a:pPr>
            <a:r>
              <a:rPr lang="en-US" dirty="0"/>
              <a:t>Business Reporting</a:t>
            </a:r>
          </a:p>
          <a:p>
            <a:pPr marL="285750" lvl="0" indent="-285750">
              <a:buFont typeface="Arial" panose="020B0604020202020204" pitchFamily="34" charset="0"/>
              <a:buChar char="•"/>
            </a:pPr>
            <a:r>
              <a:rPr lang="en-US" dirty="0"/>
              <a:t>Data Exploration</a:t>
            </a:r>
          </a:p>
          <a:p>
            <a:pPr marL="285750" lvl="0" indent="-285750">
              <a:buFont typeface="Arial" panose="020B0604020202020204" pitchFamily="34" charset="0"/>
              <a:buChar char="•"/>
            </a:pPr>
            <a:r>
              <a:rPr lang="en-US" dirty="0"/>
              <a:t>Real-time analytics</a:t>
            </a:r>
          </a:p>
          <a:p>
            <a:pPr marL="285750" lvl="0" indent="-285750">
              <a:buFont typeface="Arial" panose="020B0604020202020204" pitchFamily="34" charset="0"/>
              <a:buChar char="•"/>
            </a:pPr>
            <a:r>
              <a:rPr lang="en-US" dirty="0"/>
              <a:t>Self-Service BI</a:t>
            </a:r>
          </a:p>
          <a:p>
            <a:pPr marL="285750" lvl="0" indent="-285750">
              <a:buFont typeface="Arial" panose="020B0604020202020204" pitchFamily="34" charset="0"/>
              <a:buChar char="•"/>
            </a:pPr>
            <a:r>
              <a:rPr lang="en-US" dirty="0"/>
              <a:t>Data Consolidation</a:t>
            </a:r>
          </a:p>
          <a:p>
            <a:pPr marL="285750" lvl="0" indent="-285750">
              <a:buFont typeface="Arial" panose="020B0604020202020204" pitchFamily="34" charset="0"/>
              <a:buChar char="•"/>
            </a:pPr>
            <a:r>
              <a:rPr lang="en-US" dirty="0"/>
              <a:t>Predictive , Financial, Operational , Human Resources, Health Case and various other Analytics</a:t>
            </a:r>
          </a:p>
          <a:p>
            <a:pPr marL="285750" lvl="0" indent="-285750">
              <a:buFont typeface="Arial" panose="020B0604020202020204" pitchFamily="34" charset="0"/>
              <a:buChar char="•"/>
            </a:pPr>
            <a:r>
              <a:rPr lang="en-US" dirty="0"/>
              <a:t>Data </a:t>
            </a:r>
            <a:r>
              <a:rPr lang="en-US" dirty="0" smtClean="0"/>
              <a:t>Collaboration</a:t>
            </a:r>
            <a:endParaRPr lang="en-US" b="1" dirty="0">
              <a:solidFill>
                <a:schemeClr val="dk1"/>
              </a:solidFill>
              <a:latin typeface="Lato"/>
              <a:ea typeface="Lato"/>
              <a:cs typeface="Lato"/>
              <a:sym typeface="Lato"/>
            </a:endParaRPr>
          </a:p>
        </p:txBody>
      </p:sp>
    </p:spTree>
    <p:extLst>
      <p:ext uri="{BB962C8B-B14F-4D97-AF65-F5344CB8AC3E}">
        <p14:creationId xmlns:p14="http://schemas.microsoft.com/office/powerpoint/2010/main" val="3899368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txBox="1"/>
          <p:nvPr/>
        </p:nvSpPr>
        <p:spPr>
          <a:xfrm>
            <a:off x="384600" y="45775"/>
            <a:ext cx="7216350" cy="517932"/>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900"/>
              <a:buFont typeface="Arial"/>
              <a:buNone/>
            </a:pPr>
            <a:r>
              <a:rPr lang="en-GB" sz="1900" b="1" i="0" u="none" strike="noStrike" cap="none" dirty="0">
                <a:solidFill>
                  <a:schemeClr val="dk1"/>
                </a:solidFill>
                <a:latin typeface="Lato"/>
                <a:ea typeface="Lato"/>
                <a:cs typeface="Lato"/>
                <a:sym typeface="Lato"/>
              </a:rPr>
              <a:t>Data Analysis and Visualizations </a:t>
            </a:r>
            <a:r>
              <a:rPr lang="en-GB" sz="1600" b="1" i="0" u="none" strike="noStrike" cap="none" dirty="0">
                <a:solidFill>
                  <a:schemeClr val="dk1"/>
                </a:solidFill>
                <a:latin typeface="Lato"/>
                <a:ea typeface="Lato"/>
                <a:cs typeface="Lato"/>
                <a:sym typeface="Lato"/>
              </a:rPr>
              <a:t>(Subjective Question) -</a:t>
            </a:r>
            <a:r>
              <a:rPr lang="en-GB" sz="1900" b="1" i="0" u="none" strike="noStrike" cap="none" dirty="0">
                <a:solidFill>
                  <a:schemeClr val="dk1"/>
                </a:solidFill>
                <a:latin typeface="Lato"/>
                <a:ea typeface="Lato"/>
                <a:cs typeface="Lato"/>
                <a:sym typeface="Lato"/>
              </a:rPr>
              <a:t> (</a:t>
            </a:r>
            <a:r>
              <a:rPr lang="en-GB" sz="1900" b="1" i="0" u="none" strike="noStrike" cap="none" dirty="0" err="1">
                <a:solidFill>
                  <a:schemeClr val="dk1"/>
                </a:solidFill>
                <a:latin typeface="Lato"/>
                <a:ea typeface="Lato"/>
                <a:cs typeface="Lato"/>
                <a:sym typeface="Lato"/>
              </a:rPr>
              <a:t>Cont</a:t>
            </a:r>
            <a:r>
              <a:rPr lang="en-GB" sz="1900" b="1" i="0" u="none" strike="noStrike" cap="none" dirty="0">
                <a:solidFill>
                  <a:schemeClr val="dk1"/>
                </a:solidFill>
                <a:latin typeface="Lato"/>
                <a:ea typeface="Lato"/>
                <a:cs typeface="Lato"/>
                <a:sym typeface="Lato"/>
              </a:rPr>
              <a:t>…)</a:t>
            </a:r>
            <a:endParaRPr sz="1900" b="0" i="0" u="none" strike="noStrike" cap="none" dirty="0">
              <a:solidFill>
                <a:srgbClr val="000000"/>
              </a:solidFill>
              <a:latin typeface="Lato"/>
              <a:ea typeface="Lato"/>
              <a:cs typeface="Lato"/>
              <a:sym typeface="Lato"/>
            </a:endParaRPr>
          </a:p>
        </p:txBody>
      </p:sp>
      <p:pic>
        <p:nvPicPr>
          <p:cNvPr id="1026" name="Picture 2" descr="Power Bi Gateway Explained - Design Tal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422" y="543684"/>
            <a:ext cx="7623713" cy="4535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3995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1"/>
          <p:cNvSpPr txBox="1"/>
          <p:nvPr/>
        </p:nvSpPr>
        <p:spPr>
          <a:xfrm>
            <a:off x="341449" y="168075"/>
            <a:ext cx="7173775" cy="517932"/>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900"/>
              <a:buFont typeface="Arial"/>
              <a:buNone/>
            </a:pPr>
            <a:r>
              <a:rPr lang="en-GB" sz="1900" b="1" i="0" u="none" strike="noStrike" cap="none" dirty="0">
                <a:solidFill>
                  <a:schemeClr val="dk1"/>
                </a:solidFill>
                <a:latin typeface="Lato"/>
                <a:ea typeface="Lato"/>
                <a:cs typeface="Lato"/>
                <a:sym typeface="Lato"/>
              </a:rPr>
              <a:t>Data Analysis and Visualizations </a:t>
            </a:r>
            <a:r>
              <a:rPr lang="en-GB" sz="1600" b="1" i="0" u="none" strike="noStrike" cap="none" dirty="0">
                <a:solidFill>
                  <a:schemeClr val="dk1"/>
                </a:solidFill>
                <a:latin typeface="Lato"/>
                <a:ea typeface="Lato"/>
                <a:cs typeface="Lato"/>
                <a:sym typeface="Lato"/>
              </a:rPr>
              <a:t>(Subjective Question) -</a:t>
            </a:r>
            <a:r>
              <a:rPr lang="en-GB" sz="1900" b="1" i="0" u="none" strike="noStrike" cap="none" dirty="0">
                <a:solidFill>
                  <a:schemeClr val="dk1"/>
                </a:solidFill>
                <a:latin typeface="Lato"/>
                <a:ea typeface="Lato"/>
                <a:cs typeface="Lato"/>
                <a:sym typeface="Lato"/>
              </a:rPr>
              <a:t> (</a:t>
            </a:r>
            <a:r>
              <a:rPr lang="en-GB" sz="1900" b="1" i="0" u="none" strike="noStrike" cap="none" dirty="0" err="1">
                <a:solidFill>
                  <a:schemeClr val="dk1"/>
                </a:solidFill>
                <a:latin typeface="Lato"/>
                <a:ea typeface="Lato"/>
                <a:cs typeface="Lato"/>
                <a:sym typeface="Lato"/>
              </a:rPr>
              <a:t>Cont</a:t>
            </a:r>
            <a:r>
              <a:rPr lang="en-GB" sz="1900" b="1" i="0" u="none" strike="noStrike" cap="none" dirty="0">
                <a:solidFill>
                  <a:schemeClr val="dk1"/>
                </a:solidFill>
                <a:latin typeface="Lato"/>
                <a:ea typeface="Lato"/>
                <a:cs typeface="Lato"/>
                <a:sym typeface="Lato"/>
              </a:rPr>
              <a:t>…)</a:t>
            </a:r>
            <a:endParaRPr sz="1900" b="0" i="0" u="none" strike="noStrike" cap="none" dirty="0">
              <a:solidFill>
                <a:srgbClr val="000000"/>
              </a:solidFill>
              <a:latin typeface="Lato"/>
              <a:ea typeface="Lato"/>
              <a:cs typeface="Lato"/>
              <a:sym typeface="Lato"/>
            </a:endParaRPr>
          </a:p>
        </p:txBody>
      </p:sp>
      <p:sp>
        <p:nvSpPr>
          <p:cNvPr id="162" name="Google Shape;162;p31"/>
          <p:cNvSpPr txBox="1"/>
          <p:nvPr/>
        </p:nvSpPr>
        <p:spPr>
          <a:xfrm>
            <a:off x="1050650" y="765750"/>
            <a:ext cx="6942000" cy="3985676"/>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300" b="1" i="0" u="none" strike="noStrike" cap="none" dirty="0" smtClean="0">
                <a:solidFill>
                  <a:schemeClr val="dk1"/>
                </a:solidFill>
                <a:latin typeface="Lato"/>
                <a:ea typeface="Lato"/>
                <a:cs typeface="Lato"/>
                <a:sym typeface="Lato"/>
              </a:rPr>
              <a:t>13.  How </a:t>
            </a:r>
            <a:r>
              <a:rPr lang="en-GB" sz="1300" b="1" i="0" u="none" strike="noStrike" cap="none" dirty="0">
                <a:solidFill>
                  <a:schemeClr val="dk1"/>
                </a:solidFill>
                <a:latin typeface="Lato"/>
                <a:ea typeface="Lato"/>
                <a:cs typeface="Lato"/>
                <a:sym typeface="Lato"/>
              </a:rPr>
              <a:t>would you approach this problem, if the objective and subjective questions weren't given?</a:t>
            </a:r>
            <a:endParaRPr sz="1300" b="1"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GB" sz="1300" dirty="0">
                <a:solidFill>
                  <a:schemeClr val="dk1"/>
                </a:solidFill>
                <a:latin typeface="Lato"/>
                <a:ea typeface="Lato"/>
                <a:cs typeface="Lato"/>
                <a:sym typeface="Lato"/>
              </a:rPr>
              <a:t>If the objective and subjective questions weren’t given, I’d have generated one report with total revenue of the hospital. There wouldn’t be data related to patient like we have one separated tab for patient’s data. Which </a:t>
            </a:r>
            <a:r>
              <a:rPr lang="en-GB" sz="1300" dirty="0" err="1">
                <a:solidFill>
                  <a:schemeClr val="dk1"/>
                </a:solidFill>
                <a:latin typeface="Lato"/>
                <a:ea typeface="Lato"/>
                <a:cs typeface="Lato"/>
                <a:sym typeface="Lato"/>
              </a:rPr>
              <a:t>dept</a:t>
            </a:r>
            <a:r>
              <a:rPr lang="en-GB" sz="1300" dirty="0">
                <a:solidFill>
                  <a:schemeClr val="dk1"/>
                </a:solidFill>
                <a:latin typeface="Lato"/>
                <a:ea typeface="Lato"/>
                <a:cs typeface="Lato"/>
                <a:sym typeface="Lato"/>
              </a:rPr>
              <a:t> is generating how much revenue and then we will categorize it with doctor’s. </a:t>
            </a:r>
            <a:endParaRPr lang="en-GB" sz="1300" dirty="0" smtClean="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300" dirty="0" smtClean="0">
              <a:solidFill>
                <a:schemeClr val="dk1"/>
              </a:solidFill>
              <a:latin typeface="Lato"/>
              <a:ea typeface="Lato"/>
              <a:cs typeface="Lato"/>
              <a:sym typeface="Lato"/>
            </a:endParaRPr>
          </a:p>
          <a:p>
            <a:pPr lvl="0">
              <a:buSzPts val="1400"/>
            </a:pPr>
            <a:r>
              <a:rPr lang="en-US" sz="1300" dirty="0">
                <a:solidFill>
                  <a:schemeClr val="dk1"/>
                </a:solidFill>
                <a:latin typeface="Lato"/>
                <a:ea typeface="Lato"/>
                <a:cs typeface="Lato"/>
                <a:sym typeface="Lato"/>
              </a:rPr>
              <a:t>If the objective and subjective questions weren't provided, I'd focus on generating a comprehensive report detailing the total revenue of the hospital. Without specific questions guiding the analysis, I would aggregate revenue data from various departments and categorize it by department and doctor. Additionally, I would ensure that patient data is segregated in a separate tab to maintain privacy and confidentiality. This approach would provide a clear overview of which departments are contributing to the hospital's revenue and how different doctors are performing in terms of revenue generation.</a:t>
            </a:r>
            <a:endParaRPr sz="1300"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300" b="1" i="0" u="none" strike="noStrike" cap="none" dirty="0">
              <a:solidFill>
                <a:schemeClr val="dk1"/>
              </a:solidFill>
              <a:latin typeface="Lato"/>
              <a:ea typeface="Lato"/>
              <a:cs typeface="Lato"/>
              <a:sym typeface="Lato"/>
            </a:endParaRPr>
          </a:p>
          <a:p>
            <a:pPr marL="342900" marR="0" lvl="0" indent="-342900" algn="l" rtl="0">
              <a:lnSpc>
                <a:spcPct val="100000"/>
              </a:lnSpc>
              <a:spcBef>
                <a:spcPts val="0"/>
              </a:spcBef>
              <a:spcAft>
                <a:spcPts val="0"/>
              </a:spcAft>
              <a:buClr>
                <a:srgbClr val="000000"/>
              </a:buClr>
              <a:buSzPts val="1400"/>
              <a:buFont typeface="Arial"/>
              <a:buAutoNum type="arabicPeriod" startAt="14"/>
            </a:pPr>
            <a:r>
              <a:rPr lang="en-GB" sz="1300" b="1" i="0" u="none" strike="noStrike" cap="none" dirty="0" smtClean="0">
                <a:solidFill>
                  <a:schemeClr val="dk1"/>
                </a:solidFill>
                <a:latin typeface="Lato"/>
                <a:ea typeface="Lato"/>
                <a:cs typeface="Lato"/>
                <a:sym typeface="Lato"/>
              </a:rPr>
              <a:t>Can </a:t>
            </a:r>
            <a:r>
              <a:rPr lang="en-GB" sz="1300" b="1" i="0" u="none" strike="noStrike" cap="none" dirty="0">
                <a:solidFill>
                  <a:schemeClr val="dk1"/>
                </a:solidFill>
                <a:latin typeface="Lato"/>
                <a:ea typeface="Lato"/>
                <a:cs typeface="Lato"/>
                <a:sym typeface="Lato"/>
              </a:rPr>
              <a:t>you </a:t>
            </a:r>
            <a:r>
              <a:rPr lang="en-GB" sz="1300" b="1" i="0" u="none" strike="noStrike" cap="none" dirty="0" err="1">
                <a:solidFill>
                  <a:schemeClr val="dk1"/>
                </a:solidFill>
                <a:latin typeface="Lato"/>
                <a:ea typeface="Lato"/>
                <a:cs typeface="Lato"/>
                <a:sym typeface="Lato"/>
              </a:rPr>
              <a:t>analyze</a:t>
            </a:r>
            <a:r>
              <a:rPr lang="en-GB" sz="1300" b="1" i="0" u="none" strike="noStrike" cap="none" dirty="0">
                <a:solidFill>
                  <a:schemeClr val="dk1"/>
                </a:solidFill>
                <a:latin typeface="Lato"/>
                <a:ea typeface="Lato"/>
                <a:cs typeface="Lato"/>
                <a:sym typeface="Lato"/>
              </a:rPr>
              <a:t> and write the type of relationship between the doctor id and department, is it one-to-one</a:t>
            </a:r>
            <a:r>
              <a:rPr lang="en-GB" sz="1300" b="1" i="0" u="none" strike="noStrike" cap="none" dirty="0" smtClean="0">
                <a:solidFill>
                  <a:schemeClr val="dk1"/>
                </a:solidFill>
                <a:latin typeface="Lato"/>
                <a:ea typeface="Lato"/>
                <a:cs typeface="Lato"/>
                <a:sym typeface="Lato"/>
              </a:rPr>
              <a:t>?</a:t>
            </a:r>
          </a:p>
          <a:p>
            <a:pPr marR="0" lvl="0" algn="l" rtl="0">
              <a:lnSpc>
                <a:spcPct val="100000"/>
              </a:lnSpc>
              <a:spcBef>
                <a:spcPts val="0"/>
              </a:spcBef>
              <a:spcAft>
                <a:spcPts val="0"/>
              </a:spcAft>
              <a:buClr>
                <a:srgbClr val="000000"/>
              </a:buClr>
              <a:buSzPts val="1400"/>
            </a:pPr>
            <a:endParaRPr sz="1300" b="1" i="0" u="none" strike="noStrike" cap="none"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GB" sz="1300" dirty="0" smtClean="0">
                <a:solidFill>
                  <a:schemeClr val="dk1"/>
                </a:solidFill>
                <a:latin typeface="Lato"/>
                <a:ea typeface="Lato"/>
                <a:cs typeface="Lato"/>
                <a:sym typeface="Lato"/>
              </a:rPr>
              <a:t>It’s </a:t>
            </a:r>
            <a:r>
              <a:rPr lang="en-GB" sz="1300" dirty="0">
                <a:solidFill>
                  <a:schemeClr val="dk1"/>
                </a:solidFill>
                <a:latin typeface="Lato"/>
                <a:ea typeface="Lato"/>
                <a:cs typeface="Lato"/>
                <a:sym typeface="Lato"/>
              </a:rPr>
              <a:t>many to many. </a:t>
            </a:r>
            <a:endParaRPr sz="1300" dirty="0">
              <a:solidFill>
                <a:schemeClr val="dk1"/>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1"/>
          <p:cNvSpPr txBox="1"/>
          <p:nvPr/>
        </p:nvSpPr>
        <p:spPr>
          <a:xfrm>
            <a:off x="341449" y="168075"/>
            <a:ext cx="7173775" cy="517932"/>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900"/>
              <a:buFont typeface="Arial"/>
              <a:buNone/>
            </a:pPr>
            <a:r>
              <a:rPr lang="en-GB" sz="1900" b="1" i="0" u="none" strike="noStrike" cap="none" dirty="0" smtClean="0">
                <a:solidFill>
                  <a:schemeClr val="dk1"/>
                </a:solidFill>
                <a:latin typeface="Lato"/>
                <a:ea typeface="Lato"/>
                <a:cs typeface="Lato"/>
                <a:sym typeface="Lato"/>
              </a:rPr>
              <a:t>Summarized Conclusion :</a:t>
            </a:r>
            <a:endParaRPr sz="1900" b="0" i="0" u="none" strike="noStrike" cap="none" dirty="0">
              <a:solidFill>
                <a:srgbClr val="000000"/>
              </a:solidFill>
              <a:latin typeface="Lato"/>
              <a:ea typeface="Lato"/>
              <a:cs typeface="Lato"/>
              <a:sym typeface="Lato"/>
            </a:endParaRPr>
          </a:p>
        </p:txBody>
      </p:sp>
      <p:sp>
        <p:nvSpPr>
          <p:cNvPr id="162" name="Google Shape;162;p31"/>
          <p:cNvSpPr txBox="1"/>
          <p:nvPr/>
        </p:nvSpPr>
        <p:spPr>
          <a:xfrm>
            <a:off x="341449" y="595472"/>
            <a:ext cx="7651201" cy="357017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300" dirty="0" smtClean="0">
                <a:solidFill>
                  <a:schemeClr val="dk1"/>
                </a:solidFill>
                <a:latin typeface="Lato"/>
                <a:ea typeface="Lato"/>
                <a:cs typeface="Lato"/>
                <a:sym typeface="Lato"/>
              </a:rPr>
              <a:t>In Summary , our comprehension analysis of the hospital data has led to the development of an insightful and interactive dashboard. Key highlights include  : </a:t>
            </a:r>
          </a:p>
          <a:p>
            <a:pPr marL="0" marR="0" lvl="0" indent="0" algn="l" rtl="0">
              <a:lnSpc>
                <a:spcPct val="100000"/>
              </a:lnSpc>
              <a:spcBef>
                <a:spcPts val="0"/>
              </a:spcBef>
              <a:spcAft>
                <a:spcPts val="0"/>
              </a:spcAft>
              <a:buClr>
                <a:srgbClr val="000000"/>
              </a:buClr>
              <a:buSzPts val="1400"/>
              <a:buFont typeface="Arial"/>
              <a:buNone/>
            </a:pPr>
            <a:endParaRPr lang="en-IN" sz="1300"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IN" sz="1300" b="1" dirty="0" smtClean="0">
                <a:solidFill>
                  <a:schemeClr val="dk1"/>
                </a:solidFill>
                <a:latin typeface="Lato"/>
                <a:ea typeface="Lato"/>
                <a:cs typeface="Lato"/>
                <a:sym typeface="Lato"/>
              </a:rPr>
              <a:t>Patient Demographics : </a:t>
            </a:r>
            <a:r>
              <a:rPr lang="en-IN" sz="1300" dirty="0" smtClean="0">
                <a:solidFill>
                  <a:schemeClr val="dk1"/>
                </a:solidFill>
                <a:latin typeface="Lato"/>
                <a:ea typeface="Lato"/>
                <a:cs typeface="Lato"/>
                <a:sym typeface="Lato"/>
              </a:rPr>
              <a:t>Clear visualization of patient age distribution, gender ratio and geographical data enabling target healthcare initiates.</a:t>
            </a:r>
          </a:p>
          <a:p>
            <a:pPr marL="0" marR="0" lvl="0" indent="0" algn="l" rtl="0">
              <a:lnSpc>
                <a:spcPct val="100000"/>
              </a:lnSpc>
              <a:spcBef>
                <a:spcPts val="0"/>
              </a:spcBef>
              <a:spcAft>
                <a:spcPts val="0"/>
              </a:spcAft>
              <a:buClr>
                <a:srgbClr val="000000"/>
              </a:buClr>
              <a:buSzPts val="1400"/>
              <a:buFont typeface="Arial"/>
              <a:buNone/>
            </a:pPr>
            <a:endParaRPr lang="en-IN" sz="1300" dirty="0" smtClean="0">
              <a:solidFill>
                <a:schemeClr val="dk1"/>
              </a:solidFill>
              <a:latin typeface="Lato"/>
              <a:ea typeface="Lato"/>
              <a:cs typeface="Lato"/>
              <a:sym typeface="Lato"/>
            </a:endParaRPr>
          </a:p>
          <a:p>
            <a:pPr>
              <a:buSzPts val="1400"/>
            </a:pPr>
            <a:r>
              <a:rPr lang="en-IN" sz="1300" b="1" dirty="0" smtClean="0">
                <a:solidFill>
                  <a:schemeClr val="dk1"/>
                </a:solidFill>
                <a:latin typeface="Lato"/>
                <a:ea typeface="Lato"/>
                <a:cs typeface="Lato"/>
                <a:sym typeface="Lato"/>
              </a:rPr>
              <a:t>Visit by Department Referral :</a:t>
            </a:r>
            <a:r>
              <a:rPr lang="en-IN" sz="1300" dirty="0" smtClean="0">
                <a:solidFill>
                  <a:schemeClr val="dk1"/>
                </a:solidFill>
                <a:latin typeface="Lato"/>
                <a:ea typeface="Lato"/>
                <a:cs typeface="Lato"/>
                <a:sym typeface="Lato"/>
              </a:rPr>
              <a:t> </a:t>
            </a:r>
            <a:r>
              <a:rPr lang="en-GB" sz="1200" dirty="0" smtClean="0"/>
              <a:t>Total number </a:t>
            </a:r>
            <a:r>
              <a:rPr lang="en-GB" sz="1200" dirty="0"/>
              <a:t>of visits to each department based on referrals to understand which departments are most frequently visited.</a:t>
            </a:r>
            <a:endParaRPr lang="en-IN" sz="1200" dirty="0"/>
          </a:p>
          <a:p>
            <a:pPr marL="0" marR="0" lvl="0" indent="0" algn="l" rtl="0">
              <a:lnSpc>
                <a:spcPct val="100000"/>
              </a:lnSpc>
              <a:spcBef>
                <a:spcPts val="0"/>
              </a:spcBef>
              <a:spcAft>
                <a:spcPts val="0"/>
              </a:spcAft>
              <a:buClr>
                <a:srgbClr val="000000"/>
              </a:buClr>
              <a:buSzPts val="1400"/>
              <a:buFont typeface="Arial"/>
              <a:buNone/>
            </a:pPr>
            <a:endParaRPr lang="en-IN" sz="1300" b="1" dirty="0" smtClean="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IN" sz="1300" b="1" dirty="0" smtClean="0">
                <a:solidFill>
                  <a:schemeClr val="dk1"/>
                </a:solidFill>
                <a:latin typeface="Lato"/>
                <a:ea typeface="Lato"/>
                <a:cs typeface="Lato"/>
                <a:sym typeface="Lato"/>
              </a:rPr>
              <a:t>Operational Metrics : </a:t>
            </a:r>
            <a:r>
              <a:rPr lang="en-IN" sz="1300" dirty="0" smtClean="0">
                <a:solidFill>
                  <a:schemeClr val="dk1"/>
                </a:solidFill>
                <a:latin typeface="Lato"/>
                <a:ea typeface="Lato"/>
                <a:cs typeface="Lato"/>
                <a:sym typeface="Lato"/>
              </a:rPr>
              <a:t>Detailed tracking of bed occupancy rates ,average length of stay and patient discharge processes facilitating operational efficiency.</a:t>
            </a:r>
          </a:p>
          <a:p>
            <a:pPr marL="0" marR="0" lvl="0" indent="0" algn="l" rtl="0">
              <a:lnSpc>
                <a:spcPct val="100000"/>
              </a:lnSpc>
              <a:spcBef>
                <a:spcPts val="0"/>
              </a:spcBef>
              <a:spcAft>
                <a:spcPts val="0"/>
              </a:spcAft>
              <a:buClr>
                <a:srgbClr val="000000"/>
              </a:buClr>
              <a:buSzPts val="1400"/>
              <a:buFont typeface="Arial"/>
              <a:buNone/>
            </a:pPr>
            <a:endParaRPr lang="en-IN" sz="1300"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IN" sz="1300" b="1" dirty="0" smtClean="0">
                <a:solidFill>
                  <a:schemeClr val="dk1"/>
                </a:solidFill>
                <a:latin typeface="Lato"/>
                <a:ea typeface="Lato"/>
                <a:cs typeface="Lato"/>
                <a:sym typeface="Lato"/>
              </a:rPr>
              <a:t>Financial Overview </a:t>
            </a:r>
            <a:r>
              <a:rPr lang="en-IN" sz="1300" dirty="0" smtClean="0">
                <a:solidFill>
                  <a:schemeClr val="dk1"/>
                </a:solidFill>
                <a:latin typeface="Lato"/>
                <a:ea typeface="Lato"/>
                <a:cs typeface="Lato"/>
                <a:sym typeface="Lato"/>
              </a:rPr>
              <a:t>: Analysis of revenue streams , cost management aiding in financial planning and sustainability.</a:t>
            </a:r>
          </a:p>
          <a:p>
            <a:pPr marL="0" marR="0" lvl="0" indent="0" algn="l" rtl="0">
              <a:lnSpc>
                <a:spcPct val="100000"/>
              </a:lnSpc>
              <a:spcBef>
                <a:spcPts val="0"/>
              </a:spcBef>
              <a:spcAft>
                <a:spcPts val="0"/>
              </a:spcAft>
              <a:buClr>
                <a:srgbClr val="000000"/>
              </a:buClr>
              <a:buSzPts val="1400"/>
              <a:buFont typeface="Arial"/>
              <a:buNone/>
            </a:pPr>
            <a:endParaRPr lang="en-IN" sz="1300"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IN" sz="1300" b="1" dirty="0" smtClean="0">
                <a:solidFill>
                  <a:schemeClr val="dk1"/>
                </a:solidFill>
                <a:latin typeface="Lato"/>
                <a:ea typeface="Lato"/>
                <a:cs typeface="Lato"/>
                <a:sym typeface="Lato"/>
              </a:rPr>
              <a:t>Quality of Care : </a:t>
            </a:r>
            <a:r>
              <a:rPr lang="en-IN" sz="1300" dirty="0" smtClean="0">
                <a:solidFill>
                  <a:schemeClr val="dk1"/>
                </a:solidFill>
                <a:latin typeface="Lato"/>
                <a:ea typeface="Lato"/>
                <a:cs typeface="Lato"/>
                <a:sym typeface="Lato"/>
              </a:rPr>
              <a:t>Metrics on patient satisfaction , waiting time, male-female rations and treatment outcomes ensuring continuous improvement in care quality.</a:t>
            </a:r>
          </a:p>
        </p:txBody>
      </p:sp>
      <p:sp>
        <p:nvSpPr>
          <p:cNvPr id="2" name="TextBox 1"/>
          <p:cNvSpPr txBox="1"/>
          <p:nvPr/>
        </p:nvSpPr>
        <p:spPr>
          <a:xfrm>
            <a:off x="341449" y="4165650"/>
            <a:ext cx="7471692" cy="738664"/>
          </a:xfrm>
          <a:prstGeom prst="rect">
            <a:avLst/>
          </a:prstGeom>
          <a:noFill/>
        </p:spPr>
        <p:txBody>
          <a:bodyPr wrap="square" rtlCol="0">
            <a:spAutoFit/>
          </a:bodyPr>
          <a:lstStyle/>
          <a:p>
            <a:r>
              <a:rPr lang="en-IN" dirty="0">
                <a:solidFill>
                  <a:schemeClr val="dk1"/>
                </a:solidFill>
                <a:latin typeface="Lato"/>
                <a:ea typeface="Lato"/>
                <a:cs typeface="Lato"/>
              </a:rPr>
              <a:t>Below Dashboard serves as a powerful tool for hospital administrators and staff promoting data-driven decisions-making and enhancing overall hospital performance. The integration of real-time data updates will further ensure that the insights remain relevant and actionable</a:t>
            </a:r>
            <a:r>
              <a:rPr lang="en-IN" sz="1300" dirty="0">
                <a:solidFill>
                  <a:schemeClr val="dk1"/>
                </a:solidFill>
                <a:latin typeface="Lato"/>
                <a:ea typeface="Lato"/>
                <a:cs typeface="Lato"/>
              </a:rPr>
              <a:t>.</a:t>
            </a:r>
            <a:endParaRPr lang="en-IN" sz="1300" dirty="0">
              <a:solidFill>
                <a:schemeClr val="dk1"/>
              </a:solidFill>
              <a:latin typeface="Lato"/>
              <a:ea typeface="Lato"/>
              <a:cs typeface="Lato"/>
            </a:endParaRPr>
          </a:p>
        </p:txBody>
      </p:sp>
    </p:spTree>
    <p:extLst>
      <p:ext uri="{BB962C8B-B14F-4D97-AF65-F5344CB8AC3E}">
        <p14:creationId xmlns:p14="http://schemas.microsoft.com/office/powerpoint/2010/main" val="9684157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26336" y="474779"/>
            <a:ext cx="8455937" cy="4665345"/>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89710" y="489452"/>
            <a:ext cx="8139065" cy="4528866"/>
          </a:xfrm>
          <a:prstGeom prst="rect">
            <a:avLst/>
          </a:prstGeom>
        </p:spPr>
      </p:pic>
    </p:spTree>
    <p:extLst>
      <p:ext uri="{BB962C8B-B14F-4D97-AF65-F5344CB8AC3E}">
        <p14:creationId xmlns:p14="http://schemas.microsoft.com/office/powerpoint/2010/main" val="42378413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2550" y="497941"/>
            <a:ext cx="8320894" cy="4645559"/>
          </a:xfrm>
          <a:prstGeom prst="rect">
            <a:avLst/>
          </a:prstGeom>
        </p:spPr>
      </p:pic>
    </p:spTree>
    <p:extLst>
      <p:ext uri="{BB962C8B-B14F-4D97-AF65-F5344CB8AC3E}">
        <p14:creationId xmlns:p14="http://schemas.microsoft.com/office/powerpoint/2010/main" val="9418216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Google Shape;211;p39"/>
          <p:cNvPicPr preferRelativeResize="0"/>
          <p:nvPr/>
        </p:nvPicPr>
        <p:blipFill rotWithShape="1">
          <a:blip r:embed="rId3">
            <a:alphaModFix/>
          </a:blip>
          <a:srcRect/>
          <a:stretch/>
        </p:blipFill>
        <p:spPr>
          <a:xfrm>
            <a:off x="1528750" y="1354700"/>
            <a:ext cx="6086475" cy="3429000"/>
          </a:xfrm>
          <a:prstGeom prst="rect">
            <a:avLst/>
          </a:prstGeom>
          <a:noFill/>
          <a:ln>
            <a:noFill/>
          </a:ln>
        </p:spPr>
      </p:pic>
    </p:spTree>
    <p:extLst>
      <p:ext uri="{BB962C8B-B14F-4D97-AF65-F5344CB8AC3E}">
        <p14:creationId xmlns:p14="http://schemas.microsoft.com/office/powerpoint/2010/main" val="3317294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p:nvPr/>
        </p:nvSpPr>
        <p:spPr>
          <a:xfrm>
            <a:off x="427650" y="420125"/>
            <a:ext cx="8288700" cy="25242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600"/>
              <a:buFont typeface="Arial"/>
              <a:buNone/>
            </a:pPr>
            <a:r>
              <a:rPr lang="en-GB" sz="1600" b="1" i="0" u="none" strike="noStrike" cap="none" dirty="0">
                <a:solidFill>
                  <a:schemeClr val="dk1"/>
                </a:solidFill>
                <a:latin typeface="Lato"/>
                <a:ea typeface="Lato"/>
                <a:cs typeface="Lato"/>
                <a:sym typeface="Lato"/>
              </a:rPr>
              <a:t>Problem Statement</a:t>
            </a:r>
            <a:endParaRPr sz="1600" b="0" i="0" u="none" strike="noStrike" cap="none"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600"/>
              <a:buFont typeface="Arial"/>
              <a:buNone/>
            </a:pPr>
            <a:r>
              <a:rPr lang="en-GB" sz="1600" b="0" i="0" u="none" strike="noStrike" cap="none" dirty="0">
                <a:solidFill>
                  <a:schemeClr val="dk1"/>
                </a:solidFill>
                <a:latin typeface="Lato"/>
                <a:ea typeface="Lato"/>
                <a:cs typeface="Lato"/>
                <a:sym typeface="Lato"/>
              </a:rPr>
              <a:t>You have been hired as a consultant data analyst by Columbia Asia Hospital. The Hospital is looking for key insights for the following objectives:</a:t>
            </a:r>
            <a:endParaRPr sz="1600" b="0" i="0" u="none" strike="noStrike" cap="none" dirty="0">
              <a:solidFill>
                <a:schemeClr val="dk1"/>
              </a:solidFill>
              <a:latin typeface="Lato"/>
              <a:ea typeface="Lato"/>
              <a:cs typeface="Lato"/>
              <a:sym typeface="Lato"/>
            </a:endParaRPr>
          </a:p>
          <a:p>
            <a:pPr marL="457200" marR="0" lvl="0" indent="-330200" algn="l" rtl="0">
              <a:lnSpc>
                <a:spcPct val="100000"/>
              </a:lnSpc>
              <a:spcBef>
                <a:spcPts val="0"/>
              </a:spcBef>
              <a:spcAft>
                <a:spcPts val="0"/>
              </a:spcAft>
              <a:buClr>
                <a:schemeClr val="dk1"/>
              </a:buClr>
              <a:buSzPts val="1600"/>
              <a:buFont typeface="Lato"/>
              <a:buChar char="●"/>
            </a:pPr>
            <a:r>
              <a:rPr lang="en-GB" sz="1600" b="0" i="0" u="none" strike="noStrike" cap="none" dirty="0">
                <a:solidFill>
                  <a:schemeClr val="dk1"/>
                </a:solidFill>
                <a:latin typeface="Lato"/>
                <a:ea typeface="Lato"/>
                <a:cs typeface="Lato"/>
                <a:sym typeface="Lato"/>
              </a:rPr>
              <a:t>Assess the hospital's revenue generation</a:t>
            </a:r>
            <a:endParaRPr sz="1600" b="0" i="0" u="none" strike="noStrike" cap="none" dirty="0">
              <a:solidFill>
                <a:schemeClr val="dk1"/>
              </a:solidFill>
              <a:latin typeface="Lato"/>
              <a:ea typeface="Lato"/>
              <a:cs typeface="Lato"/>
              <a:sym typeface="Lato"/>
            </a:endParaRPr>
          </a:p>
          <a:p>
            <a:pPr marL="457200" marR="0" lvl="0" indent="-330200" algn="l" rtl="0">
              <a:lnSpc>
                <a:spcPct val="100000"/>
              </a:lnSpc>
              <a:spcBef>
                <a:spcPts val="0"/>
              </a:spcBef>
              <a:spcAft>
                <a:spcPts val="0"/>
              </a:spcAft>
              <a:buClr>
                <a:schemeClr val="dk1"/>
              </a:buClr>
              <a:buSzPts val="1600"/>
              <a:buFont typeface="Lato"/>
              <a:buChar char="●"/>
            </a:pPr>
            <a:r>
              <a:rPr lang="en-GB" sz="1600" b="0" i="0" u="none" strike="noStrike" cap="none" dirty="0">
                <a:solidFill>
                  <a:schemeClr val="dk1"/>
                </a:solidFill>
                <a:latin typeface="Lato"/>
                <a:ea typeface="Lato"/>
                <a:cs typeface="Lato"/>
                <a:sym typeface="Lato"/>
              </a:rPr>
              <a:t>Insights about suitable departments for new hires</a:t>
            </a:r>
            <a:endParaRPr sz="1600" b="0" i="0" u="none" strike="noStrike" cap="none" dirty="0">
              <a:solidFill>
                <a:schemeClr val="dk1"/>
              </a:solidFill>
              <a:latin typeface="Lato"/>
              <a:ea typeface="Lato"/>
              <a:cs typeface="Lato"/>
              <a:sym typeface="Lato"/>
            </a:endParaRPr>
          </a:p>
          <a:p>
            <a:pPr marL="457200" marR="0" lvl="0" indent="-330200" algn="l" rtl="0">
              <a:lnSpc>
                <a:spcPct val="100000"/>
              </a:lnSpc>
              <a:spcBef>
                <a:spcPts val="0"/>
              </a:spcBef>
              <a:spcAft>
                <a:spcPts val="0"/>
              </a:spcAft>
              <a:buClr>
                <a:schemeClr val="dk1"/>
              </a:buClr>
              <a:buSzPts val="1600"/>
              <a:buFont typeface="Lato"/>
              <a:buChar char="●"/>
            </a:pPr>
            <a:r>
              <a:rPr lang="en-GB" sz="1600" b="0" i="0" u="none" strike="noStrike" cap="none" dirty="0">
                <a:solidFill>
                  <a:schemeClr val="dk1"/>
                </a:solidFill>
                <a:latin typeface="Lato"/>
                <a:ea typeface="Lato"/>
                <a:cs typeface="Lato"/>
                <a:sym typeface="Lato"/>
              </a:rPr>
              <a:t>Strategies suggestions for patient discounts</a:t>
            </a:r>
            <a:endParaRPr sz="1600" b="0" i="0" u="none" strike="noStrike" cap="none" dirty="0">
              <a:solidFill>
                <a:schemeClr val="dk1"/>
              </a:solidFill>
              <a:latin typeface="Lato"/>
              <a:ea typeface="Lato"/>
              <a:cs typeface="Lato"/>
              <a:sym typeface="Lato"/>
            </a:endParaRPr>
          </a:p>
          <a:p>
            <a:pPr marL="45720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600"/>
              <a:buFont typeface="Arial"/>
              <a:buNone/>
            </a:pPr>
            <a:r>
              <a:rPr lang="en-GB" sz="1600" i="1" dirty="0">
                <a:solidFill>
                  <a:schemeClr val="dk1"/>
                </a:solidFill>
                <a:latin typeface="Lato"/>
                <a:ea typeface="Lato"/>
                <a:cs typeface="Lato"/>
                <a:sym typeface="Lato"/>
              </a:rPr>
              <a:t>T</a:t>
            </a:r>
            <a:r>
              <a:rPr lang="en-GB" sz="1600" b="0" i="1" u="none" strike="noStrike" cap="none" dirty="0" smtClean="0">
                <a:solidFill>
                  <a:schemeClr val="dk1"/>
                </a:solidFill>
                <a:latin typeface="Lato"/>
                <a:ea typeface="Lato"/>
                <a:cs typeface="Lato"/>
                <a:sym typeface="Lato"/>
              </a:rPr>
              <a:t>ask </a:t>
            </a:r>
            <a:r>
              <a:rPr lang="en-GB" sz="1600" b="0" i="1" u="none" strike="noStrike" cap="none" dirty="0">
                <a:solidFill>
                  <a:schemeClr val="dk1"/>
                </a:solidFill>
                <a:latin typeface="Lato"/>
                <a:ea typeface="Lato"/>
                <a:cs typeface="Lato"/>
                <a:sym typeface="Lato"/>
              </a:rPr>
              <a:t>is to perform data analysis and come up with a report in order to help the organisation with the mentioned objectives.</a:t>
            </a:r>
            <a:endParaRPr sz="1600" b="0" i="1" u="none" strike="noStrike" cap="none" dirty="0">
              <a:solidFill>
                <a:schemeClr val="dk1"/>
              </a:solidFill>
              <a:latin typeface="Lato"/>
              <a:ea typeface="Lato"/>
              <a:cs typeface="Lato"/>
              <a:sym typeface="Lato"/>
            </a:endParaRPr>
          </a:p>
        </p:txBody>
      </p:sp>
      <p:pic>
        <p:nvPicPr>
          <p:cNvPr id="67" name="Google Shape;67;p15"/>
          <p:cNvPicPr preferRelativeResize="0"/>
          <p:nvPr/>
        </p:nvPicPr>
        <p:blipFill rotWithShape="1">
          <a:blip r:embed="rId3">
            <a:alphaModFix/>
          </a:blip>
          <a:srcRect/>
          <a:stretch/>
        </p:blipFill>
        <p:spPr>
          <a:xfrm>
            <a:off x="1862788" y="2877600"/>
            <a:ext cx="5418417" cy="2066575"/>
          </a:xfrm>
          <a:prstGeom prst="rect">
            <a:avLst/>
          </a:prstGeom>
          <a:noFill/>
          <a:ln>
            <a:noFill/>
          </a:ln>
        </p:spPr>
      </p:pic>
    </p:spTree>
    <p:extLst>
      <p:ext uri="{BB962C8B-B14F-4D97-AF65-F5344CB8AC3E}">
        <p14:creationId xmlns:p14="http://schemas.microsoft.com/office/powerpoint/2010/main" val="4260118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p:nvPr/>
        </p:nvSpPr>
        <p:spPr>
          <a:xfrm>
            <a:off x="648925" y="532875"/>
            <a:ext cx="7770798" cy="4369627"/>
          </a:xfrm>
          <a:prstGeom prst="rect">
            <a:avLst/>
          </a:prstGeom>
          <a:noFill/>
          <a:ln>
            <a:noFill/>
          </a:ln>
        </p:spPr>
        <p:txBody>
          <a:bodyPr spcFirstLastPara="1" wrap="square" lIns="91425" tIns="91425" rIns="91425" bIns="91425" anchor="t" anchorCtr="0">
            <a:spAutoFit/>
          </a:bodyPr>
          <a:lstStyle/>
          <a:p>
            <a:pPr marL="457200" marR="0" lvl="0" indent="-311150" algn="l" rtl="0">
              <a:lnSpc>
                <a:spcPct val="114000"/>
              </a:lnSpc>
              <a:spcBef>
                <a:spcPts val="0"/>
              </a:spcBef>
              <a:spcAft>
                <a:spcPts val="0"/>
              </a:spcAft>
              <a:buClr>
                <a:schemeClr val="dk1"/>
              </a:buClr>
              <a:buSzPts val="1300"/>
              <a:buFont typeface="Lato"/>
              <a:buAutoNum type="arabicPeriod"/>
            </a:pPr>
            <a:r>
              <a:rPr lang="en-GB" sz="1300" b="1" dirty="0">
                <a:solidFill>
                  <a:schemeClr val="dk1"/>
                </a:solidFill>
                <a:latin typeface="Lato"/>
                <a:ea typeface="Lato"/>
                <a:cs typeface="Lato"/>
                <a:sym typeface="Lato"/>
              </a:rPr>
              <a:t>In analyzing</a:t>
            </a:r>
            <a:r>
              <a:rPr lang="en-GB" sz="1300" b="1" dirty="0">
                <a:solidFill>
                  <a:schemeClr val="dk1"/>
                </a:solidFill>
                <a:latin typeface="Lato"/>
                <a:ea typeface="Lato"/>
                <a:cs typeface="Lato"/>
                <a:sym typeface="Lato"/>
              </a:rPr>
              <a:t> the hospital dataset with Power BI, ensure data cleaning to address inconsistencies and missing values before further analysis</a:t>
            </a:r>
            <a:r>
              <a:rPr lang="en-GB" sz="1300" b="1" dirty="0" smtClean="0">
                <a:solidFill>
                  <a:schemeClr val="dk1"/>
                </a:solidFill>
                <a:latin typeface="Lato"/>
                <a:ea typeface="Lato"/>
                <a:cs typeface="Lato"/>
                <a:sym typeface="Lato"/>
              </a:rPr>
              <a:t>.</a:t>
            </a:r>
            <a:r>
              <a:rPr lang="en-GB" sz="1300" dirty="0" smtClean="0">
                <a:solidFill>
                  <a:schemeClr val="dk1"/>
                </a:solidFill>
                <a:latin typeface="Lato"/>
                <a:ea typeface="Lato"/>
                <a:cs typeface="Lato"/>
                <a:sym typeface="Lato"/>
              </a:rPr>
              <a:t>	</a:t>
            </a:r>
            <a:endParaRPr sz="1300" b="0" i="0" u="none" strike="noStrike" cap="none" dirty="0">
              <a:solidFill>
                <a:schemeClr val="dk1"/>
              </a:solidFill>
              <a:latin typeface="Lato"/>
              <a:ea typeface="Lato"/>
              <a:cs typeface="Lato"/>
              <a:sym typeface="Lato"/>
            </a:endParaRPr>
          </a:p>
          <a:p>
            <a:pPr marL="457200" lvl="0">
              <a:lnSpc>
                <a:spcPct val="114000"/>
              </a:lnSpc>
            </a:pPr>
            <a:r>
              <a:rPr lang="en-US" sz="1300" dirty="0">
                <a:solidFill>
                  <a:schemeClr val="dk1"/>
                </a:solidFill>
                <a:latin typeface="Lato"/>
                <a:ea typeface="Lato"/>
                <a:cs typeface="Lato"/>
                <a:sym typeface="Lato"/>
              </a:rPr>
              <a:t>Data cleaning is crucial for accurate analysis. </a:t>
            </a:r>
            <a:endParaRPr lang="en-US" sz="1300" dirty="0" smtClean="0">
              <a:solidFill>
                <a:schemeClr val="dk1"/>
              </a:solidFill>
              <a:latin typeface="Lato"/>
              <a:ea typeface="Lato"/>
              <a:cs typeface="Lato"/>
              <a:sym typeface="Lato"/>
            </a:endParaRPr>
          </a:p>
          <a:p>
            <a:pPr marL="457200" lvl="0">
              <a:lnSpc>
                <a:spcPct val="114000"/>
              </a:lnSpc>
            </a:pPr>
            <a:r>
              <a:rPr lang="en-US" sz="1300" dirty="0">
                <a:solidFill>
                  <a:schemeClr val="dk1"/>
                </a:solidFill>
                <a:latin typeface="Lato"/>
                <a:ea typeface="Lato"/>
                <a:cs typeface="Lato"/>
                <a:sym typeface="Lato"/>
              </a:rPr>
              <a:t>Identifying Inconsistencies, Handle Missing </a:t>
            </a:r>
            <a:r>
              <a:rPr lang="en-US" sz="1300" dirty="0" smtClean="0">
                <a:solidFill>
                  <a:schemeClr val="dk1"/>
                </a:solidFill>
                <a:latin typeface="Lato"/>
                <a:ea typeface="Lato"/>
                <a:cs typeface="Lato"/>
                <a:sym typeface="Lato"/>
              </a:rPr>
              <a:t>Value Remove Duplicates are one of the options</a:t>
            </a:r>
            <a:r>
              <a:rPr lang="en-US" sz="1300" dirty="0" smtClean="0">
                <a:solidFill>
                  <a:schemeClr val="dk1"/>
                </a:solidFill>
                <a:latin typeface="Lato"/>
                <a:ea typeface="Lato"/>
                <a:cs typeface="Lato"/>
                <a:sym typeface="Lato"/>
              </a:rPr>
              <a:t>.</a:t>
            </a:r>
          </a:p>
          <a:p>
            <a:pPr marL="457200" lvl="0">
              <a:lnSpc>
                <a:spcPct val="114000"/>
              </a:lnSpc>
            </a:pPr>
            <a:endParaRPr lang="en-US" sz="1300" dirty="0" smtClean="0">
              <a:solidFill>
                <a:schemeClr val="dk1"/>
              </a:solidFill>
              <a:latin typeface="Lato"/>
              <a:ea typeface="Lato"/>
              <a:cs typeface="Lato"/>
              <a:sym typeface="Lato"/>
            </a:endParaRPr>
          </a:p>
          <a:p>
            <a:pPr marL="457200" lvl="0">
              <a:lnSpc>
                <a:spcPct val="114000"/>
              </a:lnSpc>
            </a:pPr>
            <a:r>
              <a:rPr lang="en-GB" sz="1200" dirty="0" smtClean="0">
                <a:solidFill>
                  <a:schemeClr val="dk1"/>
                </a:solidFill>
                <a:latin typeface="Lato"/>
                <a:ea typeface="Lato"/>
                <a:cs typeface="Lato"/>
                <a:sym typeface="Lato"/>
              </a:rPr>
              <a:t>In </a:t>
            </a:r>
            <a:r>
              <a:rPr lang="en-GB" sz="1200" dirty="0">
                <a:solidFill>
                  <a:schemeClr val="dk1"/>
                </a:solidFill>
                <a:latin typeface="Lato"/>
                <a:ea typeface="Lato"/>
                <a:cs typeface="Lato"/>
                <a:sym typeface="Lato"/>
              </a:rPr>
              <a:t>order to ensure the data cleaning to address the inconsistencies and missing values , we have load the data in the power BI and selected the option “Transform Data” to open it in the power query editor .</a:t>
            </a:r>
            <a:endParaRPr sz="1200" dirty="0">
              <a:solidFill>
                <a:schemeClr val="dk1"/>
              </a:solidFill>
              <a:latin typeface="Lato"/>
              <a:ea typeface="Lato"/>
              <a:cs typeface="Lato"/>
              <a:sym typeface="Lato"/>
            </a:endParaRPr>
          </a:p>
          <a:p>
            <a:pPr marL="457200" lvl="0" indent="0" algn="l" rtl="0">
              <a:lnSpc>
                <a:spcPct val="113750"/>
              </a:lnSpc>
              <a:spcBef>
                <a:spcPts val="0"/>
              </a:spcBef>
              <a:spcAft>
                <a:spcPts val="0"/>
              </a:spcAft>
              <a:buNone/>
            </a:pPr>
            <a:r>
              <a:rPr lang="en-GB" sz="1200" dirty="0">
                <a:solidFill>
                  <a:schemeClr val="dk1"/>
                </a:solidFill>
                <a:latin typeface="Lato"/>
                <a:ea typeface="Lato"/>
                <a:cs typeface="Lato"/>
                <a:sym typeface="Lato"/>
              </a:rPr>
              <a:t>In Power Query editor we have routed to view option and add the column quality.</a:t>
            </a:r>
            <a:endParaRPr sz="1200" dirty="0">
              <a:solidFill>
                <a:schemeClr val="dk1"/>
              </a:solidFill>
              <a:latin typeface="Lato"/>
              <a:ea typeface="Lato"/>
              <a:cs typeface="Lato"/>
              <a:sym typeface="Lato"/>
            </a:endParaRPr>
          </a:p>
          <a:p>
            <a:pPr marL="457200" lvl="0" indent="0" algn="l" rtl="0">
              <a:lnSpc>
                <a:spcPct val="113750"/>
              </a:lnSpc>
              <a:spcBef>
                <a:spcPts val="0"/>
              </a:spcBef>
              <a:spcAft>
                <a:spcPts val="0"/>
              </a:spcAft>
              <a:buNone/>
            </a:pPr>
            <a:r>
              <a:rPr lang="en-GB" sz="1200" dirty="0">
                <a:solidFill>
                  <a:schemeClr val="dk1"/>
                </a:solidFill>
                <a:latin typeface="Lato"/>
                <a:ea typeface="Lato"/>
                <a:cs typeface="Lato"/>
                <a:sym typeface="Lato"/>
              </a:rPr>
              <a:t>We have removed the null values from there if it’s not 100% valid, we have removed the null values and verified the column quality as 100</a:t>
            </a:r>
            <a:r>
              <a:rPr lang="en-GB" sz="1200" dirty="0" smtClean="0">
                <a:solidFill>
                  <a:schemeClr val="dk1"/>
                </a:solidFill>
                <a:latin typeface="Lato"/>
                <a:ea typeface="Lato"/>
                <a:cs typeface="Lato"/>
                <a:sym typeface="Lato"/>
              </a:rPr>
              <a:t>%.</a:t>
            </a:r>
          </a:p>
          <a:p>
            <a:pPr marL="457200" lvl="0" indent="0" algn="l" rtl="0">
              <a:lnSpc>
                <a:spcPct val="113750"/>
              </a:lnSpc>
              <a:spcBef>
                <a:spcPts val="0"/>
              </a:spcBef>
              <a:spcAft>
                <a:spcPts val="0"/>
              </a:spcAft>
              <a:buNone/>
            </a:pPr>
            <a:endParaRPr sz="1200" dirty="0">
              <a:solidFill>
                <a:schemeClr val="dk1"/>
              </a:solidFill>
              <a:latin typeface="Lato"/>
              <a:ea typeface="Lato"/>
              <a:cs typeface="Lato"/>
              <a:sym typeface="Lato"/>
            </a:endParaRPr>
          </a:p>
          <a:p>
            <a:pPr marL="457200" marR="0" lvl="0" indent="-311150" algn="l" rtl="0">
              <a:lnSpc>
                <a:spcPct val="114000"/>
              </a:lnSpc>
              <a:spcBef>
                <a:spcPts val="1000"/>
              </a:spcBef>
              <a:spcAft>
                <a:spcPts val="0"/>
              </a:spcAft>
              <a:buClr>
                <a:schemeClr val="dk1"/>
              </a:buClr>
              <a:buSzPts val="1300"/>
            </a:pPr>
            <a:endParaRPr lang="en-GB" sz="1300" b="1" dirty="0">
              <a:solidFill>
                <a:schemeClr val="dk1"/>
              </a:solidFill>
              <a:latin typeface="Lato"/>
              <a:ea typeface="Lato"/>
              <a:cs typeface="Lato"/>
              <a:sym typeface="Lato"/>
            </a:endParaRPr>
          </a:p>
          <a:p>
            <a:pPr marL="457200" marR="0" lvl="0" indent="-311150" algn="l" rtl="0">
              <a:lnSpc>
                <a:spcPct val="114000"/>
              </a:lnSpc>
              <a:spcBef>
                <a:spcPts val="1000"/>
              </a:spcBef>
              <a:spcAft>
                <a:spcPts val="0"/>
              </a:spcAft>
              <a:buClr>
                <a:schemeClr val="dk1"/>
              </a:buClr>
              <a:buSzPts val="1300"/>
            </a:pPr>
            <a:endParaRPr lang="en-GB" sz="1300" b="1" i="1" dirty="0" smtClean="0">
              <a:solidFill>
                <a:schemeClr val="dk1"/>
              </a:solidFill>
              <a:latin typeface="Lato"/>
              <a:ea typeface="Lato"/>
              <a:cs typeface="Lato"/>
              <a:sym typeface="Lato"/>
            </a:endParaRPr>
          </a:p>
          <a:p>
            <a:pPr marL="457200" marR="0" lvl="0" indent="-311150" algn="l" rtl="0">
              <a:lnSpc>
                <a:spcPct val="114000"/>
              </a:lnSpc>
              <a:spcBef>
                <a:spcPts val="1000"/>
              </a:spcBef>
              <a:spcAft>
                <a:spcPts val="0"/>
              </a:spcAft>
              <a:buClr>
                <a:schemeClr val="dk1"/>
              </a:buClr>
              <a:buSzPts val="1300"/>
            </a:pPr>
            <a:endParaRPr lang="en-GB" sz="1300" b="1" i="1" dirty="0">
              <a:solidFill>
                <a:schemeClr val="dk1"/>
              </a:solidFill>
              <a:latin typeface="Lato"/>
              <a:ea typeface="Lato"/>
              <a:cs typeface="Lato"/>
              <a:sym typeface="Lato"/>
            </a:endParaRPr>
          </a:p>
          <a:p>
            <a:pPr marL="457200" marR="0" lvl="0" indent="-311150" algn="l" rtl="0">
              <a:lnSpc>
                <a:spcPct val="114000"/>
              </a:lnSpc>
              <a:spcBef>
                <a:spcPts val="1000"/>
              </a:spcBef>
              <a:spcAft>
                <a:spcPts val="0"/>
              </a:spcAft>
              <a:buClr>
                <a:schemeClr val="dk1"/>
              </a:buClr>
              <a:buSzPts val="1300"/>
            </a:pPr>
            <a:endParaRPr lang="en-IN" sz="1300" b="1" i="1" dirty="0" smtClean="0">
              <a:solidFill>
                <a:schemeClr val="dk1"/>
              </a:solidFill>
              <a:latin typeface="Lato"/>
              <a:ea typeface="Lato"/>
              <a:cs typeface="Lato"/>
              <a:sym typeface="Lato"/>
            </a:endParaRPr>
          </a:p>
          <a:p>
            <a:pPr marL="457200" marR="0" lvl="0" indent="-311150" algn="l" rtl="0">
              <a:lnSpc>
                <a:spcPct val="114000"/>
              </a:lnSpc>
              <a:spcBef>
                <a:spcPts val="1000"/>
              </a:spcBef>
              <a:spcAft>
                <a:spcPts val="0"/>
              </a:spcAft>
              <a:buClr>
                <a:schemeClr val="dk1"/>
              </a:buClr>
              <a:buSzPts val="1300"/>
            </a:pPr>
            <a:r>
              <a:rPr lang="en-IN" sz="1300" dirty="0" smtClean="0">
                <a:solidFill>
                  <a:schemeClr val="dk1"/>
                </a:solidFill>
                <a:latin typeface="Lato"/>
                <a:ea typeface="Lato"/>
                <a:cs typeface="Lato"/>
                <a:sym typeface="Lato"/>
              </a:rPr>
              <a:t>	</a:t>
            </a:r>
            <a:r>
              <a:rPr lang="en-IN" sz="1300" b="1" dirty="0" smtClean="0">
                <a:solidFill>
                  <a:schemeClr val="dk1"/>
                </a:solidFill>
                <a:latin typeface="Lato"/>
                <a:ea typeface="Lato"/>
                <a:cs typeface="Lato"/>
                <a:sym typeface="Lato"/>
              </a:rPr>
              <a:t>We have removed the null values from here.</a:t>
            </a:r>
            <a:endParaRPr sz="1300" b="1" dirty="0">
              <a:solidFill>
                <a:schemeClr val="dk1"/>
              </a:solidFill>
              <a:latin typeface="Lato"/>
              <a:ea typeface="Lato"/>
              <a:cs typeface="Lato"/>
              <a:sym typeface="Lato"/>
            </a:endParaRPr>
          </a:p>
        </p:txBody>
      </p:sp>
      <p:sp>
        <p:nvSpPr>
          <p:cNvPr id="102" name="Google Shape;102;p21"/>
          <p:cNvSpPr txBox="1"/>
          <p:nvPr/>
        </p:nvSpPr>
        <p:spPr>
          <a:xfrm>
            <a:off x="1891825" y="101775"/>
            <a:ext cx="52545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14000"/>
              </a:lnSpc>
              <a:spcBef>
                <a:spcPts val="0"/>
              </a:spcBef>
              <a:spcAft>
                <a:spcPts val="0"/>
              </a:spcAft>
              <a:buClr>
                <a:srgbClr val="000000"/>
              </a:buClr>
              <a:buSzPts val="1800"/>
              <a:buFont typeface="Arial"/>
              <a:buNone/>
            </a:pPr>
            <a:r>
              <a:rPr lang="en-GB" sz="1600" b="1" i="0" u="none" strike="noStrike" cap="none">
                <a:solidFill>
                  <a:schemeClr val="dk1"/>
                </a:solidFill>
                <a:latin typeface="Lato"/>
                <a:ea typeface="Lato"/>
                <a:cs typeface="Lato"/>
                <a:sym typeface="Lato"/>
              </a:rPr>
              <a:t>Objective Questions</a:t>
            </a:r>
            <a:endParaRPr sz="1600" b="0" i="0" u="none" strike="noStrike" cap="none">
              <a:solidFill>
                <a:srgbClr val="000000"/>
              </a:solidFill>
              <a:latin typeface="Lato"/>
              <a:ea typeface="Lato"/>
              <a:cs typeface="Lato"/>
              <a:sym typeface="Lato"/>
            </a:endParaRPr>
          </a:p>
        </p:txBody>
      </p:sp>
      <p:pic>
        <p:nvPicPr>
          <p:cNvPr id="4" name="Picture 3"/>
          <p:cNvPicPr/>
          <p:nvPr/>
        </p:nvPicPr>
        <p:blipFill>
          <a:blip r:embed="rId3"/>
          <a:stretch>
            <a:fillRect/>
          </a:stretch>
        </p:blipFill>
        <p:spPr>
          <a:xfrm>
            <a:off x="1234511" y="2836142"/>
            <a:ext cx="5733415" cy="884832"/>
          </a:xfrm>
          <a:prstGeom prst="rect">
            <a:avLst/>
          </a:prstGeom>
        </p:spPr>
      </p:pic>
      <p:pic>
        <p:nvPicPr>
          <p:cNvPr id="5" name="Picture 4"/>
          <p:cNvPicPr/>
          <p:nvPr/>
        </p:nvPicPr>
        <p:blipFill>
          <a:blip r:embed="rId4"/>
          <a:stretch>
            <a:fillRect/>
          </a:stretch>
        </p:blipFill>
        <p:spPr>
          <a:xfrm>
            <a:off x="1234510" y="3864023"/>
            <a:ext cx="5733415" cy="5391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p:nvPr/>
        </p:nvSpPr>
        <p:spPr>
          <a:xfrm>
            <a:off x="648925" y="532875"/>
            <a:ext cx="7770798" cy="3654496"/>
          </a:xfrm>
          <a:prstGeom prst="rect">
            <a:avLst/>
          </a:prstGeom>
          <a:noFill/>
          <a:ln>
            <a:noFill/>
          </a:ln>
        </p:spPr>
        <p:txBody>
          <a:bodyPr spcFirstLastPara="1" wrap="square" lIns="91425" tIns="91425" rIns="91425" bIns="91425" anchor="t" anchorCtr="0">
            <a:spAutoFit/>
          </a:bodyPr>
          <a:lstStyle/>
          <a:p>
            <a:pPr marL="488950" lvl="0" indent="-342900">
              <a:lnSpc>
                <a:spcPct val="114000"/>
              </a:lnSpc>
              <a:spcBef>
                <a:spcPts val="1000"/>
              </a:spcBef>
              <a:buClr>
                <a:schemeClr val="dk1"/>
              </a:buClr>
              <a:buSzPts val="1300"/>
              <a:buFont typeface="+mj-lt"/>
              <a:buAutoNum type="arabicPeriod" startAt="2"/>
            </a:pPr>
            <a:r>
              <a:rPr lang="en-US" sz="1600" b="1" dirty="0">
                <a:solidFill>
                  <a:schemeClr val="dk1"/>
                </a:solidFill>
                <a:latin typeface="Lato"/>
                <a:ea typeface="Lato"/>
                <a:cs typeface="Lato"/>
                <a:sym typeface="Lato"/>
              </a:rPr>
              <a:t>Assess the Average Waiting Time:</a:t>
            </a:r>
            <a:r>
              <a:rPr lang="en-US" sz="1600" dirty="0">
                <a:solidFill>
                  <a:schemeClr val="dk1"/>
                </a:solidFill>
                <a:latin typeface="Lato"/>
                <a:ea typeface="Lato"/>
                <a:cs typeface="Lato"/>
                <a:sym typeface="Lato"/>
              </a:rPr>
              <a:t> </a:t>
            </a:r>
            <a:r>
              <a:rPr lang="en-US" sz="1600" b="1" dirty="0" err="1">
                <a:solidFill>
                  <a:schemeClr val="dk1"/>
                </a:solidFill>
                <a:latin typeface="Lato"/>
                <a:ea typeface="Lato"/>
                <a:cs typeface="Lato"/>
                <a:sym typeface="Lato"/>
              </a:rPr>
              <a:t>Analyse</a:t>
            </a:r>
            <a:r>
              <a:rPr lang="en-US" sz="1600" b="1" dirty="0">
                <a:solidFill>
                  <a:schemeClr val="dk1"/>
                </a:solidFill>
                <a:latin typeface="Lato"/>
                <a:ea typeface="Lato"/>
                <a:cs typeface="Lato"/>
                <a:sym typeface="Lato"/>
              </a:rPr>
              <a:t> the patient wait times to identify the average  duration a patient spends before receiving care</a:t>
            </a:r>
            <a:r>
              <a:rPr lang="en-US" sz="1600" dirty="0" smtClean="0">
                <a:solidFill>
                  <a:schemeClr val="dk1"/>
                </a:solidFill>
                <a:latin typeface="Lato"/>
                <a:ea typeface="Lato"/>
                <a:cs typeface="Lato"/>
                <a:sym typeface="Lato"/>
              </a:rPr>
              <a:t>.</a:t>
            </a:r>
            <a:endParaRPr lang="en-US" sz="1600" dirty="0">
              <a:solidFill>
                <a:schemeClr val="dk1"/>
              </a:solidFill>
              <a:latin typeface="Lato"/>
              <a:ea typeface="Lato"/>
              <a:cs typeface="Lato"/>
              <a:sym typeface="Lato"/>
            </a:endParaRPr>
          </a:p>
          <a:p>
            <a:pPr marL="457200" lvl="0">
              <a:lnSpc>
                <a:spcPct val="113750"/>
              </a:lnSpc>
              <a:spcBef>
                <a:spcPts val="1000"/>
              </a:spcBef>
            </a:pPr>
            <a:r>
              <a:rPr lang="en-US" sz="1200" dirty="0">
                <a:solidFill>
                  <a:schemeClr val="dk1"/>
                </a:solidFill>
                <a:latin typeface="Lato"/>
                <a:ea typeface="Lato"/>
                <a:cs typeface="Lato"/>
                <a:sym typeface="Lato"/>
              </a:rPr>
              <a:t>We have assessed the average waiting time by creating a new measure in the sheet “</a:t>
            </a:r>
            <a:r>
              <a:rPr lang="en-US" sz="1200" i="1" dirty="0">
                <a:solidFill>
                  <a:schemeClr val="dk1"/>
                </a:solidFill>
                <a:latin typeface="Lato"/>
                <a:ea typeface="Lato"/>
                <a:cs typeface="Lato"/>
                <a:sym typeface="Lato"/>
              </a:rPr>
              <a:t>Hospital ER</a:t>
            </a:r>
            <a:r>
              <a:rPr lang="en-US" sz="1200" dirty="0">
                <a:solidFill>
                  <a:schemeClr val="dk1"/>
                </a:solidFill>
                <a:latin typeface="Lato"/>
                <a:ea typeface="Lato"/>
                <a:cs typeface="Lato"/>
                <a:sym typeface="Lato"/>
              </a:rPr>
              <a:t>”. </a:t>
            </a:r>
            <a:endParaRPr lang="en-US" sz="1200" dirty="0" smtClean="0">
              <a:solidFill>
                <a:schemeClr val="dk1"/>
              </a:solidFill>
              <a:latin typeface="Lato"/>
              <a:ea typeface="Lato"/>
              <a:cs typeface="Lato"/>
              <a:sym typeface="Lato"/>
            </a:endParaRPr>
          </a:p>
          <a:p>
            <a:pPr marL="457200" lvl="0">
              <a:lnSpc>
                <a:spcPct val="113750"/>
              </a:lnSpc>
              <a:spcBef>
                <a:spcPts val="1000"/>
              </a:spcBef>
            </a:pPr>
            <a:endParaRPr lang="en-US" sz="1200" dirty="0">
              <a:solidFill>
                <a:schemeClr val="dk1"/>
              </a:solidFill>
              <a:latin typeface="Lato"/>
              <a:ea typeface="Lato"/>
              <a:cs typeface="Lato"/>
              <a:sym typeface="Lato"/>
            </a:endParaRPr>
          </a:p>
          <a:p>
            <a:pPr marL="457200" lvl="0">
              <a:lnSpc>
                <a:spcPct val="113750"/>
              </a:lnSpc>
              <a:spcBef>
                <a:spcPts val="1000"/>
              </a:spcBef>
            </a:pPr>
            <a:r>
              <a:rPr lang="en-US" b="1" i="1" dirty="0" err="1">
                <a:solidFill>
                  <a:schemeClr val="tx1"/>
                </a:solidFill>
                <a:latin typeface="Lato"/>
                <a:ea typeface="Lato"/>
                <a:cs typeface="Lato"/>
                <a:sym typeface="Lato"/>
              </a:rPr>
              <a:t>Patient_Average_Wait_time</a:t>
            </a:r>
            <a:r>
              <a:rPr lang="en-US" b="1" i="1" dirty="0">
                <a:solidFill>
                  <a:schemeClr val="tx1"/>
                </a:solidFill>
                <a:latin typeface="Lato"/>
                <a:ea typeface="Lato"/>
                <a:cs typeface="Lato"/>
                <a:sym typeface="Lato"/>
              </a:rPr>
              <a:t> = AVERAGE('Hospital ER'[</a:t>
            </a:r>
            <a:r>
              <a:rPr lang="en-US" b="1" i="1" dirty="0" err="1">
                <a:solidFill>
                  <a:schemeClr val="tx1"/>
                </a:solidFill>
                <a:latin typeface="Lato"/>
                <a:ea typeface="Lato"/>
                <a:cs typeface="Lato"/>
                <a:sym typeface="Lato"/>
              </a:rPr>
              <a:t>patient_waittime</a:t>
            </a:r>
            <a:r>
              <a:rPr lang="en-US" b="1" i="1" dirty="0" smtClean="0">
                <a:solidFill>
                  <a:schemeClr val="tx1"/>
                </a:solidFill>
                <a:latin typeface="Lato"/>
                <a:ea typeface="Lato"/>
                <a:cs typeface="Lato"/>
                <a:sym typeface="Lato"/>
              </a:rPr>
              <a:t>])</a:t>
            </a:r>
          </a:p>
          <a:p>
            <a:pPr marL="457200" lvl="0">
              <a:lnSpc>
                <a:spcPct val="113750"/>
              </a:lnSpc>
              <a:spcBef>
                <a:spcPts val="1000"/>
              </a:spcBef>
            </a:pPr>
            <a:endParaRPr lang="en-US" sz="1200" b="1" i="1" dirty="0">
              <a:solidFill>
                <a:schemeClr val="dk1"/>
              </a:solidFill>
              <a:latin typeface="Lato"/>
              <a:ea typeface="Lato"/>
              <a:cs typeface="Lato"/>
              <a:sym typeface="Lato"/>
            </a:endParaRPr>
          </a:p>
          <a:p>
            <a:pPr marL="457200" lvl="0">
              <a:lnSpc>
                <a:spcPct val="113750"/>
              </a:lnSpc>
              <a:spcBef>
                <a:spcPts val="1000"/>
              </a:spcBef>
            </a:pPr>
            <a:endParaRPr lang="en-US" sz="1200" b="1" i="1" dirty="0" smtClean="0">
              <a:solidFill>
                <a:schemeClr val="dk1"/>
              </a:solidFill>
              <a:latin typeface="Lato"/>
              <a:ea typeface="Lato"/>
              <a:cs typeface="Lato"/>
              <a:sym typeface="Lato"/>
            </a:endParaRPr>
          </a:p>
          <a:p>
            <a:pPr marL="457200" lvl="0">
              <a:lnSpc>
                <a:spcPct val="113750"/>
              </a:lnSpc>
              <a:spcBef>
                <a:spcPts val="1000"/>
              </a:spcBef>
            </a:pPr>
            <a:endParaRPr lang="en-US" sz="1200" b="1" i="1" dirty="0">
              <a:solidFill>
                <a:schemeClr val="dk1"/>
              </a:solidFill>
              <a:latin typeface="Lato"/>
              <a:ea typeface="Lato"/>
              <a:cs typeface="Lato"/>
              <a:sym typeface="Lato"/>
            </a:endParaRPr>
          </a:p>
          <a:p>
            <a:pPr marL="457200" lvl="0">
              <a:lnSpc>
                <a:spcPct val="113750"/>
              </a:lnSpc>
              <a:spcBef>
                <a:spcPts val="1000"/>
              </a:spcBef>
            </a:pPr>
            <a:endParaRPr lang="en-US" sz="1200" b="1" i="1" dirty="0" smtClean="0">
              <a:solidFill>
                <a:schemeClr val="dk1"/>
              </a:solidFill>
              <a:latin typeface="Lato"/>
              <a:ea typeface="Lato"/>
              <a:cs typeface="Lato"/>
              <a:sym typeface="Lato"/>
            </a:endParaRPr>
          </a:p>
          <a:p>
            <a:pPr marL="457200" lvl="0">
              <a:lnSpc>
                <a:spcPct val="113750"/>
              </a:lnSpc>
              <a:spcBef>
                <a:spcPts val="1000"/>
              </a:spcBef>
            </a:pPr>
            <a:endParaRPr lang="en-US" sz="1600" b="1" i="1" dirty="0">
              <a:solidFill>
                <a:schemeClr val="dk1"/>
              </a:solidFill>
              <a:latin typeface="Lato"/>
              <a:ea typeface="Lato"/>
              <a:cs typeface="Lato"/>
              <a:sym typeface="Lato"/>
            </a:endParaRPr>
          </a:p>
        </p:txBody>
      </p:sp>
      <p:sp>
        <p:nvSpPr>
          <p:cNvPr id="102" name="Google Shape;102;p21"/>
          <p:cNvSpPr txBox="1"/>
          <p:nvPr/>
        </p:nvSpPr>
        <p:spPr>
          <a:xfrm>
            <a:off x="1891825" y="101775"/>
            <a:ext cx="52545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14000"/>
              </a:lnSpc>
              <a:spcBef>
                <a:spcPts val="0"/>
              </a:spcBef>
              <a:spcAft>
                <a:spcPts val="0"/>
              </a:spcAft>
              <a:buClr>
                <a:srgbClr val="000000"/>
              </a:buClr>
              <a:buSzPts val="1800"/>
              <a:buFont typeface="Arial"/>
              <a:buNone/>
            </a:pPr>
            <a:r>
              <a:rPr lang="en-GB" sz="1600" b="1" i="0" u="none" strike="noStrike" cap="none">
                <a:solidFill>
                  <a:schemeClr val="dk1"/>
                </a:solidFill>
                <a:latin typeface="Lato"/>
                <a:ea typeface="Lato"/>
                <a:cs typeface="Lato"/>
                <a:sym typeface="Lato"/>
              </a:rPr>
              <a:t>Objective Questions</a:t>
            </a:r>
            <a:endParaRPr sz="1600" b="0" i="0" u="none" strike="noStrike" cap="none">
              <a:solidFill>
                <a:srgbClr val="000000"/>
              </a:solidFill>
              <a:latin typeface="Lato"/>
              <a:ea typeface="Lato"/>
              <a:cs typeface="Lato"/>
              <a:sym typeface="Lato"/>
            </a:endParaRPr>
          </a:p>
        </p:txBody>
      </p:sp>
      <p:pic>
        <p:nvPicPr>
          <p:cNvPr id="5" name="Picture 4"/>
          <p:cNvPicPr>
            <a:picLocks noChangeAspect="1"/>
          </p:cNvPicPr>
          <p:nvPr/>
        </p:nvPicPr>
        <p:blipFill>
          <a:blip r:embed="rId3"/>
          <a:stretch>
            <a:fillRect/>
          </a:stretch>
        </p:blipFill>
        <p:spPr>
          <a:xfrm>
            <a:off x="2036680" y="2710287"/>
            <a:ext cx="2133600" cy="1352550"/>
          </a:xfrm>
          <a:prstGeom prst="rect">
            <a:avLst/>
          </a:prstGeom>
        </p:spPr>
      </p:pic>
    </p:spTree>
    <p:extLst>
      <p:ext uri="{BB962C8B-B14F-4D97-AF65-F5344CB8AC3E}">
        <p14:creationId xmlns:p14="http://schemas.microsoft.com/office/powerpoint/2010/main" val="1692130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p:nvPr/>
        </p:nvSpPr>
        <p:spPr>
          <a:xfrm>
            <a:off x="701850" y="444700"/>
            <a:ext cx="7740300" cy="3847626"/>
          </a:xfrm>
          <a:prstGeom prst="rect">
            <a:avLst/>
          </a:prstGeom>
          <a:noFill/>
          <a:ln>
            <a:noFill/>
          </a:ln>
        </p:spPr>
        <p:txBody>
          <a:bodyPr spcFirstLastPara="1" wrap="square" lIns="91425" tIns="91425" rIns="91425" bIns="91425" anchor="t" anchorCtr="0">
            <a:spAutoFit/>
          </a:bodyPr>
          <a:lstStyle/>
          <a:p>
            <a:pPr marL="457200" lvl="0" indent="-311150">
              <a:lnSpc>
                <a:spcPct val="114000"/>
              </a:lnSpc>
              <a:spcBef>
                <a:spcPts val="1000"/>
              </a:spcBef>
              <a:buClr>
                <a:schemeClr val="dk1"/>
              </a:buClr>
              <a:buSzPts val="1300"/>
            </a:pPr>
            <a:r>
              <a:rPr lang="en-US" sz="1300" b="1" dirty="0" smtClean="0">
                <a:solidFill>
                  <a:schemeClr val="dk1"/>
                </a:solidFill>
                <a:latin typeface="Lato"/>
                <a:ea typeface="Lato"/>
                <a:cs typeface="Lato"/>
                <a:sym typeface="Lato"/>
              </a:rPr>
              <a:t>3.	Visits </a:t>
            </a:r>
            <a:r>
              <a:rPr lang="en-US" sz="1300" b="1" dirty="0">
                <a:solidFill>
                  <a:schemeClr val="dk1"/>
                </a:solidFill>
                <a:latin typeface="Lato"/>
                <a:ea typeface="Lato"/>
                <a:cs typeface="Lato"/>
                <a:sym typeface="Lato"/>
              </a:rPr>
              <a:t>by Department Referral:</a:t>
            </a:r>
            <a:r>
              <a:rPr lang="en-US" sz="1300" dirty="0">
                <a:solidFill>
                  <a:schemeClr val="dk1"/>
                </a:solidFill>
                <a:latin typeface="Lato"/>
                <a:ea typeface="Lato"/>
                <a:cs typeface="Lato"/>
                <a:sym typeface="Lato"/>
              </a:rPr>
              <a:t> Calculate the total number of visits to each department based on referrals to understand which departments are most frequently </a:t>
            </a:r>
            <a:r>
              <a:rPr lang="en-US" sz="1300" dirty="0" smtClean="0">
                <a:solidFill>
                  <a:schemeClr val="dk1"/>
                </a:solidFill>
                <a:latin typeface="Lato"/>
                <a:ea typeface="Lato"/>
                <a:cs typeface="Lato"/>
                <a:sym typeface="Lato"/>
              </a:rPr>
              <a:t>visited.</a:t>
            </a:r>
          </a:p>
          <a:p>
            <a:pPr marL="457200" lvl="0">
              <a:lnSpc>
                <a:spcPct val="114000"/>
              </a:lnSpc>
              <a:spcBef>
                <a:spcPts val="1000"/>
              </a:spcBef>
            </a:pPr>
            <a:r>
              <a:rPr lang="en-US" sz="1300" dirty="0" smtClean="0">
                <a:solidFill>
                  <a:schemeClr val="dk1"/>
                </a:solidFill>
                <a:latin typeface="Lato"/>
                <a:ea typeface="Lato"/>
                <a:cs typeface="Lato"/>
                <a:sym typeface="Lato"/>
              </a:rPr>
              <a:t>In Power Query Editor , we have transformed the data by grouping it with department types and fetched the required information.</a:t>
            </a:r>
          </a:p>
          <a:p>
            <a:pPr marL="457200" lvl="0">
              <a:lnSpc>
                <a:spcPct val="114000"/>
              </a:lnSpc>
              <a:spcBef>
                <a:spcPts val="1000"/>
              </a:spcBef>
            </a:pPr>
            <a:endParaRPr lang="en-US" sz="1300" dirty="0">
              <a:solidFill>
                <a:schemeClr val="dk1"/>
              </a:solidFill>
              <a:latin typeface="Lato"/>
              <a:ea typeface="Lato"/>
              <a:cs typeface="Lato"/>
              <a:sym typeface="Lato"/>
            </a:endParaRPr>
          </a:p>
          <a:p>
            <a:pPr marL="457200" lvl="0">
              <a:lnSpc>
                <a:spcPct val="114000"/>
              </a:lnSpc>
              <a:spcBef>
                <a:spcPts val="1000"/>
              </a:spcBef>
            </a:pPr>
            <a:endParaRPr lang="en-US" sz="1300" dirty="0" smtClean="0">
              <a:solidFill>
                <a:schemeClr val="dk1"/>
              </a:solidFill>
              <a:latin typeface="Lato"/>
              <a:ea typeface="Lato"/>
              <a:cs typeface="Lato"/>
              <a:sym typeface="Lato"/>
            </a:endParaRPr>
          </a:p>
          <a:p>
            <a:pPr marL="457200" lvl="0">
              <a:lnSpc>
                <a:spcPct val="114000"/>
              </a:lnSpc>
              <a:spcBef>
                <a:spcPts val="1000"/>
              </a:spcBef>
            </a:pPr>
            <a:endParaRPr lang="en-US" sz="1300" dirty="0">
              <a:solidFill>
                <a:schemeClr val="dk1"/>
              </a:solidFill>
              <a:latin typeface="Lato"/>
              <a:ea typeface="Lato"/>
              <a:cs typeface="Lato"/>
              <a:sym typeface="Lato"/>
            </a:endParaRPr>
          </a:p>
          <a:p>
            <a:pPr marL="457200" lvl="0">
              <a:lnSpc>
                <a:spcPct val="114000"/>
              </a:lnSpc>
              <a:spcBef>
                <a:spcPts val="1000"/>
              </a:spcBef>
            </a:pPr>
            <a:endParaRPr lang="en-US" sz="1300" dirty="0" smtClean="0">
              <a:solidFill>
                <a:schemeClr val="dk1"/>
              </a:solidFill>
              <a:latin typeface="Lato"/>
              <a:ea typeface="Lato"/>
              <a:cs typeface="Lato"/>
              <a:sym typeface="Lato"/>
            </a:endParaRPr>
          </a:p>
          <a:p>
            <a:pPr marL="457200" lvl="0">
              <a:lnSpc>
                <a:spcPct val="114000"/>
              </a:lnSpc>
              <a:spcBef>
                <a:spcPts val="1000"/>
              </a:spcBef>
            </a:pPr>
            <a:endParaRPr lang="en-US" sz="1300" dirty="0">
              <a:solidFill>
                <a:schemeClr val="dk1"/>
              </a:solidFill>
              <a:latin typeface="Lato"/>
              <a:ea typeface="Lato"/>
              <a:cs typeface="Lato"/>
              <a:sym typeface="Lato"/>
            </a:endParaRPr>
          </a:p>
          <a:p>
            <a:pPr marL="457200" lvl="0">
              <a:lnSpc>
                <a:spcPct val="114000"/>
              </a:lnSpc>
              <a:spcBef>
                <a:spcPts val="1000"/>
              </a:spcBef>
            </a:pPr>
            <a:endParaRPr lang="en-US" sz="1300" dirty="0" smtClean="0">
              <a:solidFill>
                <a:schemeClr val="dk1"/>
              </a:solidFill>
              <a:latin typeface="Lato"/>
              <a:ea typeface="Lato"/>
              <a:cs typeface="Lato"/>
              <a:sym typeface="Lato"/>
            </a:endParaRPr>
          </a:p>
          <a:p>
            <a:pPr marL="457200" lvl="0">
              <a:lnSpc>
                <a:spcPct val="114000"/>
              </a:lnSpc>
              <a:spcBef>
                <a:spcPts val="1000"/>
              </a:spcBef>
            </a:pPr>
            <a:r>
              <a:rPr lang="en-US" sz="1300" b="1" dirty="0" smtClean="0">
                <a:solidFill>
                  <a:schemeClr val="dk1"/>
                </a:solidFill>
                <a:latin typeface="Lato"/>
                <a:ea typeface="Lato"/>
                <a:cs typeface="Lato"/>
                <a:sym typeface="Lato"/>
              </a:rPr>
              <a:t>General </a:t>
            </a:r>
            <a:r>
              <a:rPr lang="en-US" sz="1300" b="1" dirty="0">
                <a:solidFill>
                  <a:schemeClr val="dk1"/>
                </a:solidFill>
                <a:latin typeface="Lato"/>
                <a:ea typeface="Lato"/>
                <a:cs typeface="Lato"/>
                <a:sym typeface="Lato"/>
              </a:rPr>
              <a:t>Practice is the department which is frequently </a:t>
            </a:r>
            <a:r>
              <a:rPr lang="en-US" sz="1300" b="1" dirty="0" smtClean="0">
                <a:solidFill>
                  <a:schemeClr val="dk1"/>
                </a:solidFill>
                <a:latin typeface="Lato"/>
                <a:ea typeface="Lato"/>
                <a:cs typeface="Lato"/>
                <a:sym typeface="Lato"/>
              </a:rPr>
              <a:t>visited</a:t>
            </a:r>
            <a:endParaRPr lang="en-GB" sz="1300" dirty="0">
              <a:solidFill>
                <a:schemeClr val="dk1"/>
              </a:solidFill>
              <a:latin typeface="Lato"/>
              <a:ea typeface="Lato"/>
              <a:cs typeface="Lato"/>
              <a:sym typeface="Lato"/>
            </a:endParaRPr>
          </a:p>
        </p:txBody>
      </p:sp>
      <p:sp>
        <p:nvSpPr>
          <p:cNvPr id="108" name="Google Shape;108;p22"/>
          <p:cNvSpPr txBox="1"/>
          <p:nvPr/>
        </p:nvSpPr>
        <p:spPr>
          <a:xfrm>
            <a:off x="1891825" y="101775"/>
            <a:ext cx="52545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14000"/>
              </a:lnSpc>
              <a:spcBef>
                <a:spcPts val="0"/>
              </a:spcBef>
              <a:spcAft>
                <a:spcPts val="0"/>
              </a:spcAft>
              <a:buClr>
                <a:srgbClr val="000000"/>
              </a:buClr>
              <a:buSzPts val="1800"/>
              <a:buFont typeface="Arial"/>
              <a:buNone/>
            </a:pPr>
            <a:r>
              <a:rPr lang="en-GB" sz="1600" b="1" i="0" u="none" strike="noStrike" cap="none">
                <a:solidFill>
                  <a:schemeClr val="dk1"/>
                </a:solidFill>
                <a:latin typeface="Lato"/>
                <a:ea typeface="Lato"/>
                <a:cs typeface="Lato"/>
                <a:sym typeface="Lato"/>
              </a:rPr>
              <a:t>Objective Questions (</a:t>
            </a:r>
            <a:r>
              <a:rPr lang="en-GB" sz="1600" b="1">
                <a:solidFill>
                  <a:schemeClr val="dk1"/>
                </a:solidFill>
                <a:latin typeface="Lato"/>
                <a:ea typeface="Lato"/>
                <a:cs typeface="Lato"/>
                <a:sym typeface="Lato"/>
              </a:rPr>
              <a:t>Cont..)</a:t>
            </a:r>
            <a:endParaRPr sz="1600" b="1">
              <a:solidFill>
                <a:schemeClr val="dk1"/>
              </a:solidFill>
              <a:latin typeface="Lato"/>
              <a:ea typeface="Lato"/>
              <a:cs typeface="Lato"/>
              <a:sym typeface="Lato"/>
            </a:endParaRPr>
          </a:p>
        </p:txBody>
      </p:sp>
      <p:pic>
        <p:nvPicPr>
          <p:cNvPr id="5" name="Picture 4"/>
          <p:cNvPicPr/>
          <p:nvPr/>
        </p:nvPicPr>
        <p:blipFill>
          <a:blip r:embed="rId3"/>
          <a:stretch>
            <a:fillRect/>
          </a:stretch>
        </p:blipFill>
        <p:spPr>
          <a:xfrm>
            <a:off x="1077363" y="1774478"/>
            <a:ext cx="3702867" cy="1720160"/>
          </a:xfrm>
          <a:prstGeom prst="rect">
            <a:avLst/>
          </a:prstGeom>
        </p:spPr>
      </p:pic>
      <p:pic>
        <p:nvPicPr>
          <p:cNvPr id="6" name="Picture 5"/>
          <p:cNvPicPr/>
          <p:nvPr/>
        </p:nvPicPr>
        <p:blipFill>
          <a:blip r:embed="rId4"/>
          <a:stretch>
            <a:fillRect/>
          </a:stretch>
        </p:blipFill>
        <p:spPr>
          <a:xfrm>
            <a:off x="4881026" y="1964602"/>
            <a:ext cx="3561124" cy="19901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p:nvPr/>
        </p:nvSpPr>
        <p:spPr>
          <a:xfrm>
            <a:off x="1856550" y="134675"/>
            <a:ext cx="52545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14000"/>
              </a:lnSpc>
              <a:spcBef>
                <a:spcPts val="0"/>
              </a:spcBef>
              <a:spcAft>
                <a:spcPts val="0"/>
              </a:spcAft>
              <a:buClr>
                <a:srgbClr val="000000"/>
              </a:buClr>
              <a:buSzPts val="1800"/>
              <a:buFont typeface="Arial"/>
              <a:buNone/>
            </a:pPr>
            <a:r>
              <a:rPr lang="en-GB" sz="1600" b="1" i="0" u="none" strike="noStrike" cap="none">
                <a:solidFill>
                  <a:schemeClr val="dk1"/>
                </a:solidFill>
                <a:latin typeface="Lato"/>
                <a:ea typeface="Lato"/>
                <a:cs typeface="Lato"/>
                <a:sym typeface="Lato"/>
              </a:rPr>
              <a:t>Objective Questions (Cont..)</a:t>
            </a:r>
            <a:endParaRPr sz="1600" b="0" i="0" u="none" strike="noStrike" cap="none">
              <a:solidFill>
                <a:srgbClr val="000000"/>
              </a:solidFill>
              <a:latin typeface="Lato"/>
              <a:ea typeface="Lato"/>
              <a:cs typeface="Lato"/>
              <a:sym typeface="Lato"/>
            </a:endParaRPr>
          </a:p>
        </p:txBody>
      </p:sp>
      <p:sp>
        <p:nvSpPr>
          <p:cNvPr id="114" name="Google Shape;114;p23"/>
          <p:cNvSpPr txBox="1"/>
          <p:nvPr/>
        </p:nvSpPr>
        <p:spPr>
          <a:xfrm>
            <a:off x="357300" y="565775"/>
            <a:ext cx="8429400" cy="4168419"/>
          </a:xfrm>
          <a:prstGeom prst="rect">
            <a:avLst/>
          </a:prstGeom>
          <a:noFill/>
          <a:ln>
            <a:noFill/>
          </a:ln>
        </p:spPr>
        <p:txBody>
          <a:bodyPr spcFirstLastPara="1" wrap="square" lIns="91425" tIns="91425" rIns="91425" bIns="91425" anchor="t" anchorCtr="0">
            <a:spAutoFit/>
          </a:bodyPr>
          <a:lstStyle/>
          <a:p>
            <a:pPr marL="457200" lvl="0" indent="-311150">
              <a:lnSpc>
                <a:spcPct val="114000"/>
              </a:lnSpc>
              <a:spcBef>
                <a:spcPts val="1000"/>
              </a:spcBef>
              <a:buClr>
                <a:schemeClr val="dk1"/>
              </a:buClr>
              <a:buSzPts val="1300"/>
              <a:buFont typeface="Lato"/>
              <a:buAutoNum type="arabicPeriod" startAt="4"/>
            </a:pPr>
            <a:r>
              <a:rPr lang="en-US" b="1" dirty="0">
                <a:solidFill>
                  <a:schemeClr val="dk1"/>
                </a:solidFill>
                <a:latin typeface="Lato"/>
                <a:ea typeface="Lato"/>
                <a:cs typeface="Lato"/>
                <a:sym typeface="Lato"/>
              </a:rPr>
              <a:t>Patient Visits by Age Group</a:t>
            </a:r>
            <a:r>
              <a:rPr lang="en-US" dirty="0">
                <a:solidFill>
                  <a:schemeClr val="dk1"/>
                </a:solidFill>
                <a:latin typeface="Lato"/>
                <a:ea typeface="Lato"/>
                <a:cs typeface="Lato"/>
                <a:sym typeface="Lato"/>
              </a:rPr>
              <a:t>: Segregate patient visits according to different age groups to see which         demographics utilize healthcare services the most.</a:t>
            </a:r>
          </a:p>
          <a:p>
            <a:pPr marL="457200" lvl="0">
              <a:lnSpc>
                <a:spcPct val="114000"/>
              </a:lnSpc>
              <a:spcBef>
                <a:spcPts val="1000"/>
              </a:spcBef>
            </a:pPr>
            <a:r>
              <a:rPr lang="en-US" dirty="0">
                <a:solidFill>
                  <a:schemeClr val="dk1"/>
                </a:solidFill>
                <a:latin typeface="Lato"/>
                <a:ea typeface="Lato"/>
                <a:cs typeface="Lato"/>
                <a:sym typeface="Lato"/>
              </a:rPr>
              <a:t>We have created a custom column in order to segregate the patients with different age-groups.</a:t>
            </a:r>
          </a:p>
          <a:p>
            <a:pPr marL="457200" lvl="0">
              <a:lnSpc>
                <a:spcPct val="114000"/>
              </a:lnSpc>
              <a:spcBef>
                <a:spcPts val="1000"/>
              </a:spcBef>
            </a:pPr>
            <a:endParaRPr lang="en-US" dirty="0">
              <a:solidFill>
                <a:schemeClr val="dk1"/>
              </a:solidFill>
              <a:latin typeface="Lato"/>
              <a:ea typeface="Lato"/>
              <a:cs typeface="Lato"/>
              <a:sym typeface="Lato"/>
            </a:endParaRPr>
          </a:p>
          <a:p>
            <a:pPr marL="457200" lvl="0">
              <a:lnSpc>
                <a:spcPct val="114000"/>
              </a:lnSpc>
              <a:spcBef>
                <a:spcPts val="1000"/>
              </a:spcBef>
            </a:pPr>
            <a:endParaRPr lang="en-US" dirty="0">
              <a:solidFill>
                <a:schemeClr val="dk1"/>
              </a:solidFill>
              <a:latin typeface="Lato"/>
              <a:ea typeface="Lato"/>
              <a:cs typeface="Lato"/>
              <a:sym typeface="Lato"/>
            </a:endParaRPr>
          </a:p>
          <a:p>
            <a:pPr marL="457200" lvl="0">
              <a:lnSpc>
                <a:spcPct val="114000"/>
              </a:lnSpc>
              <a:spcBef>
                <a:spcPts val="1000"/>
              </a:spcBef>
            </a:pPr>
            <a:endParaRPr lang="en-US" dirty="0" smtClean="0">
              <a:solidFill>
                <a:schemeClr val="dk1"/>
              </a:solidFill>
              <a:latin typeface="Lato"/>
              <a:ea typeface="Lato"/>
              <a:cs typeface="Lato"/>
              <a:sym typeface="Lato"/>
            </a:endParaRPr>
          </a:p>
          <a:p>
            <a:pPr marL="457200" lvl="0">
              <a:lnSpc>
                <a:spcPct val="114000"/>
              </a:lnSpc>
              <a:spcBef>
                <a:spcPts val="1000"/>
              </a:spcBef>
            </a:pPr>
            <a:endParaRPr lang="en-US" dirty="0">
              <a:solidFill>
                <a:schemeClr val="dk1"/>
              </a:solidFill>
              <a:latin typeface="Lato"/>
              <a:ea typeface="Lato"/>
              <a:cs typeface="Lato"/>
              <a:sym typeface="Lato"/>
            </a:endParaRPr>
          </a:p>
          <a:p>
            <a:pPr marL="457200" lvl="0">
              <a:lnSpc>
                <a:spcPct val="114000"/>
              </a:lnSpc>
              <a:spcBef>
                <a:spcPts val="1000"/>
              </a:spcBef>
            </a:pPr>
            <a:r>
              <a:rPr lang="en-US" dirty="0" smtClean="0">
                <a:solidFill>
                  <a:schemeClr val="dk1"/>
                </a:solidFill>
                <a:latin typeface="Lato"/>
                <a:ea typeface="Lato"/>
                <a:cs typeface="Lato"/>
                <a:sym typeface="Lato"/>
              </a:rPr>
              <a:t> </a:t>
            </a:r>
          </a:p>
          <a:p>
            <a:pPr marL="457200" lvl="0">
              <a:lnSpc>
                <a:spcPct val="114000"/>
              </a:lnSpc>
              <a:spcBef>
                <a:spcPts val="1000"/>
              </a:spcBef>
            </a:pPr>
            <a:endParaRPr lang="en-US" dirty="0">
              <a:solidFill>
                <a:schemeClr val="dk1"/>
              </a:solidFill>
              <a:latin typeface="Lato"/>
              <a:ea typeface="Lato"/>
              <a:cs typeface="Lato"/>
              <a:sym typeface="Lato"/>
            </a:endParaRPr>
          </a:p>
          <a:p>
            <a:pPr marL="457200" lvl="0">
              <a:lnSpc>
                <a:spcPct val="114000"/>
              </a:lnSpc>
              <a:spcBef>
                <a:spcPts val="1000"/>
              </a:spcBef>
            </a:pPr>
            <a:endParaRPr lang="en-US" dirty="0" smtClean="0">
              <a:solidFill>
                <a:schemeClr val="dk1"/>
              </a:solidFill>
              <a:latin typeface="Lato"/>
              <a:ea typeface="Lato"/>
              <a:cs typeface="Lato"/>
              <a:sym typeface="Lato"/>
            </a:endParaRPr>
          </a:p>
          <a:p>
            <a:pPr marL="457200" lvl="0">
              <a:lnSpc>
                <a:spcPct val="114000"/>
              </a:lnSpc>
              <a:spcBef>
                <a:spcPts val="1000"/>
              </a:spcBef>
            </a:pPr>
            <a:endParaRPr lang="en-US" dirty="0" smtClean="0">
              <a:solidFill>
                <a:schemeClr val="dk1"/>
              </a:solidFill>
              <a:latin typeface="Lato"/>
              <a:ea typeface="Lato"/>
              <a:cs typeface="Lato"/>
              <a:sym typeface="Lato"/>
            </a:endParaRPr>
          </a:p>
        </p:txBody>
      </p:sp>
      <p:pic>
        <p:nvPicPr>
          <p:cNvPr id="4" name="Picture 3"/>
          <p:cNvPicPr/>
          <p:nvPr/>
        </p:nvPicPr>
        <p:blipFill>
          <a:blip r:embed="rId3"/>
          <a:stretch>
            <a:fillRect/>
          </a:stretch>
        </p:blipFill>
        <p:spPr>
          <a:xfrm>
            <a:off x="906576" y="1733468"/>
            <a:ext cx="5349370" cy="2784211"/>
          </a:xfrm>
          <a:prstGeom prst="rect">
            <a:avLst/>
          </a:prstGeom>
        </p:spPr>
      </p:pic>
    </p:spTree>
  </p:cSld>
  <p:clrMapOvr>
    <a:masterClrMapping/>
  </p:clrMapOvr>
</p:sld>
</file>

<file path=ppt/theme/theme1.xml><?xml version="1.0" encoding="utf-8"?>
<a:theme xmlns:a="http://schemas.openxmlformats.org/drawingml/2006/main" name="newton">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286</TotalTime>
  <Words>2914</Words>
  <Application>Microsoft Office PowerPoint</Application>
  <PresentationFormat>On-screen Show (16:9)</PresentationFormat>
  <Paragraphs>512</Paragraphs>
  <Slides>47</Slides>
  <Notes>47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47</vt:i4>
      </vt:variant>
    </vt:vector>
  </HeadingPairs>
  <TitlesOfParts>
    <vt:vector size="50" baseType="lpstr">
      <vt:lpstr>Lato</vt:lpstr>
      <vt:lpstr>Arial</vt:lpstr>
      <vt:lpstr>newton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Windows10</dc:creator>
  <cp:lastModifiedBy>Windows10</cp:lastModifiedBy>
  <cp:revision>22</cp:revision>
  <dcterms:modified xsi:type="dcterms:W3CDTF">2024-05-17T06:50:13Z</dcterms:modified>
</cp:coreProperties>
</file>