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 Bold" charset="1" panose="00000800000000000000"/>
      <p:regular r:id="rId16"/>
    </p:embeddedFont>
    <p:embeddedFont>
      <p:font typeface="Poppins" charset="1" panose="00000500000000000000"/>
      <p:regular r:id="rId17"/>
    </p:embeddedFont>
    <p:embeddedFont>
      <p:font typeface="Inter Bold" charset="1" panose="020B0802030000000004"/>
      <p:regular r:id="rId18"/>
    </p:embeddedFont>
    <p:embeddedFont>
      <p:font typeface="Inter" charset="1" panose="020B0502030000000004"/>
      <p:regular r:id="rId19"/>
    </p:embeddedFont>
    <p:embeddedFont>
      <p:font typeface="Barlow Bold" charset="1" panose="00000800000000000000"/>
      <p:regular r:id="rId20"/>
    </p:embeddedFont>
    <p:embeddedFont>
      <p:font typeface="Barlow Medium" charset="1" panose="00000600000000000000"/>
      <p:regular r:id="rId21"/>
    </p:embeddedFont>
    <p:embeddedFont>
      <p:font typeface="Barlow Semi-Bold" charset="1" panose="00000700000000000000"/>
      <p:regular r:id="rId22"/>
    </p:embeddedFont>
    <p:embeddedFont>
      <p:font typeface="DM Sans Bold" charset="1" panose="00000000000000000000"/>
      <p:regular r:id="rId23"/>
    </p:embeddedFont>
    <p:embeddedFont>
      <p:font typeface="DM Sans" charset="1" panose="00000000000000000000"/>
      <p:regular r:id="rId24"/>
    </p:embeddedFont>
    <p:embeddedFont>
      <p:font typeface="Montserrat Classic" charset="1" panose="00000500000000000000"/>
      <p:regular r:id="rId25"/>
    </p:embeddedFont>
    <p:embeddedFont>
      <p:font typeface="Montserrat Classic Bold" charset="1" panose="00000800000000000000"/>
      <p:regular r:id="rId26"/>
    </p:embeddedFont>
    <p:embeddedFont>
      <p:font typeface="Public Sans" charset="1" panose="00000000000000000000"/>
      <p:regular r:id="rId27"/>
    </p:embeddedFont>
    <p:embeddedFont>
      <p:font typeface="Public Sans Bold" charset="1" panose="000000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49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22.png" Type="http://schemas.openxmlformats.org/officeDocument/2006/relationships/image"/><Relationship Id="rId13" Target="../media/image23.svg" Type="http://schemas.openxmlformats.org/officeDocument/2006/relationships/image"/><Relationship Id="rId14" Target="../media/image24.png" Type="http://schemas.openxmlformats.org/officeDocument/2006/relationships/image"/><Relationship Id="rId15" Target="../media/image25.svg" Type="http://schemas.openxmlformats.org/officeDocument/2006/relationships/image"/><Relationship Id="rId16" Target="../media/image26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14" Target="../media/image31.png" Type="http://schemas.openxmlformats.org/officeDocument/2006/relationships/image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png" Type="http://schemas.openxmlformats.org/officeDocument/2006/relationships/image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12" Target="../media/image36.png" Type="http://schemas.openxmlformats.org/officeDocument/2006/relationships/image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png" Type="http://schemas.openxmlformats.org/officeDocument/2006/relationships/image"/><Relationship Id="rId12" Target="../media/image39.svg" Type="http://schemas.openxmlformats.org/officeDocument/2006/relationships/image"/><Relationship Id="rId13" Target="../media/image40.png" Type="http://schemas.openxmlformats.org/officeDocument/2006/relationships/image"/><Relationship Id="rId14" Target="../media/image41.png" Type="http://schemas.openxmlformats.org/officeDocument/2006/relationships/image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png" Type="http://schemas.openxmlformats.org/officeDocument/2006/relationships/image"/><Relationship Id="rId11" Target="../media/image43.svg" Type="http://schemas.openxmlformats.org/officeDocument/2006/relationships/image"/><Relationship Id="rId12" Target="../media/image44.png" Type="http://schemas.openxmlformats.org/officeDocument/2006/relationships/image"/><Relationship Id="rId13" Target="../media/image45.svg" Type="http://schemas.openxmlformats.org/officeDocument/2006/relationships/image"/><Relationship Id="rId14" Target="../media/image46.png" Type="http://schemas.openxmlformats.org/officeDocument/2006/relationships/image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png" Type="http://schemas.openxmlformats.org/officeDocument/2006/relationships/image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png" Type="http://schemas.openxmlformats.org/officeDocument/2006/relationships/image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816745">
            <a:off x="12537760" y="5402034"/>
            <a:ext cx="9769056" cy="3072812"/>
          </a:xfrm>
          <a:custGeom>
            <a:avLst/>
            <a:gdLst/>
            <a:ahLst/>
            <a:cxnLst/>
            <a:rect r="r" b="b" t="t" l="l"/>
            <a:pathLst>
              <a:path h="3072812" w="9769056">
                <a:moveTo>
                  <a:pt x="0" y="0"/>
                </a:moveTo>
                <a:lnTo>
                  <a:pt x="9769056" y="0"/>
                </a:lnTo>
                <a:lnTo>
                  <a:pt x="9769056" y="3072812"/>
                </a:lnTo>
                <a:lnTo>
                  <a:pt x="0" y="3072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816745">
            <a:off x="7616063" y="-23683"/>
            <a:ext cx="9769056" cy="3072812"/>
          </a:xfrm>
          <a:custGeom>
            <a:avLst/>
            <a:gdLst/>
            <a:ahLst/>
            <a:cxnLst/>
            <a:rect r="r" b="b" t="t" l="l"/>
            <a:pathLst>
              <a:path h="3072812" w="9769056">
                <a:moveTo>
                  <a:pt x="0" y="0"/>
                </a:moveTo>
                <a:lnTo>
                  <a:pt x="9769056" y="0"/>
                </a:lnTo>
                <a:lnTo>
                  <a:pt x="9769056" y="3072812"/>
                </a:lnTo>
                <a:lnTo>
                  <a:pt x="0" y="3072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816745">
            <a:off x="6177408" y="768153"/>
            <a:ext cx="5461122" cy="1257455"/>
          </a:xfrm>
          <a:custGeom>
            <a:avLst/>
            <a:gdLst/>
            <a:ahLst/>
            <a:cxnLst/>
            <a:rect r="r" b="b" t="t" l="l"/>
            <a:pathLst>
              <a:path h="1257455" w="5461122">
                <a:moveTo>
                  <a:pt x="0" y="0"/>
                </a:moveTo>
                <a:lnTo>
                  <a:pt x="5461122" y="0"/>
                </a:lnTo>
                <a:lnTo>
                  <a:pt x="5461122" y="1257456"/>
                </a:lnTo>
                <a:lnTo>
                  <a:pt x="0" y="12574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3160" r="0" b="-2344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816745">
            <a:off x="14528739" y="9831871"/>
            <a:ext cx="5461122" cy="1257455"/>
          </a:xfrm>
          <a:custGeom>
            <a:avLst/>
            <a:gdLst/>
            <a:ahLst/>
            <a:cxnLst/>
            <a:rect r="r" b="b" t="t" l="l"/>
            <a:pathLst>
              <a:path h="1257455" w="5461122">
                <a:moveTo>
                  <a:pt x="0" y="0"/>
                </a:moveTo>
                <a:lnTo>
                  <a:pt x="5461122" y="0"/>
                </a:lnTo>
                <a:lnTo>
                  <a:pt x="5461122" y="1257455"/>
                </a:lnTo>
                <a:lnTo>
                  <a:pt x="0" y="12574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3160" r="0" b="-2344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525511" y="448215"/>
            <a:ext cx="9390570" cy="9390570"/>
          </a:xfrm>
          <a:custGeom>
            <a:avLst/>
            <a:gdLst/>
            <a:ahLst/>
            <a:cxnLst/>
            <a:rect r="r" b="b" t="t" l="l"/>
            <a:pathLst>
              <a:path h="9390570" w="9390570">
                <a:moveTo>
                  <a:pt x="0" y="0"/>
                </a:moveTo>
                <a:lnTo>
                  <a:pt x="9390570" y="0"/>
                </a:lnTo>
                <a:lnTo>
                  <a:pt x="9390570" y="9390570"/>
                </a:lnTo>
                <a:lnTo>
                  <a:pt x="0" y="9390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019305" y="942008"/>
            <a:ext cx="8402983" cy="8402983"/>
          </a:xfrm>
          <a:custGeom>
            <a:avLst/>
            <a:gdLst/>
            <a:ahLst/>
            <a:cxnLst/>
            <a:rect r="r" b="b" t="t" l="l"/>
            <a:pathLst>
              <a:path h="8402983" w="8402983">
                <a:moveTo>
                  <a:pt x="0" y="0"/>
                </a:moveTo>
                <a:lnTo>
                  <a:pt x="8402983" y="0"/>
                </a:lnTo>
                <a:lnTo>
                  <a:pt x="8402983" y="8402984"/>
                </a:lnTo>
                <a:lnTo>
                  <a:pt x="0" y="84029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483718" y="1406421"/>
            <a:ext cx="7474157" cy="7474157"/>
          </a:xfrm>
          <a:custGeom>
            <a:avLst/>
            <a:gdLst/>
            <a:ahLst/>
            <a:cxnLst/>
            <a:rect r="r" b="b" t="t" l="l"/>
            <a:pathLst>
              <a:path h="7474157" w="7474157">
                <a:moveTo>
                  <a:pt x="0" y="0"/>
                </a:moveTo>
                <a:lnTo>
                  <a:pt x="7474157" y="0"/>
                </a:lnTo>
                <a:lnTo>
                  <a:pt x="7474157" y="7474158"/>
                </a:lnTo>
                <a:lnTo>
                  <a:pt x="0" y="74741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905486" y="1828190"/>
            <a:ext cx="6630621" cy="663062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049272" y="1971989"/>
            <a:ext cx="6343048" cy="6343023"/>
            <a:chOff x="0" y="0"/>
            <a:chExt cx="6350000" cy="63499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2"/>
              <a:stretch>
                <a:fillRect l="-25046" t="0" r="-25046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8910558" y="7621235"/>
            <a:ext cx="1259344" cy="1259344"/>
          </a:xfrm>
          <a:custGeom>
            <a:avLst/>
            <a:gdLst/>
            <a:ahLst/>
            <a:cxnLst/>
            <a:rect r="r" b="b" t="t" l="l"/>
            <a:pathLst>
              <a:path h="1259344" w="1259344">
                <a:moveTo>
                  <a:pt x="0" y="0"/>
                </a:moveTo>
                <a:lnTo>
                  <a:pt x="1259343" y="0"/>
                </a:lnTo>
                <a:lnTo>
                  <a:pt x="1259343" y="1259344"/>
                </a:lnTo>
                <a:lnTo>
                  <a:pt x="0" y="125934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406358" y="5910387"/>
            <a:ext cx="1501611" cy="1501611"/>
          </a:xfrm>
          <a:custGeom>
            <a:avLst/>
            <a:gdLst/>
            <a:ahLst/>
            <a:cxnLst/>
            <a:rect r="r" b="b" t="t" l="l"/>
            <a:pathLst>
              <a:path h="1501611" w="1501611">
                <a:moveTo>
                  <a:pt x="0" y="0"/>
                </a:moveTo>
                <a:lnTo>
                  <a:pt x="1501611" y="0"/>
                </a:lnTo>
                <a:lnTo>
                  <a:pt x="1501611" y="1501611"/>
                </a:lnTo>
                <a:lnTo>
                  <a:pt x="0" y="15016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6" id="16"/>
          <p:cNvSpPr/>
          <p:nvPr/>
        </p:nvSpPr>
        <p:spPr>
          <a:xfrm>
            <a:off x="389131" y="2765783"/>
            <a:ext cx="6492240" cy="0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389131" y="5435786"/>
            <a:ext cx="6492240" cy="0"/>
          </a:xfrm>
          <a:prstGeom prst="line">
            <a:avLst/>
          </a:prstGeom>
          <a:ln cap="flat" w="3810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389131" y="6261372"/>
            <a:ext cx="6492240" cy="0"/>
          </a:xfrm>
          <a:prstGeom prst="line">
            <a:avLst/>
          </a:prstGeom>
          <a:ln cap="flat" w="3810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389131" y="1905314"/>
            <a:ext cx="8124516" cy="568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2"/>
              </a:lnSpc>
            </a:pPr>
            <a:r>
              <a:rPr lang="en-US" sz="3327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Fashion-MNIST Classification Project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99360" y="4826325"/>
            <a:ext cx="2894991" cy="434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b="true" sz="2803" spc="-8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Mehrdad Naderi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99360" y="5601443"/>
            <a:ext cx="5489687" cy="434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b="true" sz="2803" spc="-8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University of Colorado Boulder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99360" y="6376560"/>
            <a:ext cx="2894991" cy="434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b="true" sz="2803" spc="-8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2024 - Fall 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05338" y="2927847"/>
            <a:ext cx="8124516" cy="956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2"/>
              </a:lnSpc>
            </a:pPr>
            <a:r>
              <a:rPr lang="en-US" sz="282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Building a Convolutional Neural Network (CNN) for Image Classification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816745">
            <a:off x="12537760" y="5402034"/>
            <a:ext cx="9769056" cy="3072812"/>
          </a:xfrm>
          <a:custGeom>
            <a:avLst/>
            <a:gdLst/>
            <a:ahLst/>
            <a:cxnLst/>
            <a:rect r="r" b="b" t="t" l="l"/>
            <a:pathLst>
              <a:path h="3072812" w="9769056">
                <a:moveTo>
                  <a:pt x="0" y="0"/>
                </a:moveTo>
                <a:lnTo>
                  <a:pt x="9769056" y="0"/>
                </a:lnTo>
                <a:lnTo>
                  <a:pt x="9769056" y="3072812"/>
                </a:lnTo>
                <a:lnTo>
                  <a:pt x="0" y="3072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816745">
            <a:off x="7616063" y="-23683"/>
            <a:ext cx="9769056" cy="3072812"/>
          </a:xfrm>
          <a:custGeom>
            <a:avLst/>
            <a:gdLst/>
            <a:ahLst/>
            <a:cxnLst/>
            <a:rect r="r" b="b" t="t" l="l"/>
            <a:pathLst>
              <a:path h="3072812" w="9769056">
                <a:moveTo>
                  <a:pt x="0" y="0"/>
                </a:moveTo>
                <a:lnTo>
                  <a:pt x="9769056" y="0"/>
                </a:lnTo>
                <a:lnTo>
                  <a:pt x="9769056" y="3072812"/>
                </a:lnTo>
                <a:lnTo>
                  <a:pt x="0" y="3072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816745">
            <a:off x="6177408" y="768153"/>
            <a:ext cx="5461122" cy="1257455"/>
          </a:xfrm>
          <a:custGeom>
            <a:avLst/>
            <a:gdLst/>
            <a:ahLst/>
            <a:cxnLst/>
            <a:rect r="r" b="b" t="t" l="l"/>
            <a:pathLst>
              <a:path h="1257455" w="5461122">
                <a:moveTo>
                  <a:pt x="0" y="0"/>
                </a:moveTo>
                <a:lnTo>
                  <a:pt x="5461122" y="0"/>
                </a:lnTo>
                <a:lnTo>
                  <a:pt x="5461122" y="1257456"/>
                </a:lnTo>
                <a:lnTo>
                  <a:pt x="0" y="12574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3160" r="0" b="-2344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816745">
            <a:off x="14528739" y="9831871"/>
            <a:ext cx="5461122" cy="1257455"/>
          </a:xfrm>
          <a:custGeom>
            <a:avLst/>
            <a:gdLst/>
            <a:ahLst/>
            <a:cxnLst/>
            <a:rect r="r" b="b" t="t" l="l"/>
            <a:pathLst>
              <a:path h="1257455" w="5461122">
                <a:moveTo>
                  <a:pt x="0" y="0"/>
                </a:moveTo>
                <a:lnTo>
                  <a:pt x="5461122" y="0"/>
                </a:lnTo>
                <a:lnTo>
                  <a:pt x="5461122" y="1257455"/>
                </a:lnTo>
                <a:lnTo>
                  <a:pt x="0" y="12574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3160" r="0" b="-2344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525511" y="448215"/>
            <a:ext cx="9390570" cy="9390570"/>
          </a:xfrm>
          <a:custGeom>
            <a:avLst/>
            <a:gdLst/>
            <a:ahLst/>
            <a:cxnLst/>
            <a:rect r="r" b="b" t="t" l="l"/>
            <a:pathLst>
              <a:path h="9390570" w="9390570">
                <a:moveTo>
                  <a:pt x="0" y="0"/>
                </a:moveTo>
                <a:lnTo>
                  <a:pt x="9390570" y="0"/>
                </a:lnTo>
                <a:lnTo>
                  <a:pt x="9390570" y="9390570"/>
                </a:lnTo>
                <a:lnTo>
                  <a:pt x="0" y="9390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019305" y="942008"/>
            <a:ext cx="8402983" cy="8402983"/>
          </a:xfrm>
          <a:custGeom>
            <a:avLst/>
            <a:gdLst/>
            <a:ahLst/>
            <a:cxnLst/>
            <a:rect r="r" b="b" t="t" l="l"/>
            <a:pathLst>
              <a:path h="8402983" w="8402983">
                <a:moveTo>
                  <a:pt x="0" y="0"/>
                </a:moveTo>
                <a:lnTo>
                  <a:pt x="8402983" y="0"/>
                </a:lnTo>
                <a:lnTo>
                  <a:pt x="8402983" y="8402984"/>
                </a:lnTo>
                <a:lnTo>
                  <a:pt x="0" y="84029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483718" y="1406421"/>
            <a:ext cx="7474157" cy="7474157"/>
          </a:xfrm>
          <a:custGeom>
            <a:avLst/>
            <a:gdLst/>
            <a:ahLst/>
            <a:cxnLst/>
            <a:rect r="r" b="b" t="t" l="l"/>
            <a:pathLst>
              <a:path h="7474157" w="7474157">
                <a:moveTo>
                  <a:pt x="0" y="0"/>
                </a:moveTo>
                <a:lnTo>
                  <a:pt x="7474157" y="0"/>
                </a:lnTo>
                <a:lnTo>
                  <a:pt x="7474157" y="7474158"/>
                </a:lnTo>
                <a:lnTo>
                  <a:pt x="0" y="74741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905486" y="1828190"/>
            <a:ext cx="6630621" cy="663062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049272" y="1971989"/>
            <a:ext cx="6343048" cy="6343023"/>
            <a:chOff x="0" y="0"/>
            <a:chExt cx="6350000" cy="63499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2"/>
              <a:stretch>
                <a:fillRect l="-8996" t="0" r="-8996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8910558" y="7621235"/>
            <a:ext cx="1259344" cy="1259344"/>
          </a:xfrm>
          <a:custGeom>
            <a:avLst/>
            <a:gdLst/>
            <a:ahLst/>
            <a:cxnLst/>
            <a:rect r="r" b="b" t="t" l="l"/>
            <a:pathLst>
              <a:path h="1259344" w="1259344">
                <a:moveTo>
                  <a:pt x="0" y="0"/>
                </a:moveTo>
                <a:lnTo>
                  <a:pt x="1259343" y="0"/>
                </a:lnTo>
                <a:lnTo>
                  <a:pt x="1259343" y="1259344"/>
                </a:lnTo>
                <a:lnTo>
                  <a:pt x="0" y="125934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406358" y="5910387"/>
            <a:ext cx="1501611" cy="1501611"/>
          </a:xfrm>
          <a:custGeom>
            <a:avLst/>
            <a:gdLst/>
            <a:ahLst/>
            <a:cxnLst/>
            <a:rect r="r" b="b" t="t" l="l"/>
            <a:pathLst>
              <a:path h="1501611" w="1501611">
                <a:moveTo>
                  <a:pt x="0" y="0"/>
                </a:moveTo>
                <a:lnTo>
                  <a:pt x="1501611" y="0"/>
                </a:lnTo>
                <a:lnTo>
                  <a:pt x="1501611" y="1501611"/>
                </a:lnTo>
                <a:lnTo>
                  <a:pt x="0" y="15016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6" id="16"/>
          <p:cNvSpPr/>
          <p:nvPr/>
        </p:nvSpPr>
        <p:spPr>
          <a:xfrm>
            <a:off x="389131" y="3072256"/>
            <a:ext cx="8136380" cy="0"/>
          </a:xfrm>
          <a:prstGeom prst="line">
            <a:avLst/>
          </a:prstGeom>
          <a:ln cap="flat" w="4762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389131" y="4106919"/>
            <a:ext cx="8136380" cy="0"/>
          </a:xfrm>
          <a:prstGeom prst="line">
            <a:avLst/>
          </a:prstGeom>
          <a:ln cap="flat" w="4762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652600" y="2310863"/>
            <a:ext cx="3628138" cy="541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0"/>
              </a:lnSpc>
            </a:pPr>
            <a:r>
              <a:rPr lang="en-US" b="true" sz="3513" spc="-10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Mehrdad Naderi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52600" y="3282277"/>
            <a:ext cx="6879933" cy="541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0"/>
              </a:lnSpc>
            </a:pPr>
            <a:r>
              <a:rPr lang="en-US" b="true" sz="3513" spc="-10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University of Colorado Boulder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52600" y="4253691"/>
            <a:ext cx="3628138" cy="541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0"/>
              </a:lnSpc>
            </a:pPr>
            <a:r>
              <a:rPr lang="en-US" b="true" sz="3513" spc="-10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2024 - Fall 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62570" y="7053699"/>
            <a:ext cx="2533488" cy="725211"/>
          </a:xfrm>
          <a:custGeom>
            <a:avLst/>
            <a:gdLst/>
            <a:ahLst/>
            <a:cxnLst/>
            <a:rect r="r" b="b" t="t" l="l"/>
            <a:pathLst>
              <a:path h="725211" w="2533488">
                <a:moveTo>
                  <a:pt x="0" y="0"/>
                </a:moveTo>
                <a:lnTo>
                  <a:pt x="2533488" y="0"/>
                </a:lnTo>
                <a:lnTo>
                  <a:pt x="2533488" y="725210"/>
                </a:lnTo>
                <a:lnTo>
                  <a:pt x="0" y="725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11629" y="3683641"/>
            <a:ext cx="2533488" cy="725211"/>
          </a:xfrm>
          <a:custGeom>
            <a:avLst/>
            <a:gdLst/>
            <a:ahLst/>
            <a:cxnLst/>
            <a:rect r="r" b="b" t="t" l="l"/>
            <a:pathLst>
              <a:path h="725211" w="2533488">
                <a:moveTo>
                  <a:pt x="0" y="0"/>
                </a:moveTo>
                <a:lnTo>
                  <a:pt x="2533488" y="0"/>
                </a:lnTo>
                <a:lnTo>
                  <a:pt x="2533488" y="725211"/>
                </a:lnTo>
                <a:lnTo>
                  <a:pt x="0" y="7252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469963" y="4464089"/>
            <a:ext cx="845093" cy="852708"/>
            <a:chOff x="0" y="0"/>
            <a:chExt cx="805541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05541" cy="812800"/>
            </a:xfrm>
            <a:custGeom>
              <a:avLst/>
              <a:gdLst/>
              <a:ahLst/>
              <a:cxnLst/>
              <a:rect r="r" b="b" t="t" l="l"/>
              <a:pathLst>
                <a:path h="812800" w="805541">
                  <a:moveTo>
                    <a:pt x="402771" y="0"/>
                  </a:moveTo>
                  <a:cubicBezTo>
                    <a:pt x="180327" y="0"/>
                    <a:pt x="0" y="181951"/>
                    <a:pt x="0" y="406400"/>
                  </a:cubicBezTo>
                  <a:cubicBezTo>
                    <a:pt x="0" y="630849"/>
                    <a:pt x="180327" y="812800"/>
                    <a:pt x="402771" y="812800"/>
                  </a:cubicBezTo>
                  <a:cubicBezTo>
                    <a:pt x="625215" y="812800"/>
                    <a:pt x="805541" y="630849"/>
                    <a:pt x="805541" y="406400"/>
                  </a:cubicBezTo>
                  <a:cubicBezTo>
                    <a:pt x="805541" y="181951"/>
                    <a:pt x="625215" y="0"/>
                    <a:pt x="4027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AB333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5520" y="47625"/>
              <a:ext cx="654502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5400000">
            <a:off x="506355" y="4504288"/>
            <a:ext cx="772310" cy="772310"/>
          </a:xfrm>
          <a:custGeom>
            <a:avLst/>
            <a:gdLst/>
            <a:ahLst/>
            <a:cxnLst/>
            <a:rect r="r" b="b" t="t" l="l"/>
            <a:pathLst>
              <a:path h="772310" w="772310">
                <a:moveTo>
                  <a:pt x="0" y="0"/>
                </a:moveTo>
                <a:lnTo>
                  <a:pt x="772310" y="0"/>
                </a:lnTo>
                <a:lnTo>
                  <a:pt x="772310" y="772311"/>
                </a:lnTo>
                <a:lnTo>
                  <a:pt x="0" y="7723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5400000">
            <a:off x="580341" y="4578275"/>
            <a:ext cx="624337" cy="62433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469963" y="2775337"/>
            <a:ext cx="845093" cy="852708"/>
            <a:chOff x="0" y="0"/>
            <a:chExt cx="805541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05541" cy="812800"/>
            </a:xfrm>
            <a:custGeom>
              <a:avLst/>
              <a:gdLst/>
              <a:ahLst/>
              <a:cxnLst/>
              <a:rect r="r" b="b" t="t" l="l"/>
              <a:pathLst>
                <a:path h="812800" w="805541">
                  <a:moveTo>
                    <a:pt x="402771" y="0"/>
                  </a:moveTo>
                  <a:cubicBezTo>
                    <a:pt x="180327" y="0"/>
                    <a:pt x="0" y="181951"/>
                    <a:pt x="0" y="406400"/>
                  </a:cubicBezTo>
                  <a:cubicBezTo>
                    <a:pt x="0" y="630849"/>
                    <a:pt x="180327" y="812800"/>
                    <a:pt x="402771" y="812800"/>
                  </a:cubicBezTo>
                  <a:cubicBezTo>
                    <a:pt x="625215" y="812800"/>
                    <a:pt x="805541" y="630849"/>
                    <a:pt x="805541" y="406400"/>
                  </a:cubicBezTo>
                  <a:cubicBezTo>
                    <a:pt x="805541" y="181951"/>
                    <a:pt x="625215" y="0"/>
                    <a:pt x="4027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48396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5520" y="47625"/>
              <a:ext cx="654502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5400000">
            <a:off x="506355" y="2815536"/>
            <a:ext cx="772310" cy="772310"/>
          </a:xfrm>
          <a:custGeom>
            <a:avLst/>
            <a:gdLst/>
            <a:ahLst/>
            <a:cxnLst/>
            <a:rect r="r" b="b" t="t" l="l"/>
            <a:pathLst>
              <a:path h="772310" w="772310">
                <a:moveTo>
                  <a:pt x="0" y="0"/>
                </a:moveTo>
                <a:lnTo>
                  <a:pt x="772310" y="0"/>
                </a:lnTo>
                <a:lnTo>
                  <a:pt x="772310" y="772310"/>
                </a:lnTo>
                <a:lnTo>
                  <a:pt x="0" y="7723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-5400000">
            <a:off x="580341" y="2889522"/>
            <a:ext cx="624337" cy="62433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43668" y="3647123"/>
            <a:ext cx="1274053" cy="820774"/>
            <a:chOff x="0" y="0"/>
            <a:chExt cx="669047" cy="4310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69047" cy="431015"/>
            </a:xfrm>
            <a:custGeom>
              <a:avLst/>
              <a:gdLst/>
              <a:ahLst/>
              <a:cxnLst/>
              <a:rect r="r" b="b" t="t" l="l"/>
              <a:pathLst>
                <a:path h="431015" w="669047">
                  <a:moveTo>
                    <a:pt x="0" y="0"/>
                  </a:moveTo>
                  <a:lnTo>
                    <a:pt x="669047" y="0"/>
                  </a:lnTo>
                  <a:lnTo>
                    <a:pt x="669047" y="431015"/>
                  </a:lnTo>
                  <a:lnTo>
                    <a:pt x="0" y="43101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669047" cy="478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5400000">
            <a:off x="419022" y="6145394"/>
            <a:ext cx="845093" cy="852708"/>
            <a:chOff x="0" y="0"/>
            <a:chExt cx="805541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05541" cy="812800"/>
            </a:xfrm>
            <a:custGeom>
              <a:avLst/>
              <a:gdLst/>
              <a:ahLst/>
              <a:cxnLst/>
              <a:rect r="r" b="b" t="t" l="l"/>
              <a:pathLst>
                <a:path h="812800" w="805541">
                  <a:moveTo>
                    <a:pt x="402771" y="0"/>
                  </a:moveTo>
                  <a:cubicBezTo>
                    <a:pt x="180327" y="0"/>
                    <a:pt x="0" y="181951"/>
                    <a:pt x="0" y="406400"/>
                  </a:cubicBezTo>
                  <a:cubicBezTo>
                    <a:pt x="0" y="630849"/>
                    <a:pt x="180327" y="812800"/>
                    <a:pt x="402771" y="812800"/>
                  </a:cubicBezTo>
                  <a:cubicBezTo>
                    <a:pt x="625215" y="812800"/>
                    <a:pt x="805541" y="630849"/>
                    <a:pt x="805541" y="406400"/>
                  </a:cubicBezTo>
                  <a:cubicBezTo>
                    <a:pt x="805541" y="181951"/>
                    <a:pt x="625215" y="0"/>
                    <a:pt x="4027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48396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5520" y="47625"/>
              <a:ext cx="654502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-5400000">
            <a:off x="455414" y="6185593"/>
            <a:ext cx="772310" cy="772310"/>
          </a:xfrm>
          <a:custGeom>
            <a:avLst/>
            <a:gdLst/>
            <a:ahLst/>
            <a:cxnLst/>
            <a:rect r="r" b="b" t="t" l="l"/>
            <a:pathLst>
              <a:path h="772310" w="772310">
                <a:moveTo>
                  <a:pt x="0" y="0"/>
                </a:moveTo>
                <a:lnTo>
                  <a:pt x="772310" y="0"/>
                </a:lnTo>
                <a:lnTo>
                  <a:pt x="772310" y="772310"/>
                </a:lnTo>
                <a:lnTo>
                  <a:pt x="0" y="7723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-5400000">
            <a:off x="529400" y="6259580"/>
            <a:ext cx="624337" cy="624337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D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793750" y="2928108"/>
            <a:ext cx="6872612" cy="1749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2622" spc="13" b="true">
                <a:solidFill>
                  <a:srgbClr val="048396"/>
                </a:solidFill>
                <a:latin typeface="Inter Bold"/>
                <a:ea typeface="Inter Bold"/>
                <a:cs typeface="Inter Bold"/>
                <a:sym typeface="Inter Bold"/>
              </a:rPr>
              <a:t>Problem: </a:t>
            </a:r>
          </a:p>
          <a:p>
            <a:pPr algn="l">
              <a:lnSpc>
                <a:spcPts val="3540"/>
              </a:lnSpc>
            </a:pPr>
            <a:r>
              <a:rPr lang="en-US" sz="2622" spc="13">
                <a:solidFill>
                  <a:srgbClr val="048396"/>
                </a:solidFill>
                <a:latin typeface="Inter"/>
                <a:ea typeface="Inter"/>
                <a:cs typeface="Inter"/>
                <a:sym typeface="Inter"/>
              </a:rPr>
              <a:t>Classifying grayscale images of clothing into 10 categories.</a:t>
            </a:r>
          </a:p>
          <a:p>
            <a:pPr algn="l">
              <a:lnSpc>
                <a:spcPts val="3540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1793750" y="6298166"/>
            <a:ext cx="8246209" cy="2630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2622" spc="13" b="true">
                <a:solidFill>
                  <a:srgbClr val="048396"/>
                </a:solidFill>
                <a:latin typeface="Inter Bold"/>
                <a:ea typeface="Inter Bold"/>
                <a:cs typeface="Inter Bold"/>
                <a:sym typeface="Inter Bold"/>
              </a:rPr>
              <a:t>Dataset Details:</a:t>
            </a:r>
          </a:p>
          <a:p>
            <a:pPr algn="l" marL="566214" indent="-283107" lvl="1">
              <a:lnSpc>
                <a:spcPts val="3540"/>
              </a:lnSpc>
              <a:buFont typeface="Arial"/>
              <a:buChar char="•"/>
            </a:pPr>
            <a:r>
              <a:rPr lang="en-US" sz="2622" spc="13">
                <a:solidFill>
                  <a:srgbClr val="048396"/>
                </a:solidFill>
                <a:latin typeface="Inter"/>
                <a:ea typeface="Inter"/>
                <a:cs typeface="Inter"/>
                <a:sym typeface="Inter"/>
              </a:rPr>
              <a:t>60,000 training images and 10,000 test images.</a:t>
            </a:r>
          </a:p>
          <a:p>
            <a:pPr algn="l" marL="566214" indent="-283107" lvl="1">
              <a:lnSpc>
                <a:spcPts val="3540"/>
              </a:lnSpc>
              <a:buFont typeface="Arial"/>
              <a:buChar char="•"/>
            </a:pPr>
            <a:r>
              <a:rPr lang="en-US" sz="2622" spc="13">
                <a:solidFill>
                  <a:srgbClr val="048396"/>
                </a:solidFill>
                <a:latin typeface="Inter"/>
                <a:ea typeface="Inter"/>
                <a:cs typeface="Inter"/>
                <a:sym typeface="Inter"/>
              </a:rPr>
              <a:t>Image size: 28x28 pixels, grayscale.</a:t>
            </a:r>
          </a:p>
          <a:p>
            <a:pPr algn="l" marL="566214" indent="-283107" lvl="1">
              <a:lnSpc>
                <a:spcPts val="3540"/>
              </a:lnSpc>
              <a:buFont typeface="Arial"/>
              <a:buChar char="•"/>
            </a:pPr>
            <a:r>
              <a:rPr lang="en-US" sz="2622" spc="13">
                <a:solidFill>
                  <a:srgbClr val="048396"/>
                </a:solidFill>
                <a:latin typeface="Inter"/>
                <a:ea typeface="Inter"/>
                <a:cs typeface="Inter"/>
                <a:sym typeface="Inter"/>
              </a:rPr>
              <a:t>Categories: T-shirt/top, trouser, pullover, dress, coat, sandal, shirt, sneaker, bag, ankle boot.</a:t>
            </a:r>
          </a:p>
          <a:p>
            <a:pPr algn="l">
              <a:lnSpc>
                <a:spcPts val="3540"/>
              </a:lnSpc>
            </a:pPr>
          </a:p>
        </p:txBody>
      </p:sp>
      <p:grpSp>
        <p:nvGrpSpPr>
          <p:cNvPr name="Group 30" id="30"/>
          <p:cNvGrpSpPr/>
          <p:nvPr/>
        </p:nvGrpSpPr>
        <p:grpSpPr>
          <a:xfrm rot="0">
            <a:off x="12547202" y="-1375287"/>
            <a:ext cx="6333914" cy="2419392"/>
            <a:chOff x="0" y="0"/>
            <a:chExt cx="930920" cy="35558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4430" y="0"/>
              <a:ext cx="902060" cy="355587"/>
            </a:xfrm>
            <a:custGeom>
              <a:avLst/>
              <a:gdLst/>
              <a:ahLst/>
              <a:cxnLst/>
              <a:rect r="r" b="b" t="t" l="l"/>
              <a:pathLst>
                <a:path h="355587" w="902060">
                  <a:moveTo>
                    <a:pt x="676621" y="0"/>
                  </a:moveTo>
                  <a:lnTo>
                    <a:pt x="22239" y="0"/>
                  </a:lnTo>
                  <a:cubicBezTo>
                    <a:pt x="14653" y="0"/>
                    <a:pt x="7641" y="4038"/>
                    <a:pt x="3834" y="10599"/>
                  </a:cubicBezTo>
                  <a:cubicBezTo>
                    <a:pt x="27" y="17160"/>
                    <a:pt x="0" y="25251"/>
                    <a:pt x="3763" y="31837"/>
                  </a:cubicBezTo>
                  <a:lnTo>
                    <a:pt x="170577" y="323750"/>
                  </a:lnTo>
                  <a:cubicBezTo>
                    <a:pt x="181827" y="343438"/>
                    <a:pt x="202764" y="355587"/>
                    <a:pt x="225439" y="355587"/>
                  </a:cubicBezTo>
                  <a:lnTo>
                    <a:pt x="879821" y="355587"/>
                  </a:lnTo>
                  <a:cubicBezTo>
                    <a:pt x="887407" y="355587"/>
                    <a:pt x="894419" y="351549"/>
                    <a:pt x="898226" y="344989"/>
                  </a:cubicBezTo>
                  <a:cubicBezTo>
                    <a:pt x="902033" y="338428"/>
                    <a:pt x="902060" y="330336"/>
                    <a:pt x="898297" y="323750"/>
                  </a:cubicBezTo>
                  <a:lnTo>
                    <a:pt x="731483" y="31837"/>
                  </a:lnTo>
                  <a:cubicBezTo>
                    <a:pt x="720233" y="12150"/>
                    <a:pt x="699296" y="0"/>
                    <a:pt x="67662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C850">
                    <a:alpha val="100000"/>
                  </a:srgbClr>
                </a:gs>
                <a:gs pos="100000">
                  <a:srgbClr val="FFB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2" id="32"/>
            <p:cNvSpPr txBox="true"/>
            <p:nvPr/>
          </p:nvSpPr>
          <p:spPr>
            <a:xfrm>
              <a:off x="101600" y="-66675"/>
              <a:ext cx="727720" cy="4222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2203448">
            <a:off x="15384331" y="-902195"/>
            <a:ext cx="2073539" cy="2123078"/>
          </a:xfrm>
          <a:custGeom>
            <a:avLst/>
            <a:gdLst/>
            <a:ahLst/>
            <a:cxnLst/>
            <a:rect r="r" b="b" t="t" l="l"/>
            <a:pathLst>
              <a:path h="2123078" w="2073539">
                <a:moveTo>
                  <a:pt x="0" y="0"/>
                </a:moveTo>
                <a:lnTo>
                  <a:pt x="2073539" y="0"/>
                </a:lnTo>
                <a:lnTo>
                  <a:pt x="2073539" y="2123078"/>
                </a:lnTo>
                <a:lnTo>
                  <a:pt x="0" y="2123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-943662" y="-1845902"/>
            <a:ext cx="15870610" cy="3357712"/>
            <a:chOff x="0" y="0"/>
            <a:chExt cx="1673415" cy="354041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6743" y="0"/>
              <a:ext cx="1659930" cy="354041"/>
            </a:xfrm>
            <a:custGeom>
              <a:avLst/>
              <a:gdLst/>
              <a:ahLst/>
              <a:cxnLst/>
              <a:rect r="r" b="b" t="t" l="l"/>
              <a:pathLst>
                <a:path h="354041" w="1659930">
                  <a:moveTo>
                    <a:pt x="213531" y="0"/>
                  </a:moveTo>
                  <a:lnTo>
                    <a:pt x="1649599" y="0"/>
                  </a:lnTo>
                  <a:cubicBezTo>
                    <a:pt x="1653127" y="0"/>
                    <a:pt x="1656387" y="1880"/>
                    <a:pt x="1658155" y="4932"/>
                  </a:cubicBezTo>
                  <a:cubicBezTo>
                    <a:pt x="1659922" y="7985"/>
                    <a:pt x="1659929" y="11748"/>
                    <a:pt x="1658174" y="14808"/>
                  </a:cubicBezTo>
                  <a:lnTo>
                    <a:pt x="1471971" y="339233"/>
                  </a:lnTo>
                  <a:cubicBezTo>
                    <a:pt x="1466714" y="348393"/>
                    <a:pt x="1456960" y="354041"/>
                    <a:pt x="1446399" y="354041"/>
                  </a:cubicBezTo>
                  <a:lnTo>
                    <a:pt x="10331" y="354041"/>
                  </a:lnTo>
                  <a:cubicBezTo>
                    <a:pt x="6803" y="354041"/>
                    <a:pt x="3543" y="352161"/>
                    <a:pt x="1775" y="349109"/>
                  </a:cubicBezTo>
                  <a:cubicBezTo>
                    <a:pt x="7" y="346056"/>
                    <a:pt x="0" y="342293"/>
                    <a:pt x="1756" y="339233"/>
                  </a:cubicBezTo>
                  <a:lnTo>
                    <a:pt x="187958" y="14808"/>
                  </a:lnTo>
                  <a:cubicBezTo>
                    <a:pt x="193215" y="5648"/>
                    <a:pt x="202970" y="0"/>
                    <a:pt x="21353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3786">
                    <a:alpha val="100000"/>
                  </a:srgbClr>
                </a:gs>
                <a:gs pos="100000">
                  <a:srgbClr val="094C9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6" id="36"/>
            <p:cNvSpPr txBox="true"/>
            <p:nvPr/>
          </p:nvSpPr>
          <p:spPr>
            <a:xfrm>
              <a:off x="101600" y="-66675"/>
              <a:ext cx="1470215" cy="420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true" flipV="false" rot="-4021186">
            <a:off x="-375304" y="-913378"/>
            <a:ext cx="5765922" cy="2255917"/>
          </a:xfrm>
          <a:custGeom>
            <a:avLst/>
            <a:gdLst/>
            <a:ahLst/>
            <a:cxnLst/>
            <a:rect r="r" b="b" t="t" l="l"/>
            <a:pathLst>
              <a:path h="2255917" w="5765922">
                <a:moveTo>
                  <a:pt x="5765922" y="0"/>
                </a:moveTo>
                <a:lnTo>
                  <a:pt x="0" y="0"/>
                </a:lnTo>
                <a:lnTo>
                  <a:pt x="0" y="2255917"/>
                </a:lnTo>
                <a:lnTo>
                  <a:pt x="5765922" y="2255917"/>
                </a:lnTo>
                <a:lnTo>
                  <a:pt x="5765922" y="0"/>
                </a:lnTo>
                <a:close/>
              </a:path>
            </a:pathLst>
          </a:custGeom>
          <a:blipFill>
            <a:blip r:embed="rId10">
              <a:alphaModFix amt="5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2547202" y="-1943581"/>
            <a:ext cx="1720277" cy="3553068"/>
          </a:xfrm>
          <a:custGeom>
            <a:avLst/>
            <a:gdLst/>
            <a:ahLst/>
            <a:cxnLst/>
            <a:rect r="r" b="b" t="t" l="l"/>
            <a:pathLst>
              <a:path h="3553068" w="1720277">
                <a:moveTo>
                  <a:pt x="0" y="0"/>
                </a:moveTo>
                <a:lnTo>
                  <a:pt x="1720277" y="0"/>
                </a:lnTo>
                <a:lnTo>
                  <a:pt x="1720277" y="3553069"/>
                </a:lnTo>
                <a:lnTo>
                  <a:pt x="0" y="355306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9" id="39"/>
          <p:cNvGrpSpPr/>
          <p:nvPr/>
        </p:nvGrpSpPr>
        <p:grpSpPr>
          <a:xfrm rot="0">
            <a:off x="8485796" y="9740133"/>
            <a:ext cx="15870610" cy="3357712"/>
            <a:chOff x="0" y="0"/>
            <a:chExt cx="1673415" cy="354041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6743" y="0"/>
              <a:ext cx="1659930" cy="354041"/>
            </a:xfrm>
            <a:custGeom>
              <a:avLst/>
              <a:gdLst/>
              <a:ahLst/>
              <a:cxnLst/>
              <a:rect r="r" b="b" t="t" l="l"/>
              <a:pathLst>
                <a:path h="354041" w="1659930">
                  <a:moveTo>
                    <a:pt x="213531" y="0"/>
                  </a:moveTo>
                  <a:lnTo>
                    <a:pt x="1649599" y="0"/>
                  </a:lnTo>
                  <a:cubicBezTo>
                    <a:pt x="1653127" y="0"/>
                    <a:pt x="1656387" y="1880"/>
                    <a:pt x="1658155" y="4932"/>
                  </a:cubicBezTo>
                  <a:cubicBezTo>
                    <a:pt x="1659922" y="7985"/>
                    <a:pt x="1659929" y="11748"/>
                    <a:pt x="1658174" y="14808"/>
                  </a:cubicBezTo>
                  <a:lnTo>
                    <a:pt x="1471971" y="339233"/>
                  </a:lnTo>
                  <a:cubicBezTo>
                    <a:pt x="1466714" y="348393"/>
                    <a:pt x="1456960" y="354041"/>
                    <a:pt x="1446399" y="354041"/>
                  </a:cubicBezTo>
                  <a:lnTo>
                    <a:pt x="10331" y="354041"/>
                  </a:lnTo>
                  <a:cubicBezTo>
                    <a:pt x="6803" y="354041"/>
                    <a:pt x="3543" y="352161"/>
                    <a:pt x="1775" y="349109"/>
                  </a:cubicBezTo>
                  <a:cubicBezTo>
                    <a:pt x="7" y="346056"/>
                    <a:pt x="0" y="342293"/>
                    <a:pt x="1756" y="339233"/>
                  </a:cubicBezTo>
                  <a:lnTo>
                    <a:pt x="187958" y="14808"/>
                  </a:lnTo>
                  <a:cubicBezTo>
                    <a:pt x="193215" y="5648"/>
                    <a:pt x="202970" y="0"/>
                    <a:pt x="21353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3786">
                    <a:alpha val="100000"/>
                  </a:srgbClr>
                </a:gs>
                <a:gs pos="100000">
                  <a:srgbClr val="094C9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1" id="41"/>
            <p:cNvSpPr txBox="true"/>
            <p:nvPr/>
          </p:nvSpPr>
          <p:spPr>
            <a:xfrm>
              <a:off x="101600" y="-66675"/>
              <a:ext cx="1470215" cy="420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-10800000">
            <a:off x="-943662" y="9942538"/>
            <a:ext cx="12596415" cy="2419392"/>
            <a:chOff x="0" y="0"/>
            <a:chExt cx="1851344" cy="355587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7256" y="0"/>
              <a:ext cx="1836832" cy="355587"/>
            </a:xfrm>
            <a:custGeom>
              <a:avLst/>
              <a:gdLst/>
              <a:ahLst/>
              <a:cxnLst/>
              <a:rect r="r" b="b" t="t" l="l"/>
              <a:pathLst>
                <a:path h="355587" w="1836832">
                  <a:moveTo>
                    <a:pt x="1622449" y="0"/>
                  </a:moveTo>
                  <a:lnTo>
                    <a:pt x="11182" y="0"/>
                  </a:lnTo>
                  <a:cubicBezTo>
                    <a:pt x="7368" y="0"/>
                    <a:pt x="3842" y="2030"/>
                    <a:pt x="1928" y="5329"/>
                  </a:cubicBezTo>
                  <a:cubicBezTo>
                    <a:pt x="13" y="8628"/>
                    <a:pt x="0" y="12697"/>
                    <a:pt x="1892" y="16009"/>
                  </a:cubicBezTo>
                  <a:lnTo>
                    <a:pt x="186796" y="339579"/>
                  </a:lnTo>
                  <a:cubicBezTo>
                    <a:pt x="192453" y="349478"/>
                    <a:pt x="202981" y="355587"/>
                    <a:pt x="214382" y="355587"/>
                  </a:cubicBezTo>
                  <a:lnTo>
                    <a:pt x="1825649" y="355587"/>
                  </a:lnTo>
                  <a:cubicBezTo>
                    <a:pt x="1829464" y="355587"/>
                    <a:pt x="1832990" y="353557"/>
                    <a:pt x="1834904" y="350258"/>
                  </a:cubicBezTo>
                  <a:cubicBezTo>
                    <a:pt x="1836818" y="346959"/>
                    <a:pt x="1836832" y="342890"/>
                    <a:pt x="1834940" y="339579"/>
                  </a:cubicBezTo>
                  <a:lnTo>
                    <a:pt x="1650036" y="16009"/>
                  </a:lnTo>
                  <a:cubicBezTo>
                    <a:pt x="1644379" y="6109"/>
                    <a:pt x="1633851" y="0"/>
                    <a:pt x="162244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C850">
                    <a:alpha val="100000"/>
                  </a:srgbClr>
                </a:gs>
                <a:gs pos="100000">
                  <a:srgbClr val="FFB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4" id="44"/>
            <p:cNvSpPr txBox="true"/>
            <p:nvPr/>
          </p:nvSpPr>
          <p:spPr>
            <a:xfrm>
              <a:off x="101600" y="-66675"/>
              <a:ext cx="1648144" cy="4222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sp>
        <p:nvSpPr>
          <p:cNvPr name="Freeform 45" id="45"/>
          <p:cNvSpPr/>
          <p:nvPr/>
        </p:nvSpPr>
        <p:spPr>
          <a:xfrm flipH="false" flipV="false" rot="2203448">
            <a:off x="16378590" y="9337903"/>
            <a:ext cx="2073539" cy="2123078"/>
          </a:xfrm>
          <a:custGeom>
            <a:avLst/>
            <a:gdLst/>
            <a:ahLst/>
            <a:cxnLst/>
            <a:rect r="r" b="b" t="t" l="l"/>
            <a:pathLst>
              <a:path h="2123078" w="2073539">
                <a:moveTo>
                  <a:pt x="0" y="0"/>
                </a:moveTo>
                <a:lnTo>
                  <a:pt x="2073539" y="0"/>
                </a:lnTo>
                <a:lnTo>
                  <a:pt x="2073539" y="2123078"/>
                </a:lnTo>
                <a:lnTo>
                  <a:pt x="0" y="212307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75928" y="8622908"/>
            <a:ext cx="1720277" cy="3553068"/>
          </a:xfrm>
          <a:custGeom>
            <a:avLst/>
            <a:gdLst/>
            <a:ahLst/>
            <a:cxnLst/>
            <a:rect r="r" b="b" t="t" l="l"/>
            <a:pathLst>
              <a:path h="3553068" w="1720277">
                <a:moveTo>
                  <a:pt x="0" y="0"/>
                </a:moveTo>
                <a:lnTo>
                  <a:pt x="1720277" y="0"/>
                </a:lnTo>
                <a:lnTo>
                  <a:pt x="1720277" y="3553068"/>
                </a:lnTo>
                <a:lnTo>
                  <a:pt x="0" y="355306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9180712" y="2117921"/>
            <a:ext cx="8819460" cy="4453827"/>
          </a:xfrm>
          <a:custGeom>
            <a:avLst/>
            <a:gdLst/>
            <a:ahLst/>
            <a:cxnLst/>
            <a:rect r="r" b="b" t="t" l="l"/>
            <a:pathLst>
              <a:path h="4453827" w="8819460">
                <a:moveTo>
                  <a:pt x="0" y="0"/>
                </a:moveTo>
                <a:lnTo>
                  <a:pt x="8819460" y="0"/>
                </a:lnTo>
                <a:lnTo>
                  <a:pt x="8819460" y="4453827"/>
                </a:lnTo>
                <a:lnTo>
                  <a:pt x="0" y="445382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8" id="48"/>
          <p:cNvSpPr txBox="true"/>
          <p:nvPr/>
        </p:nvSpPr>
        <p:spPr>
          <a:xfrm rot="0">
            <a:off x="1793750" y="4611440"/>
            <a:ext cx="8591156" cy="1309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2622" spc="13" b="true">
                <a:solidFill>
                  <a:srgbClr val="FAB333"/>
                </a:solidFill>
                <a:latin typeface="Inter Bold"/>
                <a:ea typeface="Inter Bold"/>
                <a:cs typeface="Inter Bold"/>
                <a:sym typeface="Inter Bold"/>
              </a:rPr>
              <a:t>Objective: </a:t>
            </a:r>
          </a:p>
          <a:p>
            <a:pPr algn="l">
              <a:lnSpc>
                <a:spcPts val="3540"/>
              </a:lnSpc>
            </a:pPr>
            <a:r>
              <a:rPr lang="en-US" sz="2622" spc="13">
                <a:solidFill>
                  <a:srgbClr val="FAB333"/>
                </a:solidFill>
                <a:latin typeface="Inter"/>
                <a:ea typeface="Inter"/>
                <a:cs typeface="Inter"/>
                <a:sym typeface="Inter"/>
              </a:rPr>
              <a:t>Build and evaluate a CNN to achieve high classification accuracy.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47202" y="-1375287"/>
            <a:ext cx="6333914" cy="2419392"/>
            <a:chOff x="0" y="0"/>
            <a:chExt cx="930920" cy="3555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4430" y="0"/>
              <a:ext cx="902060" cy="355587"/>
            </a:xfrm>
            <a:custGeom>
              <a:avLst/>
              <a:gdLst/>
              <a:ahLst/>
              <a:cxnLst/>
              <a:rect r="r" b="b" t="t" l="l"/>
              <a:pathLst>
                <a:path h="355587" w="902060">
                  <a:moveTo>
                    <a:pt x="676621" y="0"/>
                  </a:moveTo>
                  <a:lnTo>
                    <a:pt x="22239" y="0"/>
                  </a:lnTo>
                  <a:cubicBezTo>
                    <a:pt x="14653" y="0"/>
                    <a:pt x="7641" y="4038"/>
                    <a:pt x="3834" y="10599"/>
                  </a:cubicBezTo>
                  <a:cubicBezTo>
                    <a:pt x="27" y="17160"/>
                    <a:pt x="0" y="25251"/>
                    <a:pt x="3763" y="31837"/>
                  </a:cubicBezTo>
                  <a:lnTo>
                    <a:pt x="170577" y="323750"/>
                  </a:lnTo>
                  <a:cubicBezTo>
                    <a:pt x="181827" y="343438"/>
                    <a:pt x="202764" y="355587"/>
                    <a:pt x="225439" y="355587"/>
                  </a:cubicBezTo>
                  <a:lnTo>
                    <a:pt x="879821" y="355587"/>
                  </a:lnTo>
                  <a:cubicBezTo>
                    <a:pt x="887407" y="355587"/>
                    <a:pt x="894419" y="351549"/>
                    <a:pt x="898226" y="344989"/>
                  </a:cubicBezTo>
                  <a:cubicBezTo>
                    <a:pt x="902033" y="338428"/>
                    <a:pt x="902060" y="330336"/>
                    <a:pt x="898297" y="323750"/>
                  </a:cubicBezTo>
                  <a:lnTo>
                    <a:pt x="731483" y="31837"/>
                  </a:lnTo>
                  <a:cubicBezTo>
                    <a:pt x="720233" y="12150"/>
                    <a:pt x="699296" y="0"/>
                    <a:pt x="67662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C850">
                    <a:alpha val="100000"/>
                  </a:srgbClr>
                </a:gs>
                <a:gs pos="100000">
                  <a:srgbClr val="FFB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66675"/>
              <a:ext cx="727720" cy="4222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2203448">
            <a:off x="15384331" y="-902195"/>
            <a:ext cx="2073539" cy="2123078"/>
          </a:xfrm>
          <a:custGeom>
            <a:avLst/>
            <a:gdLst/>
            <a:ahLst/>
            <a:cxnLst/>
            <a:rect r="r" b="b" t="t" l="l"/>
            <a:pathLst>
              <a:path h="2123078" w="2073539">
                <a:moveTo>
                  <a:pt x="0" y="0"/>
                </a:moveTo>
                <a:lnTo>
                  <a:pt x="2073539" y="0"/>
                </a:lnTo>
                <a:lnTo>
                  <a:pt x="2073539" y="2123078"/>
                </a:lnTo>
                <a:lnTo>
                  <a:pt x="0" y="21230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943662" y="-1845902"/>
            <a:ext cx="15870610" cy="3357712"/>
            <a:chOff x="0" y="0"/>
            <a:chExt cx="1673415" cy="3540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743" y="0"/>
              <a:ext cx="1659930" cy="354041"/>
            </a:xfrm>
            <a:custGeom>
              <a:avLst/>
              <a:gdLst/>
              <a:ahLst/>
              <a:cxnLst/>
              <a:rect r="r" b="b" t="t" l="l"/>
              <a:pathLst>
                <a:path h="354041" w="1659930">
                  <a:moveTo>
                    <a:pt x="213531" y="0"/>
                  </a:moveTo>
                  <a:lnTo>
                    <a:pt x="1649599" y="0"/>
                  </a:lnTo>
                  <a:cubicBezTo>
                    <a:pt x="1653127" y="0"/>
                    <a:pt x="1656387" y="1880"/>
                    <a:pt x="1658155" y="4932"/>
                  </a:cubicBezTo>
                  <a:cubicBezTo>
                    <a:pt x="1659922" y="7985"/>
                    <a:pt x="1659929" y="11748"/>
                    <a:pt x="1658174" y="14808"/>
                  </a:cubicBezTo>
                  <a:lnTo>
                    <a:pt x="1471971" y="339233"/>
                  </a:lnTo>
                  <a:cubicBezTo>
                    <a:pt x="1466714" y="348393"/>
                    <a:pt x="1456960" y="354041"/>
                    <a:pt x="1446399" y="354041"/>
                  </a:cubicBezTo>
                  <a:lnTo>
                    <a:pt x="10331" y="354041"/>
                  </a:lnTo>
                  <a:cubicBezTo>
                    <a:pt x="6803" y="354041"/>
                    <a:pt x="3543" y="352161"/>
                    <a:pt x="1775" y="349109"/>
                  </a:cubicBezTo>
                  <a:cubicBezTo>
                    <a:pt x="7" y="346056"/>
                    <a:pt x="0" y="342293"/>
                    <a:pt x="1756" y="339233"/>
                  </a:cubicBezTo>
                  <a:lnTo>
                    <a:pt x="187958" y="14808"/>
                  </a:lnTo>
                  <a:cubicBezTo>
                    <a:pt x="193215" y="5648"/>
                    <a:pt x="202970" y="0"/>
                    <a:pt x="21353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3786">
                    <a:alpha val="100000"/>
                  </a:srgbClr>
                </a:gs>
                <a:gs pos="100000">
                  <a:srgbClr val="094C9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66675"/>
              <a:ext cx="1470215" cy="420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-4021186">
            <a:off x="-375304" y="-913378"/>
            <a:ext cx="5765922" cy="2255917"/>
          </a:xfrm>
          <a:custGeom>
            <a:avLst/>
            <a:gdLst/>
            <a:ahLst/>
            <a:cxnLst/>
            <a:rect r="r" b="b" t="t" l="l"/>
            <a:pathLst>
              <a:path h="2255917" w="5765922">
                <a:moveTo>
                  <a:pt x="5765922" y="0"/>
                </a:moveTo>
                <a:lnTo>
                  <a:pt x="0" y="0"/>
                </a:lnTo>
                <a:lnTo>
                  <a:pt x="0" y="2255917"/>
                </a:lnTo>
                <a:lnTo>
                  <a:pt x="5765922" y="2255917"/>
                </a:lnTo>
                <a:lnTo>
                  <a:pt x="5765922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547202" y="-1943581"/>
            <a:ext cx="1720277" cy="3553068"/>
          </a:xfrm>
          <a:custGeom>
            <a:avLst/>
            <a:gdLst/>
            <a:ahLst/>
            <a:cxnLst/>
            <a:rect r="r" b="b" t="t" l="l"/>
            <a:pathLst>
              <a:path h="3553068" w="1720277">
                <a:moveTo>
                  <a:pt x="0" y="0"/>
                </a:moveTo>
                <a:lnTo>
                  <a:pt x="1720277" y="0"/>
                </a:lnTo>
                <a:lnTo>
                  <a:pt x="1720277" y="3553069"/>
                </a:lnTo>
                <a:lnTo>
                  <a:pt x="0" y="35530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8485796" y="9740133"/>
            <a:ext cx="15870610" cy="3357712"/>
            <a:chOff x="0" y="0"/>
            <a:chExt cx="1673415" cy="3540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743" y="0"/>
              <a:ext cx="1659930" cy="354041"/>
            </a:xfrm>
            <a:custGeom>
              <a:avLst/>
              <a:gdLst/>
              <a:ahLst/>
              <a:cxnLst/>
              <a:rect r="r" b="b" t="t" l="l"/>
              <a:pathLst>
                <a:path h="354041" w="1659930">
                  <a:moveTo>
                    <a:pt x="213531" y="0"/>
                  </a:moveTo>
                  <a:lnTo>
                    <a:pt x="1649599" y="0"/>
                  </a:lnTo>
                  <a:cubicBezTo>
                    <a:pt x="1653127" y="0"/>
                    <a:pt x="1656387" y="1880"/>
                    <a:pt x="1658155" y="4932"/>
                  </a:cubicBezTo>
                  <a:cubicBezTo>
                    <a:pt x="1659922" y="7985"/>
                    <a:pt x="1659929" y="11748"/>
                    <a:pt x="1658174" y="14808"/>
                  </a:cubicBezTo>
                  <a:lnTo>
                    <a:pt x="1471971" y="339233"/>
                  </a:lnTo>
                  <a:cubicBezTo>
                    <a:pt x="1466714" y="348393"/>
                    <a:pt x="1456960" y="354041"/>
                    <a:pt x="1446399" y="354041"/>
                  </a:cubicBezTo>
                  <a:lnTo>
                    <a:pt x="10331" y="354041"/>
                  </a:lnTo>
                  <a:cubicBezTo>
                    <a:pt x="6803" y="354041"/>
                    <a:pt x="3543" y="352161"/>
                    <a:pt x="1775" y="349109"/>
                  </a:cubicBezTo>
                  <a:cubicBezTo>
                    <a:pt x="7" y="346056"/>
                    <a:pt x="0" y="342293"/>
                    <a:pt x="1756" y="339233"/>
                  </a:cubicBezTo>
                  <a:lnTo>
                    <a:pt x="187958" y="14808"/>
                  </a:lnTo>
                  <a:cubicBezTo>
                    <a:pt x="193215" y="5648"/>
                    <a:pt x="202970" y="0"/>
                    <a:pt x="21353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3786">
                    <a:alpha val="100000"/>
                  </a:srgbClr>
                </a:gs>
                <a:gs pos="100000">
                  <a:srgbClr val="094C9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66675"/>
              <a:ext cx="1470215" cy="420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10800000">
            <a:off x="-943662" y="9942538"/>
            <a:ext cx="12596415" cy="2419392"/>
            <a:chOff x="0" y="0"/>
            <a:chExt cx="1851344" cy="35558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7256" y="0"/>
              <a:ext cx="1836832" cy="355587"/>
            </a:xfrm>
            <a:custGeom>
              <a:avLst/>
              <a:gdLst/>
              <a:ahLst/>
              <a:cxnLst/>
              <a:rect r="r" b="b" t="t" l="l"/>
              <a:pathLst>
                <a:path h="355587" w="1836832">
                  <a:moveTo>
                    <a:pt x="1622449" y="0"/>
                  </a:moveTo>
                  <a:lnTo>
                    <a:pt x="11182" y="0"/>
                  </a:lnTo>
                  <a:cubicBezTo>
                    <a:pt x="7368" y="0"/>
                    <a:pt x="3842" y="2030"/>
                    <a:pt x="1928" y="5329"/>
                  </a:cubicBezTo>
                  <a:cubicBezTo>
                    <a:pt x="13" y="8628"/>
                    <a:pt x="0" y="12697"/>
                    <a:pt x="1892" y="16009"/>
                  </a:cubicBezTo>
                  <a:lnTo>
                    <a:pt x="186796" y="339579"/>
                  </a:lnTo>
                  <a:cubicBezTo>
                    <a:pt x="192453" y="349478"/>
                    <a:pt x="202981" y="355587"/>
                    <a:pt x="214382" y="355587"/>
                  </a:cubicBezTo>
                  <a:lnTo>
                    <a:pt x="1825649" y="355587"/>
                  </a:lnTo>
                  <a:cubicBezTo>
                    <a:pt x="1829464" y="355587"/>
                    <a:pt x="1832990" y="353557"/>
                    <a:pt x="1834904" y="350258"/>
                  </a:cubicBezTo>
                  <a:cubicBezTo>
                    <a:pt x="1836818" y="346959"/>
                    <a:pt x="1836832" y="342890"/>
                    <a:pt x="1834940" y="339579"/>
                  </a:cubicBezTo>
                  <a:lnTo>
                    <a:pt x="1650036" y="16009"/>
                  </a:lnTo>
                  <a:cubicBezTo>
                    <a:pt x="1644379" y="6109"/>
                    <a:pt x="1633851" y="0"/>
                    <a:pt x="162244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C850">
                    <a:alpha val="100000"/>
                  </a:srgbClr>
                </a:gs>
                <a:gs pos="100000">
                  <a:srgbClr val="FFB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66675"/>
              <a:ext cx="1648144" cy="4222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2203448">
            <a:off x="16378590" y="9337903"/>
            <a:ext cx="2073539" cy="2123078"/>
          </a:xfrm>
          <a:custGeom>
            <a:avLst/>
            <a:gdLst/>
            <a:ahLst/>
            <a:cxnLst/>
            <a:rect r="r" b="b" t="t" l="l"/>
            <a:pathLst>
              <a:path h="2123078" w="2073539">
                <a:moveTo>
                  <a:pt x="0" y="0"/>
                </a:moveTo>
                <a:lnTo>
                  <a:pt x="2073539" y="0"/>
                </a:lnTo>
                <a:lnTo>
                  <a:pt x="2073539" y="2123078"/>
                </a:lnTo>
                <a:lnTo>
                  <a:pt x="0" y="2123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true" rot="0">
            <a:off x="562646" y="2070397"/>
            <a:ext cx="1957346" cy="795172"/>
          </a:xfrm>
          <a:custGeom>
            <a:avLst/>
            <a:gdLst/>
            <a:ahLst/>
            <a:cxnLst/>
            <a:rect r="r" b="b" t="t" l="l"/>
            <a:pathLst>
              <a:path h="795172" w="1957346">
                <a:moveTo>
                  <a:pt x="0" y="795172"/>
                </a:moveTo>
                <a:lnTo>
                  <a:pt x="1957346" y="795172"/>
                </a:lnTo>
                <a:lnTo>
                  <a:pt x="1957346" y="0"/>
                </a:lnTo>
                <a:lnTo>
                  <a:pt x="0" y="0"/>
                </a:lnTo>
                <a:lnTo>
                  <a:pt x="0" y="795172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true" rot="0">
            <a:off x="562646" y="6339280"/>
            <a:ext cx="1957346" cy="795172"/>
          </a:xfrm>
          <a:custGeom>
            <a:avLst/>
            <a:gdLst/>
            <a:ahLst/>
            <a:cxnLst/>
            <a:rect r="r" b="b" t="t" l="l"/>
            <a:pathLst>
              <a:path h="795172" w="1957346">
                <a:moveTo>
                  <a:pt x="0" y="795172"/>
                </a:moveTo>
                <a:lnTo>
                  <a:pt x="1957346" y="795172"/>
                </a:lnTo>
                <a:lnTo>
                  <a:pt x="1957346" y="0"/>
                </a:lnTo>
                <a:lnTo>
                  <a:pt x="0" y="0"/>
                </a:lnTo>
                <a:lnTo>
                  <a:pt x="0" y="795172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62646" y="2924502"/>
            <a:ext cx="6365095" cy="547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true">
                <a:solidFill>
                  <a:srgbClr val="3C4C59"/>
                </a:solidFill>
                <a:latin typeface="Barlow Bold"/>
                <a:ea typeface="Barlow Bold"/>
                <a:cs typeface="Barlow Bold"/>
                <a:sym typeface="Barlow Bold"/>
              </a:rPr>
              <a:t>Steps Taken: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62646" y="3636977"/>
            <a:ext cx="6126784" cy="1672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5" indent="-259078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63696F"/>
                </a:solidFill>
                <a:latin typeface="Barlow Medium"/>
                <a:ea typeface="Barlow Medium"/>
                <a:cs typeface="Barlow Medium"/>
                <a:sym typeface="Barlow Medium"/>
              </a:rPr>
              <a:t>Normalized pixel values to the range [0, 1].</a:t>
            </a:r>
          </a:p>
          <a:p>
            <a:pPr algn="l" marL="518155" indent="-259078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63696F"/>
                </a:solidFill>
                <a:latin typeface="Barlow Medium"/>
                <a:ea typeface="Barlow Medium"/>
                <a:cs typeface="Barlow Medium"/>
                <a:sym typeface="Barlow Medium"/>
              </a:rPr>
              <a:t>Split data into training, validation, and testing sets.</a:t>
            </a:r>
          </a:p>
          <a:p>
            <a:pPr algn="l" marL="518155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63696F"/>
                </a:solidFill>
                <a:latin typeface="Barlow Medium"/>
                <a:ea typeface="Barlow Medium"/>
                <a:cs typeface="Barlow Medium"/>
                <a:sym typeface="Barlow Medium"/>
              </a:rPr>
              <a:t>One-hot encoded labels for classification.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62646" y="7318892"/>
            <a:ext cx="5752985" cy="547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true">
                <a:solidFill>
                  <a:srgbClr val="3C4C59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Reasoning: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62646" y="8004698"/>
            <a:ext cx="6614254" cy="834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63696F"/>
                </a:solidFill>
                <a:latin typeface="Barlow Medium"/>
                <a:ea typeface="Barlow Medium"/>
                <a:cs typeface="Barlow Medium"/>
                <a:sym typeface="Barlow Medium"/>
              </a:rPr>
              <a:t>Why no additional preprocessing was needed (clean, normalized, consistent dataset).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7827450" y="1817140"/>
            <a:ext cx="7471602" cy="7735996"/>
          </a:xfrm>
          <a:custGeom>
            <a:avLst/>
            <a:gdLst/>
            <a:ahLst/>
            <a:cxnLst/>
            <a:rect r="r" b="b" t="t" l="l"/>
            <a:pathLst>
              <a:path h="7735996" w="7471602">
                <a:moveTo>
                  <a:pt x="0" y="0"/>
                </a:moveTo>
                <a:lnTo>
                  <a:pt x="7471602" y="0"/>
                </a:lnTo>
                <a:lnTo>
                  <a:pt x="7471602" y="7735996"/>
                </a:lnTo>
                <a:lnTo>
                  <a:pt x="0" y="773599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47202" y="-1375287"/>
            <a:ext cx="6333914" cy="2419392"/>
            <a:chOff x="0" y="0"/>
            <a:chExt cx="930920" cy="3555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4430" y="0"/>
              <a:ext cx="902060" cy="355587"/>
            </a:xfrm>
            <a:custGeom>
              <a:avLst/>
              <a:gdLst/>
              <a:ahLst/>
              <a:cxnLst/>
              <a:rect r="r" b="b" t="t" l="l"/>
              <a:pathLst>
                <a:path h="355587" w="902060">
                  <a:moveTo>
                    <a:pt x="676621" y="0"/>
                  </a:moveTo>
                  <a:lnTo>
                    <a:pt x="22239" y="0"/>
                  </a:lnTo>
                  <a:cubicBezTo>
                    <a:pt x="14653" y="0"/>
                    <a:pt x="7641" y="4038"/>
                    <a:pt x="3834" y="10599"/>
                  </a:cubicBezTo>
                  <a:cubicBezTo>
                    <a:pt x="27" y="17160"/>
                    <a:pt x="0" y="25251"/>
                    <a:pt x="3763" y="31837"/>
                  </a:cubicBezTo>
                  <a:lnTo>
                    <a:pt x="170577" y="323750"/>
                  </a:lnTo>
                  <a:cubicBezTo>
                    <a:pt x="181827" y="343438"/>
                    <a:pt x="202764" y="355587"/>
                    <a:pt x="225439" y="355587"/>
                  </a:cubicBezTo>
                  <a:lnTo>
                    <a:pt x="879821" y="355587"/>
                  </a:lnTo>
                  <a:cubicBezTo>
                    <a:pt x="887407" y="355587"/>
                    <a:pt x="894419" y="351549"/>
                    <a:pt x="898226" y="344989"/>
                  </a:cubicBezTo>
                  <a:cubicBezTo>
                    <a:pt x="902033" y="338428"/>
                    <a:pt x="902060" y="330336"/>
                    <a:pt x="898297" y="323750"/>
                  </a:cubicBezTo>
                  <a:lnTo>
                    <a:pt x="731483" y="31837"/>
                  </a:lnTo>
                  <a:cubicBezTo>
                    <a:pt x="720233" y="12150"/>
                    <a:pt x="699296" y="0"/>
                    <a:pt x="67662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C850">
                    <a:alpha val="100000"/>
                  </a:srgbClr>
                </a:gs>
                <a:gs pos="100000">
                  <a:srgbClr val="FFB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66675"/>
              <a:ext cx="727720" cy="4222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2203448">
            <a:off x="15384331" y="-902195"/>
            <a:ext cx="2073539" cy="2123078"/>
          </a:xfrm>
          <a:custGeom>
            <a:avLst/>
            <a:gdLst/>
            <a:ahLst/>
            <a:cxnLst/>
            <a:rect r="r" b="b" t="t" l="l"/>
            <a:pathLst>
              <a:path h="2123078" w="2073539">
                <a:moveTo>
                  <a:pt x="0" y="0"/>
                </a:moveTo>
                <a:lnTo>
                  <a:pt x="2073539" y="0"/>
                </a:lnTo>
                <a:lnTo>
                  <a:pt x="2073539" y="2123078"/>
                </a:lnTo>
                <a:lnTo>
                  <a:pt x="0" y="21230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943662" y="-1845902"/>
            <a:ext cx="15870610" cy="3357712"/>
            <a:chOff x="0" y="0"/>
            <a:chExt cx="1673415" cy="3540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743" y="0"/>
              <a:ext cx="1659930" cy="354041"/>
            </a:xfrm>
            <a:custGeom>
              <a:avLst/>
              <a:gdLst/>
              <a:ahLst/>
              <a:cxnLst/>
              <a:rect r="r" b="b" t="t" l="l"/>
              <a:pathLst>
                <a:path h="354041" w="1659930">
                  <a:moveTo>
                    <a:pt x="213531" y="0"/>
                  </a:moveTo>
                  <a:lnTo>
                    <a:pt x="1649599" y="0"/>
                  </a:lnTo>
                  <a:cubicBezTo>
                    <a:pt x="1653127" y="0"/>
                    <a:pt x="1656387" y="1880"/>
                    <a:pt x="1658155" y="4932"/>
                  </a:cubicBezTo>
                  <a:cubicBezTo>
                    <a:pt x="1659922" y="7985"/>
                    <a:pt x="1659929" y="11748"/>
                    <a:pt x="1658174" y="14808"/>
                  </a:cubicBezTo>
                  <a:lnTo>
                    <a:pt x="1471971" y="339233"/>
                  </a:lnTo>
                  <a:cubicBezTo>
                    <a:pt x="1466714" y="348393"/>
                    <a:pt x="1456960" y="354041"/>
                    <a:pt x="1446399" y="354041"/>
                  </a:cubicBezTo>
                  <a:lnTo>
                    <a:pt x="10331" y="354041"/>
                  </a:lnTo>
                  <a:cubicBezTo>
                    <a:pt x="6803" y="354041"/>
                    <a:pt x="3543" y="352161"/>
                    <a:pt x="1775" y="349109"/>
                  </a:cubicBezTo>
                  <a:cubicBezTo>
                    <a:pt x="7" y="346056"/>
                    <a:pt x="0" y="342293"/>
                    <a:pt x="1756" y="339233"/>
                  </a:cubicBezTo>
                  <a:lnTo>
                    <a:pt x="187958" y="14808"/>
                  </a:lnTo>
                  <a:cubicBezTo>
                    <a:pt x="193215" y="5648"/>
                    <a:pt x="202970" y="0"/>
                    <a:pt x="21353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3786">
                    <a:alpha val="100000"/>
                  </a:srgbClr>
                </a:gs>
                <a:gs pos="100000">
                  <a:srgbClr val="094C9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66675"/>
              <a:ext cx="1470215" cy="420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-4021186">
            <a:off x="-375304" y="-913378"/>
            <a:ext cx="5765922" cy="2255917"/>
          </a:xfrm>
          <a:custGeom>
            <a:avLst/>
            <a:gdLst/>
            <a:ahLst/>
            <a:cxnLst/>
            <a:rect r="r" b="b" t="t" l="l"/>
            <a:pathLst>
              <a:path h="2255917" w="5765922">
                <a:moveTo>
                  <a:pt x="5765922" y="0"/>
                </a:moveTo>
                <a:lnTo>
                  <a:pt x="0" y="0"/>
                </a:lnTo>
                <a:lnTo>
                  <a:pt x="0" y="2255917"/>
                </a:lnTo>
                <a:lnTo>
                  <a:pt x="5765922" y="2255917"/>
                </a:lnTo>
                <a:lnTo>
                  <a:pt x="5765922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547202" y="-1943581"/>
            <a:ext cx="1720277" cy="3553068"/>
          </a:xfrm>
          <a:custGeom>
            <a:avLst/>
            <a:gdLst/>
            <a:ahLst/>
            <a:cxnLst/>
            <a:rect r="r" b="b" t="t" l="l"/>
            <a:pathLst>
              <a:path h="3553068" w="1720277">
                <a:moveTo>
                  <a:pt x="0" y="0"/>
                </a:moveTo>
                <a:lnTo>
                  <a:pt x="1720277" y="0"/>
                </a:lnTo>
                <a:lnTo>
                  <a:pt x="1720277" y="3553069"/>
                </a:lnTo>
                <a:lnTo>
                  <a:pt x="0" y="35530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8485796" y="9740133"/>
            <a:ext cx="15870610" cy="3357712"/>
            <a:chOff x="0" y="0"/>
            <a:chExt cx="1673415" cy="3540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743" y="0"/>
              <a:ext cx="1659930" cy="354041"/>
            </a:xfrm>
            <a:custGeom>
              <a:avLst/>
              <a:gdLst/>
              <a:ahLst/>
              <a:cxnLst/>
              <a:rect r="r" b="b" t="t" l="l"/>
              <a:pathLst>
                <a:path h="354041" w="1659930">
                  <a:moveTo>
                    <a:pt x="213531" y="0"/>
                  </a:moveTo>
                  <a:lnTo>
                    <a:pt x="1649599" y="0"/>
                  </a:lnTo>
                  <a:cubicBezTo>
                    <a:pt x="1653127" y="0"/>
                    <a:pt x="1656387" y="1880"/>
                    <a:pt x="1658155" y="4932"/>
                  </a:cubicBezTo>
                  <a:cubicBezTo>
                    <a:pt x="1659922" y="7985"/>
                    <a:pt x="1659929" y="11748"/>
                    <a:pt x="1658174" y="14808"/>
                  </a:cubicBezTo>
                  <a:lnTo>
                    <a:pt x="1471971" y="339233"/>
                  </a:lnTo>
                  <a:cubicBezTo>
                    <a:pt x="1466714" y="348393"/>
                    <a:pt x="1456960" y="354041"/>
                    <a:pt x="1446399" y="354041"/>
                  </a:cubicBezTo>
                  <a:lnTo>
                    <a:pt x="10331" y="354041"/>
                  </a:lnTo>
                  <a:cubicBezTo>
                    <a:pt x="6803" y="354041"/>
                    <a:pt x="3543" y="352161"/>
                    <a:pt x="1775" y="349109"/>
                  </a:cubicBezTo>
                  <a:cubicBezTo>
                    <a:pt x="7" y="346056"/>
                    <a:pt x="0" y="342293"/>
                    <a:pt x="1756" y="339233"/>
                  </a:cubicBezTo>
                  <a:lnTo>
                    <a:pt x="187958" y="14808"/>
                  </a:lnTo>
                  <a:cubicBezTo>
                    <a:pt x="193215" y="5648"/>
                    <a:pt x="202970" y="0"/>
                    <a:pt x="21353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3786">
                    <a:alpha val="100000"/>
                  </a:srgbClr>
                </a:gs>
                <a:gs pos="100000">
                  <a:srgbClr val="094C9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66675"/>
              <a:ext cx="1470215" cy="420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10800000">
            <a:off x="-943662" y="9942538"/>
            <a:ext cx="12596415" cy="2419392"/>
            <a:chOff x="0" y="0"/>
            <a:chExt cx="1851344" cy="35558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7256" y="0"/>
              <a:ext cx="1836832" cy="355587"/>
            </a:xfrm>
            <a:custGeom>
              <a:avLst/>
              <a:gdLst/>
              <a:ahLst/>
              <a:cxnLst/>
              <a:rect r="r" b="b" t="t" l="l"/>
              <a:pathLst>
                <a:path h="355587" w="1836832">
                  <a:moveTo>
                    <a:pt x="1622449" y="0"/>
                  </a:moveTo>
                  <a:lnTo>
                    <a:pt x="11182" y="0"/>
                  </a:lnTo>
                  <a:cubicBezTo>
                    <a:pt x="7368" y="0"/>
                    <a:pt x="3842" y="2030"/>
                    <a:pt x="1928" y="5329"/>
                  </a:cubicBezTo>
                  <a:cubicBezTo>
                    <a:pt x="13" y="8628"/>
                    <a:pt x="0" y="12697"/>
                    <a:pt x="1892" y="16009"/>
                  </a:cubicBezTo>
                  <a:lnTo>
                    <a:pt x="186796" y="339579"/>
                  </a:lnTo>
                  <a:cubicBezTo>
                    <a:pt x="192453" y="349478"/>
                    <a:pt x="202981" y="355587"/>
                    <a:pt x="214382" y="355587"/>
                  </a:cubicBezTo>
                  <a:lnTo>
                    <a:pt x="1825649" y="355587"/>
                  </a:lnTo>
                  <a:cubicBezTo>
                    <a:pt x="1829464" y="355587"/>
                    <a:pt x="1832990" y="353557"/>
                    <a:pt x="1834904" y="350258"/>
                  </a:cubicBezTo>
                  <a:cubicBezTo>
                    <a:pt x="1836818" y="346959"/>
                    <a:pt x="1836832" y="342890"/>
                    <a:pt x="1834940" y="339579"/>
                  </a:cubicBezTo>
                  <a:lnTo>
                    <a:pt x="1650036" y="16009"/>
                  </a:lnTo>
                  <a:cubicBezTo>
                    <a:pt x="1644379" y="6109"/>
                    <a:pt x="1633851" y="0"/>
                    <a:pt x="162244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C850">
                    <a:alpha val="100000"/>
                  </a:srgbClr>
                </a:gs>
                <a:gs pos="100000">
                  <a:srgbClr val="FFB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66675"/>
              <a:ext cx="1648144" cy="4222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2203448">
            <a:off x="16378590" y="9337903"/>
            <a:ext cx="2073539" cy="2123078"/>
          </a:xfrm>
          <a:custGeom>
            <a:avLst/>
            <a:gdLst/>
            <a:ahLst/>
            <a:cxnLst/>
            <a:rect r="r" b="b" t="t" l="l"/>
            <a:pathLst>
              <a:path h="2123078" w="2073539">
                <a:moveTo>
                  <a:pt x="0" y="0"/>
                </a:moveTo>
                <a:lnTo>
                  <a:pt x="2073539" y="0"/>
                </a:lnTo>
                <a:lnTo>
                  <a:pt x="2073539" y="2123078"/>
                </a:lnTo>
                <a:lnTo>
                  <a:pt x="0" y="2123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345445" y="2347130"/>
            <a:ext cx="6347604" cy="3300545"/>
            <a:chOff x="0" y="0"/>
            <a:chExt cx="3593430" cy="186846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1965" y="0"/>
              <a:ext cx="3589499" cy="1868465"/>
            </a:xfrm>
            <a:custGeom>
              <a:avLst/>
              <a:gdLst/>
              <a:ahLst/>
              <a:cxnLst/>
              <a:rect r="r" b="b" t="t" l="l"/>
              <a:pathLst>
                <a:path h="1868465" w="3589499">
                  <a:moveTo>
                    <a:pt x="225628" y="0"/>
                  </a:moveTo>
                  <a:lnTo>
                    <a:pt x="3567072" y="0"/>
                  </a:lnTo>
                  <a:cubicBezTo>
                    <a:pt x="3573288" y="0"/>
                    <a:pt x="3579210" y="2643"/>
                    <a:pt x="3583361" y="7270"/>
                  </a:cubicBezTo>
                  <a:cubicBezTo>
                    <a:pt x="3587512" y="11897"/>
                    <a:pt x="3589500" y="18071"/>
                    <a:pt x="3588827" y="24250"/>
                  </a:cubicBezTo>
                  <a:lnTo>
                    <a:pt x="3390902" y="1844215"/>
                  </a:lnTo>
                  <a:cubicBezTo>
                    <a:pt x="3389402" y="1858012"/>
                    <a:pt x="3377750" y="1868465"/>
                    <a:pt x="3363872" y="1868465"/>
                  </a:cubicBezTo>
                  <a:lnTo>
                    <a:pt x="22428" y="1868465"/>
                  </a:lnTo>
                  <a:cubicBezTo>
                    <a:pt x="16212" y="1868465"/>
                    <a:pt x="10290" y="1865822"/>
                    <a:pt x="6139" y="1861195"/>
                  </a:cubicBezTo>
                  <a:cubicBezTo>
                    <a:pt x="1988" y="1856568"/>
                    <a:pt x="0" y="1850394"/>
                    <a:pt x="672" y="1844215"/>
                  </a:cubicBezTo>
                  <a:lnTo>
                    <a:pt x="198598" y="24250"/>
                  </a:lnTo>
                  <a:cubicBezTo>
                    <a:pt x="200098" y="10453"/>
                    <a:pt x="211749" y="0"/>
                    <a:pt x="225628" y="0"/>
                  </a:cubicBezTo>
                  <a:close/>
                </a:path>
              </a:pathLst>
            </a:custGeom>
            <a:solidFill>
              <a:srgbClr val="FFFEFD"/>
            </a:solidFill>
            <a:ln w="57150" cap="sq">
              <a:solidFill>
                <a:srgbClr val="FAB333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101600" y="-28575"/>
              <a:ext cx="3390230" cy="18970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640369" y="1905303"/>
            <a:ext cx="5148852" cy="1001841"/>
            <a:chOff x="0" y="0"/>
            <a:chExt cx="2363185" cy="45981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363185" cy="459818"/>
            </a:xfrm>
            <a:custGeom>
              <a:avLst/>
              <a:gdLst/>
              <a:ahLst/>
              <a:cxnLst/>
              <a:rect r="r" b="b" t="t" l="l"/>
              <a:pathLst>
                <a:path h="459818" w="2363185">
                  <a:moveTo>
                    <a:pt x="2159985" y="0"/>
                  </a:moveTo>
                  <a:lnTo>
                    <a:pt x="0" y="0"/>
                  </a:lnTo>
                  <a:lnTo>
                    <a:pt x="0" y="459818"/>
                  </a:lnTo>
                  <a:lnTo>
                    <a:pt x="2159985" y="459818"/>
                  </a:lnTo>
                  <a:lnTo>
                    <a:pt x="2363185" y="229909"/>
                  </a:lnTo>
                  <a:lnTo>
                    <a:pt x="2159985" y="0"/>
                  </a:lnTo>
                  <a:close/>
                </a:path>
              </a:pathLst>
            </a:custGeom>
            <a:solidFill>
              <a:srgbClr val="FAB333"/>
            </a:solidFill>
            <a:ln w="85725" cap="sq">
              <a:solidFill>
                <a:srgbClr val="FFFEFD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2248885" cy="4883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249274" y="6184433"/>
            <a:ext cx="6347604" cy="3300545"/>
            <a:chOff x="0" y="0"/>
            <a:chExt cx="3593430" cy="186846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1965" y="0"/>
              <a:ext cx="3589499" cy="1868465"/>
            </a:xfrm>
            <a:custGeom>
              <a:avLst/>
              <a:gdLst/>
              <a:ahLst/>
              <a:cxnLst/>
              <a:rect r="r" b="b" t="t" l="l"/>
              <a:pathLst>
                <a:path h="1868465" w="3589499">
                  <a:moveTo>
                    <a:pt x="225628" y="0"/>
                  </a:moveTo>
                  <a:lnTo>
                    <a:pt x="3567072" y="0"/>
                  </a:lnTo>
                  <a:cubicBezTo>
                    <a:pt x="3573288" y="0"/>
                    <a:pt x="3579210" y="2643"/>
                    <a:pt x="3583361" y="7270"/>
                  </a:cubicBezTo>
                  <a:cubicBezTo>
                    <a:pt x="3587512" y="11897"/>
                    <a:pt x="3589500" y="18071"/>
                    <a:pt x="3588827" y="24250"/>
                  </a:cubicBezTo>
                  <a:lnTo>
                    <a:pt x="3390902" y="1844215"/>
                  </a:lnTo>
                  <a:cubicBezTo>
                    <a:pt x="3389402" y="1858012"/>
                    <a:pt x="3377750" y="1868465"/>
                    <a:pt x="3363872" y="1868465"/>
                  </a:cubicBezTo>
                  <a:lnTo>
                    <a:pt x="22428" y="1868465"/>
                  </a:lnTo>
                  <a:cubicBezTo>
                    <a:pt x="16212" y="1868465"/>
                    <a:pt x="10290" y="1865822"/>
                    <a:pt x="6139" y="1861195"/>
                  </a:cubicBezTo>
                  <a:cubicBezTo>
                    <a:pt x="1988" y="1856568"/>
                    <a:pt x="0" y="1850394"/>
                    <a:pt x="672" y="1844215"/>
                  </a:cubicBezTo>
                  <a:lnTo>
                    <a:pt x="198598" y="24250"/>
                  </a:lnTo>
                  <a:cubicBezTo>
                    <a:pt x="200098" y="10453"/>
                    <a:pt x="211749" y="0"/>
                    <a:pt x="225628" y="0"/>
                  </a:cubicBezTo>
                  <a:close/>
                </a:path>
              </a:pathLst>
            </a:custGeom>
            <a:solidFill>
              <a:srgbClr val="FFFEFD"/>
            </a:solidFill>
            <a:ln w="57150" cap="sq">
              <a:solidFill>
                <a:srgbClr val="F73F5E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101600" y="-28575"/>
              <a:ext cx="3390230" cy="18970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2544197" y="5742606"/>
            <a:ext cx="5148852" cy="1001841"/>
            <a:chOff x="0" y="0"/>
            <a:chExt cx="2363185" cy="45981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363185" cy="459818"/>
            </a:xfrm>
            <a:custGeom>
              <a:avLst/>
              <a:gdLst/>
              <a:ahLst/>
              <a:cxnLst/>
              <a:rect r="r" b="b" t="t" l="l"/>
              <a:pathLst>
                <a:path h="459818" w="2363185">
                  <a:moveTo>
                    <a:pt x="2159985" y="0"/>
                  </a:moveTo>
                  <a:lnTo>
                    <a:pt x="0" y="0"/>
                  </a:lnTo>
                  <a:lnTo>
                    <a:pt x="0" y="459818"/>
                  </a:lnTo>
                  <a:lnTo>
                    <a:pt x="2159985" y="459818"/>
                  </a:lnTo>
                  <a:lnTo>
                    <a:pt x="2363185" y="229909"/>
                  </a:lnTo>
                  <a:lnTo>
                    <a:pt x="2159985" y="0"/>
                  </a:lnTo>
                  <a:close/>
                </a:path>
              </a:pathLst>
            </a:custGeom>
            <a:solidFill>
              <a:srgbClr val="F73F5E"/>
            </a:solidFill>
            <a:ln w="85725" cap="sq">
              <a:solidFill>
                <a:srgbClr val="FFFEFD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2248885" cy="4883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9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8189224" y="6184433"/>
            <a:ext cx="4841135" cy="3615531"/>
          </a:xfrm>
          <a:custGeom>
            <a:avLst/>
            <a:gdLst/>
            <a:ahLst/>
            <a:cxnLst/>
            <a:rect r="r" b="b" t="t" l="l"/>
            <a:pathLst>
              <a:path h="3615531" w="4841135">
                <a:moveTo>
                  <a:pt x="0" y="0"/>
                </a:moveTo>
                <a:lnTo>
                  <a:pt x="4841134" y="0"/>
                </a:lnTo>
                <a:lnTo>
                  <a:pt x="4841134" y="3615531"/>
                </a:lnTo>
                <a:lnTo>
                  <a:pt x="0" y="361553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8189224" y="1609488"/>
            <a:ext cx="7760380" cy="4627126"/>
          </a:xfrm>
          <a:custGeom>
            <a:avLst/>
            <a:gdLst/>
            <a:ahLst/>
            <a:cxnLst/>
            <a:rect r="r" b="b" t="t" l="l"/>
            <a:pathLst>
              <a:path h="4627126" w="7760380">
                <a:moveTo>
                  <a:pt x="0" y="0"/>
                </a:moveTo>
                <a:lnTo>
                  <a:pt x="7760379" y="0"/>
                </a:lnTo>
                <a:lnTo>
                  <a:pt x="7760379" y="4627126"/>
                </a:lnTo>
                <a:lnTo>
                  <a:pt x="0" y="462712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2" id="32"/>
          <p:cNvSpPr txBox="true"/>
          <p:nvPr/>
        </p:nvSpPr>
        <p:spPr>
          <a:xfrm rot="0">
            <a:off x="1822228" y="2897791"/>
            <a:ext cx="6122490" cy="2505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6313" indent="-268157" lvl="1">
              <a:lnSpc>
                <a:spcPts val="3353"/>
              </a:lnSpc>
              <a:buFont typeface="Arial"/>
              <a:buChar char="•"/>
            </a:pPr>
            <a:r>
              <a:rPr lang="en-US" b="true" sz="2484" spc="12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Balanced class distribution.</a:t>
            </a:r>
          </a:p>
          <a:p>
            <a:pPr algn="l">
              <a:lnSpc>
                <a:spcPts val="3353"/>
              </a:lnSpc>
            </a:pPr>
          </a:p>
          <a:p>
            <a:pPr algn="l" marL="536313" indent="-268157" lvl="1">
              <a:lnSpc>
                <a:spcPts val="3353"/>
              </a:lnSpc>
              <a:buFont typeface="Arial"/>
              <a:buChar char="•"/>
            </a:pPr>
            <a:r>
              <a:rPr lang="en-US" b="true" sz="2484" spc="12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Pixel intensity range [0, 1], confirming consistency.</a:t>
            </a:r>
          </a:p>
          <a:p>
            <a:pPr algn="l">
              <a:lnSpc>
                <a:spcPts val="3353"/>
              </a:lnSpc>
            </a:pPr>
          </a:p>
          <a:p>
            <a:pPr algn="l" marL="536313" indent="-268157" lvl="1">
              <a:lnSpc>
                <a:spcPts val="3353"/>
              </a:lnSpc>
              <a:buFont typeface="Arial"/>
              <a:buChar char="•"/>
            </a:pPr>
            <a:r>
              <a:rPr lang="en-US" b="true" sz="2484" spc="12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No missing values or outliers.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130656" y="2180281"/>
            <a:ext cx="3317244" cy="409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1"/>
              </a:lnSpc>
            </a:pPr>
            <a:r>
              <a:rPr lang="en-US" sz="2504" spc="12" b="true">
                <a:solidFill>
                  <a:srgbClr val="FFFEFD"/>
                </a:solidFill>
                <a:latin typeface="Inter Bold"/>
                <a:ea typeface="Inter Bold"/>
                <a:cs typeface="Inter Bold"/>
                <a:sym typeface="Inter Bold"/>
              </a:rPr>
              <a:t>Insights from EDA: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701513" y="7086016"/>
            <a:ext cx="7031753" cy="1248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6313" indent="-268157" lvl="1">
              <a:lnSpc>
                <a:spcPts val="3353"/>
              </a:lnSpc>
              <a:buFont typeface="Arial"/>
              <a:buChar char="•"/>
            </a:pPr>
            <a:r>
              <a:rPr lang="en-US" b="true" sz="2484" spc="12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Class distribution plot.</a:t>
            </a:r>
          </a:p>
          <a:p>
            <a:pPr algn="l">
              <a:lnSpc>
                <a:spcPts val="3353"/>
              </a:lnSpc>
            </a:pPr>
          </a:p>
          <a:p>
            <a:pPr algn="l" marL="536313" indent="-268157" lvl="1">
              <a:lnSpc>
                <a:spcPts val="3353"/>
              </a:lnSpc>
              <a:buFont typeface="Arial"/>
              <a:buChar char="•"/>
            </a:pPr>
            <a:r>
              <a:rPr lang="en-US" b="true" sz="2484" spc="12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Pixel intensity histogram.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915410" y="6017585"/>
            <a:ext cx="3274497" cy="409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1"/>
              </a:lnSpc>
            </a:pPr>
            <a:r>
              <a:rPr lang="en-US" sz="2504" spc="12" b="true">
                <a:solidFill>
                  <a:srgbClr val="FFFEFD"/>
                </a:solidFill>
                <a:latin typeface="Inter Bold"/>
                <a:ea typeface="Inter Bold"/>
                <a:cs typeface="Inter Bold"/>
                <a:sym typeface="Inter Bold"/>
              </a:rPr>
              <a:t>Visualizations: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47202" y="-1375287"/>
            <a:ext cx="6333914" cy="2419392"/>
            <a:chOff x="0" y="0"/>
            <a:chExt cx="930920" cy="3555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4430" y="0"/>
              <a:ext cx="902060" cy="355587"/>
            </a:xfrm>
            <a:custGeom>
              <a:avLst/>
              <a:gdLst/>
              <a:ahLst/>
              <a:cxnLst/>
              <a:rect r="r" b="b" t="t" l="l"/>
              <a:pathLst>
                <a:path h="355587" w="902060">
                  <a:moveTo>
                    <a:pt x="676621" y="0"/>
                  </a:moveTo>
                  <a:lnTo>
                    <a:pt x="22239" y="0"/>
                  </a:lnTo>
                  <a:cubicBezTo>
                    <a:pt x="14653" y="0"/>
                    <a:pt x="7641" y="4038"/>
                    <a:pt x="3834" y="10599"/>
                  </a:cubicBezTo>
                  <a:cubicBezTo>
                    <a:pt x="27" y="17160"/>
                    <a:pt x="0" y="25251"/>
                    <a:pt x="3763" y="31837"/>
                  </a:cubicBezTo>
                  <a:lnTo>
                    <a:pt x="170577" y="323750"/>
                  </a:lnTo>
                  <a:cubicBezTo>
                    <a:pt x="181827" y="343438"/>
                    <a:pt x="202764" y="355587"/>
                    <a:pt x="225439" y="355587"/>
                  </a:cubicBezTo>
                  <a:lnTo>
                    <a:pt x="879821" y="355587"/>
                  </a:lnTo>
                  <a:cubicBezTo>
                    <a:pt x="887407" y="355587"/>
                    <a:pt x="894419" y="351549"/>
                    <a:pt x="898226" y="344989"/>
                  </a:cubicBezTo>
                  <a:cubicBezTo>
                    <a:pt x="902033" y="338428"/>
                    <a:pt x="902060" y="330336"/>
                    <a:pt x="898297" y="323750"/>
                  </a:cubicBezTo>
                  <a:lnTo>
                    <a:pt x="731483" y="31837"/>
                  </a:lnTo>
                  <a:cubicBezTo>
                    <a:pt x="720233" y="12150"/>
                    <a:pt x="699296" y="0"/>
                    <a:pt x="67662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C850">
                    <a:alpha val="100000"/>
                  </a:srgbClr>
                </a:gs>
                <a:gs pos="100000">
                  <a:srgbClr val="FFB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66675"/>
              <a:ext cx="727720" cy="4222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2203448">
            <a:off x="15384331" y="-902195"/>
            <a:ext cx="2073539" cy="2123078"/>
          </a:xfrm>
          <a:custGeom>
            <a:avLst/>
            <a:gdLst/>
            <a:ahLst/>
            <a:cxnLst/>
            <a:rect r="r" b="b" t="t" l="l"/>
            <a:pathLst>
              <a:path h="2123078" w="2073539">
                <a:moveTo>
                  <a:pt x="0" y="0"/>
                </a:moveTo>
                <a:lnTo>
                  <a:pt x="2073539" y="0"/>
                </a:lnTo>
                <a:lnTo>
                  <a:pt x="2073539" y="2123078"/>
                </a:lnTo>
                <a:lnTo>
                  <a:pt x="0" y="21230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943662" y="-1845902"/>
            <a:ext cx="15870610" cy="3357712"/>
            <a:chOff x="0" y="0"/>
            <a:chExt cx="1673415" cy="3540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743" y="0"/>
              <a:ext cx="1659930" cy="354041"/>
            </a:xfrm>
            <a:custGeom>
              <a:avLst/>
              <a:gdLst/>
              <a:ahLst/>
              <a:cxnLst/>
              <a:rect r="r" b="b" t="t" l="l"/>
              <a:pathLst>
                <a:path h="354041" w="1659930">
                  <a:moveTo>
                    <a:pt x="213531" y="0"/>
                  </a:moveTo>
                  <a:lnTo>
                    <a:pt x="1649599" y="0"/>
                  </a:lnTo>
                  <a:cubicBezTo>
                    <a:pt x="1653127" y="0"/>
                    <a:pt x="1656387" y="1880"/>
                    <a:pt x="1658155" y="4932"/>
                  </a:cubicBezTo>
                  <a:cubicBezTo>
                    <a:pt x="1659922" y="7985"/>
                    <a:pt x="1659929" y="11748"/>
                    <a:pt x="1658174" y="14808"/>
                  </a:cubicBezTo>
                  <a:lnTo>
                    <a:pt x="1471971" y="339233"/>
                  </a:lnTo>
                  <a:cubicBezTo>
                    <a:pt x="1466714" y="348393"/>
                    <a:pt x="1456960" y="354041"/>
                    <a:pt x="1446399" y="354041"/>
                  </a:cubicBezTo>
                  <a:lnTo>
                    <a:pt x="10331" y="354041"/>
                  </a:lnTo>
                  <a:cubicBezTo>
                    <a:pt x="6803" y="354041"/>
                    <a:pt x="3543" y="352161"/>
                    <a:pt x="1775" y="349109"/>
                  </a:cubicBezTo>
                  <a:cubicBezTo>
                    <a:pt x="7" y="346056"/>
                    <a:pt x="0" y="342293"/>
                    <a:pt x="1756" y="339233"/>
                  </a:cubicBezTo>
                  <a:lnTo>
                    <a:pt x="187958" y="14808"/>
                  </a:lnTo>
                  <a:cubicBezTo>
                    <a:pt x="193215" y="5648"/>
                    <a:pt x="202970" y="0"/>
                    <a:pt x="21353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3786">
                    <a:alpha val="100000"/>
                  </a:srgbClr>
                </a:gs>
                <a:gs pos="100000">
                  <a:srgbClr val="094C9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66675"/>
              <a:ext cx="1470215" cy="420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-4021186">
            <a:off x="-375304" y="-913378"/>
            <a:ext cx="5765922" cy="2255917"/>
          </a:xfrm>
          <a:custGeom>
            <a:avLst/>
            <a:gdLst/>
            <a:ahLst/>
            <a:cxnLst/>
            <a:rect r="r" b="b" t="t" l="l"/>
            <a:pathLst>
              <a:path h="2255917" w="5765922">
                <a:moveTo>
                  <a:pt x="5765922" y="0"/>
                </a:moveTo>
                <a:lnTo>
                  <a:pt x="0" y="0"/>
                </a:lnTo>
                <a:lnTo>
                  <a:pt x="0" y="2255917"/>
                </a:lnTo>
                <a:lnTo>
                  <a:pt x="5765922" y="2255917"/>
                </a:lnTo>
                <a:lnTo>
                  <a:pt x="5765922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547202" y="-1943581"/>
            <a:ext cx="1720277" cy="3553068"/>
          </a:xfrm>
          <a:custGeom>
            <a:avLst/>
            <a:gdLst/>
            <a:ahLst/>
            <a:cxnLst/>
            <a:rect r="r" b="b" t="t" l="l"/>
            <a:pathLst>
              <a:path h="3553068" w="1720277">
                <a:moveTo>
                  <a:pt x="0" y="0"/>
                </a:moveTo>
                <a:lnTo>
                  <a:pt x="1720277" y="0"/>
                </a:lnTo>
                <a:lnTo>
                  <a:pt x="1720277" y="3553069"/>
                </a:lnTo>
                <a:lnTo>
                  <a:pt x="0" y="35530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8485796" y="9740133"/>
            <a:ext cx="15870610" cy="3357712"/>
            <a:chOff x="0" y="0"/>
            <a:chExt cx="1673415" cy="3540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743" y="0"/>
              <a:ext cx="1659930" cy="354041"/>
            </a:xfrm>
            <a:custGeom>
              <a:avLst/>
              <a:gdLst/>
              <a:ahLst/>
              <a:cxnLst/>
              <a:rect r="r" b="b" t="t" l="l"/>
              <a:pathLst>
                <a:path h="354041" w="1659930">
                  <a:moveTo>
                    <a:pt x="213531" y="0"/>
                  </a:moveTo>
                  <a:lnTo>
                    <a:pt x="1649599" y="0"/>
                  </a:lnTo>
                  <a:cubicBezTo>
                    <a:pt x="1653127" y="0"/>
                    <a:pt x="1656387" y="1880"/>
                    <a:pt x="1658155" y="4932"/>
                  </a:cubicBezTo>
                  <a:cubicBezTo>
                    <a:pt x="1659922" y="7985"/>
                    <a:pt x="1659929" y="11748"/>
                    <a:pt x="1658174" y="14808"/>
                  </a:cubicBezTo>
                  <a:lnTo>
                    <a:pt x="1471971" y="339233"/>
                  </a:lnTo>
                  <a:cubicBezTo>
                    <a:pt x="1466714" y="348393"/>
                    <a:pt x="1456960" y="354041"/>
                    <a:pt x="1446399" y="354041"/>
                  </a:cubicBezTo>
                  <a:lnTo>
                    <a:pt x="10331" y="354041"/>
                  </a:lnTo>
                  <a:cubicBezTo>
                    <a:pt x="6803" y="354041"/>
                    <a:pt x="3543" y="352161"/>
                    <a:pt x="1775" y="349109"/>
                  </a:cubicBezTo>
                  <a:cubicBezTo>
                    <a:pt x="7" y="346056"/>
                    <a:pt x="0" y="342293"/>
                    <a:pt x="1756" y="339233"/>
                  </a:cubicBezTo>
                  <a:lnTo>
                    <a:pt x="187958" y="14808"/>
                  </a:lnTo>
                  <a:cubicBezTo>
                    <a:pt x="193215" y="5648"/>
                    <a:pt x="202970" y="0"/>
                    <a:pt x="21353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3786">
                    <a:alpha val="100000"/>
                  </a:srgbClr>
                </a:gs>
                <a:gs pos="100000">
                  <a:srgbClr val="094C9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66675"/>
              <a:ext cx="1470215" cy="420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10800000">
            <a:off x="-943662" y="9942538"/>
            <a:ext cx="12596415" cy="2419392"/>
            <a:chOff x="0" y="0"/>
            <a:chExt cx="1851344" cy="35558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7256" y="0"/>
              <a:ext cx="1836832" cy="355587"/>
            </a:xfrm>
            <a:custGeom>
              <a:avLst/>
              <a:gdLst/>
              <a:ahLst/>
              <a:cxnLst/>
              <a:rect r="r" b="b" t="t" l="l"/>
              <a:pathLst>
                <a:path h="355587" w="1836832">
                  <a:moveTo>
                    <a:pt x="1622449" y="0"/>
                  </a:moveTo>
                  <a:lnTo>
                    <a:pt x="11182" y="0"/>
                  </a:lnTo>
                  <a:cubicBezTo>
                    <a:pt x="7368" y="0"/>
                    <a:pt x="3842" y="2030"/>
                    <a:pt x="1928" y="5329"/>
                  </a:cubicBezTo>
                  <a:cubicBezTo>
                    <a:pt x="13" y="8628"/>
                    <a:pt x="0" y="12697"/>
                    <a:pt x="1892" y="16009"/>
                  </a:cubicBezTo>
                  <a:lnTo>
                    <a:pt x="186796" y="339579"/>
                  </a:lnTo>
                  <a:cubicBezTo>
                    <a:pt x="192453" y="349478"/>
                    <a:pt x="202981" y="355587"/>
                    <a:pt x="214382" y="355587"/>
                  </a:cubicBezTo>
                  <a:lnTo>
                    <a:pt x="1825649" y="355587"/>
                  </a:lnTo>
                  <a:cubicBezTo>
                    <a:pt x="1829464" y="355587"/>
                    <a:pt x="1832990" y="353557"/>
                    <a:pt x="1834904" y="350258"/>
                  </a:cubicBezTo>
                  <a:cubicBezTo>
                    <a:pt x="1836818" y="346959"/>
                    <a:pt x="1836832" y="342890"/>
                    <a:pt x="1834940" y="339579"/>
                  </a:cubicBezTo>
                  <a:lnTo>
                    <a:pt x="1650036" y="16009"/>
                  </a:lnTo>
                  <a:cubicBezTo>
                    <a:pt x="1644379" y="6109"/>
                    <a:pt x="1633851" y="0"/>
                    <a:pt x="162244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C850">
                    <a:alpha val="100000"/>
                  </a:srgbClr>
                </a:gs>
                <a:gs pos="100000">
                  <a:srgbClr val="FFB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66675"/>
              <a:ext cx="1648144" cy="4222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2203448">
            <a:off x="16378590" y="9337903"/>
            <a:ext cx="2073539" cy="2123078"/>
          </a:xfrm>
          <a:custGeom>
            <a:avLst/>
            <a:gdLst/>
            <a:ahLst/>
            <a:cxnLst/>
            <a:rect r="r" b="b" t="t" l="l"/>
            <a:pathLst>
              <a:path h="2123078" w="2073539">
                <a:moveTo>
                  <a:pt x="0" y="0"/>
                </a:moveTo>
                <a:lnTo>
                  <a:pt x="2073539" y="0"/>
                </a:lnTo>
                <a:lnTo>
                  <a:pt x="2073539" y="2123078"/>
                </a:lnTo>
                <a:lnTo>
                  <a:pt x="0" y="2123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239065" y="9375699"/>
            <a:ext cx="1720277" cy="3553068"/>
          </a:xfrm>
          <a:custGeom>
            <a:avLst/>
            <a:gdLst/>
            <a:ahLst/>
            <a:cxnLst/>
            <a:rect r="r" b="b" t="t" l="l"/>
            <a:pathLst>
              <a:path h="3553068" w="1720277">
                <a:moveTo>
                  <a:pt x="0" y="0"/>
                </a:moveTo>
                <a:lnTo>
                  <a:pt x="1720277" y="0"/>
                </a:lnTo>
                <a:lnTo>
                  <a:pt x="1720277" y="3553069"/>
                </a:lnTo>
                <a:lnTo>
                  <a:pt x="0" y="35530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5400000">
            <a:off x="615822" y="2403329"/>
            <a:ext cx="416083" cy="575883"/>
            <a:chOff x="0" y="0"/>
            <a:chExt cx="587259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87259" cy="812800"/>
            </a:xfrm>
            <a:custGeom>
              <a:avLst/>
              <a:gdLst/>
              <a:ahLst/>
              <a:cxnLst/>
              <a:rect r="r" b="b" t="t" l="l"/>
              <a:pathLst>
                <a:path h="812800" w="587259">
                  <a:moveTo>
                    <a:pt x="279100" y="0"/>
                  </a:moveTo>
                  <a:lnTo>
                    <a:pt x="308159" y="0"/>
                  </a:lnTo>
                  <a:cubicBezTo>
                    <a:pt x="462302" y="0"/>
                    <a:pt x="587259" y="124957"/>
                    <a:pt x="587259" y="279100"/>
                  </a:cubicBezTo>
                  <a:lnTo>
                    <a:pt x="587259" y="533700"/>
                  </a:lnTo>
                  <a:cubicBezTo>
                    <a:pt x="587259" y="687843"/>
                    <a:pt x="462302" y="812800"/>
                    <a:pt x="308159" y="812800"/>
                  </a:cubicBezTo>
                  <a:lnTo>
                    <a:pt x="279100" y="812800"/>
                  </a:lnTo>
                  <a:cubicBezTo>
                    <a:pt x="124957" y="812800"/>
                    <a:pt x="0" y="687843"/>
                    <a:pt x="0" y="533700"/>
                  </a:cubicBezTo>
                  <a:lnTo>
                    <a:pt x="0" y="279100"/>
                  </a:lnTo>
                  <a:cubicBezTo>
                    <a:pt x="0" y="124957"/>
                    <a:pt x="124957" y="0"/>
                    <a:pt x="279100" y="0"/>
                  </a:cubicBezTo>
                  <a:close/>
                </a:path>
              </a:pathLst>
            </a:custGeom>
            <a:solidFill>
              <a:srgbClr val="0089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587259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2" id="22"/>
          <p:cNvSpPr/>
          <p:nvPr/>
        </p:nvSpPr>
        <p:spPr>
          <a:xfrm>
            <a:off x="1886541" y="2691270"/>
            <a:ext cx="296294" cy="0"/>
          </a:xfrm>
          <a:prstGeom prst="line">
            <a:avLst/>
          </a:prstGeom>
          <a:ln cap="rnd" w="28575">
            <a:solidFill>
              <a:srgbClr val="0089FF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Freeform 23" id="23"/>
          <p:cNvSpPr/>
          <p:nvPr/>
        </p:nvSpPr>
        <p:spPr>
          <a:xfrm flipH="false" flipV="false" rot="-5400000">
            <a:off x="823863" y="2150164"/>
            <a:ext cx="1104427" cy="1104427"/>
          </a:xfrm>
          <a:custGeom>
            <a:avLst/>
            <a:gdLst/>
            <a:ahLst/>
            <a:cxnLst/>
            <a:rect r="r" b="b" t="t" l="l"/>
            <a:pathLst>
              <a:path h="1104427" w="1104427">
                <a:moveTo>
                  <a:pt x="0" y="0"/>
                </a:moveTo>
                <a:lnTo>
                  <a:pt x="1104427" y="0"/>
                </a:lnTo>
                <a:lnTo>
                  <a:pt x="1104427" y="1104427"/>
                </a:lnTo>
                <a:lnTo>
                  <a:pt x="0" y="110442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rnd">
            <a:noFill/>
            <a:prstDash val="solid"/>
            <a:round/>
          </a:ln>
        </p:spPr>
      </p:sp>
      <p:grpSp>
        <p:nvGrpSpPr>
          <p:cNvPr name="Group 24" id="24"/>
          <p:cNvGrpSpPr/>
          <p:nvPr/>
        </p:nvGrpSpPr>
        <p:grpSpPr>
          <a:xfrm rot="-5400000">
            <a:off x="924185" y="2250485"/>
            <a:ext cx="903784" cy="903784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5400000">
            <a:off x="615822" y="6882163"/>
            <a:ext cx="416083" cy="575883"/>
            <a:chOff x="0" y="0"/>
            <a:chExt cx="587259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587259" cy="812800"/>
            </a:xfrm>
            <a:custGeom>
              <a:avLst/>
              <a:gdLst/>
              <a:ahLst/>
              <a:cxnLst/>
              <a:rect r="r" b="b" t="t" l="l"/>
              <a:pathLst>
                <a:path h="812800" w="587259">
                  <a:moveTo>
                    <a:pt x="279100" y="0"/>
                  </a:moveTo>
                  <a:lnTo>
                    <a:pt x="308159" y="0"/>
                  </a:lnTo>
                  <a:cubicBezTo>
                    <a:pt x="462302" y="0"/>
                    <a:pt x="587259" y="124957"/>
                    <a:pt x="587259" y="279100"/>
                  </a:cubicBezTo>
                  <a:lnTo>
                    <a:pt x="587259" y="533700"/>
                  </a:lnTo>
                  <a:cubicBezTo>
                    <a:pt x="587259" y="687843"/>
                    <a:pt x="462302" y="812800"/>
                    <a:pt x="308159" y="812800"/>
                  </a:cubicBezTo>
                  <a:lnTo>
                    <a:pt x="279100" y="812800"/>
                  </a:lnTo>
                  <a:cubicBezTo>
                    <a:pt x="124957" y="812800"/>
                    <a:pt x="0" y="687843"/>
                    <a:pt x="0" y="533700"/>
                  </a:cubicBezTo>
                  <a:lnTo>
                    <a:pt x="0" y="279100"/>
                  </a:lnTo>
                  <a:cubicBezTo>
                    <a:pt x="0" y="124957"/>
                    <a:pt x="124957" y="0"/>
                    <a:pt x="279100" y="0"/>
                  </a:cubicBezTo>
                  <a:close/>
                </a:path>
              </a:pathLst>
            </a:custGeom>
            <a:solidFill>
              <a:srgbClr val="0089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587259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30" id="30"/>
          <p:cNvSpPr/>
          <p:nvPr/>
        </p:nvSpPr>
        <p:spPr>
          <a:xfrm>
            <a:off x="1886541" y="7170105"/>
            <a:ext cx="296294" cy="0"/>
          </a:xfrm>
          <a:prstGeom prst="line">
            <a:avLst/>
          </a:prstGeom>
          <a:ln cap="rnd" w="28575">
            <a:solidFill>
              <a:srgbClr val="0089FF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Freeform 31" id="31"/>
          <p:cNvSpPr/>
          <p:nvPr/>
        </p:nvSpPr>
        <p:spPr>
          <a:xfrm flipH="false" flipV="false" rot="-5400000">
            <a:off x="823863" y="6628998"/>
            <a:ext cx="1104427" cy="1104427"/>
          </a:xfrm>
          <a:custGeom>
            <a:avLst/>
            <a:gdLst/>
            <a:ahLst/>
            <a:cxnLst/>
            <a:rect r="r" b="b" t="t" l="l"/>
            <a:pathLst>
              <a:path h="1104427" w="1104427">
                <a:moveTo>
                  <a:pt x="0" y="0"/>
                </a:moveTo>
                <a:lnTo>
                  <a:pt x="1104427" y="0"/>
                </a:lnTo>
                <a:lnTo>
                  <a:pt x="1104427" y="1104427"/>
                </a:lnTo>
                <a:lnTo>
                  <a:pt x="0" y="110442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rnd">
            <a:noFill/>
            <a:prstDash val="solid"/>
            <a:round/>
          </a:ln>
        </p:spPr>
      </p:sp>
      <p:grpSp>
        <p:nvGrpSpPr>
          <p:cNvPr name="Group 32" id="32"/>
          <p:cNvGrpSpPr/>
          <p:nvPr/>
        </p:nvGrpSpPr>
        <p:grpSpPr>
          <a:xfrm rot="-5400000">
            <a:off x="924185" y="6729319"/>
            <a:ext cx="903784" cy="903784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8113890" y="1904563"/>
            <a:ext cx="4809054" cy="4824757"/>
          </a:xfrm>
          <a:custGeom>
            <a:avLst/>
            <a:gdLst/>
            <a:ahLst/>
            <a:cxnLst/>
            <a:rect r="r" b="b" t="t" l="l"/>
            <a:pathLst>
              <a:path h="4824757" w="4809054">
                <a:moveTo>
                  <a:pt x="0" y="0"/>
                </a:moveTo>
                <a:lnTo>
                  <a:pt x="4809054" y="0"/>
                </a:lnTo>
                <a:lnTo>
                  <a:pt x="4809054" y="4824756"/>
                </a:lnTo>
                <a:lnTo>
                  <a:pt x="0" y="482475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-107115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6" id="36"/>
          <p:cNvSpPr txBox="true"/>
          <p:nvPr/>
        </p:nvSpPr>
        <p:spPr>
          <a:xfrm rot="0">
            <a:off x="2373141" y="2455318"/>
            <a:ext cx="5662675" cy="3635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626" spc="-91" b="true">
                <a:solidFill>
                  <a:srgbClr val="0453B9"/>
                </a:solidFill>
                <a:latin typeface="DM Sans Bold"/>
                <a:ea typeface="DM Sans Bold"/>
                <a:cs typeface="DM Sans Bold"/>
                <a:sym typeface="DM Sans Bold"/>
              </a:rPr>
              <a:t>Model Overview:</a:t>
            </a:r>
          </a:p>
          <a:p>
            <a:pPr algn="l" marL="567165" indent="-283582" lvl="1">
              <a:lnSpc>
                <a:spcPts val="3625"/>
              </a:lnSpc>
              <a:buFont typeface="Arial"/>
              <a:buChar char="•"/>
            </a:pPr>
            <a:r>
              <a:rPr lang="en-US" sz="2626" spc="-91">
                <a:solidFill>
                  <a:srgbClr val="0453B9"/>
                </a:solidFill>
                <a:latin typeface="DM Sans"/>
                <a:ea typeface="DM Sans"/>
                <a:cs typeface="DM Sans"/>
                <a:sym typeface="DM Sans"/>
              </a:rPr>
              <a:t>Two convolutional layers with max pooling.</a:t>
            </a:r>
          </a:p>
          <a:p>
            <a:pPr algn="l" marL="567165" indent="-283582" lvl="1">
              <a:lnSpc>
                <a:spcPts val="3625"/>
              </a:lnSpc>
              <a:buFont typeface="Arial"/>
              <a:buChar char="•"/>
            </a:pPr>
            <a:r>
              <a:rPr lang="en-US" sz="2626" spc="-91">
                <a:solidFill>
                  <a:srgbClr val="0453B9"/>
                </a:solidFill>
                <a:latin typeface="DM Sans"/>
                <a:ea typeface="DM Sans"/>
                <a:cs typeface="DM Sans"/>
                <a:sym typeface="DM Sans"/>
              </a:rPr>
              <a:t>Flattening and dense layers with ReLU activation.</a:t>
            </a:r>
          </a:p>
          <a:p>
            <a:pPr algn="l" marL="567165" indent="-283582" lvl="1">
              <a:lnSpc>
                <a:spcPts val="3625"/>
              </a:lnSpc>
              <a:buFont typeface="Arial"/>
              <a:buChar char="•"/>
            </a:pPr>
            <a:r>
              <a:rPr lang="en-US" sz="2626" spc="-91">
                <a:solidFill>
                  <a:srgbClr val="0453B9"/>
                </a:solidFill>
                <a:latin typeface="DM Sans"/>
                <a:ea typeface="DM Sans"/>
                <a:cs typeface="DM Sans"/>
                <a:sym typeface="DM Sans"/>
              </a:rPr>
              <a:t>Dropout for regularization.</a:t>
            </a:r>
          </a:p>
          <a:p>
            <a:pPr algn="l" marL="567165" indent="-283582" lvl="1">
              <a:lnSpc>
                <a:spcPts val="3625"/>
              </a:lnSpc>
              <a:buFont typeface="Arial"/>
              <a:buChar char="•"/>
            </a:pPr>
            <a:r>
              <a:rPr lang="en-US" sz="2626" spc="-91">
                <a:solidFill>
                  <a:srgbClr val="0453B9"/>
                </a:solidFill>
                <a:latin typeface="DM Sans"/>
                <a:ea typeface="DM Sans"/>
                <a:cs typeface="DM Sans"/>
                <a:sym typeface="DM Sans"/>
              </a:rPr>
              <a:t>Output layer with softmax activation.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373141" y="6934152"/>
            <a:ext cx="5950885" cy="2721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626" spc="-91" b="true">
                <a:solidFill>
                  <a:srgbClr val="0453B9"/>
                </a:solidFill>
                <a:latin typeface="DM Sans Bold"/>
                <a:ea typeface="DM Sans Bold"/>
                <a:cs typeface="DM Sans Bold"/>
                <a:sym typeface="DM Sans Bold"/>
              </a:rPr>
              <a:t>Compilation Details:</a:t>
            </a:r>
          </a:p>
          <a:p>
            <a:pPr algn="l" marL="567165" indent="-283582" lvl="1">
              <a:lnSpc>
                <a:spcPts val="3625"/>
              </a:lnSpc>
              <a:buFont typeface="Arial"/>
              <a:buChar char="•"/>
            </a:pPr>
            <a:r>
              <a:rPr lang="en-US" sz="2626" spc="-91">
                <a:solidFill>
                  <a:srgbClr val="0453B9"/>
                </a:solidFill>
                <a:latin typeface="DM Sans"/>
                <a:ea typeface="DM Sans"/>
                <a:cs typeface="DM Sans"/>
                <a:sym typeface="DM Sans"/>
              </a:rPr>
              <a:t>Optimizer: Adam.</a:t>
            </a:r>
          </a:p>
          <a:p>
            <a:pPr algn="l" marL="567165" indent="-283582" lvl="1">
              <a:lnSpc>
                <a:spcPts val="3625"/>
              </a:lnSpc>
              <a:buFont typeface="Arial"/>
              <a:buChar char="•"/>
            </a:pPr>
            <a:r>
              <a:rPr lang="en-US" sz="2626" spc="-91">
                <a:solidFill>
                  <a:srgbClr val="0453B9"/>
                </a:solidFill>
                <a:latin typeface="DM Sans"/>
                <a:ea typeface="DM Sans"/>
                <a:cs typeface="DM Sans"/>
                <a:sym typeface="DM Sans"/>
              </a:rPr>
              <a:t>Loss Function: Categorical Crossentropy.</a:t>
            </a:r>
          </a:p>
          <a:p>
            <a:pPr algn="l" marL="567165" indent="-283582" lvl="1">
              <a:lnSpc>
                <a:spcPts val="3625"/>
              </a:lnSpc>
              <a:buFont typeface="Arial"/>
              <a:buChar char="•"/>
            </a:pPr>
            <a:r>
              <a:rPr lang="en-US" sz="2626" spc="-91">
                <a:solidFill>
                  <a:srgbClr val="0453B9"/>
                </a:solidFill>
                <a:latin typeface="DM Sans"/>
                <a:ea typeface="DM Sans"/>
                <a:cs typeface="DM Sans"/>
                <a:sym typeface="DM Sans"/>
              </a:rPr>
              <a:t>Metric: Accuracy.</a:t>
            </a:r>
          </a:p>
          <a:p>
            <a:pPr algn="l">
              <a:lnSpc>
                <a:spcPts val="3625"/>
              </a:lnSpc>
            </a:pPr>
          </a:p>
        </p:txBody>
      </p:sp>
      <p:sp>
        <p:nvSpPr>
          <p:cNvPr name="Freeform 38" id="38"/>
          <p:cNvSpPr/>
          <p:nvPr/>
        </p:nvSpPr>
        <p:spPr>
          <a:xfrm flipH="false" flipV="false" rot="0">
            <a:off x="13478946" y="2389515"/>
            <a:ext cx="4809054" cy="4791697"/>
          </a:xfrm>
          <a:custGeom>
            <a:avLst/>
            <a:gdLst/>
            <a:ahLst/>
            <a:cxnLst/>
            <a:rect r="r" b="b" t="t" l="l"/>
            <a:pathLst>
              <a:path h="4791697" w="4809054">
                <a:moveTo>
                  <a:pt x="0" y="0"/>
                </a:moveTo>
                <a:lnTo>
                  <a:pt x="4809054" y="0"/>
                </a:lnTo>
                <a:lnTo>
                  <a:pt x="4809054" y="4791696"/>
                </a:lnTo>
                <a:lnTo>
                  <a:pt x="0" y="479169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108544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39" id="39"/>
          <p:cNvSpPr/>
          <p:nvPr/>
        </p:nvSpPr>
        <p:spPr>
          <a:xfrm flipV="true">
            <a:off x="10518417" y="2389515"/>
            <a:ext cx="5365056" cy="433980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47202" y="-1375287"/>
            <a:ext cx="6333914" cy="2419392"/>
            <a:chOff x="0" y="0"/>
            <a:chExt cx="930920" cy="3555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4430" y="0"/>
              <a:ext cx="902060" cy="355587"/>
            </a:xfrm>
            <a:custGeom>
              <a:avLst/>
              <a:gdLst/>
              <a:ahLst/>
              <a:cxnLst/>
              <a:rect r="r" b="b" t="t" l="l"/>
              <a:pathLst>
                <a:path h="355587" w="902060">
                  <a:moveTo>
                    <a:pt x="676621" y="0"/>
                  </a:moveTo>
                  <a:lnTo>
                    <a:pt x="22239" y="0"/>
                  </a:lnTo>
                  <a:cubicBezTo>
                    <a:pt x="14653" y="0"/>
                    <a:pt x="7641" y="4038"/>
                    <a:pt x="3834" y="10599"/>
                  </a:cubicBezTo>
                  <a:cubicBezTo>
                    <a:pt x="27" y="17160"/>
                    <a:pt x="0" y="25251"/>
                    <a:pt x="3763" y="31837"/>
                  </a:cubicBezTo>
                  <a:lnTo>
                    <a:pt x="170577" y="323750"/>
                  </a:lnTo>
                  <a:cubicBezTo>
                    <a:pt x="181827" y="343438"/>
                    <a:pt x="202764" y="355587"/>
                    <a:pt x="225439" y="355587"/>
                  </a:cubicBezTo>
                  <a:lnTo>
                    <a:pt x="879821" y="355587"/>
                  </a:lnTo>
                  <a:cubicBezTo>
                    <a:pt x="887407" y="355587"/>
                    <a:pt x="894419" y="351549"/>
                    <a:pt x="898226" y="344989"/>
                  </a:cubicBezTo>
                  <a:cubicBezTo>
                    <a:pt x="902033" y="338428"/>
                    <a:pt x="902060" y="330336"/>
                    <a:pt x="898297" y="323750"/>
                  </a:cubicBezTo>
                  <a:lnTo>
                    <a:pt x="731483" y="31837"/>
                  </a:lnTo>
                  <a:cubicBezTo>
                    <a:pt x="720233" y="12150"/>
                    <a:pt x="699296" y="0"/>
                    <a:pt x="67662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C850">
                    <a:alpha val="100000"/>
                  </a:srgbClr>
                </a:gs>
                <a:gs pos="100000">
                  <a:srgbClr val="FFB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66675"/>
              <a:ext cx="727720" cy="4222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2203448">
            <a:off x="15384331" y="-902195"/>
            <a:ext cx="2073539" cy="2123078"/>
          </a:xfrm>
          <a:custGeom>
            <a:avLst/>
            <a:gdLst/>
            <a:ahLst/>
            <a:cxnLst/>
            <a:rect r="r" b="b" t="t" l="l"/>
            <a:pathLst>
              <a:path h="2123078" w="2073539">
                <a:moveTo>
                  <a:pt x="0" y="0"/>
                </a:moveTo>
                <a:lnTo>
                  <a:pt x="2073539" y="0"/>
                </a:lnTo>
                <a:lnTo>
                  <a:pt x="2073539" y="2123078"/>
                </a:lnTo>
                <a:lnTo>
                  <a:pt x="0" y="21230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943662" y="-1845902"/>
            <a:ext cx="15870610" cy="3357712"/>
            <a:chOff x="0" y="0"/>
            <a:chExt cx="1673415" cy="3540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743" y="0"/>
              <a:ext cx="1659930" cy="354041"/>
            </a:xfrm>
            <a:custGeom>
              <a:avLst/>
              <a:gdLst/>
              <a:ahLst/>
              <a:cxnLst/>
              <a:rect r="r" b="b" t="t" l="l"/>
              <a:pathLst>
                <a:path h="354041" w="1659930">
                  <a:moveTo>
                    <a:pt x="213531" y="0"/>
                  </a:moveTo>
                  <a:lnTo>
                    <a:pt x="1649599" y="0"/>
                  </a:lnTo>
                  <a:cubicBezTo>
                    <a:pt x="1653127" y="0"/>
                    <a:pt x="1656387" y="1880"/>
                    <a:pt x="1658155" y="4932"/>
                  </a:cubicBezTo>
                  <a:cubicBezTo>
                    <a:pt x="1659922" y="7985"/>
                    <a:pt x="1659929" y="11748"/>
                    <a:pt x="1658174" y="14808"/>
                  </a:cubicBezTo>
                  <a:lnTo>
                    <a:pt x="1471971" y="339233"/>
                  </a:lnTo>
                  <a:cubicBezTo>
                    <a:pt x="1466714" y="348393"/>
                    <a:pt x="1456960" y="354041"/>
                    <a:pt x="1446399" y="354041"/>
                  </a:cubicBezTo>
                  <a:lnTo>
                    <a:pt x="10331" y="354041"/>
                  </a:lnTo>
                  <a:cubicBezTo>
                    <a:pt x="6803" y="354041"/>
                    <a:pt x="3543" y="352161"/>
                    <a:pt x="1775" y="349109"/>
                  </a:cubicBezTo>
                  <a:cubicBezTo>
                    <a:pt x="7" y="346056"/>
                    <a:pt x="0" y="342293"/>
                    <a:pt x="1756" y="339233"/>
                  </a:cubicBezTo>
                  <a:lnTo>
                    <a:pt x="187958" y="14808"/>
                  </a:lnTo>
                  <a:cubicBezTo>
                    <a:pt x="193215" y="5648"/>
                    <a:pt x="202970" y="0"/>
                    <a:pt x="21353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3786">
                    <a:alpha val="100000"/>
                  </a:srgbClr>
                </a:gs>
                <a:gs pos="100000">
                  <a:srgbClr val="094C9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66675"/>
              <a:ext cx="1470215" cy="420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-4021186">
            <a:off x="-375304" y="-913378"/>
            <a:ext cx="5765922" cy="2255917"/>
          </a:xfrm>
          <a:custGeom>
            <a:avLst/>
            <a:gdLst/>
            <a:ahLst/>
            <a:cxnLst/>
            <a:rect r="r" b="b" t="t" l="l"/>
            <a:pathLst>
              <a:path h="2255917" w="5765922">
                <a:moveTo>
                  <a:pt x="5765922" y="0"/>
                </a:moveTo>
                <a:lnTo>
                  <a:pt x="0" y="0"/>
                </a:lnTo>
                <a:lnTo>
                  <a:pt x="0" y="2255917"/>
                </a:lnTo>
                <a:lnTo>
                  <a:pt x="5765922" y="2255917"/>
                </a:lnTo>
                <a:lnTo>
                  <a:pt x="5765922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547202" y="-1943581"/>
            <a:ext cx="1720277" cy="3553068"/>
          </a:xfrm>
          <a:custGeom>
            <a:avLst/>
            <a:gdLst/>
            <a:ahLst/>
            <a:cxnLst/>
            <a:rect r="r" b="b" t="t" l="l"/>
            <a:pathLst>
              <a:path h="3553068" w="1720277">
                <a:moveTo>
                  <a:pt x="0" y="0"/>
                </a:moveTo>
                <a:lnTo>
                  <a:pt x="1720277" y="0"/>
                </a:lnTo>
                <a:lnTo>
                  <a:pt x="1720277" y="3553069"/>
                </a:lnTo>
                <a:lnTo>
                  <a:pt x="0" y="35530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8485796" y="9740133"/>
            <a:ext cx="15870610" cy="3357712"/>
            <a:chOff x="0" y="0"/>
            <a:chExt cx="1673415" cy="3540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743" y="0"/>
              <a:ext cx="1659930" cy="354041"/>
            </a:xfrm>
            <a:custGeom>
              <a:avLst/>
              <a:gdLst/>
              <a:ahLst/>
              <a:cxnLst/>
              <a:rect r="r" b="b" t="t" l="l"/>
              <a:pathLst>
                <a:path h="354041" w="1659930">
                  <a:moveTo>
                    <a:pt x="213531" y="0"/>
                  </a:moveTo>
                  <a:lnTo>
                    <a:pt x="1649599" y="0"/>
                  </a:lnTo>
                  <a:cubicBezTo>
                    <a:pt x="1653127" y="0"/>
                    <a:pt x="1656387" y="1880"/>
                    <a:pt x="1658155" y="4932"/>
                  </a:cubicBezTo>
                  <a:cubicBezTo>
                    <a:pt x="1659922" y="7985"/>
                    <a:pt x="1659929" y="11748"/>
                    <a:pt x="1658174" y="14808"/>
                  </a:cubicBezTo>
                  <a:lnTo>
                    <a:pt x="1471971" y="339233"/>
                  </a:lnTo>
                  <a:cubicBezTo>
                    <a:pt x="1466714" y="348393"/>
                    <a:pt x="1456960" y="354041"/>
                    <a:pt x="1446399" y="354041"/>
                  </a:cubicBezTo>
                  <a:lnTo>
                    <a:pt x="10331" y="354041"/>
                  </a:lnTo>
                  <a:cubicBezTo>
                    <a:pt x="6803" y="354041"/>
                    <a:pt x="3543" y="352161"/>
                    <a:pt x="1775" y="349109"/>
                  </a:cubicBezTo>
                  <a:cubicBezTo>
                    <a:pt x="7" y="346056"/>
                    <a:pt x="0" y="342293"/>
                    <a:pt x="1756" y="339233"/>
                  </a:cubicBezTo>
                  <a:lnTo>
                    <a:pt x="187958" y="14808"/>
                  </a:lnTo>
                  <a:cubicBezTo>
                    <a:pt x="193215" y="5648"/>
                    <a:pt x="202970" y="0"/>
                    <a:pt x="21353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3786">
                    <a:alpha val="100000"/>
                  </a:srgbClr>
                </a:gs>
                <a:gs pos="100000">
                  <a:srgbClr val="094C9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66675"/>
              <a:ext cx="1470215" cy="420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10800000">
            <a:off x="-943662" y="9942538"/>
            <a:ext cx="12596415" cy="2419392"/>
            <a:chOff x="0" y="0"/>
            <a:chExt cx="1851344" cy="35558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7256" y="0"/>
              <a:ext cx="1836832" cy="355587"/>
            </a:xfrm>
            <a:custGeom>
              <a:avLst/>
              <a:gdLst/>
              <a:ahLst/>
              <a:cxnLst/>
              <a:rect r="r" b="b" t="t" l="l"/>
              <a:pathLst>
                <a:path h="355587" w="1836832">
                  <a:moveTo>
                    <a:pt x="1622449" y="0"/>
                  </a:moveTo>
                  <a:lnTo>
                    <a:pt x="11182" y="0"/>
                  </a:lnTo>
                  <a:cubicBezTo>
                    <a:pt x="7368" y="0"/>
                    <a:pt x="3842" y="2030"/>
                    <a:pt x="1928" y="5329"/>
                  </a:cubicBezTo>
                  <a:cubicBezTo>
                    <a:pt x="13" y="8628"/>
                    <a:pt x="0" y="12697"/>
                    <a:pt x="1892" y="16009"/>
                  </a:cubicBezTo>
                  <a:lnTo>
                    <a:pt x="186796" y="339579"/>
                  </a:lnTo>
                  <a:cubicBezTo>
                    <a:pt x="192453" y="349478"/>
                    <a:pt x="202981" y="355587"/>
                    <a:pt x="214382" y="355587"/>
                  </a:cubicBezTo>
                  <a:lnTo>
                    <a:pt x="1825649" y="355587"/>
                  </a:lnTo>
                  <a:cubicBezTo>
                    <a:pt x="1829464" y="355587"/>
                    <a:pt x="1832990" y="353557"/>
                    <a:pt x="1834904" y="350258"/>
                  </a:cubicBezTo>
                  <a:cubicBezTo>
                    <a:pt x="1836818" y="346959"/>
                    <a:pt x="1836832" y="342890"/>
                    <a:pt x="1834940" y="339579"/>
                  </a:cubicBezTo>
                  <a:lnTo>
                    <a:pt x="1650036" y="16009"/>
                  </a:lnTo>
                  <a:cubicBezTo>
                    <a:pt x="1644379" y="6109"/>
                    <a:pt x="1633851" y="0"/>
                    <a:pt x="162244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C850">
                    <a:alpha val="100000"/>
                  </a:srgbClr>
                </a:gs>
                <a:gs pos="100000">
                  <a:srgbClr val="FFB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66675"/>
              <a:ext cx="1648144" cy="4222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2203448">
            <a:off x="16378590" y="9337903"/>
            <a:ext cx="2073539" cy="2123078"/>
          </a:xfrm>
          <a:custGeom>
            <a:avLst/>
            <a:gdLst/>
            <a:ahLst/>
            <a:cxnLst/>
            <a:rect r="r" b="b" t="t" l="l"/>
            <a:pathLst>
              <a:path h="2123078" w="2073539">
                <a:moveTo>
                  <a:pt x="0" y="0"/>
                </a:moveTo>
                <a:lnTo>
                  <a:pt x="2073539" y="0"/>
                </a:lnTo>
                <a:lnTo>
                  <a:pt x="2073539" y="2123078"/>
                </a:lnTo>
                <a:lnTo>
                  <a:pt x="0" y="2123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239065" y="9375699"/>
            <a:ext cx="1720277" cy="3553068"/>
          </a:xfrm>
          <a:custGeom>
            <a:avLst/>
            <a:gdLst/>
            <a:ahLst/>
            <a:cxnLst/>
            <a:rect r="r" b="b" t="t" l="l"/>
            <a:pathLst>
              <a:path h="3553068" w="1720277">
                <a:moveTo>
                  <a:pt x="0" y="0"/>
                </a:moveTo>
                <a:lnTo>
                  <a:pt x="1720277" y="0"/>
                </a:lnTo>
                <a:lnTo>
                  <a:pt x="1720277" y="3553069"/>
                </a:lnTo>
                <a:lnTo>
                  <a:pt x="0" y="35530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10800000">
            <a:off x="720323" y="3874517"/>
            <a:ext cx="6592705" cy="758263"/>
          </a:xfrm>
          <a:custGeom>
            <a:avLst/>
            <a:gdLst/>
            <a:ahLst/>
            <a:cxnLst/>
            <a:rect r="r" b="b" t="t" l="l"/>
            <a:pathLst>
              <a:path h="758263" w="6592705">
                <a:moveTo>
                  <a:pt x="0" y="0"/>
                </a:moveTo>
                <a:lnTo>
                  <a:pt x="6592705" y="0"/>
                </a:lnTo>
                <a:lnTo>
                  <a:pt x="6592705" y="758263"/>
                </a:lnTo>
                <a:lnTo>
                  <a:pt x="0" y="7582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72000"/>
            </a:blip>
            <a:stretch>
              <a:fillRect l="0" t="0" r="0" b="-149966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521226" y="2689253"/>
            <a:ext cx="6916144" cy="1512053"/>
            <a:chOff x="0" y="0"/>
            <a:chExt cx="9504788" cy="207799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504787" cy="2077999"/>
            </a:xfrm>
            <a:custGeom>
              <a:avLst/>
              <a:gdLst/>
              <a:ahLst/>
              <a:cxnLst/>
              <a:rect r="r" b="b" t="t" l="l"/>
              <a:pathLst>
                <a:path h="2077999" w="9504787">
                  <a:moveTo>
                    <a:pt x="35821" y="0"/>
                  </a:moveTo>
                  <a:lnTo>
                    <a:pt x="9468966" y="0"/>
                  </a:lnTo>
                  <a:cubicBezTo>
                    <a:pt x="9478466" y="0"/>
                    <a:pt x="9487578" y="3774"/>
                    <a:pt x="9494296" y="10492"/>
                  </a:cubicBezTo>
                  <a:cubicBezTo>
                    <a:pt x="9501013" y="17209"/>
                    <a:pt x="9504787" y="26320"/>
                    <a:pt x="9504787" y="35821"/>
                  </a:cubicBezTo>
                  <a:lnTo>
                    <a:pt x="9504787" y="2042178"/>
                  </a:lnTo>
                  <a:cubicBezTo>
                    <a:pt x="9504787" y="2061961"/>
                    <a:pt x="9488749" y="2077999"/>
                    <a:pt x="9468966" y="2077999"/>
                  </a:cubicBezTo>
                  <a:lnTo>
                    <a:pt x="35821" y="2077999"/>
                  </a:lnTo>
                  <a:cubicBezTo>
                    <a:pt x="26320" y="2077999"/>
                    <a:pt x="17209" y="2074225"/>
                    <a:pt x="10492" y="2067507"/>
                  </a:cubicBezTo>
                  <a:cubicBezTo>
                    <a:pt x="3774" y="2060790"/>
                    <a:pt x="0" y="2051678"/>
                    <a:pt x="0" y="2042178"/>
                  </a:cubicBezTo>
                  <a:lnTo>
                    <a:pt x="0" y="35821"/>
                  </a:lnTo>
                  <a:cubicBezTo>
                    <a:pt x="0" y="26320"/>
                    <a:pt x="3774" y="17209"/>
                    <a:pt x="10492" y="10492"/>
                  </a:cubicBezTo>
                  <a:cubicBezTo>
                    <a:pt x="17209" y="3774"/>
                    <a:pt x="26320" y="0"/>
                    <a:pt x="35821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9397D8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9504788" cy="21160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720323" y="2647762"/>
            <a:ext cx="1219833" cy="1134445"/>
          </a:xfrm>
          <a:custGeom>
            <a:avLst/>
            <a:gdLst/>
            <a:ahLst/>
            <a:cxnLst/>
            <a:rect r="r" b="b" t="t" l="l"/>
            <a:pathLst>
              <a:path h="1134445" w="1219833">
                <a:moveTo>
                  <a:pt x="0" y="0"/>
                </a:moveTo>
                <a:lnTo>
                  <a:pt x="1219833" y="0"/>
                </a:lnTo>
                <a:lnTo>
                  <a:pt x="1219833" y="1134445"/>
                </a:lnTo>
                <a:lnTo>
                  <a:pt x="0" y="113444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-10800000">
            <a:off x="720323" y="5859535"/>
            <a:ext cx="6592705" cy="758263"/>
          </a:xfrm>
          <a:custGeom>
            <a:avLst/>
            <a:gdLst/>
            <a:ahLst/>
            <a:cxnLst/>
            <a:rect r="r" b="b" t="t" l="l"/>
            <a:pathLst>
              <a:path h="758263" w="6592705">
                <a:moveTo>
                  <a:pt x="0" y="0"/>
                </a:moveTo>
                <a:lnTo>
                  <a:pt x="6592705" y="0"/>
                </a:lnTo>
                <a:lnTo>
                  <a:pt x="6592705" y="758263"/>
                </a:lnTo>
                <a:lnTo>
                  <a:pt x="0" y="7582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72000"/>
            </a:blip>
            <a:stretch>
              <a:fillRect l="0" t="0" r="0" b="-149966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521226" y="4674271"/>
            <a:ext cx="6916144" cy="1512053"/>
            <a:chOff x="0" y="0"/>
            <a:chExt cx="9504788" cy="207799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504787" cy="2077999"/>
            </a:xfrm>
            <a:custGeom>
              <a:avLst/>
              <a:gdLst/>
              <a:ahLst/>
              <a:cxnLst/>
              <a:rect r="r" b="b" t="t" l="l"/>
              <a:pathLst>
                <a:path h="2077999" w="9504787">
                  <a:moveTo>
                    <a:pt x="35821" y="0"/>
                  </a:moveTo>
                  <a:lnTo>
                    <a:pt x="9468966" y="0"/>
                  </a:lnTo>
                  <a:cubicBezTo>
                    <a:pt x="9478466" y="0"/>
                    <a:pt x="9487578" y="3774"/>
                    <a:pt x="9494296" y="10492"/>
                  </a:cubicBezTo>
                  <a:cubicBezTo>
                    <a:pt x="9501013" y="17209"/>
                    <a:pt x="9504787" y="26320"/>
                    <a:pt x="9504787" y="35821"/>
                  </a:cubicBezTo>
                  <a:lnTo>
                    <a:pt x="9504787" y="2042178"/>
                  </a:lnTo>
                  <a:cubicBezTo>
                    <a:pt x="9504787" y="2061961"/>
                    <a:pt x="9488749" y="2077999"/>
                    <a:pt x="9468966" y="2077999"/>
                  </a:cubicBezTo>
                  <a:lnTo>
                    <a:pt x="35821" y="2077999"/>
                  </a:lnTo>
                  <a:cubicBezTo>
                    <a:pt x="26320" y="2077999"/>
                    <a:pt x="17209" y="2074225"/>
                    <a:pt x="10492" y="2067507"/>
                  </a:cubicBezTo>
                  <a:cubicBezTo>
                    <a:pt x="3774" y="2060790"/>
                    <a:pt x="0" y="2051678"/>
                    <a:pt x="0" y="2042178"/>
                  </a:cubicBezTo>
                  <a:lnTo>
                    <a:pt x="0" y="35821"/>
                  </a:lnTo>
                  <a:cubicBezTo>
                    <a:pt x="0" y="26320"/>
                    <a:pt x="3774" y="17209"/>
                    <a:pt x="10492" y="10492"/>
                  </a:cubicBezTo>
                  <a:cubicBezTo>
                    <a:pt x="17209" y="3774"/>
                    <a:pt x="26320" y="0"/>
                    <a:pt x="35821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9397D8"/>
              </a:solidFill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9504788" cy="21160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720323" y="4632780"/>
            <a:ext cx="1219833" cy="1134445"/>
          </a:xfrm>
          <a:custGeom>
            <a:avLst/>
            <a:gdLst/>
            <a:ahLst/>
            <a:cxnLst/>
            <a:rect r="r" b="b" t="t" l="l"/>
            <a:pathLst>
              <a:path h="1134445" w="1219833">
                <a:moveTo>
                  <a:pt x="0" y="0"/>
                </a:moveTo>
                <a:lnTo>
                  <a:pt x="1219833" y="0"/>
                </a:lnTo>
                <a:lnTo>
                  <a:pt x="1219833" y="1134445"/>
                </a:lnTo>
                <a:lnTo>
                  <a:pt x="0" y="113444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false" flipV="false" rot="-10800000">
            <a:off x="720323" y="7844553"/>
            <a:ext cx="6592705" cy="758263"/>
          </a:xfrm>
          <a:custGeom>
            <a:avLst/>
            <a:gdLst/>
            <a:ahLst/>
            <a:cxnLst/>
            <a:rect r="r" b="b" t="t" l="l"/>
            <a:pathLst>
              <a:path h="758263" w="6592705">
                <a:moveTo>
                  <a:pt x="0" y="0"/>
                </a:moveTo>
                <a:lnTo>
                  <a:pt x="6592705" y="0"/>
                </a:lnTo>
                <a:lnTo>
                  <a:pt x="6592705" y="758264"/>
                </a:lnTo>
                <a:lnTo>
                  <a:pt x="0" y="7582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72000"/>
            </a:blip>
            <a:stretch>
              <a:fillRect l="0" t="0" r="0" b="-149966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521226" y="6659289"/>
            <a:ext cx="6916144" cy="1512053"/>
            <a:chOff x="0" y="0"/>
            <a:chExt cx="9504788" cy="207799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504787" cy="2077999"/>
            </a:xfrm>
            <a:custGeom>
              <a:avLst/>
              <a:gdLst/>
              <a:ahLst/>
              <a:cxnLst/>
              <a:rect r="r" b="b" t="t" l="l"/>
              <a:pathLst>
                <a:path h="2077999" w="9504787">
                  <a:moveTo>
                    <a:pt x="35821" y="0"/>
                  </a:moveTo>
                  <a:lnTo>
                    <a:pt x="9468966" y="0"/>
                  </a:lnTo>
                  <a:cubicBezTo>
                    <a:pt x="9478466" y="0"/>
                    <a:pt x="9487578" y="3774"/>
                    <a:pt x="9494296" y="10492"/>
                  </a:cubicBezTo>
                  <a:cubicBezTo>
                    <a:pt x="9501013" y="17209"/>
                    <a:pt x="9504787" y="26320"/>
                    <a:pt x="9504787" y="35821"/>
                  </a:cubicBezTo>
                  <a:lnTo>
                    <a:pt x="9504787" y="2042178"/>
                  </a:lnTo>
                  <a:cubicBezTo>
                    <a:pt x="9504787" y="2061961"/>
                    <a:pt x="9488749" y="2077999"/>
                    <a:pt x="9468966" y="2077999"/>
                  </a:cubicBezTo>
                  <a:lnTo>
                    <a:pt x="35821" y="2077999"/>
                  </a:lnTo>
                  <a:cubicBezTo>
                    <a:pt x="26320" y="2077999"/>
                    <a:pt x="17209" y="2074225"/>
                    <a:pt x="10492" y="2067507"/>
                  </a:cubicBezTo>
                  <a:cubicBezTo>
                    <a:pt x="3774" y="2060790"/>
                    <a:pt x="0" y="2051678"/>
                    <a:pt x="0" y="2042178"/>
                  </a:cubicBezTo>
                  <a:lnTo>
                    <a:pt x="0" y="35821"/>
                  </a:lnTo>
                  <a:cubicBezTo>
                    <a:pt x="0" y="26320"/>
                    <a:pt x="3774" y="17209"/>
                    <a:pt x="10492" y="10492"/>
                  </a:cubicBezTo>
                  <a:cubicBezTo>
                    <a:pt x="17209" y="3774"/>
                    <a:pt x="26320" y="0"/>
                    <a:pt x="35821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9397D8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9504788" cy="21160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720323" y="6617798"/>
            <a:ext cx="1219833" cy="1134445"/>
          </a:xfrm>
          <a:custGeom>
            <a:avLst/>
            <a:gdLst/>
            <a:ahLst/>
            <a:cxnLst/>
            <a:rect r="r" b="b" t="t" l="l"/>
            <a:pathLst>
              <a:path h="1134445" w="1219833">
                <a:moveTo>
                  <a:pt x="0" y="0"/>
                </a:moveTo>
                <a:lnTo>
                  <a:pt x="1219833" y="0"/>
                </a:lnTo>
                <a:lnTo>
                  <a:pt x="1219833" y="1134445"/>
                </a:lnTo>
                <a:lnTo>
                  <a:pt x="0" y="113444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7627416" y="5599660"/>
            <a:ext cx="8050673" cy="3995147"/>
          </a:xfrm>
          <a:custGeom>
            <a:avLst/>
            <a:gdLst/>
            <a:ahLst/>
            <a:cxnLst/>
            <a:rect r="r" b="b" t="t" l="l"/>
            <a:pathLst>
              <a:path h="3995147" w="8050673">
                <a:moveTo>
                  <a:pt x="0" y="0"/>
                </a:moveTo>
                <a:lnTo>
                  <a:pt x="8050673" y="0"/>
                </a:lnTo>
                <a:lnTo>
                  <a:pt x="8050673" y="3995147"/>
                </a:lnTo>
                <a:lnTo>
                  <a:pt x="0" y="399514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5" id="35"/>
          <p:cNvSpPr/>
          <p:nvPr/>
        </p:nvSpPr>
        <p:spPr>
          <a:xfrm flipH="false" flipV="false" rot="0">
            <a:off x="7627416" y="1630143"/>
            <a:ext cx="8050673" cy="3995147"/>
          </a:xfrm>
          <a:custGeom>
            <a:avLst/>
            <a:gdLst/>
            <a:ahLst/>
            <a:cxnLst/>
            <a:rect r="r" b="b" t="t" l="l"/>
            <a:pathLst>
              <a:path h="3995147" w="8050673">
                <a:moveTo>
                  <a:pt x="0" y="0"/>
                </a:moveTo>
                <a:lnTo>
                  <a:pt x="8050673" y="0"/>
                </a:lnTo>
                <a:lnTo>
                  <a:pt x="8050673" y="3995146"/>
                </a:lnTo>
                <a:lnTo>
                  <a:pt x="0" y="399514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6" id="36"/>
          <p:cNvSpPr txBox="true"/>
          <p:nvPr/>
        </p:nvSpPr>
        <p:spPr>
          <a:xfrm rot="0">
            <a:off x="2036956" y="3298612"/>
            <a:ext cx="5158090" cy="955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3507" indent="-216754" lvl="1">
              <a:lnSpc>
                <a:spcPts val="2570"/>
              </a:lnSpc>
              <a:buFont typeface="Arial"/>
              <a:buChar char="•"/>
            </a:pPr>
            <a:r>
              <a:rPr lang="en-US" sz="2007">
                <a:solidFill>
                  <a:srgbClr val="343432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Batch size: 64.</a:t>
            </a:r>
          </a:p>
          <a:p>
            <a:pPr algn="l" marL="433507" indent="-216754" lvl="1">
              <a:lnSpc>
                <a:spcPts val="2570"/>
              </a:lnSpc>
              <a:buFont typeface="Arial"/>
              <a:buChar char="•"/>
            </a:pPr>
            <a:r>
              <a:rPr lang="en-US" sz="2007">
                <a:solidFill>
                  <a:srgbClr val="343432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Epochs: 10.</a:t>
            </a:r>
          </a:p>
          <a:p>
            <a:pPr algn="l" marL="0" indent="0" lvl="0">
              <a:lnSpc>
                <a:spcPts val="2570"/>
              </a:lnSpc>
              <a:spcBef>
                <a:spcPct val="0"/>
              </a:spcBef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2036956" y="2821011"/>
            <a:ext cx="4805731" cy="384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15"/>
              </a:lnSpc>
              <a:spcBef>
                <a:spcPct val="0"/>
              </a:spcBef>
            </a:pPr>
            <a:r>
              <a:rPr lang="en-US" b="true" sz="2355">
                <a:solidFill>
                  <a:srgbClr val="343432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Training Details: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036956" y="5283630"/>
            <a:ext cx="5158090" cy="955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3507" indent="-216754" lvl="1">
              <a:lnSpc>
                <a:spcPts val="2570"/>
              </a:lnSpc>
              <a:buFont typeface="Arial"/>
              <a:buChar char="•"/>
            </a:pPr>
            <a:r>
              <a:rPr lang="en-US" sz="2007">
                <a:solidFill>
                  <a:srgbClr val="343432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Training Accuracy: ~92%.</a:t>
            </a:r>
          </a:p>
          <a:p>
            <a:pPr algn="l" marL="433507" indent="-216754" lvl="1">
              <a:lnSpc>
                <a:spcPts val="2570"/>
              </a:lnSpc>
              <a:buFont typeface="Arial"/>
              <a:buChar char="•"/>
            </a:pPr>
            <a:r>
              <a:rPr lang="en-US" sz="2007">
                <a:solidFill>
                  <a:srgbClr val="343432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Validation Accuracy: ~90%.</a:t>
            </a:r>
          </a:p>
          <a:p>
            <a:pPr algn="l" marL="0" indent="0" lvl="0">
              <a:lnSpc>
                <a:spcPts val="2570"/>
              </a:lnSpc>
              <a:spcBef>
                <a:spcPct val="0"/>
              </a:spcBef>
            </a:pPr>
          </a:p>
        </p:txBody>
      </p:sp>
      <p:sp>
        <p:nvSpPr>
          <p:cNvPr name="TextBox 39" id="39"/>
          <p:cNvSpPr txBox="true"/>
          <p:nvPr/>
        </p:nvSpPr>
        <p:spPr>
          <a:xfrm rot="0">
            <a:off x="2036956" y="4806029"/>
            <a:ext cx="4805731" cy="384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15"/>
              </a:lnSpc>
              <a:spcBef>
                <a:spcPct val="0"/>
              </a:spcBef>
            </a:pPr>
            <a:r>
              <a:rPr lang="en-US" b="true" sz="2355">
                <a:solidFill>
                  <a:srgbClr val="343432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Results: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036956" y="7268648"/>
            <a:ext cx="5158090" cy="63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70"/>
              </a:lnSpc>
              <a:spcBef>
                <a:spcPct val="0"/>
              </a:spcBef>
            </a:pPr>
            <a:r>
              <a:rPr lang="en-US" sz="2007">
                <a:solidFill>
                  <a:srgbClr val="343432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Steady improvement without overfitting.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036956" y="6791047"/>
            <a:ext cx="4805731" cy="384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15"/>
              </a:lnSpc>
              <a:spcBef>
                <a:spcPct val="0"/>
              </a:spcBef>
            </a:pPr>
            <a:r>
              <a:rPr lang="en-US" b="true" sz="2355">
                <a:solidFill>
                  <a:srgbClr val="343432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Loss and Accuracy Trends: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47202" y="-1375287"/>
            <a:ext cx="6333914" cy="2419392"/>
            <a:chOff x="0" y="0"/>
            <a:chExt cx="930920" cy="3555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4430" y="0"/>
              <a:ext cx="902060" cy="355587"/>
            </a:xfrm>
            <a:custGeom>
              <a:avLst/>
              <a:gdLst/>
              <a:ahLst/>
              <a:cxnLst/>
              <a:rect r="r" b="b" t="t" l="l"/>
              <a:pathLst>
                <a:path h="355587" w="902060">
                  <a:moveTo>
                    <a:pt x="676621" y="0"/>
                  </a:moveTo>
                  <a:lnTo>
                    <a:pt x="22239" y="0"/>
                  </a:lnTo>
                  <a:cubicBezTo>
                    <a:pt x="14653" y="0"/>
                    <a:pt x="7641" y="4038"/>
                    <a:pt x="3834" y="10599"/>
                  </a:cubicBezTo>
                  <a:cubicBezTo>
                    <a:pt x="27" y="17160"/>
                    <a:pt x="0" y="25251"/>
                    <a:pt x="3763" y="31837"/>
                  </a:cubicBezTo>
                  <a:lnTo>
                    <a:pt x="170577" y="323750"/>
                  </a:lnTo>
                  <a:cubicBezTo>
                    <a:pt x="181827" y="343438"/>
                    <a:pt x="202764" y="355587"/>
                    <a:pt x="225439" y="355587"/>
                  </a:cubicBezTo>
                  <a:lnTo>
                    <a:pt x="879821" y="355587"/>
                  </a:lnTo>
                  <a:cubicBezTo>
                    <a:pt x="887407" y="355587"/>
                    <a:pt x="894419" y="351549"/>
                    <a:pt x="898226" y="344989"/>
                  </a:cubicBezTo>
                  <a:cubicBezTo>
                    <a:pt x="902033" y="338428"/>
                    <a:pt x="902060" y="330336"/>
                    <a:pt x="898297" y="323750"/>
                  </a:cubicBezTo>
                  <a:lnTo>
                    <a:pt x="731483" y="31837"/>
                  </a:lnTo>
                  <a:cubicBezTo>
                    <a:pt x="720233" y="12150"/>
                    <a:pt x="699296" y="0"/>
                    <a:pt x="67662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C850">
                    <a:alpha val="100000"/>
                  </a:srgbClr>
                </a:gs>
                <a:gs pos="100000">
                  <a:srgbClr val="FFB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66675"/>
              <a:ext cx="727720" cy="4222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2203448">
            <a:off x="15384331" y="-902195"/>
            <a:ext cx="2073539" cy="2123078"/>
          </a:xfrm>
          <a:custGeom>
            <a:avLst/>
            <a:gdLst/>
            <a:ahLst/>
            <a:cxnLst/>
            <a:rect r="r" b="b" t="t" l="l"/>
            <a:pathLst>
              <a:path h="2123078" w="2073539">
                <a:moveTo>
                  <a:pt x="0" y="0"/>
                </a:moveTo>
                <a:lnTo>
                  <a:pt x="2073539" y="0"/>
                </a:lnTo>
                <a:lnTo>
                  <a:pt x="2073539" y="2123078"/>
                </a:lnTo>
                <a:lnTo>
                  <a:pt x="0" y="21230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943662" y="-1845902"/>
            <a:ext cx="15870610" cy="3357712"/>
            <a:chOff x="0" y="0"/>
            <a:chExt cx="1673415" cy="3540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743" y="0"/>
              <a:ext cx="1659930" cy="354041"/>
            </a:xfrm>
            <a:custGeom>
              <a:avLst/>
              <a:gdLst/>
              <a:ahLst/>
              <a:cxnLst/>
              <a:rect r="r" b="b" t="t" l="l"/>
              <a:pathLst>
                <a:path h="354041" w="1659930">
                  <a:moveTo>
                    <a:pt x="213531" y="0"/>
                  </a:moveTo>
                  <a:lnTo>
                    <a:pt x="1649599" y="0"/>
                  </a:lnTo>
                  <a:cubicBezTo>
                    <a:pt x="1653127" y="0"/>
                    <a:pt x="1656387" y="1880"/>
                    <a:pt x="1658155" y="4932"/>
                  </a:cubicBezTo>
                  <a:cubicBezTo>
                    <a:pt x="1659922" y="7985"/>
                    <a:pt x="1659929" y="11748"/>
                    <a:pt x="1658174" y="14808"/>
                  </a:cubicBezTo>
                  <a:lnTo>
                    <a:pt x="1471971" y="339233"/>
                  </a:lnTo>
                  <a:cubicBezTo>
                    <a:pt x="1466714" y="348393"/>
                    <a:pt x="1456960" y="354041"/>
                    <a:pt x="1446399" y="354041"/>
                  </a:cubicBezTo>
                  <a:lnTo>
                    <a:pt x="10331" y="354041"/>
                  </a:lnTo>
                  <a:cubicBezTo>
                    <a:pt x="6803" y="354041"/>
                    <a:pt x="3543" y="352161"/>
                    <a:pt x="1775" y="349109"/>
                  </a:cubicBezTo>
                  <a:cubicBezTo>
                    <a:pt x="7" y="346056"/>
                    <a:pt x="0" y="342293"/>
                    <a:pt x="1756" y="339233"/>
                  </a:cubicBezTo>
                  <a:lnTo>
                    <a:pt x="187958" y="14808"/>
                  </a:lnTo>
                  <a:cubicBezTo>
                    <a:pt x="193215" y="5648"/>
                    <a:pt x="202970" y="0"/>
                    <a:pt x="21353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3786">
                    <a:alpha val="100000"/>
                  </a:srgbClr>
                </a:gs>
                <a:gs pos="100000">
                  <a:srgbClr val="094C9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66675"/>
              <a:ext cx="1470215" cy="420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-4021186">
            <a:off x="-375304" y="-913378"/>
            <a:ext cx="5765922" cy="2255917"/>
          </a:xfrm>
          <a:custGeom>
            <a:avLst/>
            <a:gdLst/>
            <a:ahLst/>
            <a:cxnLst/>
            <a:rect r="r" b="b" t="t" l="l"/>
            <a:pathLst>
              <a:path h="2255917" w="5765922">
                <a:moveTo>
                  <a:pt x="5765922" y="0"/>
                </a:moveTo>
                <a:lnTo>
                  <a:pt x="0" y="0"/>
                </a:lnTo>
                <a:lnTo>
                  <a:pt x="0" y="2255917"/>
                </a:lnTo>
                <a:lnTo>
                  <a:pt x="5765922" y="2255917"/>
                </a:lnTo>
                <a:lnTo>
                  <a:pt x="5765922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547202" y="-1943581"/>
            <a:ext cx="1720277" cy="3553068"/>
          </a:xfrm>
          <a:custGeom>
            <a:avLst/>
            <a:gdLst/>
            <a:ahLst/>
            <a:cxnLst/>
            <a:rect r="r" b="b" t="t" l="l"/>
            <a:pathLst>
              <a:path h="3553068" w="1720277">
                <a:moveTo>
                  <a:pt x="0" y="0"/>
                </a:moveTo>
                <a:lnTo>
                  <a:pt x="1720277" y="0"/>
                </a:lnTo>
                <a:lnTo>
                  <a:pt x="1720277" y="3553069"/>
                </a:lnTo>
                <a:lnTo>
                  <a:pt x="0" y="35530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8485796" y="9740133"/>
            <a:ext cx="15870610" cy="3357712"/>
            <a:chOff x="0" y="0"/>
            <a:chExt cx="1673415" cy="3540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743" y="0"/>
              <a:ext cx="1659930" cy="354041"/>
            </a:xfrm>
            <a:custGeom>
              <a:avLst/>
              <a:gdLst/>
              <a:ahLst/>
              <a:cxnLst/>
              <a:rect r="r" b="b" t="t" l="l"/>
              <a:pathLst>
                <a:path h="354041" w="1659930">
                  <a:moveTo>
                    <a:pt x="213531" y="0"/>
                  </a:moveTo>
                  <a:lnTo>
                    <a:pt x="1649599" y="0"/>
                  </a:lnTo>
                  <a:cubicBezTo>
                    <a:pt x="1653127" y="0"/>
                    <a:pt x="1656387" y="1880"/>
                    <a:pt x="1658155" y="4932"/>
                  </a:cubicBezTo>
                  <a:cubicBezTo>
                    <a:pt x="1659922" y="7985"/>
                    <a:pt x="1659929" y="11748"/>
                    <a:pt x="1658174" y="14808"/>
                  </a:cubicBezTo>
                  <a:lnTo>
                    <a:pt x="1471971" y="339233"/>
                  </a:lnTo>
                  <a:cubicBezTo>
                    <a:pt x="1466714" y="348393"/>
                    <a:pt x="1456960" y="354041"/>
                    <a:pt x="1446399" y="354041"/>
                  </a:cubicBezTo>
                  <a:lnTo>
                    <a:pt x="10331" y="354041"/>
                  </a:lnTo>
                  <a:cubicBezTo>
                    <a:pt x="6803" y="354041"/>
                    <a:pt x="3543" y="352161"/>
                    <a:pt x="1775" y="349109"/>
                  </a:cubicBezTo>
                  <a:cubicBezTo>
                    <a:pt x="7" y="346056"/>
                    <a:pt x="0" y="342293"/>
                    <a:pt x="1756" y="339233"/>
                  </a:cubicBezTo>
                  <a:lnTo>
                    <a:pt x="187958" y="14808"/>
                  </a:lnTo>
                  <a:cubicBezTo>
                    <a:pt x="193215" y="5648"/>
                    <a:pt x="202970" y="0"/>
                    <a:pt x="21353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3786">
                    <a:alpha val="100000"/>
                  </a:srgbClr>
                </a:gs>
                <a:gs pos="100000">
                  <a:srgbClr val="094C9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66675"/>
              <a:ext cx="1470215" cy="420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10800000">
            <a:off x="-943662" y="9942538"/>
            <a:ext cx="12596415" cy="2419392"/>
            <a:chOff x="0" y="0"/>
            <a:chExt cx="1851344" cy="35558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7256" y="0"/>
              <a:ext cx="1836832" cy="355587"/>
            </a:xfrm>
            <a:custGeom>
              <a:avLst/>
              <a:gdLst/>
              <a:ahLst/>
              <a:cxnLst/>
              <a:rect r="r" b="b" t="t" l="l"/>
              <a:pathLst>
                <a:path h="355587" w="1836832">
                  <a:moveTo>
                    <a:pt x="1622449" y="0"/>
                  </a:moveTo>
                  <a:lnTo>
                    <a:pt x="11182" y="0"/>
                  </a:lnTo>
                  <a:cubicBezTo>
                    <a:pt x="7368" y="0"/>
                    <a:pt x="3842" y="2030"/>
                    <a:pt x="1928" y="5329"/>
                  </a:cubicBezTo>
                  <a:cubicBezTo>
                    <a:pt x="13" y="8628"/>
                    <a:pt x="0" y="12697"/>
                    <a:pt x="1892" y="16009"/>
                  </a:cubicBezTo>
                  <a:lnTo>
                    <a:pt x="186796" y="339579"/>
                  </a:lnTo>
                  <a:cubicBezTo>
                    <a:pt x="192453" y="349478"/>
                    <a:pt x="202981" y="355587"/>
                    <a:pt x="214382" y="355587"/>
                  </a:cubicBezTo>
                  <a:lnTo>
                    <a:pt x="1825649" y="355587"/>
                  </a:lnTo>
                  <a:cubicBezTo>
                    <a:pt x="1829464" y="355587"/>
                    <a:pt x="1832990" y="353557"/>
                    <a:pt x="1834904" y="350258"/>
                  </a:cubicBezTo>
                  <a:cubicBezTo>
                    <a:pt x="1836818" y="346959"/>
                    <a:pt x="1836832" y="342890"/>
                    <a:pt x="1834940" y="339579"/>
                  </a:cubicBezTo>
                  <a:lnTo>
                    <a:pt x="1650036" y="16009"/>
                  </a:lnTo>
                  <a:cubicBezTo>
                    <a:pt x="1644379" y="6109"/>
                    <a:pt x="1633851" y="0"/>
                    <a:pt x="162244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C850">
                    <a:alpha val="100000"/>
                  </a:srgbClr>
                </a:gs>
                <a:gs pos="100000">
                  <a:srgbClr val="FFB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66675"/>
              <a:ext cx="1648144" cy="4222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2203448">
            <a:off x="16378590" y="9337903"/>
            <a:ext cx="2073539" cy="2123078"/>
          </a:xfrm>
          <a:custGeom>
            <a:avLst/>
            <a:gdLst/>
            <a:ahLst/>
            <a:cxnLst/>
            <a:rect r="r" b="b" t="t" l="l"/>
            <a:pathLst>
              <a:path h="2123078" w="2073539">
                <a:moveTo>
                  <a:pt x="0" y="0"/>
                </a:moveTo>
                <a:lnTo>
                  <a:pt x="2073539" y="0"/>
                </a:lnTo>
                <a:lnTo>
                  <a:pt x="2073539" y="2123078"/>
                </a:lnTo>
                <a:lnTo>
                  <a:pt x="0" y="2123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239065" y="9375699"/>
            <a:ext cx="1720277" cy="3553068"/>
          </a:xfrm>
          <a:custGeom>
            <a:avLst/>
            <a:gdLst/>
            <a:ahLst/>
            <a:cxnLst/>
            <a:rect r="r" b="b" t="t" l="l"/>
            <a:pathLst>
              <a:path h="3553068" w="1720277">
                <a:moveTo>
                  <a:pt x="0" y="0"/>
                </a:moveTo>
                <a:lnTo>
                  <a:pt x="1720277" y="0"/>
                </a:lnTo>
                <a:lnTo>
                  <a:pt x="1720277" y="3553069"/>
                </a:lnTo>
                <a:lnTo>
                  <a:pt x="0" y="35530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983760" y="2475912"/>
            <a:ext cx="3829885" cy="1465729"/>
            <a:chOff x="0" y="0"/>
            <a:chExt cx="1837838" cy="70335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837838" cy="703356"/>
            </a:xfrm>
            <a:custGeom>
              <a:avLst/>
              <a:gdLst/>
              <a:ahLst/>
              <a:cxnLst/>
              <a:rect r="r" b="b" t="t" l="l"/>
              <a:pathLst>
                <a:path h="703356" w="1837838">
                  <a:moveTo>
                    <a:pt x="40429" y="0"/>
                  </a:moveTo>
                  <a:lnTo>
                    <a:pt x="1797409" y="0"/>
                  </a:lnTo>
                  <a:cubicBezTo>
                    <a:pt x="1819737" y="0"/>
                    <a:pt x="1837838" y="18101"/>
                    <a:pt x="1837838" y="40429"/>
                  </a:cubicBezTo>
                  <a:lnTo>
                    <a:pt x="1837838" y="662927"/>
                  </a:lnTo>
                  <a:cubicBezTo>
                    <a:pt x="1837838" y="673650"/>
                    <a:pt x="1833579" y="683933"/>
                    <a:pt x="1825997" y="691515"/>
                  </a:cubicBezTo>
                  <a:cubicBezTo>
                    <a:pt x="1818415" y="699097"/>
                    <a:pt x="1808131" y="703356"/>
                    <a:pt x="1797409" y="703356"/>
                  </a:cubicBezTo>
                  <a:lnTo>
                    <a:pt x="40429" y="703356"/>
                  </a:lnTo>
                  <a:cubicBezTo>
                    <a:pt x="29707" y="703356"/>
                    <a:pt x="19423" y="699097"/>
                    <a:pt x="11841" y="691515"/>
                  </a:cubicBezTo>
                  <a:cubicBezTo>
                    <a:pt x="4259" y="683933"/>
                    <a:pt x="0" y="673650"/>
                    <a:pt x="0" y="662927"/>
                  </a:cubicBezTo>
                  <a:lnTo>
                    <a:pt x="0" y="40429"/>
                  </a:lnTo>
                  <a:cubicBezTo>
                    <a:pt x="0" y="29707"/>
                    <a:pt x="4259" y="19423"/>
                    <a:pt x="11841" y="11841"/>
                  </a:cubicBezTo>
                  <a:cubicBezTo>
                    <a:pt x="19423" y="4259"/>
                    <a:pt x="29707" y="0"/>
                    <a:pt x="404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3BB8B2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837838" cy="741456"/>
            </a:xfrm>
            <a:prstGeom prst="rect">
              <a:avLst/>
            </a:prstGeom>
          </p:spPr>
          <p:txBody>
            <a:bodyPr anchor="ctr" rtlCol="false" tIns="56237" lIns="56237" bIns="56237" rIns="5623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3641190" y="1913284"/>
            <a:ext cx="715964" cy="671328"/>
            <a:chOff x="0" y="0"/>
            <a:chExt cx="343568" cy="32214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43568" cy="322149"/>
            </a:xfrm>
            <a:custGeom>
              <a:avLst/>
              <a:gdLst/>
              <a:ahLst/>
              <a:cxnLst/>
              <a:rect r="r" b="b" t="t" l="l"/>
              <a:pathLst>
                <a:path h="322149" w="343568">
                  <a:moveTo>
                    <a:pt x="108133" y="0"/>
                  </a:moveTo>
                  <a:lnTo>
                    <a:pt x="235435" y="0"/>
                  </a:lnTo>
                  <a:cubicBezTo>
                    <a:pt x="264114" y="0"/>
                    <a:pt x="291618" y="11393"/>
                    <a:pt x="311897" y="31671"/>
                  </a:cubicBezTo>
                  <a:cubicBezTo>
                    <a:pt x="332176" y="51950"/>
                    <a:pt x="343568" y="79454"/>
                    <a:pt x="343568" y="108133"/>
                  </a:cubicBezTo>
                  <a:lnTo>
                    <a:pt x="343568" y="214016"/>
                  </a:lnTo>
                  <a:cubicBezTo>
                    <a:pt x="343568" y="242694"/>
                    <a:pt x="332176" y="270198"/>
                    <a:pt x="311897" y="290477"/>
                  </a:cubicBezTo>
                  <a:cubicBezTo>
                    <a:pt x="291618" y="310756"/>
                    <a:pt x="264114" y="322149"/>
                    <a:pt x="235435" y="322149"/>
                  </a:cubicBezTo>
                  <a:lnTo>
                    <a:pt x="108133" y="322149"/>
                  </a:lnTo>
                  <a:cubicBezTo>
                    <a:pt x="48413" y="322149"/>
                    <a:pt x="0" y="273736"/>
                    <a:pt x="0" y="214016"/>
                  </a:cubicBezTo>
                  <a:lnTo>
                    <a:pt x="0" y="108133"/>
                  </a:lnTo>
                  <a:cubicBezTo>
                    <a:pt x="0" y="79454"/>
                    <a:pt x="11393" y="51950"/>
                    <a:pt x="31671" y="31671"/>
                  </a:cubicBezTo>
                  <a:cubicBezTo>
                    <a:pt x="51950" y="11393"/>
                    <a:pt x="79454" y="0"/>
                    <a:pt x="108133" y="0"/>
                  </a:cubicBezTo>
                  <a:close/>
                </a:path>
              </a:pathLst>
            </a:custGeom>
            <a:solidFill>
              <a:srgbClr val="3BB8B2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43568" cy="360249"/>
            </a:xfrm>
            <a:prstGeom prst="rect">
              <a:avLst/>
            </a:prstGeom>
          </p:spPr>
          <p:txBody>
            <a:bodyPr anchor="ctr" rtlCol="false" tIns="56237" lIns="56237" bIns="56237" rIns="5623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8342258" y="2483930"/>
            <a:ext cx="3829885" cy="1465729"/>
            <a:chOff x="0" y="0"/>
            <a:chExt cx="1837838" cy="70335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837838" cy="703356"/>
            </a:xfrm>
            <a:custGeom>
              <a:avLst/>
              <a:gdLst/>
              <a:ahLst/>
              <a:cxnLst/>
              <a:rect r="r" b="b" t="t" l="l"/>
              <a:pathLst>
                <a:path h="703356" w="1837838">
                  <a:moveTo>
                    <a:pt x="40429" y="0"/>
                  </a:moveTo>
                  <a:lnTo>
                    <a:pt x="1797409" y="0"/>
                  </a:lnTo>
                  <a:cubicBezTo>
                    <a:pt x="1819737" y="0"/>
                    <a:pt x="1837838" y="18101"/>
                    <a:pt x="1837838" y="40429"/>
                  </a:cubicBezTo>
                  <a:lnTo>
                    <a:pt x="1837838" y="662927"/>
                  </a:lnTo>
                  <a:cubicBezTo>
                    <a:pt x="1837838" y="673650"/>
                    <a:pt x="1833579" y="683933"/>
                    <a:pt x="1825997" y="691515"/>
                  </a:cubicBezTo>
                  <a:cubicBezTo>
                    <a:pt x="1818415" y="699097"/>
                    <a:pt x="1808131" y="703356"/>
                    <a:pt x="1797409" y="703356"/>
                  </a:cubicBezTo>
                  <a:lnTo>
                    <a:pt x="40429" y="703356"/>
                  </a:lnTo>
                  <a:cubicBezTo>
                    <a:pt x="29707" y="703356"/>
                    <a:pt x="19423" y="699097"/>
                    <a:pt x="11841" y="691515"/>
                  </a:cubicBezTo>
                  <a:cubicBezTo>
                    <a:pt x="4259" y="683933"/>
                    <a:pt x="0" y="673650"/>
                    <a:pt x="0" y="662927"/>
                  </a:cubicBezTo>
                  <a:lnTo>
                    <a:pt x="0" y="40429"/>
                  </a:lnTo>
                  <a:cubicBezTo>
                    <a:pt x="0" y="29707"/>
                    <a:pt x="4259" y="19423"/>
                    <a:pt x="11841" y="11841"/>
                  </a:cubicBezTo>
                  <a:cubicBezTo>
                    <a:pt x="19423" y="4259"/>
                    <a:pt x="29707" y="0"/>
                    <a:pt x="404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35A7C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837838" cy="741456"/>
            </a:xfrm>
            <a:prstGeom prst="rect">
              <a:avLst/>
            </a:prstGeom>
          </p:spPr>
          <p:txBody>
            <a:bodyPr anchor="ctr" rtlCol="false" tIns="56237" lIns="56237" bIns="56237" rIns="5623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0000762" y="1913284"/>
            <a:ext cx="715964" cy="671328"/>
            <a:chOff x="0" y="0"/>
            <a:chExt cx="343568" cy="32214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43568" cy="322149"/>
            </a:xfrm>
            <a:custGeom>
              <a:avLst/>
              <a:gdLst/>
              <a:ahLst/>
              <a:cxnLst/>
              <a:rect r="r" b="b" t="t" l="l"/>
              <a:pathLst>
                <a:path h="322149" w="343568">
                  <a:moveTo>
                    <a:pt x="108133" y="0"/>
                  </a:moveTo>
                  <a:lnTo>
                    <a:pt x="235435" y="0"/>
                  </a:lnTo>
                  <a:cubicBezTo>
                    <a:pt x="264114" y="0"/>
                    <a:pt x="291618" y="11393"/>
                    <a:pt x="311897" y="31671"/>
                  </a:cubicBezTo>
                  <a:cubicBezTo>
                    <a:pt x="332176" y="51950"/>
                    <a:pt x="343568" y="79454"/>
                    <a:pt x="343568" y="108133"/>
                  </a:cubicBezTo>
                  <a:lnTo>
                    <a:pt x="343568" y="214016"/>
                  </a:lnTo>
                  <a:cubicBezTo>
                    <a:pt x="343568" y="242694"/>
                    <a:pt x="332176" y="270198"/>
                    <a:pt x="311897" y="290477"/>
                  </a:cubicBezTo>
                  <a:cubicBezTo>
                    <a:pt x="291618" y="310756"/>
                    <a:pt x="264114" y="322149"/>
                    <a:pt x="235435" y="322149"/>
                  </a:cubicBezTo>
                  <a:lnTo>
                    <a:pt x="108133" y="322149"/>
                  </a:lnTo>
                  <a:cubicBezTo>
                    <a:pt x="48413" y="322149"/>
                    <a:pt x="0" y="273736"/>
                    <a:pt x="0" y="214016"/>
                  </a:cubicBezTo>
                  <a:lnTo>
                    <a:pt x="0" y="108133"/>
                  </a:lnTo>
                  <a:cubicBezTo>
                    <a:pt x="0" y="79454"/>
                    <a:pt x="11393" y="51950"/>
                    <a:pt x="31671" y="31671"/>
                  </a:cubicBezTo>
                  <a:cubicBezTo>
                    <a:pt x="51950" y="11393"/>
                    <a:pt x="79454" y="0"/>
                    <a:pt x="108133" y="0"/>
                  </a:cubicBezTo>
                  <a:close/>
                </a:path>
              </a:pathLst>
            </a:custGeom>
            <a:solidFill>
              <a:srgbClr val="35A7C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343568" cy="360249"/>
            </a:xfrm>
            <a:prstGeom prst="rect">
              <a:avLst/>
            </a:prstGeom>
          </p:spPr>
          <p:txBody>
            <a:bodyPr anchor="ctr" rtlCol="false" tIns="56237" lIns="56237" bIns="56237" rIns="5623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3581774" y="3933070"/>
            <a:ext cx="500626" cy="443054"/>
          </a:xfrm>
          <a:custGeom>
            <a:avLst/>
            <a:gdLst/>
            <a:ahLst/>
            <a:cxnLst/>
            <a:rect r="r" b="b" t="t" l="l"/>
            <a:pathLst>
              <a:path h="443054" w="500626">
                <a:moveTo>
                  <a:pt x="0" y="0"/>
                </a:moveTo>
                <a:lnTo>
                  <a:pt x="500625" y="0"/>
                </a:lnTo>
                <a:lnTo>
                  <a:pt x="500625" y="443054"/>
                </a:lnTo>
                <a:lnTo>
                  <a:pt x="0" y="443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0045825" y="3933070"/>
            <a:ext cx="500626" cy="443054"/>
          </a:xfrm>
          <a:custGeom>
            <a:avLst/>
            <a:gdLst/>
            <a:ahLst/>
            <a:cxnLst/>
            <a:rect r="r" b="b" t="t" l="l"/>
            <a:pathLst>
              <a:path h="443054" w="500626">
                <a:moveTo>
                  <a:pt x="0" y="0"/>
                </a:moveTo>
                <a:lnTo>
                  <a:pt x="500626" y="0"/>
                </a:lnTo>
                <a:lnTo>
                  <a:pt x="500626" y="443054"/>
                </a:lnTo>
                <a:lnTo>
                  <a:pt x="0" y="44305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3" id="33"/>
          <p:cNvSpPr/>
          <p:nvPr/>
        </p:nvSpPr>
        <p:spPr>
          <a:xfrm>
            <a:off x="1924343" y="4806024"/>
            <a:ext cx="10247800" cy="0"/>
          </a:xfrm>
          <a:prstGeom prst="line">
            <a:avLst/>
          </a:prstGeom>
          <a:ln cap="flat" w="76200">
            <a:solidFill>
              <a:srgbClr val="E7E7E7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4" id="34"/>
          <p:cNvGrpSpPr/>
          <p:nvPr/>
        </p:nvGrpSpPr>
        <p:grpSpPr>
          <a:xfrm rot="0">
            <a:off x="3656571" y="4630508"/>
            <a:ext cx="351031" cy="35103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B8B2"/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2083" lIns="52083" bIns="52083" rIns="52083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0120622" y="4630508"/>
            <a:ext cx="351031" cy="351031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5A7C0"/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2083" lIns="52083" bIns="52083" rIns="52083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-755347" y="6824937"/>
            <a:ext cx="16313433" cy="2834459"/>
          </a:xfrm>
          <a:custGeom>
            <a:avLst/>
            <a:gdLst/>
            <a:ahLst/>
            <a:cxnLst/>
            <a:rect r="r" b="b" t="t" l="l"/>
            <a:pathLst>
              <a:path h="2834459" w="16313433">
                <a:moveTo>
                  <a:pt x="0" y="0"/>
                </a:moveTo>
                <a:lnTo>
                  <a:pt x="16313433" y="0"/>
                </a:lnTo>
                <a:lnTo>
                  <a:pt x="16313433" y="2834459"/>
                </a:lnTo>
                <a:lnTo>
                  <a:pt x="0" y="283445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1" id="41"/>
          <p:cNvSpPr txBox="true"/>
          <p:nvPr/>
        </p:nvSpPr>
        <p:spPr>
          <a:xfrm rot="0">
            <a:off x="3685396" y="1999770"/>
            <a:ext cx="627552" cy="471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9"/>
              </a:lnSpc>
            </a:pPr>
            <a:r>
              <a:rPr lang="en-US" b="true" sz="2756" spc="13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1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2084743" y="5270914"/>
            <a:ext cx="4496487" cy="156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6910" indent="-243455" lvl="1">
              <a:lnSpc>
                <a:spcPts val="3157"/>
              </a:lnSpc>
              <a:buFont typeface="Arial"/>
              <a:buChar char="•"/>
            </a:pPr>
            <a:r>
              <a:rPr lang="en-US" sz="2255" spc="1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Test Accuracy: 90.42%.</a:t>
            </a:r>
          </a:p>
          <a:p>
            <a:pPr algn="l">
              <a:lnSpc>
                <a:spcPts val="3157"/>
              </a:lnSpc>
            </a:pPr>
          </a:p>
          <a:p>
            <a:pPr algn="l" marL="486910" indent="-243455" lvl="1">
              <a:lnSpc>
                <a:spcPts val="3157"/>
              </a:lnSpc>
              <a:buFont typeface="Arial"/>
              <a:buChar char="•"/>
            </a:pPr>
            <a:r>
              <a:rPr lang="en-US" sz="2255" spc="1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Test Loss:</a:t>
            </a:r>
            <a:r>
              <a:rPr lang="en-US" sz="2255" spc="1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0.2718</a:t>
            </a:r>
            <a:r>
              <a:rPr lang="en-US" sz="2255" spc="1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algn="l">
              <a:lnSpc>
                <a:spcPts val="3157"/>
              </a:lnSpc>
            </a:pPr>
          </a:p>
        </p:txBody>
      </p:sp>
      <p:sp>
        <p:nvSpPr>
          <p:cNvPr name="TextBox 43" id="43"/>
          <p:cNvSpPr txBox="true"/>
          <p:nvPr/>
        </p:nvSpPr>
        <p:spPr>
          <a:xfrm rot="0">
            <a:off x="10044968" y="1999770"/>
            <a:ext cx="627552" cy="471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9"/>
              </a:lnSpc>
            </a:pPr>
            <a:r>
              <a:rPr lang="en-US" b="true" sz="2756" spc="13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2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7361131" y="5270914"/>
            <a:ext cx="7833125" cy="1173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6910" indent="-243455" lvl="1">
              <a:lnSpc>
                <a:spcPts val="3157"/>
              </a:lnSpc>
              <a:buFont typeface="Arial"/>
              <a:buChar char="•"/>
            </a:pPr>
            <a:r>
              <a:rPr lang="en-US" sz="2255" spc="1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High accuracy demonstrates generalization.</a:t>
            </a:r>
          </a:p>
          <a:p>
            <a:pPr algn="l">
              <a:lnSpc>
                <a:spcPts val="3157"/>
              </a:lnSpc>
            </a:pPr>
          </a:p>
          <a:p>
            <a:pPr algn="l" marL="486910" indent="-243455" lvl="1">
              <a:lnSpc>
                <a:spcPts val="3157"/>
              </a:lnSpc>
              <a:buFont typeface="Arial"/>
              <a:buChar char="•"/>
            </a:pPr>
            <a:r>
              <a:rPr lang="en-US" sz="2255" spc="1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Low loss reflects good predictions.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2407954" y="2732382"/>
            <a:ext cx="2979722" cy="92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6"/>
              </a:lnSpc>
            </a:pPr>
            <a:r>
              <a:rPr lang="en-US" b="true" sz="2697" spc="1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Test Set Performance: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8449706" y="2967746"/>
            <a:ext cx="3722437" cy="450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6"/>
              </a:lnSpc>
            </a:pPr>
            <a:r>
              <a:rPr lang="en-US" b="true" sz="2697" spc="1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Key Takeaways: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47202" y="-1375287"/>
            <a:ext cx="6333914" cy="2419392"/>
            <a:chOff x="0" y="0"/>
            <a:chExt cx="930920" cy="3555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4430" y="0"/>
              <a:ext cx="902060" cy="355587"/>
            </a:xfrm>
            <a:custGeom>
              <a:avLst/>
              <a:gdLst/>
              <a:ahLst/>
              <a:cxnLst/>
              <a:rect r="r" b="b" t="t" l="l"/>
              <a:pathLst>
                <a:path h="355587" w="902060">
                  <a:moveTo>
                    <a:pt x="676621" y="0"/>
                  </a:moveTo>
                  <a:lnTo>
                    <a:pt x="22239" y="0"/>
                  </a:lnTo>
                  <a:cubicBezTo>
                    <a:pt x="14653" y="0"/>
                    <a:pt x="7641" y="4038"/>
                    <a:pt x="3834" y="10599"/>
                  </a:cubicBezTo>
                  <a:cubicBezTo>
                    <a:pt x="27" y="17160"/>
                    <a:pt x="0" y="25251"/>
                    <a:pt x="3763" y="31837"/>
                  </a:cubicBezTo>
                  <a:lnTo>
                    <a:pt x="170577" y="323750"/>
                  </a:lnTo>
                  <a:cubicBezTo>
                    <a:pt x="181827" y="343438"/>
                    <a:pt x="202764" y="355587"/>
                    <a:pt x="225439" y="355587"/>
                  </a:cubicBezTo>
                  <a:lnTo>
                    <a:pt x="879821" y="355587"/>
                  </a:lnTo>
                  <a:cubicBezTo>
                    <a:pt x="887407" y="355587"/>
                    <a:pt x="894419" y="351549"/>
                    <a:pt x="898226" y="344989"/>
                  </a:cubicBezTo>
                  <a:cubicBezTo>
                    <a:pt x="902033" y="338428"/>
                    <a:pt x="902060" y="330336"/>
                    <a:pt x="898297" y="323750"/>
                  </a:cubicBezTo>
                  <a:lnTo>
                    <a:pt x="731483" y="31837"/>
                  </a:lnTo>
                  <a:cubicBezTo>
                    <a:pt x="720233" y="12150"/>
                    <a:pt x="699296" y="0"/>
                    <a:pt x="67662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C850">
                    <a:alpha val="100000"/>
                  </a:srgbClr>
                </a:gs>
                <a:gs pos="100000">
                  <a:srgbClr val="FFB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66675"/>
              <a:ext cx="727720" cy="4222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2203448">
            <a:off x="15384331" y="-902195"/>
            <a:ext cx="2073539" cy="2123078"/>
          </a:xfrm>
          <a:custGeom>
            <a:avLst/>
            <a:gdLst/>
            <a:ahLst/>
            <a:cxnLst/>
            <a:rect r="r" b="b" t="t" l="l"/>
            <a:pathLst>
              <a:path h="2123078" w="2073539">
                <a:moveTo>
                  <a:pt x="0" y="0"/>
                </a:moveTo>
                <a:lnTo>
                  <a:pt x="2073539" y="0"/>
                </a:lnTo>
                <a:lnTo>
                  <a:pt x="2073539" y="2123078"/>
                </a:lnTo>
                <a:lnTo>
                  <a:pt x="0" y="21230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943662" y="-1845902"/>
            <a:ext cx="15870610" cy="3357712"/>
            <a:chOff x="0" y="0"/>
            <a:chExt cx="1673415" cy="3540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743" y="0"/>
              <a:ext cx="1659930" cy="354041"/>
            </a:xfrm>
            <a:custGeom>
              <a:avLst/>
              <a:gdLst/>
              <a:ahLst/>
              <a:cxnLst/>
              <a:rect r="r" b="b" t="t" l="l"/>
              <a:pathLst>
                <a:path h="354041" w="1659930">
                  <a:moveTo>
                    <a:pt x="213531" y="0"/>
                  </a:moveTo>
                  <a:lnTo>
                    <a:pt x="1649599" y="0"/>
                  </a:lnTo>
                  <a:cubicBezTo>
                    <a:pt x="1653127" y="0"/>
                    <a:pt x="1656387" y="1880"/>
                    <a:pt x="1658155" y="4932"/>
                  </a:cubicBezTo>
                  <a:cubicBezTo>
                    <a:pt x="1659922" y="7985"/>
                    <a:pt x="1659929" y="11748"/>
                    <a:pt x="1658174" y="14808"/>
                  </a:cubicBezTo>
                  <a:lnTo>
                    <a:pt x="1471971" y="339233"/>
                  </a:lnTo>
                  <a:cubicBezTo>
                    <a:pt x="1466714" y="348393"/>
                    <a:pt x="1456960" y="354041"/>
                    <a:pt x="1446399" y="354041"/>
                  </a:cubicBezTo>
                  <a:lnTo>
                    <a:pt x="10331" y="354041"/>
                  </a:lnTo>
                  <a:cubicBezTo>
                    <a:pt x="6803" y="354041"/>
                    <a:pt x="3543" y="352161"/>
                    <a:pt x="1775" y="349109"/>
                  </a:cubicBezTo>
                  <a:cubicBezTo>
                    <a:pt x="7" y="346056"/>
                    <a:pt x="0" y="342293"/>
                    <a:pt x="1756" y="339233"/>
                  </a:cubicBezTo>
                  <a:lnTo>
                    <a:pt x="187958" y="14808"/>
                  </a:lnTo>
                  <a:cubicBezTo>
                    <a:pt x="193215" y="5648"/>
                    <a:pt x="202970" y="0"/>
                    <a:pt x="21353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3786">
                    <a:alpha val="100000"/>
                  </a:srgbClr>
                </a:gs>
                <a:gs pos="100000">
                  <a:srgbClr val="094C9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66675"/>
              <a:ext cx="1470215" cy="420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-4021186">
            <a:off x="-375304" y="-913378"/>
            <a:ext cx="5765922" cy="2255917"/>
          </a:xfrm>
          <a:custGeom>
            <a:avLst/>
            <a:gdLst/>
            <a:ahLst/>
            <a:cxnLst/>
            <a:rect r="r" b="b" t="t" l="l"/>
            <a:pathLst>
              <a:path h="2255917" w="5765922">
                <a:moveTo>
                  <a:pt x="5765922" y="0"/>
                </a:moveTo>
                <a:lnTo>
                  <a:pt x="0" y="0"/>
                </a:lnTo>
                <a:lnTo>
                  <a:pt x="0" y="2255917"/>
                </a:lnTo>
                <a:lnTo>
                  <a:pt x="5765922" y="2255917"/>
                </a:lnTo>
                <a:lnTo>
                  <a:pt x="5765922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547202" y="-1943581"/>
            <a:ext cx="1720277" cy="3553068"/>
          </a:xfrm>
          <a:custGeom>
            <a:avLst/>
            <a:gdLst/>
            <a:ahLst/>
            <a:cxnLst/>
            <a:rect r="r" b="b" t="t" l="l"/>
            <a:pathLst>
              <a:path h="3553068" w="1720277">
                <a:moveTo>
                  <a:pt x="0" y="0"/>
                </a:moveTo>
                <a:lnTo>
                  <a:pt x="1720277" y="0"/>
                </a:lnTo>
                <a:lnTo>
                  <a:pt x="1720277" y="3553069"/>
                </a:lnTo>
                <a:lnTo>
                  <a:pt x="0" y="35530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8485796" y="9740133"/>
            <a:ext cx="15870610" cy="3357712"/>
            <a:chOff x="0" y="0"/>
            <a:chExt cx="1673415" cy="3540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743" y="0"/>
              <a:ext cx="1659930" cy="354041"/>
            </a:xfrm>
            <a:custGeom>
              <a:avLst/>
              <a:gdLst/>
              <a:ahLst/>
              <a:cxnLst/>
              <a:rect r="r" b="b" t="t" l="l"/>
              <a:pathLst>
                <a:path h="354041" w="1659930">
                  <a:moveTo>
                    <a:pt x="213531" y="0"/>
                  </a:moveTo>
                  <a:lnTo>
                    <a:pt x="1649599" y="0"/>
                  </a:lnTo>
                  <a:cubicBezTo>
                    <a:pt x="1653127" y="0"/>
                    <a:pt x="1656387" y="1880"/>
                    <a:pt x="1658155" y="4932"/>
                  </a:cubicBezTo>
                  <a:cubicBezTo>
                    <a:pt x="1659922" y="7985"/>
                    <a:pt x="1659929" y="11748"/>
                    <a:pt x="1658174" y="14808"/>
                  </a:cubicBezTo>
                  <a:lnTo>
                    <a:pt x="1471971" y="339233"/>
                  </a:lnTo>
                  <a:cubicBezTo>
                    <a:pt x="1466714" y="348393"/>
                    <a:pt x="1456960" y="354041"/>
                    <a:pt x="1446399" y="354041"/>
                  </a:cubicBezTo>
                  <a:lnTo>
                    <a:pt x="10331" y="354041"/>
                  </a:lnTo>
                  <a:cubicBezTo>
                    <a:pt x="6803" y="354041"/>
                    <a:pt x="3543" y="352161"/>
                    <a:pt x="1775" y="349109"/>
                  </a:cubicBezTo>
                  <a:cubicBezTo>
                    <a:pt x="7" y="346056"/>
                    <a:pt x="0" y="342293"/>
                    <a:pt x="1756" y="339233"/>
                  </a:cubicBezTo>
                  <a:lnTo>
                    <a:pt x="187958" y="14808"/>
                  </a:lnTo>
                  <a:cubicBezTo>
                    <a:pt x="193215" y="5648"/>
                    <a:pt x="202970" y="0"/>
                    <a:pt x="21353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3786">
                    <a:alpha val="100000"/>
                  </a:srgbClr>
                </a:gs>
                <a:gs pos="100000">
                  <a:srgbClr val="094C9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66675"/>
              <a:ext cx="1470215" cy="420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10800000">
            <a:off x="-943662" y="9942538"/>
            <a:ext cx="12596415" cy="2419392"/>
            <a:chOff x="0" y="0"/>
            <a:chExt cx="1851344" cy="35558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7256" y="0"/>
              <a:ext cx="1836832" cy="355587"/>
            </a:xfrm>
            <a:custGeom>
              <a:avLst/>
              <a:gdLst/>
              <a:ahLst/>
              <a:cxnLst/>
              <a:rect r="r" b="b" t="t" l="l"/>
              <a:pathLst>
                <a:path h="355587" w="1836832">
                  <a:moveTo>
                    <a:pt x="1622449" y="0"/>
                  </a:moveTo>
                  <a:lnTo>
                    <a:pt x="11182" y="0"/>
                  </a:lnTo>
                  <a:cubicBezTo>
                    <a:pt x="7368" y="0"/>
                    <a:pt x="3842" y="2030"/>
                    <a:pt x="1928" y="5329"/>
                  </a:cubicBezTo>
                  <a:cubicBezTo>
                    <a:pt x="13" y="8628"/>
                    <a:pt x="0" y="12697"/>
                    <a:pt x="1892" y="16009"/>
                  </a:cubicBezTo>
                  <a:lnTo>
                    <a:pt x="186796" y="339579"/>
                  </a:lnTo>
                  <a:cubicBezTo>
                    <a:pt x="192453" y="349478"/>
                    <a:pt x="202981" y="355587"/>
                    <a:pt x="214382" y="355587"/>
                  </a:cubicBezTo>
                  <a:lnTo>
                    <a:pt x="1825649" y="355587"/>
                  </a:lnTo>
                  <a:cubicBezTo>
                    <a:pt x="1829464" y="355587"/>
                    <a:pt x="1832990" y="353557"/>
                    <a:pt x="1834904" y="350258"/>
                  </a:cubicBezTo>
                  <a:cubicBezTo>
                    <a:pt x="1836818" y="346959"/>
                    <a:pt x="1836832" y="342890"/>
                    <a:pt x="1834940" y="339579"/>
                  </a:cubicBezTo>
                  <a:lnTo>
                    <a:pt x="1650036" y="16009"/>
                  </a:lnTo>
                  <a:cubicBezTo>
                    <a:pt x="1644379" y="6109"/>
                    <a:pt x="1633851" y="0"/>
                    <a:pt x="162244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C850">
                    <a:alpha val="100000"/>
                  </a:srgbClr>
                </a:gs>
                <a:gs pos="100000">
                  <a:srgbClr val="FFB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66675"/>
              <a:ext cx="1648144" cy="4222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2203448">
            <a:off x="16378590" y="9337903"/>
            <a:ext cx="2073539" cy="2123078"/>
          </a:xfrm>
          <a:custGeom>
            <a:avLst/>
            <a:gdLst/>
            <a:ahLst/>
            <a:cxnLst/>
            <a:rect r="r" b="b" t="t" l="l"/>
            <a:pathLst>
              <a:path h="2123078" w="2073539">
                <a:moveTo>
                  <a:pt x="0" y="0"/>
                </a:moveTo>
                <a:lnTo>
                  <a:pt x="2073539" y="0"/>
                </a:lnTo>
                <a:lnTo>
                  <a:pt x="2073539" y="2123078"/>
                </a:lnTo>
                <a:lnTo>
                  <a:pt x="0" y="2123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239065" y="9732066"/>
            <a:ext cx="1720277" cy="3553068"/>
          </a:xfrm>
          <a:custGeom>
            <a:avLst/>
            <a:gdLst/>
            <a:ahLst/>
            <a:cxnLst/>
            <a:rect r="r" b="b" t="t" l="l"/>
            <a:pathLst>
              <a:path h="3553068" w="1720277">
                <a:moveTo>
                  <a:pt x="0" y="0"/>
                </a:moveTo>
                <a:lnTo>
                  <a:pt x="1720277" y="0"/>
                </a:lnTo>
                <a:lnTo>
                  <a:pt x="1720277" y="3553069"/>
                </a:lnTo>
                <a:lnTo>
                  <a:pt x="0" y="35530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-10800000">
            <a:off x="487757" y="2182671"/>
            <a:ext cx="9733576" cy="2144745"/>
            <a:chOff x="0" y="0"/>
            <a:chExt cx="2739392" cy="6036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739392" cy="603611"/>
            </a:xfrm>
            <a:custGeom>
              <a:avLst/>
              <a:gdLst/>
              <a:ahLst/>
              <a:cxnLst/>
              <a:rect r="r" b="b" t="t" l="l"/>
              <a:pathLst>
                <a:path h="603611" w="2739392">
                  <a:moveTo>
                    <a:pt x="2536192" y="0"/>
                  </a:moveTo>
                  <a:cubicBezTo>
                    <a:pt x="2648416" y="0"/>
                    <a:pt x="2739392" y="135123"/>
                    <a:pt x="2739392" y="301806"/>
                  </a:cubicBezTo>
                  <a:cubicBezTo>
                    <a:pt x="2739392" y="468488"/>
                    <a:pt x="2648416" y="603611"/>
                    <a:pt x="2536192" y="603611"/>
                  </a:cubicBezTo>
                  <a:lnTo>
                    <a:pt x="203200" y="603611"/>
                  </a:lnTo>
                  <a:cubicBezTo>
                    <a:pt x="90976" y="603611"/>
                    <a:pt x="0" y="468488"/>
                    <a:pt x="0" y="301806"/>
                  </a:cubicBezTo>
                  <a:cubicBezTo>
                    <a:pt x="0" y="13512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2739392" cy="660761"/>
            </a:xfrm>
            <a:prstGeom prst="rect">
              <a:avLst/>
            </a:prstGeom>
          </p:spPr>
          <p:txBody>
            <a:bodyPr anchor="ctr" rtlCol="false" tIns="45141" lIns="45141" bIns="45141" rIns="45141"/>
            <a:lstStyle/>
            <a:p>
              <a:pPr algn="ctr">
                <a:lnSpc>
                  <a:spcPts val="2735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-5400000">
            <a:off x="251777" y="2418652"/>
            <a:ext cx="2144745" cy="1672784"/>
            <a:chOff x="0" y="0"/>
            <a:chExt cx="980868" cy="76502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80868" cy="765024"/>
            </a:xfrm>
            <a:custGeom>
              <a:avLst/>
              <a:gdLst/>
              <a:ahLst/>
              <a:cxnLst/>
              <a:rect r="r" b="b" t="t" l="l"/>
              <a:pathLst>
                <a:path h="765024" w="980868">
                  <a:moveTo>
                    <a:pt x="327133" y="19070"/>
                  </a:moveTo>
                  <a:cubicBezTo>
                    <a:pt x="377257" y="7556"/>
                    <a:pt x="434589" y="0"/>
                    <a:pt x="490698" y="0"/>
                  </a:cubicBezTo>
                  <a:cubicBezTo>
                    <a:pt x="546810" y="0"/>
                    <a:pt x="600803" y="6476"/>
                    <a:pt x="650559" y="17990"/>
                  </a:cubicBezTo>
                  <a:cubicBezTo>
                    <a:pt x="651619" y="18350"/>
                    <a:pt x="652677" y="18350"/>
                    <a:pt x="653736" y="18710"/>
                  </a:cubicBezTo>
                  <a:cubicBezTo>
                    <a:pt x="840593" y="64765"/>
                    <a:pt x="978222" y="186379"/>
                    <a:pt x="980868" y="327441"/>
                  </a:cubicBezTo>
                  <a:lnTo>
                    <a:pt x="980868" y="765024"/>
                  </a:lnTo>
                  <a:lnTo>
                    <a:pt x="0" y="765024"/>
                  </a:lnTo>
                  <a:lnTo>
                    <a:pt x="0" y="327766"/>
                  </a:lnTo>
                  <a:cubicBezTo>
                    <a:pt x="2647" y="185660"/>
                    <a:pt x="138158" y="64045"/>
                    <a:pt x="327133" y="1907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53B9">
                    <a:alpha val="100000"/>
                  </a:srgbClr>
                </a:gs>
                <a:gs pos="100000">
                  <a:srgbClr val="3881DF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69850"/>
              <a:ext cx="980868" cy="695174"/>
            </a:xfrm>
            <a:prstGeom prst="rect">
              <a:avLst/>
            </a:prstGeom>
          </p:spPr>
          <p:txBody>
            <a:bodyPr anchor="ctr" rtlCol="false" tIns="45141" lIns="45141" bIns="45141" rIns="45141"/>
            <a:lstStyle/>
            <a:p>
              <a:pPr algn="ctr" marL="0" indent="0" lvl="0">
                <a:lnSpc>
                  <a:spcPts val="273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-10800000">
            <a:off x="487757" y="4647620"/>
            <a:ext cx="9733576" cy="2144745"/>
            <a:chOff x="0" y="0"/>
            <a:chExt cx="2739392" cy="60361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739392" cy="603611"/>
            </a:xfrm>
            <a:custGeom>
              <a:avLst/>
              <a:gdLst/>
              <a:ahLst/>
              <a:cxnLst/>
              <a:rect r="r" b="b" t="t" l="l"/>
              <a:pathLst>
                <a:path h="603611" w="2739392">
                  <a:moveTo>
                    <a:pt x="2536192" y="0"/>
                  </a:moveTo>
                  <a:cubicBezTo>
                    <a:pt x="2648416" y="0"/>
                    <a:pt x="2739392" y="135123"/>
                    <a:pt x="2739392" y="301806"/>
                  </a:cubicBezTo>
                  <a:cubicBezTo>
                    <a:pt x="2739392" y="468488"/>
                    <a:pt x="2648416" y="603611"/>
                    <a:pt x="2536192" y="603611"/>
                  </a:cubicBezTo>
                  <a:lnTo>
                    <a:pt x="203200" y="603611"/>
                  </a:lnTo>
                  <a:cubicBezTo>
                    <a:pt x="90976" y="603611"/>
                    <a:pt x="0" y="468488"/>
                    <a:pt x="0" y="301806"/>
                  </a:cubicBezTo>
                  <a:cubicBezTo>
                    <a:pt x="0" y="13512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57150"/>
              <a:ext cx="2739392" cy="660761"/>
            </a:xfrm>
            <a:prstGeom prst="rect">
              <a:avLst/>
            </a:prstGeom>
          </p:spPr>
          <p:txBody>
            <a:bodyPr anchor="ctr" rtlCol="false" tIns="45141" lIns="45141" bIns="45141" rIns="45141"/>
            <a:lstStyle/>
            <a:p>
              <a:pPr algn="ctr">
                <a:lnSpc>
                  <a:spcPts val="2735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-5400000">
            <a:off x="251777" y="4883600"/>
            <a:ext cx="2144745" cy="1672784"/>
            <a:chOff x="0" y="0"/>
            <a:chExt cx="980868" cy="76502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80868" cy="765024"/>
            </a:xfrm>
            <a:custGeom>
              <a:avLst/>
              <a:gdLst/>
              <a:ahLst/>
              <a:cxnLst/>
              <a:rect r="r" b="b" t="t" l="l"/>
              <a:pathLst>
                <a:path h="765024" w="980868">
                  <a:moveTo>
                    <a:pt x="327133" y="19070"/>
                  </a:moveTo>
                  <a:cubicBezTo>
                    <a:pt x="377257" y="7556"/>
                    <a:pt x="434589" y="0"/>
                    <a:pt x="490698" y="0"/>
                  </a:cubicBezTo>
                  <a:cubicBezTo>
                    <a:pt x="546810" y="0"/>
                    <a:pt x="600803" y="6476"/>
                    <a:pt x="650559" y="17990"/>
                  </a:cubicBezTo>
                  <a:cubicBezTo>
                    <a:pt x="651619" y="18350"/>
                    <a:pt x="652677" y="18350"/>
                    <a:pt x="653736" y="18710"/>
                  </a:cubicBezTo>
                  <a:cubicBezTo>
                    <a:pt x="840593" y="64765"/>
                    <a:pt x="978222" y="186379"/>
                    <a:pt x="980868" y="327441"/>
                  </a:cubicBezTo>
                  <a:lnTo>
                    <a:pt x="980868" y="765024"/>
                  </a:lnTo>
                  <a:lnTo>
                    <a:pt x="0" y="765024"/>
                  </a:lnTo>
                  <a:lnTo>
                    <a:pt x="0" y="327766"/>
                  </a:lnTo>
                  <a:cubicBezTo>
                    <a:pt x="2647" y="185660"/>
                    <a:pt x="138158" y="64045"/>
                    <a:pt x="327133" y="1907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53B9">
                    <a:alpha val="100000"/>
                  </a:srgbClr>
                </a:gs>
                <a:gs pos="100000">
                  <a:srgbClr val="3881DF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69850"/>
              <a:ext cx="980868" cy="695174"/>
            </a:xfrm>
            <a:prstGeom prst="rect">
              <a:avLst/>
            </a:prstGeom>
          </p:spPr>
          <p:txBody>
            <a:bodyPr anchor="ctr" rtlCol="false" tIns="45141" lIns="45141" bIns="45141" rIns="45141"/>
            <a:lstStyle/>
            <a:p>
              <a:pPr algn="ctr" marL="0" indent="0" lvl="0">
                <a:lnSpc>
                  <a:spcPts val="2735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0581789" y="2182671"/>
            <a:ext cx="7640983" cy="6745972"/>
          </a:xfrm>
          <a:custGeom>
            <a:avLst/>
            <a:gdLst/>
            <a:ahLst/>
            <a:cxnLst/>
            <a:rect r="r" b="b" t="t" l="l"/>
            <a:pathLst>
              <a:path h="6745972" w="7640983">
                <a:moveTo>
                  <a:pt x="0" y="0"/>
                </a:moveTo>
                <a:lnTo>
                  <a:pt x="7640983" y="0"/>
                </a:lnTo>
                <a:lnTo>
                  <a:pt x="7640983" y="6745973"/>
                </a:lnTo>
                <a:lnTo>
                  <a:pt x="0" y="674597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2" id="32"/>
          <p:cNvSpPr txBox="true"/>
          <p:nvPr/>
        </p:nvSpPr>
        <p:spPr>
          <a:xfrm rot="0">
            <a:off x="2460074" y="2656948"/>
            <a:ext cx="7274037" cy="1110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7"/>
              </a:lnSpc>
            </a:pPr>
            <a:r>
              <a:rPr lang="en-US" sz="3148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Purpo</a:t>
            </a:r>
            <a:r>
              <a:rPr lang="en-US" sz="3148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se: </a:t>
            </a:r>
          </a:p>
          <a:p>
            <a:pPr algn="l">
              <a:lnSpc>
                <a:spcPts val="4407"/>
              </a:lnSpc>
            </a:pPr>
            <a:r>
              <a:rPr lang="en-US" sz="31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Shows performance for each class.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377214" y="4845718"/>
            <a:ext cx="7356897" cy="1662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7"/>
              </a:lnSpc>
            </a:pPr>
            <a:r>
              <a:rPr lang="en-US" sz="3148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Key O</a:t>
            </a:r>
            <a:r>
              <a:rPr lang="en-US" sz="3148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bservations:</a:t>
            </a:r>
          </a:p>
          <a:p>
            <a:pPr algn="l" marL="679748" indent="-339874" lvl="1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High precision for most classes.</a:t>
            </a:r>
          </a:p>
          <a:p>
            <a:pPr algn="l" marL="679748" indent="-339874" lvl="1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Minimal misclassifications.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83394" y="2652795"/>
            <a:ext cx="533105" cy="1033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62"/>
              </a:lnSpc>
              <a:spcBef>
                <a:spcPct val="0"/>
              </a:spcBef>
            </a:pPr>
            <a:r>
              <a:rPr lang="en-US" b="true" sz="568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83394" y="5117743"/>
            <a:ext cx="533105" cy="1033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62"/>
              </a:lnSpc>
              <a:spcBef>
                <a:spcPct val="0"/>
              </a:spcBef>
            </a:pPr>
            <a:r>
              <a:rPr lang="en-US" b="true" sz="568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47202" y="-1375287"/>
            <a:ext cx="6333914" cy="2419392"/>
            <a:chOff x="0" y="0"/>
            <a:chExt cx="930920" cy="3555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4430" y="0"/>
              <a:ext cx="902060" cy="355587"/>
            </a:xfrm>
            <a:custGeom>
              <a:avLst/>
              <a:gdLst/>
              <a:ahLst/>
              <a:cxnLst/>
              <a:rect r="r" b="b" t="t" l="l"/>
              <a:pathLst>
                <a:path h="355587" w="902060">
                  <a:moveTo>
                    <a:pt x="676621" y="0"/>
                  </a:moveTo>
                  <a:lnTo>
                    <a:pt x="22239" y="0"/>
                  </a:lnTo>
                  <a:cubicBezTo>
                    <a:pt x="14653" y="0"/>
                    <a:pt x="7641" y="4038"/>
                    <a:pt x="3834" y="10599"/>
                  </a:cubicBezTo>
                  <a:cubicBezTo>
                    <a:pt x="27" y="17160"/>
                    <a:pt x="0" y="25251"/>
                    <a:pt x="3763" y="31837"/>
                  </a:cubicBezTo>
                  <a:lnTo>
                    <a:pt x="170577" y="323750"/>
                  </a:lnTo>
                  <a:cubicBezTo>
                    <a:pt x="181827" y="343438"/>
                    <a:pt x="202764" y="355587"/>
                    <a:pt x="225439" y="355587"/>
                  </a:cubicBezTo>
                  <a:lnTo>
                    <a:pt x="879821" y="355587"/>
                  </a:lnTo>
                  <a:cubicBezTo>
                    <a:pt x="887407" y="355587"/>
                    <a:pt x="894419" y="351549"/>
                    <a:pt x="898226" y="344989"/>
                  </a:cubicBezTo>
                  <a:cubicBezTo>
                    <a:pt x="902033" y="338428"/>
                    <a:pt x="902060" y="330336"/>
                    <a:pt x="898297" y="323750"/>
                  </a:cubicBezTo>
                  <a:lnTo>
                    <a:pt x="731483" y="31837"/>
                  </a:lnTo>
                  <a:cubicBezTo>
                    <a:pt x="720233" y="12150"/>
                    <a:pt x="699296" y="0"/>
                    <a:pt x="67662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C850">
                    <a:alpha val="100000"/>
                  </a:srgbClr>
                </a:gs>
                <a:gs pos="100000">
                  <a:srgbClr val="FFB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66675"/>
              <a:ext cx="727720" cy="4222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2203448">
            <a:off x="15384331" y="-902195"/>
            <a:ext cx="2073539" cy="2123078"/>
          </a:xfrm>
          <a:custGeom>
            <a:avLst/>
            <a:gdLst/>
            <a:ahLst/>
            <a:cxnLst/>
            <a:rect r="r" b="b" t="t" l="l"/>
            <a:pathLst>
              <a:path h="2123078" w="2073539">
                <a:moveTo>
                  <a:pt x="0" y="0"/>
                </a:moveTo>
                <a:lnTo>
                  <a:pt x="2073539" y="0"/>
                </a:lnTo>
                <a:lnTo>
                  <a:pt x="2073539" y="2123078"/>
                </a:lnTo>
                <a:lnTo>
                  <a:pt x="0" y="21230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943662" y="-1845902"/>
            <a:ext cx="15870610" cy="3357712"/>
            <a:chOff x="0" y="0"/>
            <a:chExt cx="1673415" cy="3540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743" y="0"/>
              <a:ext cx="1659930" cy="354041"/>
            </a:xfrm>
            <a:custGeom>
              <a:avLst/>
              <a:gdLst/>
              <a:ahLst/>
              <a:cxnLst/>
              <a:rect r="r" b="b" t="t" l="l"/>
              <a:pathLst>
                <a:path h="354041" w="1659930">
                  <a:moveTo>
                    <a:pt x="213531" y="0"/>
                  </a:moveTo>
                  <a:lnTo>
                    <a:pt x="1649599" y="0"/>
                  </a:lnTo>
                  <a:cubicBezTo>
                    <a:pt x="1653127" y="0"/>
                    <a:pt x="1656387" y="1880"/>
                    <a:pt x="1658155" y="4932"/>
                  </a:cubicBezTo>
                  <a:cubicBezTo>
                    <a:pt x="1659922" y="7985"/>
                    <a:pt x="1659929" y="11748"/>
                    <a:pt x="1658174" y="14808"/>
                  </a:cubicBezTo>
                  <a:lnTo>
                    <a:pt x="1471971" y="339233"/>
                  </a:lnTo>
                  <a:cubicBezTo>
                    <a:pt x="1466714" y="348393"/>
                    <a:pt x="1456960" y="354041"/>
                    <a:pt x="1446399" y="354041"/>
                  </a:cubicBezTo>
                  <a:lnTo>
                    <a:pt x="10331" y="354041"/>
                  </a:lnTo>
                  <a:cubicBezTo>
                    <a:pt x="6803" y="354041"/>
                    <a:pt x="3543" y="352161"/>
                    <a:pt x="1775" y="349109"/>
                  </a:cubicBezTo>
                  <a:cubicBezTo>
                    <a:pt x="7" y="346056"/>
                    <a:pt x="0" y="342293"/>
                    <a:pt x="1756" y="339233"/>
                  </a:cubicBezTo>
                  <a:lnTo>
                    <a:pt x="187958" y="14808"/>
                  </a:lnTo>
                  <a:cubicBezTo>
                    <a:pt x="193215" y="5648"/>
                    <a:pt x="202970" y="0"/>
                    <a:pt x="21353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3786">
                    <a:alpha val="100000"/>
                  </a:srgbClr>
                </a:gs>
                <a:gs pos="100000">
                  <a:srgbClr val="094C9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66675"/>
              <a:ext cx="1470215" cy="420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-4021186">
            <a:off x="-375304" y="-913378"/>
            <a:ext cx="5765922" cy="2255917"/>
          </a:xfrm>
          <a:custGeom>
            <a:avLst/>
            <a:gdLst/>
            <a:ahLst/>
            <a:cxnLst/>
            <a:rect r="r" b="b" t="t" l="l"/>
            <a:pathLst>
              <a:path h="2255917" w="5765922">
                <a:moveTo>
                  <a:pt x="5765922" y="0"/>
                </a:moveTo>
                <a:lnTo>
                  <a:pt x="0" y="0"/>
                </a:lnTo>
                <a:lnTo>
                  <a:pt x="0" y="2255917"/>
                </a:lnTo>
                <a:lnTo>
                  <a:pt x="5765922" y="2255917"/>
                </a:lnTo>
                <a:lnTo>
                  <a:pt x="5765922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547202" y="-1943581"/>
            <a:ext cx="1720277" cy="3553068"/>
          </a:xfrm>
          <a:custGeom>
            <a:avLst/>
            <a:gdLst/>
            <a:ahLst/>
            <a:cxnLst/>
            <a:rect r="r" b="b" t="t" l="l"/>
            <a:pathLst>
              <a:path h="3553068" w="1720277">
                <a:moveTo>
                  <a:pt x="0" y="0"/>
                </a:moveTo>
                <a:lnTo>
                  <a:pt x="1720277" y="0"/>
                </a:lnTo>
                <a:lnTo>
                  <a:pt x="1720277" y="3553069"/>
                </a:lnTo>
                <a:lnTo>
                  <a:pt x="0" y="35530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8485796" y="9740133"/>
            <a:ext cx="15870610" cy="3357712"/>
            <a:chOff x="0" y="0"/>
            <a:chExt cx="1673415" cy="3540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743" y="0"/>
              <a:ext cx="1659930" cy="354041"/>
            </a:xfrm>
            <a:custGeom>
              <a:avLst/>
              <a:gdLst/>
              <a:ahLst/>
              <a:cxnLst/>
              <a:rect r="r" b="b" t="t" l="l"/>
              <a:pathLst>
                <a:path h="354041" w="1659930">
                  <a:moveTo>
                    <a:pt x="213531" y="0"/>
                  </a:moveTo>
                  <a:lnTo>
                    <a:pt x="1649599" y="0"/>
                  </a:lnTo>
                  <a:cubicBezTo>
                    <a:pt x="1653127" y="0"/>
                    <a:pt x="1656387" y="1880"/>
                    <a:pt x="1658155" y="4932"/>
                  </a:cubicBezTo>
                  <a:cubicBezTo>
                    <a:pt x="1659922" y="7985"/>
                    <a:pt x="1659929" y="11748"/>
                    <a:pt x="1658174" y="14808"/>
                  </a:cubicBezTo>
                  <a:lnTo>
                    <a:pt x="1471971" y="339233"/>
                  </a:lnTo>
                  <a:cubicBezTo>
                    <a:pt x="1466714" y="348393"/>
                    <a:pt x="1456960" y="354041"/>
                    <a:pt x="1446399" y="354041"/>
                  </a:cubicBezTo>
                  <a:lnTo>
                    <a:pt x="10331" y="354041"/>
                  </a:lnTo>
                  <a:cubicBezTo>
                    <a:pt x="6803" y="354041"/>
                    <a:pt x="3543" y="352161"/>
                    <a:pt x="1775" y="349109"/>
                  </a:cubicBezTo>
                  <a:cubicBezTo>
                    <a:pt x="7" y="346056"/>
                    <a:pt x="0" y="342293"/>
                    <a:pt x="1756" y="339233"/>
                  </a:cubicBezTo>
                  <a:lnTo>
                    <a:pt x="187958" y="14808"/>
                  </a:lnTo>
                  <a:cubicBezTo>
                    <a:pt x="193215" y="5648"/>
                    <a:pt x="202970" y="0"/>
                    <a:pt x="21353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3786">
                    <a:alpha val="100000"/>
                  </a:srgbClr>
                </a:gs>
                <a:gs pos="100000">
                  <a:srgbClr val="094C9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66675"/>
              <a:ext cx="1470215" cy="420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10800000">
            <a:off x="-943662" y="9942538"/>
            <a:ext cx="12596415" cy="2419392"/>
            <a:chOff x="0" y="0"/>
            <a:chExt cx="1851344" cy="35558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7256" y="0"/>
              <a:ext cx="1836832" cy="355587"/>
            </a:xfrm>
            <a:custGeom>
              <a:avLst/>
              <a:gdLst/>
              <a:ahLst/>
              <a:cxnLst/>
              <a:rect r="r" b="b" t="t" l="l"/>
              <a:pathLst>
                <a:path h="355587" w="1836832">
                  <a:moveTo>
                    <a:pt x="1622449" y="0"/>
                  </a:moveTo>
                  <a:lnTo>
                    <a:pt x="11182" y="0"/>
                  </a:lnTo>
                  <a:cubicBezTo>
                    <a:pt x="7368" y="0"/>
                    <a:pt x="3842" y="2030"/>
                    <a:pt x="1928" y="5329"/>
                  </a:cubicBezTo>
                  <a:cubicBezTo>
                    <a:pt x="13" y="8628"/>
                    <a:pt x="0" y="12697"/>
                    <a:pt x="1892" y="16009"/>
                  </a:cubicBezTo>
                  <a:lnTo>
                    <a:pt x="186796" y="339579"/>
                  </a:lnTo>
                  <a:cubicBezTo>
                    <a:pt x="192453" y="349478"/>
                    <a:pt x="202981" y="355587"/>
                    <a:pt x="214382" y="355587"/>
                  </a:cubicBezTo>
                  <a:lnTo>
                    <a:pt x="1825649" y="355587"/>
                  </a:lnTo>
                  <a:cubicBezTo>
                    <a:pt x="1829464" y="355587"/>
                    <a:pt x="1832990" y="353557"/>
                    <a:pt x="1834904" y="350258"/>
                  </a:cubicBezTo>
                  <a:cubicBezTo>
                    <a:pt x="1836818" y="346959"/>
                    <a:pt x="1836832" y="342890"/>
                    <a:pt x="1834940" y="339579"/>
                  </a:cubicBezTo>
                  <a:lnTo>
                    <a:pt x="1650036" y="16009"/>
                  </a:lnTo>
                  <a:cubicBezTo>
                    <a:pt x="1644379" y="6109"/>
                    <a:pt x="1633851" y="0"/>
                    <a:pt x="162244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C850">
                    <a:alpha val="100000"/>
                  </a:srgbClr>
                </a:gs>
                <a:gs pos="100000">
                  <a:srgbClr val="FFB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66675"/>
              <a:ext cx="1648144" cy="4222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5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2203448">
            <a:off x="16378590" y="9337903"/>
            <a:ext cx="2073539" cy="2123078"/>
          </a:xfrm>
          <a:custGeom>
            <a:avLst/>
            <a:gdLst/>
            <a:ahLst/>
            <a:cxnLst/>
            <a:rect r="r" b="b" t="t" l="l"/>
            <a:pathLst>
              <a:path h="2123078" w="2073539">
                <a:moveTo>
                  <a:pt x="0" y="0"/>
                </a:moveTo>
                <a:lnTo>
                  <a:pt x="2073539" y="0"/>
                </a:lnTo>
                <a:lnTo>
                  <a:pt x="2073539" y="2123078"/>
                </a:lnTo>
                <a:lnTo>
                  <a:pt x="0" y="2123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239065" y="9732066"/>
            <a:ext cx="1720277" cy="3553068"/>
          </a:xfrm>
          <a:custGeom>
            <a:avLst/>
            <a:gdLst/>
            <a:ahLst/>
            <a:cxnLst/>
            <a:rect r="r" b="b" t="t" l="l"/>
            <a:pathLst>
              <a:path h="3553068" w="1720277">
                <a:moveTo>
                  <a:pt x="0" y="0"/>
                </a:moveTo>
                <a:lnTo>
                  <a:pt x="1720277" y="0"/>
                </a:lnTo>
                <a:lnTo>
                  <a:pt x="1720277" y="3553069"/>
                </a:lnTo>
                <a:lnTo>
                  <a:pt x="0" y="35530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374914" y="1933651"/>
            <a:ext cx="7335178" cy="789953"/>
            <a:chOff x="0" y="0"/>
            <a:chExt cx="3773665" cy="406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773665" cy="406400"/>
            </a:xfrm>
            <a:custGeom>
              <a:avLst/>
              <a:gdLst/>
              <a:ahLst/>
              <a:cxnLst/>
              <a:rect r="r" b="b" t="t" l="l"/>
              <a:pathLst>
                <a:path h="406400" w="3773665">
                  <a:moveTo>
                    <a:pt x="3570465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3570465" y="406400"/>
                  </a:lnTo>
                  <a:lnTo>
                    <a:pt x="3773665" y="203200"/>
                  </a:lnTo>
                  <a:lnTo>
                    <a:pt x="3570465" y="0"/>
                  </a:lnTo>
                  <a:close/>
                </a:path>
              </a:pathLst>
            </a:custGeom>
            <a:solidFill>
              <a:srgbClr val="123586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152400" y="-38100"/>
              <a:ext cx="3468865" cy="444500"/>
            </a:xfrm>
            <a:prstGeom prst="rect">
              <a:avLst/>
            </a:prstGeom>
          </p:spPr>
          <p:txBody>
            <a:bodyPr anchor="ctr" rtlCol="false" tIns="49499" lIns="49499" bIns="49499" rIns="49499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374914" y="5772673"/>
            <a:ext cx="7335178" cy="789953"/>
            <a:chOff x="0" y="0"/>
            <a:chExt cx="3773665" cy="406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773665" cy="406400"/>
            </a:xfrm>
            <a:custGeom>
              <a:avLst/>
              <a:gdLst/>
              <a:ahLst/>
              <a:cxnLst/>
              <a:rect r="r" b="b" t="t" l="l"/>
              <a:pathLst>
                <a:path h="406400" w="3773665">
                  <a:moveTo>
                    <a:pt x="3570465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3570465" y="406400"/>
                  </a:lnTo>
                  <a:lnTo>
                    <a:pt x="3773665" y="203200"/>
                  </a:lnTo>
                  <a:lnTo>
                    <a:pt x="3570465" y="0"/>
                  </a:lnTo>
                  <a:close/>
                </a:path>
              </a:pathLst>
            </a:custGeom>
            <a:solidFill>
              <a:srgbClr val="123586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52400" y="-38100"/>
              <a:ext cx="3468865" cy="444500"/>
            </a:xfrm>
            <a:prstGeom prst="rect">
              <a:avLst/>
            </a:prstGeom>
          </p:spPr>
          <p:txBody>
            <a:bodyPr anchor="ctr" rtlCol="false" tIns="49499" lIns="49499" bIns="49499" rIns="49499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0266103" y="1630143"/>
            <a:ext cx="7770618" cy="5803373"/>
          </a:xfrm>
          <a:custGeom>
            <a:avLst/>
            <a:gdLst/>
            <a:ahLst/>
            <a:cxnLst/>
            <a:rect r="r" b="b" t="t" l="l"/>
            <a:pathLst>
              <a:path h="5803373" w="7770618">
                <a:moveTo>
                  <a:pt x="0" y="0"/>
                </a:moveTo>
                <a:lnTo>
                  <a:pt x="7770618" y="0"/>
                </a:lnTo>
                <a:lnTo>
                  <a:pt x="7770618" y="5803372"/>
                </a:lnTo>
                <a:lnTo>
                  <a:pt x="0" y="580337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6" id="26"/>
          <p:cNvSpPr txBox="true"/>
          <p:nvPr/>
        </p:nvSpPr>
        <p:spPr>
          <a:xfrm rot="0">
            <a:off x="882596" y="6759309"/>
            <a:ext cx="8113127" cy="2689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0684" indent="-310342" lvl="1">
              <a:lnSpc>
                <a:spcPts val="3047"/>
              </a:lnSpc>
              <a:buFont typeface="Arial"/>
              <a:buChar char="•"/>
            </a:pPr>
            <a:r>
              <a:rPr lang="en-US" sz="287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Explore data augmentation.</a:t>
            </a:r>
          </a:p>
          <a:p>
            <a:pPr algn="l">
              <a:lnSpc>
                <a:spcPts val="3047"/>
              </a:lnSpc>
            </a:pPr>
          </a:p>
          <a:p>
            <a:pPr algn="l" marL="620684" indent="-310342" lvl="1">
              <a:lnSpc>
                <a:spcPts val="3047"/>
              </a:lnSpc>
              <a:buFont typeface="Arial"/>
              <a:buChar char="•"/>
            </a:pPr>
            <a:r>
              <a:rPr lang="en-US" sz="287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Experiment with advanced architectures like ResNet.</a:t>
            </a:r>
          </a:p>
          <a:p>
            <a:pPr algn="l">
              <a:lnSpc>
                <a:spcPts val="3047"/>
              </a:lnSpc>
            </a:pPr>
          </a:p>
          <a:p>
            <a:pPr algn="l" marL="620684" indent="-310342" lvl="1">
              <a:lnSpc>
                <a:spcPts val="3047"/>
              </a:lnSpc>
              <a:buFont typeface="Arial"/>
              <a:buChar char="•"/>
            </a:pPr>
            <a:r>
              <a:rPr lang="en-US" sz="287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Adapt the model for real-world applications like e-commerce.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82596" y="2920287"/>
            <a:ext cx="8821370" cy="2308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0684" indent="-310342" lvl="1">
              <a:lnSpc>
                <a:spcPts val="3047"/>
              </a:lnSpc>
              <a:buFont typeface="Arial"/>
              <a:buChar char="•"/>
            </a:pPr>
            <a:r>
              <a:rPr lang="en-US" sz="287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Achieved high accuracy and generalization.</a:t>
            </a:r>
          </a:p>
          <a:p>
            <a:pPr algn="l">
              <a:lnSpc>
                <a:spcPts val="3047"/>
              </a:lnSpc>
            </a:pPr>
          </a:p>
          <a:p>
            <a:pPr algn="l" marL="620684" indent="-310342" lvl="1">
              <a:lnSpc>
                <a:spcPts val="3047"/>
              </a:lnSpc>
              <a:buFont typeface="Arial"/>
              <a:buChar char="•"/>
            </a:pPr>
            <a:r>
              <a:rPr lang="en-US" sz="287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Balanced and clean dataset simplified the process.</a:t>
            </a:r>
          </a:p>
          <a:p>
            <a:pPr algn="l">
              <a:lnSpc>
                <a:spcPts val="3047"/>
              </a:lnSpc>
            </a:pPr>
          </a:p>
          <a:p>
            <a:pPr algn="l" marL="620684" indent="-310342" lvl="1">
              <a:lnSpc>
                <a:spcPts val="3047"/>
              </a:lnSpc>
              <a:buFont typeface="Arial"/>
              <a:buChar char="•"/>
            </a:pPr>
            <a:r>
              <a:rPr lang="en-US" sz="287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CNN architecture was effective for this task.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21695" y="2071214"/>
            <a:ext cx="6321083" cy="50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7"/>
              </a:lnSpc>
            </a:pPr>
            <a:r>
              <a:rPr lang="en-US" sz="3273" b="true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Successes: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21695" y="5910237"/>
            <a:ext cx="6321083" cy="50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7"/>
              </a:lnSpc>
            </a:pPr>
            <a:r>
              <a:rPr lang="en-US" sz="3273" b="true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Future Improvements: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DAGY4IEgONI</dc:identifier>
  <dcterms:modified xsi:type="dcterms:W3CDTF">2011-08-01T06:04:30Z</dcterms:modified>
  <cp:revision>1</cp:revision>
  <dc:title>slide_presentation</dc:title>
</cp:coreProperties>
</file>