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715" r:id="rId1"/>
  </p:sldMasterIdLst>
  <p:notesMasterIdLst>
    <p:notesMasterId r:id="rId38"/>
  </p:notesMasterIdLst>
  <p:sldIdLst>
    <p:sldId id="258" r:id="rId2"/>
    <p:sldId id="284" r:id="rId3"/>
    <p:sldId id="278" r:id="rId4"/>
    <p:sldId id="296" r:id="rId5"/>
    <p:sldId id="303" r:id="rId6"/>
    <p:sldId id="307" r:id="rId7"/>
    <p:sldId id="330" r:id="rId8"/>
    <p:sldId id="298" r:id="rId9"/>
    <p:sldId id="318" r:id="rId10"/>
    <p:sldId id="344" r:id="rId11"/>
    <p:sldId id="332" r:id="rId12"/>
    <p:sldId id="317" r:id="rId13"/>
    <p:sldId id="328" r:id="rId14"/>
    <p:sldId id="320" r:id="rId15"/>
    <p:sldId id="333" r:id="rId16"/>
    <p:sldId id="319" r:id="rId17"/>
    <p:sldId id="322" r:id="rId18"/>
    <p:sldId id="323" r:id="rId19"/>
    <p:sldId id="334" r:id="rId20"/>
    <p:sldId id="335" r:id="rId21"/>
    <p:sldId id="338" r:id="rId22"/>
    <p:sldId id="339" r:id="rId23"/>
    <p:sldId id="340" r:id="rId24"/>
    <p:sldId id="341" r:id="rId25"/>
    <p:sldId id="342" r:id="rId26"/>
    <p:sldId id="343" r:id="rId27"/>
    <p:sldId id="336" r:id="rId28"/>
    <p:sldId id="337" r:id="rId29"/>
    <p:sldId id="327" r:id="rId30"/>
    <p:sldId id="329" r:id="rId31"/>
    <p:sldId id="305" r:id="rId32"/>
    <p:sldId id="300" r:id="rId33"/>
    <p:sldId id="301" r:id="rId34"/>
    <p:sldId id="302" r:id="rId35"/>
    <p:sldId id="306" r:id="rId36"/>
    <p:sldId id="304"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C2FCBF1-A026-4DF9-A9A2-A8992B51788B}">
          <p14:sldIdLst>
            <p14:sldId id="258"/>
            <p14:sldId id="284"/>
            <p14:sldId id="278"/>
            <p14:sldId id="296"/>
            <p14:sldId id="303"/>
            <p14:sldId id="307"/>
            <p14:sldId id="330"/>
            <p14:sldId id="298"/>
            <p14:sldId id="318"/>
            <p14:sldId id="344"/>
            <p14:sldId id="332"/>
            <p14:sldId id="317"/>
            <p14:sldId id="328"/>
            <p14:sldId id="320"/>
            <p14:sldId id="333"/>
            <p14:sldId id="319"/>
            <p14:sldId id="322"/>
            <p14:sldId id="323"/>
            <p14:sldId id="334"/>
            <p14:sldId id="335"/>
            <p14:sldId id="338"/>
            <p14:sldId id="339"/>
            <p14:sldId id="340"/>
            <p14:sldId id="341"/>
            <p14:sldId id="342"/>
            <p14:sldId id="343"/>
            <p14:sldId id="336"/>
            <p14:sldId id="337"/>
            <p14:sldId id="327"/>
            <p14:sldId id="329"/>
            <p14:sldId id="305"/>
            <p14:sldId id="300"/>
            <p14:sldId id="301"/>
            <p14:sldId id="302"/>
            <p14:sldId id="306"/>
            <p14:sldId id="30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4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05" autoAdjust="0"/>
    <p:restoredTop sz="88180" autoAdjust="0"/>
  </p:normalViewPr>
  <p:slideViewPr>
    <p:cSldViewPr>
      <p:cViewPr varScale="1">
        <p:scale>
          <a:sx n="76" d="100"/>
          <a:sy n="76" d="100"/>
        </p:scale>
        <p:origin x="1170"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F07628-68CC-4275-BDB2-ACCA0EEEDDBD}" type="datetimeFigureOut">
              <a:rPr lang="en-US" smtClean="0"/>
              <a:t>6/14/2021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9FE27A-A823-43B6-AF27-F900CDA361FB}" type="slidenum">
              <a:rPr lang="en-US" smtClean="0"/>
              <a:t>‹#›</a:t>
            </a:fld>
            <a:endParaRPr lang="en-US"/>
          </a:p>
        </p:txBody>
      </p:sp>
    </p:spTree>
    <p:extLst>
      <p:ext uri="{BB962C8B-B14F-4D97-AF65-F5344CB8AC3E}">
        <p14:creationId xmlns:p14="http://schemas.microsoft.com/office/powerpoint/2010/main" val="590967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69FE27A-A823-43B6-AF27-F900CDA361FB}" type="slidenum">
              <a:rPr lang="en-US" smtClean="0"/>
              <a:t>1</a:t>
            </a:fld>
            <a:endParaRPr lang="en-US"/>
          </a:p>
        </p:txBody>
      </p:sp>
    </p:spTree>
    <p:extLst>
      <p:ext uri="{BB962C8B-B14F-4D97-AF65-F5344CB8AC3E}">
        <p14:creationId xmlns:p14="http://schemas.microsoft.com/office/powerpoint/2010/main" val="1263888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t>3</a:t>
            </a:fld>
            <a:endParaRPr lang="en-US"/>
          </a:p>
        </p:txBody>
      </p:sp>
    </p:spTree>
    <p:extLst>
      <p:ext uri="{BB962C8B-B14F-4D97-AF65-F5344CB8AC3E}">
        <p14:creationId xmlns:p14="http://schemas.microsoft.com/office/powerpoint/2010/main" val="4209212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t>4</a:t>
            </a:fld>
            <a:endParaRPr lang="en-US"/>
          </a:p>
        </p:txBody>
      </p:sp>
    </p:spTree>
    <p:extLst>
      <p:ext uri="{BB962C8B-B14F-4D97-AF65-F5344CB8AC3E}">
        <p14:creationId xmlns:p14="http://schemas.microsoft.com/office/powerpoint/2010/main" val="770473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t>5</a:t>
            </a:fld>
            <a:endParaRPr lang="en-US"/>
          </a:p>
        </p:txBody>
      </p:sp>
    </p:spTree>
    <p:extLst>
      <p:ext uri="{BB962C8B-B14F-4D97-AF65-F5344CB8AC3E}">
        <p14:creationId xmlns:p14="http://schemas.microsoft.com/office/powerpoint/2010/main" val="33541860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t>8</a:t>
            </a:fld>
            <a:endParaRPr lang="en-US"/>
          </a:p>
        </p:txBody>
      </p:sp>
    </p:spTree>
    <p:extLst>
      <p:ext uri="{BB962C8B-B14F-4D97-AF65-F5344CB8AC3E}">
        <p14:creationId xmlns:p14="http://schemas.microsoft.com/office/powerpoint/2010/main" val="31329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t>32</a:t>
            </a:fld>
            <a:endParaRPr lang="en-US"/>
          </a:p>
        </p:txBody>
      </p:sp>
    </p:spTree>
    <p:extLst>
      <p:ext uri="{BB962C8B-B14F-4D97-AF65-F5344CB8AC3E}">
        <p14:creationId xmlns:p14="http://schemas.microsoft.com/office/powerpoint/2010/main" val="1608941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t>33</a:t>
            </a:fld>
            <a:endParaRPr lang="en-US"/>
          </a:p>
        </p:txBody>
      </p:sp>
    </p:spTree>
    <p:extLst>
      <p:ext uri="{BB962C8B-B14F-4D97-AF65-F5344CB8AC3E}">
        <p14:creationId xmlns:p14="http://schemas.microsoft.com/office/powerpoint/2010/main" val="32228463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t>34</a:t>
            </a:fld>
            <a:endParaRPr lang="en-US"/>
          </a:p>
        </p:txBody>
      </p:sp>
    </p:spTree>
    <p:extLst>
      <p:ext uri="{BB962C8B-B14F-4D97-AF65-F5344CB8AC3E}">
        <p14:creationId xmlns:p14="http://schemas.microsoft.com/office/powerpoint/2010/main" val="42928091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t>36</a:t>
            </a:fld>
            <a:endParaRPr lang="en-US"/>
          </a:p>
        </p:txBody>
      </p:sp>
    </p:spTree>
    <p:extLst>
      <p:ext uri="{BB962C8B-B14F-4D97-AF65-F5344CB8AC3E}">
        <p14:creationId xmlns:p14="http://schemas.microsoft.com/office/powerpoint/2010/main" val="2070144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AB6EE-EAEA-4561-8880-8DF9D3AB286A}" type="slidenum">
              <a:rPr lang="en-US" smtClean="0"/>
              <a:t>‹#›</a:t>
            </a:fld>
            <a:endParaRPr lang="en-US"/>
          </a:p>
        </p:txBody>
      </p:sp>
    </p:spTree>
    <p:extLst>
      <p:ext uri="{BB962C8B-B14F-4D97-AF65-F5344CB8AC3E}">
        <p14:creationId xmlns:p14="http://schemas.microsoft.com/office/powerpoint/2010/main" val="648897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BAB6EE-EAEA-4561-8880-8DF9D3AB286A}" type="slidenum">
              <a:rPr lang="en-US" smtClean="0"/>
              <a:t>‹#›</a:t>
            </a:fld>
            <a:endParaRPr lang="en-US"/>
          </a:p>
        </p:txBody>
      </p:sp>
    </p:spTree>
    <p:extLst>
      <p:ext uri="{BB962C8B-B14F-4D97-AF65-F5344CB8AC3E}">
        <p14:creationId xmlns:p14="http://schemas.microsoft.com/office/powerpoint/2010/main" val="67891372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AB6EE-EAEA-4561-8880-8DF9D3AB286A}" type="slidenum">
              <a:rPr lang="en-US" smtClean="0"/>
              <a:t>‹#›</a:t>
            </a:fld>
            <a:endParaRPr lang="en-US"/>
          </a:p>
        </p:txBody>
      </p:sp>
    </p:spTree>
    <p:extLst>
      <p:ext uri="{BB962C8B-B14F-4D97-AF65-F5344CB8AC3E}">
        <p14:creationId xmlns:p14="http://schemas.microsoft.com/office/powerpoint/2010/main" val="252576356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AB6EE-EAEA-4561-8880-8DF9D3AB286A}" type="slidenum">
              <a:rPr lang="en-US" smtClean="0"/>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353868634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AB6EE-EAEA-4561-8880-8DF9D3AB286A}" type="slidenum">
              <a:rPr lang="en-US" smtClean="0"/>
              <a:t>‹#›</a:t>
            </a:fld>
            <a:endParaRPr lang="en-US"/>
          </a:p>
        </p:txBody>
      </p:sp>
    </p:spTree>
    <p:extLst>
      <p:ext uri="{BB962C8B-B14F-4D97-AF65-F5344CB8AC3E}">
        <p14:creationId xmlns:p14="http://schemas.microsoft.com/office/powerpoint/2010/main" val="1268089090"/>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AB6EE-EAEA-4561-8880-8DF9D3AB286A}" type="slidenum">
              <a:rPr lang="en-US" smtClean="0"/>
              <a:t>‹#›</a:t>
            </a:fld>
            <a:endParaRPr lang="en-US"/>
          </a:p>
        </p:txBody>
      </p:sp>
    </p:spTree>
    <p:extLst>
      <p:ext uri="{BB962C8B-B14F-4D97-AF65-F5344CB8AC3E}">
        <p14:creationId xmlns:p14="http://schemas.microsoft.com/office/powerpoint/2010/main" val="1123321277"/>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AB6EE-EAEA-4561-8880-8DF9D3AB286A}" type="slidenum">
              <a:rPr lang="en-US" smtClean="0"/>
              <a:t>‹#›</a:t>
            </a:fld>
            <a:endParaRPr lang="en-US"/>
          </a:p>
        </p:txBody>
      </p:sp>
    </p:spTree>
    <p:extLst>
      <p:ext uri="{BB962C8B-B14F-4D97-AF65-F5344CB8AC3E}">
        <p14:creationId xmlns:p14="http://schemas.microsoft.com/office/powerpoint/2010/main" val="82678839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AB6EE-EAEA-4561-8880-8DF9D3AB286A}" type="slidenum">
              <a:rPr lang="en-US" smtClean="0"/>
              <a:t>‹#›</a:t>
            </a:fld>
            <a:endParaRPr lang="en-US"/>
          </a:p>
        </p:txBody>
      </p:sp>
    </p:spTree>
    <p:extLst>
      <p:ext uri="{BB962C8B-B14F-4D97-AF65-F5344CB8AC3E}">
        <p14:creationId xmlns:p14="http://schemas.microsoft.com/office/powerpoint/2010/main" val="4173214053"/>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AB6EE-EAEA-4561-8880-8DF9D3AB286A}" type="slidenum">
              <a:rPr lang="en-US" smtClean="0"/>
              <a:t>‹#›</a:t>
            </a:fld>
            <a:endParaRPr lang="en-US"/>
          </a:p>
        </p:txBody>
      </p:sp>
    </p:spTree>
    <p:extLst>
      <p:ext uri="{BB962C8B-B14F-4D97-AF65-F5344CB8AC3E}">
        <p14:creationId xmlns:p14="http://schemas.microsoft.com/office/powerpoint/2010/main" val="320699280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AB6EE-EAEA-4561-8880-8DF9D3AB286A}" type="slidenum">
              <a:rPr lang="en-US" smtClean="0"/>
              <a:t>‹#›</a:t>
            </a:fld>
            <a:endParaRPr lang="en-US"/>
          </a:p>
        </p:txBody>
      </p:sp>
    </p:spTree>
    <p:extLst>
      <p:ext uri="{BB962C8B-B14F-4D97-AF65-F5344CB8AC3E}">
        <p14:creationId xmlns:p14="http://schemas.microsoft.com/office/powerpoint/2010/main" val="1756170386"/>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AB6EE-EAEA-4561-8880-8DF9D3AB286A}" type="slidenum">
              <a:rPr lang="en-US" smtClean="0"/>
              <a:t>‹#›</a:t>
            </a:fld>
            <a:endParaRPr lang="en-US"/>
          </a:p>
        </p:txBody>
      </p:sp>
    </p:spTree>
    <p:extLst>
      <p:ext uri="{BB962C8B-B14F-4D97-AF65-F5344CB8AC3E}">
        <p14:creationId xmlns:p14="http://schemas.microsoft.com/office/powerpoint/2010/main" val="2071957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BAB6EE-EAEA-4561-8880-8DF9D3AB286A}" type="slidenum">
              <a:rPr lang="en-US" smtClean="0"/>
              <a:t>‹#›</a:t>
            </a:fld>
            <a:endParaRPr lang="en-US"/>
          </a:p>
        </p:txBody>
      </p:sp>
    </p:spTree>
    <p:extLst>
      <p:ext uri="{BB962C8B-B14F-4D97-AF65-F5344CB8AC3E}">
        <p14:creationId xmlns:p14="http://schemas.microsoft.com/office/powerpoint/2010/main" val="3342218967"/>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BAB6EE-EAEA-4561-8880-8DF9D3AB286A}" type="slidenum">
              <a:rPr lang="en-US" smtClean="0"/>
              <a:t>‹#›</a:t>
            </a:fld>
            <a:endParaRPr lang="en-US"/>
          </a:p>
        </p:txBody>
      </p:sp>
    </p:spTree>
    <p:extLst>
      <p:ext uri="{BB962C8B-B14F-4D97-AF65-F5344CB8AC3E}">
        <p14:creationId xmlns:p14="http://schemas.microsoft.com/office/powerpoint/2010/main" val="72394785"/>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21BAB6EE-EAEA-4561-8880-8DF9D3AB286A}" type="slidenum">
              <a:rPr lang="en-US" smtClean="0"/>
              <a:t>‹#›</a:t>
            </a:fld>
            <a:endParaRPr lang="en-US"/>
          </a:p>
        </p:txBody>
      </p:sp>
    </p:spTree>
    <p:extLst>
      <p:ext uri="{BB962C8B-B14F-4D97-AF65-F5344CB8AC3E}">
        <p14:creationId xmlns:p14="http://schemas.microsoft.com/office/powerpoint/2010/main" val="3063487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21BAB6EE-EAEA-4561-8880-8DF9D3AB286A}" type="slidenum">
              <a:rPr lang="en-US" smtClean="0"/>
              <a:t>‹#›</a:t>
            </a:fld>
            <a:endParaRPr lang="en-US"/>
          </a:p>
        </p:txBody>
      </p:sp>
    </p:spTree>
    <p:extLst>
      <p:ext uri="{BB962C8B-B14F-4D97-AF65-F5344CB8AC3E}">
        <p14:creationId xmlns:p14="http://schemas.microsoft.com/office/powerpoint/2010/main" val="2618418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21BAB6EE-EAEA-4561-8880-8DF9D3AB286A}" type="slidenum">
              <a:rPr lang="en-US" smtClean="0"/>
              <a:t>‹#›</a:t>
            </a:fld>
            <a:endParaRPr lang="en-US"/>
          </a:p>
        </p:txBody>
      </p:sp>
    </p:spTree>
    <p:extLst>
      <p:ext uri="{BB962C8B-B14F-4D97-AF65-F5344CB8AC3E}">
        <p14:creationId xmlns:p14="http://schemas.microsoft.com/office/powerpoint/2010/main" val="347442489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BAB6EE-EAEA-4561-8880-8DF9D3AB286A}" type="slidenum">
              <a:rPr lang="en-US" smtClean="0"/>
              <a:t>‹#›</a:t>
            </a:fld>
            <a:endParaRPr lang="en-US"/>
          </a:p>
        </p:txBody>
      </p:sp>
    </p:spTree>
    <p:extLst>
      <p:ext uri="{BB962C8B-B14F-4D97-AF65-F5344CB8AC3E}">
        <p14:creationId xmlns:p14="http://schemas.microsoft.com/office/powerpoint/2010/main" val="4233782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21BAB6EE-EAEA-4561-8880-8DF9D3AB286A}" type="slidenum">
              <a:rPr lang="en-US" smtClean="0"/>
              <a:t>‹#›</a:t>
            </a:fld>
            <a:endParaRPr lang="en-US"/>
          </a:p>
        </p:txBody>
      </p:sp>
    </p:spTree>
    <p:extLst>
      <p:ext uri="{BB962C8B-B14F-4D97-AF65-F5344CB8AC3E}">
        <p14:creationId xmlns:p14="http://schemas.microsoft.com/office/powerpoint/2010/main" val="871878660"/>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Lst>
  <p:hf hdr="0" ftr="0" dt="0"/>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1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1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19.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31.jpeg"/><Relationship Id="rId1" Type="http://schemas.openxmlformats.org/officeDocument/2006/relationships/slideLayout" Target="../slideLayouts/slideLayout2.xml"/><Relationship Id="rId4" Type="http://schemas.openxmlformats.org/officeDocument/2006/relationships/image" Target="../media/image32.jpeg"/></Relationships>
</file>

<file path=ppt/slides/_rels/slide21.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2.xml"/><Relationship Id="rId4" Type="http://schemas.openxmlformats.org/officeDocument/2006/relationships/image" Target="../media/image38.jpeg"/></Relationships>
</file>

<file path=ppt/slides/_rels/slide24.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jpeg"/><Relationship Id="rId1" Type="http://schemas.openxmlformats.org/officeDocument/2006/relationships/slideLayout" Target="../slideLayouts/slideLayout2.xml"/><Relationship Id="rId4" Type="http://schemas.openxmlformats.org/officeDocument/2006/relationships/image" Target="../media/image43.jpeg"/></Relationships>
</file>

<file path=ppt/slides/_rels/slide26.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Bismillah1.jpg"/>
          <p:cNvPicPr>
            <a:picLocks noChangeAspect="1"/>
          </p:cNvPicPr>
          <p:nvPr/>
        </p:nvPicPr>
        <p:blipFill>
          <a:blip r:embed="rId3"/>
          <a:stretch>
            <a:fillRect/>
          </a:stretch>
        </p:blipFill>
        <p:spPr>
          <a:xfrm>
            <a:off x="318448" y="1905000"/>
            <a:ext cx="8458200" cy="2109095"/>
          </a:xfrm>
          <a:prstGeom prst="rect">
            <a:avLst/>
          </a:prstGeom>
        </p:spPr>
      </p:pic>
      <p:sp>
        <p:nvSpPr>
          <p:cNvPr id="11" name="Slide Number Placeholder 10"/>
          <p:cNvSpPr>
            <a:spLocks noGrp="1"/>
          </p:cNvSpPr>
          <p:nvPr>
            <p:ph type="sldNum" sz="quarter" idx="12"/>
          </p:nvPr>
        </p:nvSpPr>
        <p:spPr/>
        <p:txBody>
          <a:bodyPr/>
          <a:lstStyle/>
          <a:p>
            <a:fld id="{21BAB6EE-EAEA-4561-8880-8DF9D3AB286A}" type="slidenum">
              <a:rPr lang="en-US" smtClean="0"/>
              <a:t>1</a:t>
            </a:fld>
            <a:endParaRPr 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Login Activity</a:t>
            </a:r>
            <a:r>
              <a:rPr lang="en-US" sz="4400" dirty="0"/>
              <a:t/>
            </a:r>
            <a:br>
              <a:rPr lang="en-US" sz="4400" dirty="0"/>
            </a:br>
            <a:endParaRPr lang="en-US" dirty="0"/>
          </a:p>
        </p:txBody>
      </p:sp>
      <p:sp>
        <p:nvSpPr>
          <p:cNvPr id="3" name="Content Placeholder 2"/>
          <p:cNvSpPr>
            <a:spLocks noGrp="1"/>
          </p:cNvSpPr>
          <p:nvPr>
            <p:ph idx="1"/>
          </p:nvPr>
        </p:nvSpPr>
        <p:spPr>
          <a:xfrm>
            <a:off x="533400" y="990601"/>
            <a:ext cx="7005954" cy="5257806"/>
          </a:xfrm>
        </p:spPr>
        <p:txBody>
          <a:bodyPr/>
          <a:lstStyle/>
          <a:p>
            <a:r>
              <a:rPr lang="en-US" dirty="0"/>
              <a:t>when Registration is Complete a message will be shown that Registration completed, </a:t>
            </a:r>
            <a:r>
              <a:rPr lang="en-US" dirty="0" smtClean="0"/>
              <a:t>Chairman, Employee </a:t>
            </a:r>
            <a:r>
              <a:rPr lang="en-US" dirty="0"/>
              <a:t>and </a:t>
            </a:r>
            <a:r>
              <a:rPr lang="en-US" dirty="0" smtClean="0"/>
              <a:t>Volunteer </a:t>
            </a:r>
            <a:r>
              <a:rPr lang="en-US" dirty="0"/>
              <a:t>can login the application easily by entering their email id and valid password to enter the dashboard for further use</a:t>
            </a:r>
            <a:r>
              <a:rPr lang="en-US" dirty="0" smtClean="0"/>
              <a:t>.</a:t>
            </a:r>
          </a:p>
          <a:p>
            <a:pPr marL="0" indent="0">
              <a:buNone/>
            </a:pPr>
            <a:endParaRPr lang="en-US" dirty="0"/>
          </a:p>
          <a:p>
            <a:endParaRPr lang="en-US" dirty="0"/>
          </a:p>
        </p:txBody>
      </p:sp>
      <p:sp>
        <p:nvSpPr>
          <p:cNvPr id="4" name="Slide Number Placeholder 3"/>
          <p:cNvSpPr>
            <a:spLocks noGrp="1"/>
          </p:cNvSpPr>
          <p:nvPr>
            <p:ph type="sldNum" sz="quarter" idx="12"/>
          </p:nvPr>
        </p:nvSpPr>
        <p:spPr/>
        <p:txBody>
          <a:bodyPr/>
          <a:lstStyle/>
          <a:p>
            <a:fld id="{21BAB6EE-EAEA-4561-8880-8DF9D3AB286A}" type="slidenum">
              <a:rPr lang="en-US" smtClean="0"/>
              <a:t>10</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8950" y="2590800"/>
            <a:ext cx="2381250" cy="4114800"/>
          </a:xfrm>
          <a:prstGeom prst="rect">
            <a:avLst/>
          </a:prstGeom>
        </p:spPr>
      </p:pic>
    </p:spTree>
    <p:extLst>
      <p:ext uri="{BB962C8B-B14F-4D97-AF65-F5344CB8AC3E}">
        <p14:creationId xmlns:p14="http://schemas.microsoft.com/office/powerpoint/2010/main" val="850661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solidFill>
                  <a:schemeClr val="tx1"/>
                </a:solidFill>
              </a:rPr>
              <a:t>Choose Category for Sign Up</a:t>
            </a:r>
            <a:endParaRPr lang="en-US" sz="2400" dirty="0"/>
          </a:p>
        </p:txBody>
      </p:sp>
      <p:sp>
        <p:nvSpPr>
          <p:cNvPr id="3" name="Content Placeholder 2"/>
          <p:cNvSpPr>
            <a:spLocks noGrp="1"/>
          </p:cNvSpPr>
          <p:nvPr>
            <p:ph idx="1"/>
          </p:nvPr>
        </p:nvSpPr>
        <p:spPr>
          <a:xfrm>
            <a:off x="827700" y="1219201"/>
            <a:ext cx="6711654" cy="5029206"/>
          </a:xfrm>
        </p:spPr>
        <p:txBody>
          <a:bodyPr/>
          <a:lstStyle/>
          <a:p>
            <a:r>
              <a:rPr lang="en-US" dirty="0"/>
              <a:t>For sign Up in the </a:t>
            </a:r>
            <a:r>
              <a:rPr lang="en-US" dirty="0" smtClean="0"/>
              <a:t>Clean Pakistan App </a:t>
            </a:r>
            <a:r>
              <a:rPr lang="en-US" dirty="0"/>
              <a:t>application you have to choose your category if you are tailor select the tailoring option if you are customer select the customer option</a:t>
            </a:r>
            <a:r>
              <a:rPr lang="en-US" dirty="0" smtClean="0"/>
              <a:t>.</a:t>
            </a:r>
          </a:p>
          <a:p>
            <a:pPr marL="0" indent="0">
              <a:buNone/>
            </a:pPr>
            <a:endParaRPr lang="en-US" dirty="0"/>
          </a:p>
          <a:p>
            <a:endParaRPr lang="en-US" dirty="0"/>
          </a:p>
        </p:txBody>
      </p:sp>
      <p:sp>
        <p:nvSpPr>
          <p:cNvPr id="4" name="Slide Number Placeholder 3"/>
          <p:cNvSpPr>
            <a:spLocks noGrp="1"/>
          </p:cNvSpPr>
          <p:nvPr>
            <p:ph type="sldNum" sz="quarter" idx="12"/>
          </p:nvPr>
        </p:nvSpPr>
        <p:spPr/>
        <p:txBody>
          <a:bodyPr/>
          <a:lstStyle/>
          <a:p>
            <a:fld id="{21BAB6EE-EAEA-4561-8880-8DF9D3AB286A}" type="slidenum">
              <a:rPr lang="en-US" smtClean="0"/>
              <a:t>11</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8950" y="2514600"/>
            <a:ext cx="2381250" cy="4191000"/>
          </a:xfrm>
          <a:prstGeom prst="rect">
            <a:avLst/>
          </a:prstGeom>
        </p:spPr>
      </p:pic>
    </p:spTree>
    <p:extLst>
      <p:ext uri="{BB962C8B-B14F-4D97-AF65-F5344CB8AC3E}">
        <p14:creationId xmlns:p14="http://schemas.microsoft.com/office/powerpoint/2010/main" val="442087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685799"/>
            <a:ext cx="8839200" cy="5562607"/>
          </a:xfrm>
        </p:spPr>
        <p:txBody>
          <a:bodyPr/>
          <a:lstStyle/>
          <a:p>
            <a:r>
              <a:rPr lang="en-US" dirty="0"/>
              <a:t>Sign up Activity</a:t>
            </a:r>
          </a:p>
          <a:p>
            <a:r>
              <a:rPr lang="en-US" dirty="0" smtClean="0"/>
              <a:t>TMA Chairman, Employee and Volunteer </a:t>
            </a:r>
            <a:r>
              <a:rPr lang="en-US" dirty="0"/>
              <a:t>can be registered in the application by filling the following details.</a:t>
            </a:r>
          </a:p>
          <a:p>
            <a:r>
              <a:rPr lang="en-US" sz="1600" dirty="0" smtClean="0"/>
              <a:t>Chairman Sign Up Activity      Employee Sign </a:t>
            </a:r>
            <a:r>
              <a:rPr lang="en-US" sz="1600" dirty="0"/>
              <a:t>Up </a:t>
            </a:r>
            <a:r>
              <a:rPr lang="en-US" sz="1600" dirty="0" smtClean="0"/>
              <a:t>Activity    Volunteer Sign Up Activity</a:t>
            </a:r>
            <a:endParaRPr lang="en-US" sz="1600" dirty="0"/>
          </a:p>
          <a:p>
            <a:pPr marL="0" indent="0">
              <a:buNone/>
            </a:pPr>
            <a:r>
              <a:rPr lang="en-US" dirty="0"/>
              <a:t>                                                               </a:t>
            </a:r>
          </a:p>
          <a:p>
            <a:endParaRPr lang="en-US" dirty="0"/>
          </a:p>
        </p:txBody>
      </p:sp>
      <p:sp>
        <p:nvSpPr>
          <p:cNvPr id="4" name="Slide Number Placeholder 3"/>
          <p:cNvSpPr>
            <a:spLocks noGrp="1"/>
          </p:cNvSpPr>
          <p:nvPr>
            <p:ph type="sldNum" sz="quarter" idx="12"/>
          </p:nvPr>
        </p:nvSpPr>
        <p:spPr/>
        <p:txBody>
          <a:bodyPr/>
          <a:lstStyle/>
          <a:p>
            <a:fld id="{21BAB6EE-EAEA-4561-8880-8DF9D3AB286A}" type="slidenum">
              <a:rPr lang="en-US" smtClean="0"/>
              <a:t>12</a:t>
            </a:fld>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2286000"/>
            <a:ext cx="2286000" cy="44196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6229" y="2286000"/>
            <a:ext cx="2264971" cy="44196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5629" y="2286000"/>
            <a:ext cx="2417371" cy="4419600"/>
          </a:xfrm>
          <a:prstGeom prst="rect">
            <a:avLst/>
          </a:prstGeom>
        </p:spPr>
      </p:pic>
    </p:spTree>
    <p:extLst>
      <p:ext uri="{BB962C8B-B14F-4D97-AF65-F5344CB8AC3E}">
        <p14:creationId xmlns:p14="http://schemas.microsoft.com/office/powerpoint/2010/main" val="3541208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t>Validation</a:t>
            </a:r>
            <a:br>
              <a:rPr lang="en-US" sz="2000" dirty="0" smtClean="0"/>
            </a:br>
            <a:r>
              <a:rPr lang="en-US" sz="2000" dirty="0" smtClean="0"/>
              <a:t>If user click the Login button without enter the Email or  Password the application will show error and if the Chairman, Employee or Volunteer miss some fields blank the application will provide error as shown in the below picture.</a:t>
            </a:r>
            <a:endParaRPr lang="en-US" sz="2000" dirty="0"/>
          </a:p>
        </p:txBody>
      </p:sp>
      <p:sp>
        <p:nvSpPr>
          <p:cNvPr id="4" name="Slide Number Placeholder 3"/>
          <p:cNvSpPr>
            <a:spLocks noGrp="1"/>
          </p:cNvSpPr>
          <p:nvPr>
            <p:ph type="sldNum" sz="quarter" idx="12"/>
          </p:nvPr>
        </p:nvSpPr>
        <p:spPr/>
        <p:txBody>
          <a:bodyPr/>
          <a:lstStyle/>
          <a:p>
            <a:fld id="{21BAB6EE-EAEA-4561-8880-8DF9D3AB286A}" type="slidenum">
              <a:rPr lang="en-US" smtClean="0"/>
              <a:t>13</a:t>
            </a:fld>
            <a:endParaRPr lang="en-US"/>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14090" y="2438400"/>
            <a:ext cx="2044110" cy="3962400"/>
          </a:xfrm>
          <a:prstGeom prst="rect">
            <a:avLst/>
          </a:prstGeom>
        </p:spPr>
      </p:pic>
      <p:pic>
        <p:nvPicPr>
          <p:cNvPr id="5" name="Content Placeholder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748710" y="2438400"/>
            <a:ext cx="2000250" cy="3981203"/>
          </a:xfr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43300" y="2438400"/>
            <a:ext cx="2076450" cy="3981203"/>
          </a:xfrm>
          <a:prstGeom prst="rect">
            <a:avLst/>
          </a:prstGeom>
        </p:spPr>
      </p:pic>
    </p:spTree>
    <p:extLst>
      <p:ext uri="{BB962C8B-B14F-4D97-AF65-F5344CB8AC3E}">
        <p14:creationId xmlns:p14="http://schemas.microsoft.com/office/powerpoint/2010/main" val="3367359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57201"/>
            <a:ext cx="7391400" cy="5791206"/>
          </a:xfrm>
        </p:spPr>
        <p:txBody>
          <a:bodyPr/>
          <a:lstStyle/>
          <a:p>
            <a:r>
              <a:rPr lang="en-US" dirty="0"/>
              <a:t>Filling Credentials in the respective fields in the Signup Activity.</a:t>
            </a:r>
          </a:p>
          <a:p>
            <a:pPr marL="0" indent="0">
              <a:buNone/>
            </a:pPr>
            <a:endParaRPr lang="en-US" dirty="0"/>
          </a:p>
          <a:p>
            <a:pPr marL="0" indent="0">
              <a:buNone/>
            </a:pPr>
            <a:r>
              <a:rPr lang="en-US" sz="1100" dirty="0"/>
              <a:t>Filling Credentials as a </a:t>
            </a:r>
            <a:r>
              <a:rPr lang="en-US" sz="1100" dirty="0" smtClean="0"/>
              <a:t>Chairman         Filling </a:t>
            </a:r>
            <a:r>
              <a:rPr lang="en-US" sz="1100" dirty="0"/>
              <a:t>Credentials as a Employee </a:t>
            </a:r>
            <a:r>
              <a:rPr lang="en-US" sz="1100" dirty="0" smtClean="0"/>
              <a:t>     Filling </a:t>
            </a:r>
            <a:r>
              <a:rPr lang="en-US" sz="1100" dirty="0"/>
              <a:t>Credentials as a </a:t>
            </a:r>
            <a:r>
              <a:rPr lang="en-US" sz="1100" dirty="0" smtClean="0"/>
              <a:t>Volunteer                         </a:t>
            </a:r>
            <a:endParaRPr lang="en-US" sz="1100" dirty="0"/>
          </a:p>
          <a:p>
            <a:pPr marL="0" indent="0">
              <a:buNone/>
            </a:pPr>
            <a:r>
              <a:rPr lang="en-US" sz="1800" dirty="0" smtClean="0"/>
              <a:t>                         </a:t>
            </a:r>
            <a:endParaRPr lang="en-US" sz="1800" dirty="0"/>
          </a:p>
          <a:p>
            <a:pPr marL="0" indent="0">
              <a:buNone/>
            </a:pPr>
            <a:r>
              <a:rPr lang="en-US" sz="1800" dirty="0"/>
              <a:t>                 </a:t>
            </a:r>
          </a:p>
          <a:p>
            <a:pPr marL="0" indent="0">
              <a:buNone/>
            </a:pPr>
            <a:r>
              <a:rPr lang="en-US" dirty="0"/>
              <a:t>                                                  </a:t>
            </a:r>
          </a:p>
        </p:txBody>
      </p:sp>
      <p:sp>
        <p:nvSpPr>
          <p:cNvPr id="4" name="Slide Number Placeholder 3"/>
          <p:cNvSpPr>
            <a:spLocks noGrp="1"/>
          </p:cNvSpPr>
          <p:nvPr>
            <p:ph type="sldNum" sz="quarter" idx="12"/>
          </p:nvPr>
        </p:nvSpPr>
        <p:spPr/>
        <p:txBody>
          <a:bodyPr/>
          <a:lstStyle/>
          <a:p>
            <a:fld id="{21BAB6EE-EAEA-4561-8880-8DF9D3AB286A}" type="slidenum">
              <a:rPr lang="en-US" smtClean="0"/>
              <a:t>14</a:t>
            </a:fld>
            <a:endParaRPr lang="en-US"/>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26886" y="1962839"/>
            <a:ext cx="2202822" cy="4666561"/>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962839"/>
            <a:ext cx="2264564" cy="4666561"/>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28950" y="1962839"/>
            <a:ext cx="2152650" cy="4666562"/>
          </a:xfrm>
          <a:prstGeom prst="rect">
            <a:avLst/>
          </a:prstGeom>
        </p:spPr>
      </p:pic>
    </p:spTree>
    <p:extLst>
      <p:ext uri="{BB962C8B-B14F-4D97-AF65-F5344CB8AC3E}">
        <p14:creationId xmlns:p14="http://schemas.microsoft.com/office/powerpoint/2010/main" val="3869036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Login Activity</a:t>
            </a:r>
            <a:r>
              <a:rPr lang="en-US" sz="4400" dirty="0"/>
              <a:t/>
            </a:r>
            <a:br>
              <a:rPr lang="en-US" sz="4400" dirty="0"/>
            </a:br>
            <a:endParaRPr lang="en-US" dirty="0"/>
          </a:p>
        </p:txBody>
      </p:sp>
      <p:sp>
        <p:nvSpPr>
          <p:cNvPr id="3" name="Content Placeholder 2"/>
          <p:cNvSpPr>
            <a:spLocks noGrp="1"/>
          </p:cNvSpPr>
          <p:nvPr>
            <p:ph idx="1"/>
          </p:nvPr>
        </p:nvSpPr>
        <p:spPr>
          <a:xfrm>
            <a:off x="533400" y="990601"/>
            <a:ext cx="7005954" cy="5257806"/>
          </a:xfrm>
        </p:spPr>
        <p:txBody>
          <a:bodyPr/>
          <a:lstStyle/>
          <a:p>
            <a:r>
              <a:rPr lang="en-US" dirty="0"/>
              <a:t>when Registration is Complete a message will be shown that Registration completed, </a:t>
            </a:r>
            <a:r>
              <a:rPr lang="en-US" dirty="0" smtClean="0"/>
              <a:t>Chairman, Employee </a:t>
            </a:r>
            <a:r>
              <a:rPr lang="en-US" dirty="0"/>
              <a:t>and </a:t>
            </a:r>
            <a:r>
              <a:rPr lang="en-US" dirty="0" smtClean="0"/>
              <a:t>Volunteer </a:t>
            </a:r>
            <a:r>
              <a:rPr lang="en-US" dirty="0"/>
              <a:t>can login the application easily by entering their email id and valid password to enter the dashboard for further use</a:t>
            </a:r>
            <a:r>
              <a:rPr lang="en-US" dirty="0" smtClean="0"/>
              <a:t>.</a:t>
            </a:r>
          </a:p>
          <a:p>
            <a:pPr marL="0" indent="0">
              <a:buNone/>
            </a:pPr>
            <a:endParaRPr lang="en-US" dirty="0"/>
          </a:p>
          <a:p>
            <a:endParaRPr lang="en-US" dirty="0"/>
          </a:p>
        </p:txBody>
      </p:sp>
      <p:sp>
        <p:nvSpPr>
          <p:cNvPr id="4" name="Slide Number Placeholder 3"/>
          <p:cNvSpPr>
            <a:spLocks noGrp="1"/>
          </p:cNvSpPr>
          <p:nvPr>
            <p:ph type="sldNum" sz="quarter" idx="12"/>
          </p:nvPr>
        </p:nvSpPr>
        <p:spPr/>
        <p:txBody>
          <a:bodyPr/>
          <a:lstStyle/>
          <a:p>
            <a:fld id="{21BAB6EE-EAEA-4561-8880-8DF9D3AB286A}" type="slidenum">
              <a:rPr lang="en-US" smtClean="0"/>
              <a:t>15</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8950" y="2590800"/>
            <a:ext cx="2609850" cy="4195490"/>
          </a:xfrm>
          <a:prstGeom prst="rect">
            <a:avLst/>
          </a:prstGeom>
        </p:spPr>
      </p:pic>
    </p:spTree>
    <p:extLst>
      <p:ext uri="{BB962C8B-B14F-4D97-AF65-F5344CB8AC3E}">
        <p14:creationId xmlns:p14="http://schemas.microsoft.com/office/powerpoint/2010/main" val="631934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85800"/>
            <a:ext cx="7234554" cy="5562607"/>
          </a:xfrm>
        </p:spPr>
        <p:txBody>
          <a:bodyPr/>
          <a:lstStyle/>
          <a:p>
            <a:r>
              <a:rPr lang="en-US" dirty="0"/>
              <a:t>Login Activity</a:t>
            </a:r>
          </a:p>
          <a:p>
            <a:r>
              <a:rPr lang="en-US" dirty="0"/>
              <a:t>when Registration is Complete a message will be shown that Registration completed, User and tailor can login the application easily by entering their email id and valid password to enter the dashboard for further use.</a:t>
            </a:r>
          </a:p>
          <a:p>
            <a:pPr marL="0" indent="0">
              <a:buNone/>
            </a:pPr>
            <a:r>
              <a:rPr lang="en-US" dirty="0"/>
              <a:t>     Registration Completed</a:t>
            </a:r>
          </a:p>
        </p:txBody>
      </p:sp>
      <p:sp>
        <p:nvSpPr>
          <p:cNvPr id="4" name="Slide Number Placeholder 3"/>
          <p:cNvSpPr>
            <a:spLocks noGrp="1"/>
          </p:cNvSpPr>
          <p:nvPr>
            <p:ph type="sldNum" sz="quarter" idx="12"/>
          </p:nvPr>
        </p:nvSpPr>
        <p:spPr/>
        <p:txBody>
          <a:bodyPr/>
          <a:lstStyle/>
          <a:p>
            <a:fld id="{21BAB6EE-EAEA-4561-8880-8DF9D3AB286A}" type="slidenum">
              <a:rPr lang="en-US" smtClean="0"/>
              <a:t>16</a:t>
            </a:fld>
            <a:endParaRPr lang="en-US"/>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001" y="3231614"/>
            <a:ext cx="1981200" cy="330506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76600" y="3231614"/>
            <a:ext cx="2057400" cy="330506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19800" y="3231613"/>
            <a:ext cx="1976756" cy="3305061"/>
          </a:xfrm>
          <a:prstGeom prst="rect">
            <a:avLst/>
          </a:prstGeom>
        </p:spPr>
      </p:pic>
    </p:spTree>
    <p:extLst>
      <p:ext uri="{BB962C8B-B14F-4D97-AF65-F5344CB8AC3E}">
        <p14:creationId xmlns:p14="http://schemas.microsoft.com/office/powerpoint/2010/main" val="40247953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609600"/>
            <a:ext cx="8001000" cy="5638806"/>
          </a:xfrm>
        </p:spPr>
        <p:txBody>
          <a:bodyPr/>
          <a:lstStyle/>
          <a:p>
            <a:pPr marL="0" indent="0">
              <a:buNone/>
            </a:pPr>
            <a:r>
              <a:rPr lang="en-US" sz="3600" dirty="0"/>
              <a:t>Dashboard</a:t>
            </a:r>
            <a:endParaRPr lang="en-US" sz="3600" dirty="0" smtClean="0"/>
          </a:p>
          <a:p>
            <a:pPr marL="0" indent="0">
              <a:buNone/>
            </a:pPr>
            <a:endParaRPr lang="en-US" dirty="0"/>
          </a:p>
          <a:p>
            <a:pPr marL="0" indent="0">
              <a:buNone/>
            </a:pPr>
            <a:r>
              <a:rPr lang="en-US" dirty="0" smtClean="0"/>
              <a:t>By </a:t>
            </a:r>
            <a:r>
              <a:rPr lang="en-US" dirty="0"/>
              <a:t>entering the Related account details </a:t>
            </a:r>
            <a:r>
              <a:rPr lang="en-US" dirty="0" smtClean="0"/>
              <a:t>Chairman, Employee </a:t>
            </a:r>
            <a:r>
              <a:rPr lang="en-US" dirty="0"/>
              <a:t>and </a:t>
            </a:r>
            <a:r>
              <a:rPr lang="en-US" dirty="0" smtClean="0"/>
              <a:t>Volunteer </a:t>
            </a:r>
            <a:r>
              <a:rPr lang="en-US" dirty="0"/>
              <a:t>can enter in their </a:t>
            </a:r>
            <a:r>
              <a:rPr lang="en-US" dirty="0" smtClean="0"/>
              <a:t>dashboard.</a:t>
            </a:r>
            <a:endParaRPr lang="en-US" dirty="0"/>
          </a:p>
          <a:p>
            <a:pPr marL="0" indent="0">
              <a:buNone/>
            </a:pPr>
            <a:r>
              <a:rPr lang="en-US" sz="1800" dirty="0" smtClean="0"/>
              <a:t>Chairman Dashboard      Employee Dashboard   Volunteer </a:t>
            </a:r>
            <a:r>
              <a:rPr lang="en-US" sz="1800" dirty="0"/>
              <a:t>Dashboard</a:t>
            </a:r>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21BAB6EE-EAEA-4561-8880-8DF9D3AB286A}" type="slidenum">
              <a:rPr lang="en-US" smtClean="0"/>
              <a:t>17</a:t>
            </a:fld>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2895600"/>
            <a:ext cx="2362200" cy="3810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4200" y="2895600"/>
            <a:ext cx="2362200" cy="38100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2895600"/>
            <a:ext cx="2286000" cy="3810000"/>
          </a:xfrm>
          <a:prstGeom prst="rect">
            <a:avLst/>
          </a:prstGeom>
        </p:spPr>
      </p:pic>
    </p:spTree>
    <p:extLst>
      <p:ext uri="{BB962C8B-B14F-4D97-AF65-F5344CB8AC3E}">
        <p14:creationId xmlns:p14="http://schemas.microsoft.com/office/powerpoint/2010/main" val="30111840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632" y="513523"/>
            <a:ext cx="7539354" cy="5715006"/>
          </a:xfrm>
        </p:spPr>
        <p:txBody>
          <a:bodyPr/>
          <a:lstStyle/>
          <a:p>
            <a:pPr marL="0" indent="0">
              <a:buNone/>
            </a:pPr>
            <a:endParaRPr lang="en-US" dirty="0"/>
          </a:p>
          <a:p>
            <a:pPr marL="0" indent="0">
              <a:buNone/>
            </a:pPr>
            <a:r>
              <a:rPr lang="en-US" dirty="0"/>
              <a:t>Profile Management </a:t>
            </a:r>
          </a:p>
          <a:p>
            <a:pPr marL="0" indent="0">
              <a:buNone/>
            </a:pPr>
            <a:r>
              <a:rPr lang="en-US" sz="1800" dirty="0"/>
              <a:t>By Tapping the Profile option </a:t>
            </a:r>
            <a:r>
              <a:rPr lang="en-US" sz="1800" dirty="0" smtClean="0"/>
              <a:t>TMA Chairman, Employee and Volunteer </a:t>
            </a:r>
            <a:r>
              <a:rPr lang="en-US" sz="1800" dirty="0"/>
              <a:t>can easily check their details and they can also upload their profile picture .</a:t>
            </a:r>
          </a:p>
        </p:txBody>
      </p:sp>
      <p:sp>
        <p:nvSpPr>
          <p:cNvPr id="4" name="Slide Number Placeholder 3"/>
          <p:cNvSpPr>
            <a:spLocks noGrp="1"/>
          </p:cNvSpPr>
          <p:nvPr>
            <p:ph type="sldNum" sz="quarter" idx="12"/>
          </p:nvPr>
        </p:nvSpPr>
        <p:spPr/>
        <p:txBody>
          <a:bodyPr/>
          <a:lstStyle/>
          <a:p>
            <a:fld id="{21BAB6EE-EAEA-4561-8880-8DF9D3AB286A}" type="slidenum">
              <a:rPr lang="en-US" smtClean="0"/>
              <a:t>18</a:t>
            </a:fld>
            <a:endParaRPr lang="en-US"/>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 y="2514600"/>
            <a:ext cx="2209800" cy="40386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4200" y="2514600"/>
            <a:ext cx="2286000" cy="403860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43599" y="2514600"/>
            <a:ext cx="2220787" cy="4038600"/>
          </a:xfrm>
          <a:prstGeom prst="rect">
            <a:avLst/>
          </a:prstGeom>
        </p:spPr>
      </p:pic>
    </p:spTree>
    <p:extLst>
      <p:ext uri="{BB962C8B-B14F-4D97-AF65-F5344CB8AC3E}">
        <p14:creationId xmlns:p14="http://schemas.microsoft.com/office/powerpoint/2010/main" val="38146925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smtClean="0"/>
              <a:t>Events</a:t>
            </a:r>
            <a:endParaRPr lang="en-US" sz="2400" b="1" dirty="0"/>
          </a:p>
        </p:txBody>
      </p:sp>
      <p:sp>
        <p:nvSpPr>
          <p:cNvPr id="3" name="Content Placeholder 2"/>
          <p:cNvSpPr>
            <a:spLocks noGrp="1"/>
          </p:cNvSpPr>
          <p:nvPr>
            <p:ph idx="1"/>
          </p:nvPr>
        </p:nvSpPr>
        <p:spPr>
          <a:xfrm>
            <a:off x="609600" y="1063423"/>
            <a:ext cx="6929754" cy="5184983"/>
          </a:xfrm>
        </p:spPr>
        <p:txBody>
          <a:bodyPr/>
          <a:lstStyle/>
          <a:p>
            <a:r>
              <a:rPr lang="en-US" dirty="0" smtClean="0"/>
              <a:t>The chairman will create event when any special campaign is started.</a:t>
            </a:r>
          </a:p>
        </p:txBody>
      </p:sp>
      <p:sp>
        <p:nvSpPr>
          <p:cNvPr id="4" name="Slide Number Placeholder 3"/>
          <p:cNvSpPr>
            <a:spLocks noGrp="1"/>
          </p:cNvSpPr>
          <p:nvPr>
            <p:ph type="sldNum" sz="quarter" idx="12"/>
          </p:nvPr>
        </p:nvSpPr>
        <p:spPr/>
        <p:txBody>
          <a:bodyPr/>
          <a:lstStyle/>
          <a:p>
            <a:fld id="{21BAB6EE-EAEA-4561-8880-8DF9D3AB286A}" type="slidenum">
              <a:rPr lang="en-US" smtClean="0"/>
              <a:t>19</a:t>
            </a:fld>
            <a:endParaRPr 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3812" y="2064968"/>
            <a:ext cx="2235588" cy="4023986"/>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8951" y="2082021"/>
            <a:ext cx="2305050" cy="4006934"/>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91200" y="2064967"/>
            <a:ext cx="2286000" cy="4023987"/>
          </a:xfrm>
          <a:prstGeom prst="rect">
            <a:avLst/>
          </a:prstGeom>
        </p:spPr>
      </p:pic>
    </p:spTree>
    <p:extLst>
      <p:ext uri="{BB962C8B-B14F-4D97-AF65-F5344CB8AC3E}">
        <p14:creationId xmlns:p14="http://schemas.microsoft.com/office/powerpoint/2010/main" val="1180014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cstate="print">
            <a:extLst>
              <a:ext uri="{28A0092B-C50C-407E-A947-70E740481C1C}">
                <a14:useLocalDpi xmlns:a14="http://schemas.microsoft.com/office/drawing/2010/main" val="0"/>
              </a:ext>
            </a:extLst>
          </a:blip>
          <a:stretch>
            <a:fillRect/>
          </a:stretch>
        </p:blipFill>
        <p:spPr>
          <a:xfrm>
            <a:off x="3733800" y="914400"/>
            <a:ext cx="1302336" cy="1298448"/>
          </a:xfrm>
          <a:prstGeom prst="rect">
            <a:avLst/>
          </a:prstGeom>
        </p:spPr>
      </p:pic>
      <p:sp>
        <p:nvSpPr>
          <p:cNvPr id="2" name="Title 1"/>
          <p:cNvSpPr>
            <a:spLocks noGrp="1"/>
          </p:cNvSpPr>
          <p:nvPr>
            <p:ph type="title"/>
          </p:nvPr>
        </p:nvSpPr>
        <p:spPr>
          <a:xfrm>
            <a:off x="330958" y="-96699"/>
            <a:ext cx="8229600" cy="1143000"/>
          </a:xfrm>
        </p:spPr>
        <p:txBody>
          <a:bodyPr>
            <a:noAutofit/>
          </a:bodyPr>
          <a:lstStyle/>
          <a:p>
            <a:r>
              <a:rPr lang="en-IE" sz="2400" dirty="0"/>
              <a:t>                          </a:t>
            </a:r>
            <a:br>
              <a:rPr lang="en-IE" sz="2400" dirty="0"/>
            </a:br>
            <a:r>
              <a:rPr lang="en-IE" sz="2400" dirty="0"/>
              <a:t>                          </a:t>
            </a:r>
            <a:r>
              <a:rPr lang="en-IE" sz="2400" dirty="0" smtClean="0"/>
              <a:t>    Clean Pakistan App</a:t>
            </a:r>
            <a:endParaRPr lang="en-IE" sz="2400" dirty="0"/>
          </a:p>
        </p:txBody>
      </p:sp>
      <p:sp>
        <p:nvSpPr>
          <p:cNvPr id="10" name="Slide Number Placeholder 9"/>
          <p:cNvSpPr>
            <a:spLocks noGrp="1"/>
          </p:cNvSpPr>
          <p:nvPr>
            <p:ph type="sldNum" sz="quarter" idx="12"/>
          </p:nvPr>
        </p:nvSpPr>
        <p:spPr/>
        <p:txBody>
          <a:bodyPr/>
          <a:lstStyle/>
          <a:p>
            <a:fld id="{21BAB6EE-EAEA-4561-8880-8DF9D3AB286A}" type="slidenum">
              <a:rPr lang="en-US" smtClean="0"/>
              <a:t>2</a:t>
            </a:fld>
            <a:endParaRPr lang="en-US"/>
          </a:p>
        </p:txBody>
      </p:sp>
      <p:sp>
        <p:nvSpPr>
          <p:cNvPr id="5" name="Rectangle 4"/>
          <p:cNvSpPr/>
          <p:nvPr/>
        </p:nvSpPr>
        <p:spPr>
          <a:xfrm>
            <a:off x="0" y="1905000"/>
            <a:ext cx="8763000" cy="4401205"/>
          </a:xfrm>
          <a:prstGeom prst="rect">
            <a:avLst/>
          </a:prstGeom>
        </p:spPr>
        <p:txBody>
          <a:bodyPr wrap="square">
            <a:spAutoFit/>
          </a:bodyPr>
          <a:lstStyle/>
          <a:p>
            <a:pPr algn="ctr"/>
            <a:r>
              <a:rPr lang="en-US" sz="2000" b="1" u="sng" dirty="0">
                <a:solidFill>
                  <a:schemeClr val="tx1"/>
                </a:solidFill>
                <a:latin typeface="Times New Roman" panose="02020603050405020304" pitchFamily="18" charset="0"/>
                <a:cs typeface="Times New Roman" panose="02020603050405020304" pitchFamily="18" charset="0"/>
              </a:rPr>
              <a:t/>
            </a:r>
            <a:br>
              <a:rPr lang="en-US" sz="2000" b="1" u="sng" dirty="0">
                <a:solidFill>
                  <a:schemeClr val="tx1"/>
                </a:solidFill>
                <a:latin typeface="Times New Roman" panose="02020603050405020304" pitchFamily="18" charset="0"/>
                <a:cs typeface="Times New Roman" panose="02020603050405020304" pitchFamily="18" charset="0"/>
              </a:rPr>
            </a:br>
            <a:r>
              <a:rPr lang="en-US" sz="2000" b="1" u="sng" dirty="0">
                <a:solidFill>
                  <a:schemeClr val="tx1"/>
                </a:solidFill>
                <a:latin typeface="Times New Roman" panose="02020603050405020304" pitchFamily="18" charset="0"/>
                <a:cs typeface="Times New Roman" panose="02020603050405020304" pitchFamily="18" charset="0"/>
              </a:rPr>
              <a:t>Supervised by</a:t>
            </a:r>
            <a:r>
              <a:rPr lang="en-US" sz="2000" b="1" u="sng" dirty="0">
                <a:latin typeface="Times New Roman" panose="02020603050405020304" pitchFamily="18" charset="0"/>
                <a:cs typeface="Times New Roman" panose="02020603050405020304" pitchFamily="18" charset="0"/>
              </a:rPr>
              <a:t>:</a:t>
            </a:r>
          </a:p>
          <a:p>
            <a:pPr algn="ctr"/>
            <a:r>
              <a:rPr lang="en-US" sz="2000" dirty="0">
                <a:latin typeface="Times New Roman" panose="02020603050405020304" pitchFamily="18" charset="0"/>
                <a:cs typeface="Times New Roman" panose="02020603050405020304" pitchFamily="18" charset="0"/>
              </a:rPr>
              <a:t>Mam </a:t>
            </a:r>
            <a:r>
              <a:rPr lang="en-US" sz="2000" dirty="0" smtClean="0">
                <a:latin typeface="Times New Roman" panose="02020603050405020304" pitchFamily="18" charset="0"/>
                <a:cs typeface="Times New Roman" panose="02020603050405020304" pitchFamily="18" charset="0"/>
              </a:rPr>
              <a:t>Mehreen Wahab</a:t>
            </a:r>
            <a:endParaRPr lang="en-US" sz="2000" dirty="0">
              <a:latin typeface="Times New Roman" panose="02020603050405020304" pitchFamily="18" charset="0"/>
              <a:cs typeface="Times New Roman" panose="02020603050405020304" pitchFamily="18" charset="0"/>
            </a:endParaRPr>
          </a:p>
          <a:p>
            <a:pPr algn="ctr"/>
            <a:endParaRPr lang="en-US" sz="2000" u="sng" dirty="0">
              <a:latin typeface="Times New Roman" panose="02020603050405020304" pitchFamily="18" charset="0"/>
              <a:cs typeface="Times New Roman" panose="02020603050405020304" pitchFamily="18" charset="0"/>
            </a:endParaRPr>
          </a:p>
          <a:p>
            <a:pPr algn="ctr"/>
            <a:r>
              <a:rPr lang="en-US" sz="2000" b="1" u="sng" dirty="0">
                <a:solidFill>
                  <a:schemeClr val="tx1"/>
                </a:solidFill>
                <a:latin typeface="Times New Roman" panose="02020603050405020304" pitchFamily="18" charset="0"/>
                <a:cs typeface="Times New Roman" panose="02020603050405020304" pitchFamily="18" charset="0"/>
              </a:rPr>
              <a:t>Group Members:</a:t>
            </a:r>
          </a:p>
          <a:p>
            <a:pPr algn="ctr"/>
            <a:endParaRPr lang="en-US" sz="2000" b="1" u="sng" dirty="0">
              <a:solidFill>
                <a:schemeClr val="tx1"/>
              </a:solidFill>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Muhammad Arshad(FA19-MCS-003) </a:t>
            </a:r>
            <a:endParaRPr lang="en-US" sz="2000" dirty="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Baqir Ali(FA19-MCS-022)</a:t>
            </a:r>
            <a:endParaRPr lang="en-US" sz="2000" dirty="0">
              <a:latin typeface="Times New Roman" panose="02020603050405020304" pitchFamily="18" charset="0"/>
              <a:cs typeface="Times New Roman" panose="02020603050405020304" pitchFamily="18" charset="0"/>
            </a:endParaRPr>
          </a:p>
          <a:p>
            <a:pPr algn="ctr"/>
            <a:endParaRPr lang="en-US" sz="2000" dirty="0">
              <a:latin typeface="Times New Roman" panose="02020603050405020304" pitchFamily="18" charset="0"/>
              <a:cs typeface="Times New Roman" panose="02020603050405020304" pitchFamily="18" charset="0"/>
            </a:endParaRPr>
          </a:p>
          <a:p>
            <a:pPr algn="ctr"/>
            <a:endParaRPr lang="en-US" sz="2000" dirty="0">
              <a:solidFill>
                <a:schemeClr val="tx1"/>
              </a:solidFill>
              <a:latin typeface="Times New Roman" panose="02020603050405020304" pitchFamily="18" charset="0"/>
              <a:cs typeface="Times New Roman" panose="02020603050405020304" pitchFamily="18" charset="0"/>
            </a:endParaRPr>
          </a:p>
          <a:p>
            <a:pPr algn="ctr"/>
            <a:endParaRPr lang="en-US" sz="2000" dirty="0">
              <a:latin typeface="Times New Roman" panose="02020603050405020304" pitchFamily="18" charset="0"/>
              <a:cs typeface="Times New Roman" panose="02020603050405020304" pitchFamily="18" charset="0"/>
            </a:endParaRPr>
          </a:p>
          <a:p>
            <a:pPr algn="ctr"/>
            <a:endParaRPr lang="en-US" sz="2000" dirty="0">
              <a:solidFill>
                <a:schemeClr val="tx1"/>
              </a:solidFill>
              <a:latin typeface="Times New Roman" panose="02020603050405020304" pitchFamily="18" charset="0"/>
              <a:cs typeface="Times New Roman" panose="02020603050405020304" pitchFamily="18" charset="0"/>
            </a:endParaRPr>
          </a:p>
          <a:p>
            <a:pPr algn="ctr"/>
            <a:r>
              <a:rPr lang="en-US" sz="2000" dirty="0">
                <a:solidFill>
                  <a:schemeClr val="tx1"/>
                </a:solidFill>
                <a:latin typeface="Times New Roman" panose="02020603050405020304" pitchFamily="18" charset="0"/>
                <a:cs typeface="Times New Roman" panose="02020603050405020304" pitchFamily="18" charset="0"/>
              </a:rPr>
              <a:t>Department of </a:t>
            </a:r>
            <a:r>
              <a:rPr lang="en-US" sz="2000" dirty="0">
                <a:latin typeface="Times New Roman" panose="02020603050405020304" pitchFamily="18" charset="0"/>
                <a:cs typeface="Times New Roman" panose="02020603050405020304" pitchFamily="18" charset="0"/>
              </a:rPr>
              <a:t>Computer Science</a:t>
            </a:r>
            <a:r>
              <a:rPr lang="en-US" sz="2000" dirty="0">
                <a:solidFill>
                  <a:schemeClr val="tx1"/>
                </a:solidFill>
                <a:latin typeface="Times New Roman" panose="02020603050405020304" pitchFamily="18" charset="0"/>
                <a:cs typeface="Times New Roman" panose="02020603050405020304" pitchFamily="18" charset="0"/>
              </a:rPr>
              <a:t> </a:t>
            </a:r>
          </a:p>
          <a:p>
            <a:pPr algn="ctr"/>
            <a:r>
              <a:rPr lang="en-US" sz="2000" b="1" dirty="0">
                <a:solidFill>
                  <a:schemeClr val="tx1"/>
                </a:solidFill>
                <a:latin typeface="Times New Roman" panose="02020603050405020304" pitchFamily="18" charset="0"/>
                <a:cs typeface="Times New Roman" panose="02020603050405020304" pitchFamily="18" charset="0"/>
              </a:rPr>
              <a:t>COMSATS </a:t>
            </a:r>
            <a:r>
              <a:rPr lang="en-US" sz="2000" dirty="0">
                <a:solidFill>
                  <a:schemeClr val="tx1"/>
                </a:solidFill>
                <a:latin typeface="Times New Roman" panose="02020603050405020304" pitchFamily="18" charset="0"/>
                <a:cs typeface="Times New Roman" panose="02020603050405020304" pitchFamily="18" charset="0"/>
              </a:rPr>
              <a:t>University Islamabad, Attock Campus</a:t>
            </a:r>
          </a:p>
        </p:txBody>
      </p:sp>
      <p:sp>
        <p:nvSpPr>
          <p:cNvPr id="9" name="Rectangle 8"/>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smtClean="0"/>
              <a:t>Events (Update)</a:t>
            </a:r>
            <a:endParaRPr lang="en-US" sz="2400" dirty="0"/>
          </a:p>
        </p:txBody>
      </p:sp>
      <p:sp>
        <p:nvSpPr>
          <p:cNvPr id="3" name="Content Placeholder 2"/>
          <p:cNvSpPr>
            <a:spLocks noGrp="1"/>
          </p:cNvSpPr>
          <p:nvPr>
            <p:ph idx="1"/>
          </p:nvPr>
        </p:nvSpPr>
        <p:spPr>
          <a:xfrm>
            <a:off x="609600" y="1063423"/>
            <a:ext cx="6929754" cy="5184983"/>
          </a:xfrm>
        </p:spPr>
        <p:txBody>
          <a:bodyPr/>
          <a:lstStyle/>
          <a:p>
            <a:r>
              <a:rPr lang="en-US" dirty="0"/>
              <a:t>The chairman will update the event if any changing is needed. </a:t>
            </a:r>
            <a:r>
              <a:rPr lang="en-US" dirty="0" smtClean="0"/>
              <a:t>In this figure date is updated.</a:t>
            </a:r>
            <a:endParaRPr lang="en-US" dirty="0"/>
          </a:p>
          <a:p>
            <a:endParaRPr lang="en-US" dirty="0"/>
          </a:p>
        </p:txBody>
      </p:sp>
      <p:sp>
        <p:nvSpPr>
          <p:cNvPr id="4" name="Slide Number Placeholder 3"/>
          <p:cNvSpPr>
            <a:spLocks noGrp="1"/>
          </p:cNvSpPr>
          <p:nvPr>
            <p:ph type="sldNum" sz="quarter" idx="12"/>
          </p:nvPr>
        </p:nvSpPr>
        <p:spPr/>
        <p:txBody>
          <a:bodyPr/>
          <a:lstStyle/>
          <a:p>
            <a:fld id="{21BAB6EE-EAEA-4561-8880-8DF9D3AB286A}" type="slidenum">
              <a:rPr lang="en-US" smtClean="0"/>
              <a:t>20</a:t>
            </a:fld>
            <a:endParaRPr lang="en-US"/>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36685" y="2082021"/>
            <a:ext cx="2000250" cy="3886200"/>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3812" y="2064968"/>
            <a:ext cx="2235588" cy="4023986"/>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15000" y="2064968"/>
            <a:ext cx="2527844" cy="4023986"/>
          </a:xfrm>
          <a:prstGeom prst="rect">
            <a:avLst/>
          </a:prstGeom>
        </p:spPr>
      </p:pic>
    </p:spTree>
    <p:extLst>
      <p:ext uri="{BB962C8B-B14F-4D97-AF65-F5344CB8AC3E}">
        <p14:creationId xmlns:p14="http://schemas.microsoft.com/office/powerpoint/2010/main" val="20424051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Complain</a:t>
            </a:r>
            <a:endParaRPr lang="en-US" dirty="0"/>
          </a:p>
        </p:txBody>
      </p:sp>
      <p:sp>
        <p:nvSpPr>
          <p:cNvPr id="3" name="Content Placeholder 2"/>
          <p:cNvSpPr>
            <a:spLocks noGrp="1"/>
          </p:cNvSpPr>
          <p:nvPr>
            <p:ph idx="1"/>
          </p:nvPr>
        </p:nvSpPr>
        <p:spPr>
          <a:xfrm>
            <a:off x="827700" y="1063423"/>
            <a:ext cx="6711654" cy="5184983"/>
          </a:xfrm>
        </p:spPr>
        <p:txBody>
          <a:bodyPr/>
          <a:lstStyle/>
          <a:p>
            <a:r>
              <a:rPr lang="en-US" dirty="0" smtClean="0"/>
              <a:t>Volunteer can complain to the employee and Chairman. First he click on complain button on dashboard and select the option</a:t>
            </a:r>
          </a:p>
          <a:p>
            <a:pPr marL="0" indent="0">
              <a:buNone/>
            </a:pPr>
            <a:endParaRPr lang="en-US" dirty="0" smtClean="0"/>
          </a:p>
        </p:txBody>
      </p:sp>
      <p:sp>
        <p:nvSpPr>
          <p:cNvPr id="4" name="Slide Number Placeholder 3"/>
          <p:cNvSpPr>
            <a:spLocks noGrp="1"/>
          </p:cNvSpPr>
          <p:nvPr>
            <p:ph type="sldNum" sz="quarter" idx="12"/>
          </p:nvPr>
        </p:nvSpPr>
        <p:spPr/>
        <p:txBody>
          <a:bodyPr/>
          <a:lstStyle/>
          <a:p>
            <a:fld id="{21BAB6EE-EAEA-4561-8880-8DF9D3AB286A}" type="slidenum">
              <a:rPr lang="en-US" smtClean="0"/>
              <a:t>21</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3961" y="2058512"/>
            <a:ext cx="2828439" cy="4590388"/>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4737" y="2058512"/>
            <a:ext cx="2771694" cy="4590388"/>
          </a:xfrm>
          <a:prstGeom prst="rect">
            <a:avLst/>
          </a:prstGeom>
        </p:spPr>
      </p:pic>
    </p:spTree>
    <p:extLst>
      <p:ext uri="{BB962C8B-B14F-4D97-AF65-F5344CB8AC3E}">
        <p14:creationId xmlns:p14="http://schemas.microsoft.com/office/powerpoint/2010/main" val="12530567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Complain with Employee</a:t>
            </a:r>
            <a:endParaRPr lang="en-US" dirty="0"/>
          </a:p>
        </p:txBody>
      </p:sp>
      <p:sp>
        <p:nvSpPr>
          <p:cNvPr id="3" name="Content Placeholder 2"/>
          <p:cNvSpPr>
            <a:spLocks noGrp="1"/>
          </p:cNvSpPr>
          <p:nvPr>
            <p:ph idx="1"/>
          </p:nvPr>
        </p:nvSpPr>
        <p:spPr>
          <a:xfrm>
            <a:off x="827700" y="1295401"/>
            <a:ext cx="6868500" cy="4953006"/>
          </a:xfrm>
        </p:spPr>
        <p:txBody>
          <a:bodyPr/>
          <a:lstStyle/>
          <a:p>
            <a:r>
              <a:rPr lang="en-US" dirty="0" smtClean="0"/>
              <a:t>If volunteer want to complain to employee he select the employee from list and fill all detail that require for complain</a:t>
            </a:r>
          </a:p>
          <a:p>
            <a:pPr marL="0" indent="0">
              <a:buNone/>
            </a:pPr>
            <a:endParaRPr lang="en-US" dirty="0"/>
          </a:p>
        </p:txBody>
      </p:sp>
      <p:sp>
        <p:nvSpPr>
          <p:cNvPr id="4" name="Slide Number Placeholder 3"/>
          <p:cNvSpPr>
            <a:spLocks noGrp="1"/>
          </p:cNvSpPr>
          <p:nvPr>
            <p:ph type="sldNum" sz="quarter" idx="12"/>
          </p:nvPr>
        </p:nvSpPr>
        <p:spPr/>
        <p:txBody>
          <a:bodyPr/>
          <a:lstStyle/>
          <a:p>
            <a:fld id="{21BAB6EE-EAEA-4561-8880-8DF9D3AB286A}" type="slidenum">
              <a:rPr lang="en-US" smtClean="0"/>
              <a:t>22</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489202"/>
            <a:ext cx="2667000" cy="41402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5472" y="2489202"/>
            <a:ext cx="2697328" cy="4140200"/>
          </a:xfrm>
          <a:prstGeom prst="rect">
            <a:avLst/>
          </a:prstGeom>
        </p:spPr>
      </p:pic>
    </p:spTree>
    <p:extLst>
      <p:ext uri="{BB962C8B-B14F-4D97-AF65-F5344CB8AC3E}">
        <p14:creationId xmlns:p14="http://schemas.microsoft.com/office/powerpoint/2010/main" val="14461234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Complain Received to Employee</a:t>
            </a:r>
            <a:endParaRPr lang="en-US" sz="3200" dirty="0"/>
          </a:p>
        </p:txBody>
      </p:sp>
      <p:sp>
        <p:nvSpPr>
          <p:cNvPr id="3" name="Content Placeholder 2"/>
          <p:cNvSpPr>
            <a:spLocks noGrp="1"/>
          </p:cNvSpPr>
          <p:nvPr>
            <p:ph idx="1"/>
          </p:nvPr>
        </p:nvSpPr>
        <p:spPr>
          <a:xfrm>
            <a:off x="827700" y="1295401"/>
            <a:ext cx="6711654" cy="4953006"/>
          </a:xfrm>
        </p:spPr>
        <p:txBody>
          <a:bodyPr/>
          <a:lstStyle/>
          <a:p>
            <a:r>
              <a:rPr lang="en-US" dirty="0" smtClean="0"/>
              <a:t>The Employee will see the list of complain then open the complain check location on the map when he complete then he will click on proceed.</a:t>
            </a:r>
          </a:p>
          <a:p>
            <a:pPr marL="0" indent="0">
              <a:buNone/>
            </a:pPr>
            <a:endParaRPr lang="en-US" dirty="0"/>
          </a:p>
        </p:txBody>
      </p:sp>
      <p:sp>
        <p:nvSpPr>
          <p:cNvPr id="4" name="Slide Number Placeholder 3"/>
          <p:cNvSpPr>
            <a:spLocks noGrp="1"/>
          </p:cNvSpPr>
          <p:nvPr>
            <p:ph type="sldNum" sz="quarter" idx="12"/>
          </p:nvPr>
        </p:nvSpPr>
        <p:spPr/>
        <p:txBody>
          <a:bodyPr/>
          <a:lstStyle/>
          <a:p>
            <a:fld id="{21BAB6EE-EAEA-4561-8880-8DF9D3AB286A}" type="slidenum">
              <a:rPr lang="en-US" smtClean="0"/>
              <a:t>23</a:t>
            </a:fld>
            <a:endParaRPr lang="en-US"/>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96583" y="2333170"/>
            <a:ext cx="2069847" cy="391523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099" y="2333170"/>
            <a:ext cx="2323259" cy="3915237"/>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28950" y="2333170"/>
            <a:ext cx="2305050" cy="3915237"/>
          </a:xfrm>
          <a:prstGeom prst="rect">
            <a:avLst/>
          </a:prstGeom>
        </p:spPr>
      </p:pic>
    </p:spTree>
    <p:extLst>
      <p:ext uri="{BB962C8B-B14F-4D97-AF65-F5344CB8AC3E}">
        <p14:creationId xmlns:p14="http://schemas.microsoft.com/office/powerpoint/2010/main" val="19495433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Complain with </a:t>
            </a:r>
            <a:r>
              <a:rPr lang="en-US" dirty="0" smtClean="0"/>
              <a:t>Chairman</a:t>
            </a:r>
            <a:endParaRPr lang="en-US" dirty="0"/>
          </a:p>
        </p:txBody>
      </p:sp>
      <p:sp>
        <p:nvSpPr>
          <p:cNvPr id="3" name="Content Placeholder 2"/>
          <p:cNvSpPr>
            <a:spLocks noGrp="1"/>
          </p:cNvSpPr>
          <p:nvPr>
            <p:ph idx="1"/>
          </p:nvPr>
        </p:nvSpPr>
        <p:spPr>
          <a:xfrm>
            <a:off x="827700" y="1295401"/>
            <a:ext cx="6711654" cy="4953006"/>
          </a:xfrm>
        </p:spPr>
        <p:txBody>
          <a:bodyPr/>
          <a:lstStyle/>
          <a:p>
            <a:r>
              <a:rPr lang="en-US" dirty="0"/>
              <a:t>If volunteer want to complain to </a:t>
            </a:r>
            <a:r>
              <a:rPr lang="en-US" dirty="0" smtClean="0"/>
              <a:t>Chairman </a:t>
            </a:r>
            <a:r>
              <a:rPr lang="en-US" dirty="0"/>
              <a:t>he select the </a:t>
            </a:r>
            <a:r>
              <a:rPr lang="en-US" dirty="0" smtClean="0"/>
              <a:t>Chairman </a:t>
            </a:r>
            <a:r>
              <a:rPr lang="en-US" dirty="0"/>
              <a:t>from list and fill all detail that require for </a:t>
            </a:r>
            <a:r>
              <a:rPr lang="en-US" dirty="0" smtClean="0"/>
              <a:t>complain</a:t>
            </a:r>
          </a:p>
          <a:p>
            <a:pPr marL="0" indent="0">
              <a:buNone/>
            </a:pPr>
            <a:endParaRPr lang="en-US" dirty="0"/>
          </a:p>
          <a:p>
            <a:endParaRPr lang="en-US" dirty="0"/>
          </a:p>
        </p:txBody>
      </p:sp>
      <p:sp>
        <p:nvSpPr>
          <p:cNvPr id="4" name="Slide Number Placeholder 3"/>
          <p:cNvSpPr>
            <a:spLocks noGrp="1"/>
          </p:cNvSpPr>
          <p:nvPr>
            <p:ph type="sldNum" sz="quarter" idx="12"/>
          </p:nvPr>
        </p:nvSpPr>
        <p:spPr/>
        <p:txBody>
          <a:bodyPr/>
          <a:lstStyle/>
          <a:p>
            <a:fld id="{21BAB6EE-EAEA-4561-8880-8DF9D3AB286A}" type="slidenum">
              <a:rPr lang="en-US" smtClean="0"/>
              <a:t>24</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3857" y="2286001"/>
            <a:ext cx="2802343" cy="42672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4674" y="2286000"/>
            <a:ext cx="2648126" cy="4267201"/>
          </a:xfrm>
          <a:prstGeom prst="rect">
            <a:avLst/>
          </a:prstGeom>
        </p:spPr>
      </p:pic>
    </p:spTree>
    <p:extLst>
      <p:ext uri="{BB962C8B-B14F-4D97-AF65-F5344CB8AC3E}">
        <p14:creationId xmlns:p14="http://schemas.microsoft.com/office/powerpoint/2010/main" val="190183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Complain Received to </a:t>
            </a:r>
            <a:r>
              <a:rPr lang="en-US" sz="3200" dirty="0" smtClean="0"/>
              <a:t>Chairman</a:t>
            </a:r>
            <a:endParaRPr lang="en-US" sz="3200" dirty="0"/>
          </a:p>
        </p:txBody>
      </p:sp>
      <p:sp>
        <p:nvSpPr>
          <p:cNvPr id="3" name="Content Placeholder 2"/>
          <p:cNvSpPr>
            <a:spLocks noGrp="1"/>
          </p:cNvSpPr>
          <p:nvPr>
            <p:ph idx="1"/>
          </p:nvPr>
        </p:nvSpPr>
        <p:spPr>
          <a:xfrm>
            <a:off x="827700" y="1219201"/>
            <a:ext cx="6711654" cy="5029206"/>
          </a:xfrm>
        </p:spPr>
        <p:txBody>
          <a:bodyPr/>
          <a:lstStyle/>
          <a:p>
            <a:r>
              <a:rPr lang="en-US" dirty="0"/>
              <a:t>The Employee will see the list of complain then open the complain check location on the map when he complete then he will click on proceed.</a:t>
            </a:r>
          </a:p>
          <a:p>
            <a:pPr marL="0" indent="0">
              <a:buNone/>
            </a:pPr>
            <a:endParaRPr lang="en-US" dirty="0"/>
          </a:p>
        </p:txBody>
      </p:sp>
      <p:sp>
        <p:nvSpPr>
          <p:cNvPr id="4" name="Slide Number Placeholder 3"/>
          <p:cNvSpPr>
            <a:spLocks noGrp="1"/>
          </p:cNvSpPr>
          <p:nvPr>
            <p:ph type="sldNum" sz="quarter" idx="12"/>
          </p:nvPr>
        </p:nvSpPr>
        <p:spPr/>
        <p:txBody>
          <a:bodyPr/>
          <a:lstStyle/>
          <a:p>
            <a:fld id="{21BAB6EE-EAEA-4561-8880-8DF9D3AB286A}" type="slidenum">
              <a:rPr lang="en-US" smtClean="0"/>
              <a:t>25</a:t>
            </a:fld>
            <a:endParaRPr lang="en-US"/>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11604" y="2362200"/>
            <a:ext cx="2527596" cy="4191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326" y="2362200"/>
            <a:ext cx="2571274" cy="419100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98974" y="2362200"/>
            <a:ext cx="2716076" cy="4191000"/>
          </a:xfrm>
          <a:prstGeom prst="rect">
            <a:avLst/>
          </a:prstGeom>
        </p:spPr>
      </p:pic>
    </p:spTree>
    <p:extLst>
      <p:ext uri="{BB962C8B-B14F-4D97-AF65-F5344CB8AC3E}">
        <p14:creationId xmlns:p14="http://schemas.microsoft.com/office/powerpoint/2010/main" val="11424509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Proceed Notification</a:t>
            </a:r>
            <a:endParaRPr lang="en-US" dirty="0"/>
          </a:p>
        </p:txBody>
      </p:sp>
      <p:sp>
        <p:nvSpPr>
          <p:cNvPr id="3" name="Content Placeholder 2"/>
          <p:cNvSpPr>
            <a:spLocks noGrp="1"/>
          </p:cNvSpPr>
          <p:nvPr>
            <p:ph idx="1"/>
          </p:nvPr>
        </p:nvSpPr>
        <p:spPr>
          <a:xfrm>
            <a:off x="827700" y="1219201"/>
            <a:ext cx="6711654" cy="5029206"/>
          </a:xfrm>
        </p:spPr>
        <p:txBody>
          <a:bodyPr/>
          <a:lstStyle/>
          <a:p>
            <a:r>
              <a:rPr lang="en-US" dirty="0" smtClean="0"/>
              <a:t>When the work complain is completed then a proceed notification is received to Volunteer</a:t>
            </a:r>
            <a:endParaRPr lang="en-US" dirty="0"/>
          </a:p>
        </p:txBody>
      </p:sp>
      <p:sp>
        <p:nvSpPr>
          <p:cNvPr id="4" name="Slide Number Placeholder 3"/>
          <p:cNvSpPr>
            <a:spLocks noGrp="1"/>
          </p:cNvSpPr>
          <p:nvPr>
            <p:ph type="sldNum" sz="quarter" idx="12"/>
          </p:nvPr>
        </p:nvSpPr>
        <p:spPr/>
        <p:txBody>
          <a:bodyPr/>
          <a:lstStyle/>
          <a:p>
            <a:fld id="{21BAB6EE-EAEA-4561-8880-8DF9D3AB286A}" type="slidenum">
              <a:rPr lang="en-US" smtClean="0"/>
              <a:t>26</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8950" y="1981200"/>
            <a:ext cx="2914650" cy="4648200"/>
          </a:xfrm>
          <a:prstGeom prst="rect">
            <a:avLst/>
          </a:prstGeom>
        </p:spPr>
      </p:pic>
    </p:spTree>
    <p:extLst>
      <p:ext uri="{BB962C8B-B14F-4D97-AF65-F5344CB8AC3E}">
        <p14:creationId xmlns:p14="http://schemas.microsoft.com/office/powerpoint/2010/main" val="35992018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8"/>
            <a:ext cx="7055380" cy="842682"/>
          </a:xfrm>
        </p:spPr>
        <p:txBody>
          <a:bodyPr/>
          <a:lstStyle/>
          <a:p>
            <a:r>
              <a:rPr lang="en-US" sz="2400" dirty="0"/>
              <a:t>List of Municipal </a:t>
            </a:r>
            <a:r>
              <a:rPr lang="en-US" sz="2400" dirty="0" smtClean="0"/>
              <a:t>Committees and Employees</a:t>
            </a:r>
            <a:endParaRPr lang="en-US" sz="2400" dirty="0"/>
          </a:p>
        </p:txBody>
      </p:sp>
      <p:sp>
        <p:nvSpPr>
          <p:cNvPr id="3" name="Content Placeholder 2"/>
          <p:cNvSpPr>
            <a:spLocks noGrp="1"/>
          </p:cNvSpPr>
          <p:nvPr>
            <p:ph idx="1"/>
          </p:nvPr>
        </p:nvSpPr>
        <p:spPr>
          <a:xfrm>
            <a:off x="827700" y="990601"/>
            <a:ext cx="6711654" cy="5257806"/>
          </a:xfrm>
        </p:spPr>
        <p:txBody>
          <a:bodyPr/>
          <a:lstStyle/>
          <a:p>
            <a:r>
              <a:rPr lang="en-US" dirty="0" smtClean="0"/>
              <a:t>This shows the list of employees and municipal committee that are registered in the app.</a:t>
            </a:r>
          </a:p>
          <a:p>
            <a:pPr marL="0" indent="0">
              <a:buNone/>
            </a:pPr>
            <a:r>
              <a:rPr lang="en-US" dirty="0"/>
              <a:t> </a:t>
            </a:r>
            <a:r>
              <a:rPr lang="en-US" dirty="0" smtClean="0"/>
              <a:t>  </a:t>
            </a:r>
            <a:r>
              <a:rPr lang="en-US" sz="1600" dirty="0"/>
              <a:t>List of Municipal </a:t>
            </a:r>
            <a:r>
              <a:rPr lang="en-US" sz="1600" dirty="0" smtClean="0"/>
              <a:t>Committees             </a:t>
            </a:r>
            <a:r>
              <a:rPr lang="en-US" sz="1600" dirty="0"/>
              <a:t>List of Employees</a:t>
            </a:r>
            <a:r>
              <a:rPr lang="en-US" sz="1600" dirty="0" smtClean="0"/>
              <a:t> </a:t>
            </a:r>
          </a:p>
          <a:p>
            <a:pPr marL="0" indent="0">
              <a:buNone/>
            </a:pPr>
            <a:endParaRPr lang="en-US" sz="1600" dirty="0"/>
          </a:p>
        </p:txBody>
      </p:sp>
      <p:sp>
        <p:nvSpPr>
          <p:cNvPr id="4" name="Slide Number Placeholder 3"/>
          <p:cNvSpPr>
            <a:spLocks noGrp="1"/>
          </p:cNvSpPr>
          <p:nvPr>
            <p:ph type="sldNum" sz="quarter" idx="12"/>
          </p:nvPr>
        </p:nvSpPr>
        <p:spPr/>
        <p:txBody>
          <a:bodyPr/>
          <a:lstStyle/>
          <a:p>
            <a:fld id="{21BAB6EE-EAEA-4561-8880-8DF9D3AB286A}" type="slidenum">
              <a:rPr lang="en-US" smtClean="0"/>
              <a:t>27</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2348680"/>
            <a:ext cx="2636373" cy="374732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00" y="2348680"/>
            <a:ext cx="2366124" cy="3747320"/>
          </a:xfrm>
          <a:prstGeom prst="rect">
            <a:avLst/>
          </a:prstGeom>
        </p:spPr>
      </p:pic>
    </p:spTree>
    <p:extLst>
      <p:ext uri="{BB962C8B-B14F-4D97-AF65-F5344CB8AC3E}">
        <p14:creationId xmlns:p14="http://schemas.microsoft.com/office/powerpoint/2010/main" val="10321561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a:t>
            </a:r>
            <a:endParaRPr lang="en-US" dirty="0"/>
          </a:p>
        </p:txBody>
      </p:sp>
      <p:sp>
        <p:nvSpPr>
          <p:cNvPr id="3" name="Content Placeholder 2"/>
          <p:cNvSpPr>
            <a:spLocks noGrp="1"/>
          </p:cNvSpPr>
          <p:nvPr>
            <p:ph idx="1"/>
          </p:nvPr>
        </p:nvSpPr>
        <p:spPr>
          <a:xfrm>
            <a:off x="609600" y="1295401"/>
            <a:ext cx="6929754" cy="4953006"/>
          </a:xfrm>
        </p:spPr>
        <p:txBody>
          <a:bodyPr/>
          <a:lstStyle/>
          <a:p>
            <a:r>
              <a:rPr lang="en-US" dirty="0" smtClean="0"/>
              <a:t>This shows the history of the complains that are submitted by the volunteer to both Employee and Chairman.</a:t>
            </a:r>
          </a:p>
          <a:p>
            <a:pPr marL="0" indent="0">
              <a:buNone/>
            </a:pPr>
            <a:endParaRPr lang="en-US" dirty="0"/>
          </a:p>
        </p:txBody>
      </p:sp>
      <p:sp>
        <p:nvSpPr>
          <p:cNvPr id="4" name="Slide Number Placeholder 3"/>
          <p:cNvSpPr>
            <a:spLocks noGrp="1"/>
          </p:cNvSpPr>
          <p:nvPr>
            <p:ph type="sldNum" sz="quarter" idx="12"/>
          </p:nvPr>
        </p:nvSpPr>
        <p:spPr/>
        <p:txBody>
          <a:bodyPr/>
          <a:lstStyle/>
          <a:p>
            <a:fld id="{21BAB6EE-EAEA-4561-8880-8DF9D3AB286A}" type="slidenum">
              <a:rPr lang="en-US" smtClean="0"/>
              <a:t>28</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8950" y="2286000"/>
            <a:ext cx="2686050" cy="3962407"/>
          </a:xfrm>
          <a:prstGeom prst="rect">
            <a:avLst/>
          </a:prstGeom>
        </p:spPr>
      </p:pic>
    </p:spTree>
    <p:extLst>
      <p:ext uri="{BB962C8B-B14F-4D97-AF65-F5344CB8AC3E}">
        <p14:creationId xmlns:p14="http://schemas.microsoft.com/office/powerpoint/2010/main" val="29095878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533400"/>
            <a:ext cx="8686800" cy="5715007"/>
          </a:xfrm>
        </p:spPr>
        <p:txBody>
          <a:bodyPr/>
          <a:lstStyle/>
          <a:p>
            <a:pPr marL="0" indent="0">
              <a:buNone/>
            </a:pPr>
            <a:r>
              <a:rPr lang="en-US" dirty="0" smtClean="0"/>
              <a:t>Logout</a:t>
            </a:r>
          </a:p>
          <a:p>
            <a:pPr marL="0" indent="0">
              <a:buNone/>
            </a:pPr>
            <a:r>
              <a:rPr lang="en-US" dirty="0" smtClean="0"/>
              <a:t>If you complete your task and you want to logout your application so you can easily logout your in the application for All TMA Chairman, Employee and Volunteer activity.</a:t>
            </a:r>
          </a:p>
          <a:p>
            <a:pPr marL="0" indent="0">
              <a:buNone/>
            </a:pPr>
            <a:r>
              <a:rPr lang="en-US" sz="1100" dirty="0" smtClean="0"/>
              <a:t>                                                           Logout from </a:t>
            </a:r>
            <a:r>
              <a:rPr lang="en-US" sz="1100" dirty="0"/>
              <a:t>Employee Dashboard </a:t>
            </a:r>
            <a:r>
              <a:rPr lang="en-US" sz="1100" dirty="0" smtClean="0"/>
              <a:t>             </a:t>
            </a:r>
            <a:endParaRPr lang="en-US" sz="1100" dirty="0"/>
          </a:p>
          <a:p>
            <a:pPr marL="0" indent="0">
              <a:buNone/>
            </a:pPr>
            <a:endParaRPr lang="en-US" sz="1100" dirty="0"/>
          </a:p>
        </p:txBody>
      </p:sp>
      <p:sp>
        <p:nvSpPr>
          <p:cNvPr id="4" name="Slide Number Placeholder 3"/>
          <p:cNvSpPr>
            <a:spLocks noGrp="1"/>
          </p:cNvSpPr>
          <p:nvPr>
            <p:ph type="sldNum" sz="quarter" idx="12"/>
          </p:nvPr>
        </p:nvSpPr>
        <p:spPr/>
        <p:txBody>
          <a:bodyPr/>
          <a:lstStyle/>
          <a:p>
            <a:fld id="{21BAB6EE-EAEA-4561-8880-8DF9D3AB286A}" type="slidenum">
              <a:rPr lang="en-US" smtClean="0"/>
              <a:t>29</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7973" y="2438407"/>
            <a:ext cx="2362200" cy="3810000"/>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29200" y="2438407"/>
            <a:ext cx="2211086" cy="3810000"/>
          </a:xfrm>
          <a:prstGeom prst="rect">
            <a:avLst/>
          </a:prstGeom>
        </p:spPr>
      </p:pic>
    </p:spTree>
    <p:extLst>
      <p:ext uri="{BB962C8B-B14F-4D97-AF65-F5344CB8AC3E}">
        <p14:creationId xmlns:p14="http://schemas.microsoft.com/office/powerpoint/2010/main" val="273399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u="sng" dirty="0">
                <a:latin typeface="Times New Roman" panose="02020603050405020304" pitchFamily="18" charset="0"/>
                <a:cs typeface="Times New Roman" panose="02020603050405020304" pitchFamily="18" charset="0"/>
              </a:rPr>
              <a:t>Outline</a:t>
            </a:r>
          </a:p>
        </p:txBody>
      </p:sp>
      <p:sp>
        <p:nvSpPr>
          <p:cNvPr id="3" name="Content Placeholder 2"/>
          <p:cNvSpPr>
            <a:spLocks noGrp="1"/>
          </p:cNvSpPr>
          <p:nvPr>
            <p:ph idx="1"/>
          </p:nvPr>
        </p:nvSpPr>
        <p:spPr>
          <a:xfrm>
            <a:off x="457200" y="1600200"/>
            <a:ext cx="7848600" cy="4525963"/>
          </a:xfrm>
        </p:spPr>
        <p:txBody>
          <a:bodyPr>
            <a:normAutofit/>
          </a:bodyPr>
          <a:lstStyle/>
          <a:p>
            <a:r>
              <a:rPr lang="en-US" sz="2200" dirty="0" smtClean="0">
                <a:latin typeface="Times New Roman" panose="02020603050405020304" pitchFamily="18" charset="0"/>
                <a:cs typeface="Times New Roman" panose="02020603050405020304" pitchFamily="18" charset="0"/>
              </a:rPr>
              <a:t>Introduction</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Working flow</a:t>
            </a:r>
          </a:p>
          <a:p>
            <a:r>
              <a:rPr lang="en-US" sz="2200" dirty="0">
                <a:latin typeface="Times New Roman" panose="02020603050405020304" pitchFamily="18" charset="0"/>
                <a:cs typeface="Times New Roman" panose="02020603050405020304" pitchFamily="18" charset="0"/>
              </a:rPr>
              <a:t>Problem </a:t>
            </a:r>
            <a:r>
              <a:rPr lang="en-US" sz="2200" dirty="0" smtClean="0">
                <a:latin typeface="Times New Roman" panose="02020603050405020304" pitchFamily="18" charset="0"/>
                <a:cs typeface="Times New Roman" panose="02020603050405020304" pitchFamily="18" charset="0"/>
              </a:rPr>
              <a:t>statement</a:t>
            </a:r>
          </a:p>
          <a:p>
            <a:r>
              <a:rPr lang="en-US" sz="2200" dirty="0" smtClean="0">
                <a:latin typeface="Times New Roman" panose="02020603050405020304" pitchFamily="18" charset="0"/>
                <a:cs typeface="Times New Roman" panose="02020603050405020304" pitchFamily="18" charset="0"/>
              </a:rPr>
              <a:t>Interfaces</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Objectives </a:t>
            </a:r>
          </a:p>
          <a:p>
            <a:r>
              <a:rPr lang="en-US" sz="2200" dirty="0">
                <a:latin typeface="Times New Roman" panose="02020603050405020304" pitchFamily="18" charset="0"/>
                <a:cs typeface="Times New Roman" panose="02020603050405020304" pitchFamily="18" charset="0"/>
              </a:rPr>
              <a:t>Methodology </a:t>
            </a:r>
          </a:p>
          <a:p>
            <a:r>
              <a:rPr lang="en-US" sz="2200" dirty="0">
                <a:latin typeface="Times New Roman" panose="02020603050405020304" pitchFamily="18" charset="0"/>
                <a:cs typeface="Times New Roman" panose="02020603050405020304" pitchFamily="18" charset="0"/>
              </a:rPr>
              <a:t>Modern tools </a:t>
            </a:r>
          </a:p>
          <a:p>
            <a:r>
              <a:rPr lang="en-US" sz="2200" dirty="0">
                <a:latin typeface="Times New Roman" panose="02020603050405020304" pitchFamily="18" charset="0"/>
                <a:cs typeface="Times New Roman" panose="02020603050405020304" pitchFamily="18" charset="0"/>
              </a:rPr>
              <a:t>Benefits </a:t>
            </a:r>
          </a:p>
          <a:p>
            <a:r>
              <a:rPr lang="en-US" sz="2200" dirty="0">
                <a:latin typeface="Times New Roman" panose="02020603050405020304" pitchFamily="18" charset="0"/>
                <a:cs typeface="Times New Roman" panose="02020603050405020304" pitchFamily="18" charset="0"/>
              </a:rPr>
              <a:t>References</a:t>
            </a:r>
          </a:p>
        </p:txBody>
      </p:sp>
      <p:sp>
        <p:nvSpPr>
          <p:cNvPr id="16" name="Slide Number Placeholder 15"/>
          <p:cNvSpPr>
            <a:spLocks noGrp="1"/>
          </p:cNvSpPr>
          <p:nvPr>
            <p:ph type="sldNum" sz="quarter" idx="12"/>
          </p:nvPr>
        </p:nvSpPr>
        <p:spPr/>
        <p:txBody>
          <a:bodyPr/>
          <a:lstStyle/>
          <a:p>
            <a:fld id="{21BAB6EE-EAEA-4561-8880-8DF9D3AB286A}" type="slidenum">
              <a:rPr lang="en-US" smtClean="0"/>
              <a:t>3</a:t>
            </a:fld>
            <a:endParaRPr lang="en-US"/>
          </a:p>
        </p:txBody>
      </p:sp>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8600" y="563135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8"/>
            <a:ext cx="7055380" cy="995082"/>
          </a:xfrm>
        </p:spPr>
        <p:txBody>
          <a:bodyPr/>
          <a:lstStyle/>
          <a:p>
            <a:r>
              <a:rPr lang="en-US" u="sng" dirty="0">
                <a:latin typeface="Times New Roman" panose="02020603050405020304" pitchFamily="18" charset="0"/>
                <a:cs typeface="Times New Roman" panose="02020603050405020304" pitchFamily="18" charset="0"/>
                <a:sym typeface="+mn-ea"/>
              </a:rPr>
              <a:t>Objectives</a:t>
            </a:r>
            <a:r>
              <a:rPr lang="en-US" dirty="0">
                <a:latin typeface="Times New Roman" panose="02020603050405020304" pitchFamily="18" charset="0"/>
                <a:cs typeface="Times New Roman" panose="02020603050405020304" pitchFamily="18" charset="0"/>
                <a:sym typeface="+mn-ea"/>
              </a:rPr>
              <a:t> </a:t>
            </a:r>
            <a:endParaRPr lang="en-US" dirty="0"/>
          </a:p>
        </p:txBody>
      </p:sp>
      <p:sp>
        <p:nvSpPr>
          <p:cNvPr id="3" name="Content Placeholder 2"/>
          <p:cNvSpPr>
            <a:spLocks noGrp="1"/>
          </p:cNvSpPr>
          <p:nvPr>
            <p:ph idx="1"/>
          </p:nvPr>
        </p:nvSpPr>
        <p:spPr>
          <a:xfrm>
            <a:off x="827700" y="1371600"/>
            <a:ext cx="6711654" cy="4724407"/>
          </a:xfrm>
        </p:spPr>
        <p:txBody>
          <a:bodyPr>
            <a:normAutofit lnSpcReduction="10000"/>
          </a:bodyPr>
          <a:lstStyle/>
          <a:p>
            <a:pPr>
              <a:lnSpc>
                <a:spcPct val="107000"/>
              </a:lnSpc>
              <a:spcBef>
                <a:spcPts val="0"/>
              </a:spcBef>
              <a:spcAft>
                <a:spcPts val="800"/>
              </a:spcAft>
              <a:tabLst>
                <a:tab pos="457200" algn="l"/>
              </a:tabLst>
            </a:pPr>
            <a:r>
              <a:rPr lang="en-IE" dirty="0"/>
              <a:t>Our main goal is to keep the environment clean.</a:t>
            </a:r>
          </a:p>
          <a:p>
            <a:pPr lvl="0">
              <a:lnSpc>
                <a:spcPct val="107000"/>
              </a:lnSpc>
              <a:spcBef>
                <a:spcPts val="0"/>
              </a:spcBef>
              <a:spcAft>
                <a:spcPts val="800"/>
              </a:spcAft>
              <a:tabLst>
                <a:tab pos="457200" algn="l"/>
              </a:tabLst>
            </a:pPr>
            <a:endParaRPr lang="en-IE" dirty="0"/>
          </a:p>
          <a:p>
            <a:pPr lvl="0">
              <a:lnSpc>
                <a:spcPct val="107000"/>
              </a:lnSpc>
              <a:spcBef>
                <a:spcPts val="0"/>
              </a:spcBef>
              <a:spcAft>
                <a:spcPts val="800"/>
              </a:spcAft>
              <a:tabLst>
                <a:tab pos="457200" algn="l"/>
              </a:tabLst>
            </a:pPr>
            <a:r>
              <a:rPr lang="en-IE" dirty="0"/>
              <a:t>Manage the garbage in efficient way.</a:t>
            </a:r>
            <a:endParaRPr lang="en-US" dirty="0"/>
          </a:p>
          <a:p>
            <a:pPr lvl="0">
              <a:lnSpc>
                <a:spcPct val="107000"/>
              </a:lnSpc>
              <a:spcBef>
                <a:spcPts val="0"/>
              </a:spcBef>
              <a:spcAft>
                <a:spcPts val="800"/>
              </a:spcAft>
              <a:tabLst>
                <a:tab pos="457200" algn="l"/>
              </a:tabLst>
            </a:pPr>
            <a:endParaRPr lang="en-IE" dirty="0"/>
          </a:p>
          <a:p>
            <a:pPr lvl="0">
              <a:lnSpc>
                <a:spcPct val="107000"/>
              </a:lnSpc>
              <a:spcBef>
                <a:spcPts val="0"/>
              </a:spcBef>
              <a:spcAft>
                <a:spcPts val="800"/>
              </a:spcAft>
              <a:tabLst>
                <a:tab pos="457200" algn="l"/>
              </a:tabLst>
            </a:pPr>
            <a:r>
              <a:rPr lang="en-IE" dirty="0"/>
              <a:t>To support the government to overcome this problem in Pakistan keep our country clean.</a:t>
            </a:r>
            <a:endParaRPr lang="en-US" dirty="0"/>
          </a:p>
          <a:p>
            <a:pPr lvl="0">
              <a:lnSpc>
                <a:spcPct val="107000"/>
              </a:lnSpc>
              <a:spcBef>
                <a:spcPts val="0"/>
              </a:spcBef>
              <a:spcAft>
                <a:spcPts val="800"/>
              </a:spcAft>
              <a:tabLst>
                <a:tab pos="457200" algn="l"/>
              </a:tabLst>
            </a:pPr>
            <a:endParaRPr lang="en-IE" dirty="0"/>
          </a:p>
          <a:p>
            <a:pPr lvl="0">
              <a:lnSpc>
                <a:spcPct val="107000"/>
              </a:lnSpc>
              <a:spcBef>
                <a:spcPts val="0"/>
              </a:spcBef>
              <a:spcAft>
                <a:spcPts val="800"/>
              </a:spcAft>
              <a:tabLst>
                <a:tab pos="457200" algn="l"/>
              </a:tabLst>
            </a:pPr>
            <a:r>
              <a:rPr lang="en-IE" dirty="0"/>
              <a:t>Provide awareness to the Public about garbage and how to handle with them.</a:t>
            </a:r>
          </a:p>
          <a:p>
            <a:pPr marL="0" lvl="0" indent="0">
              <a:lnSpc>
                <a:spcPct val="107000"/>
              </a:lnSpc>
              <a:spcBef>
                <a:spcPts val="0"/>
              </a:spcBef>
              <a:spcAft>
                <a:spcPts val="800"/>
              </a:spcAft>
              <a:buNone/>
              <a:tabLst>
                <a:tab pos="457200" algn="l"/>
              </a:tabLst>
            </a:pPr>
            <a:endParaRPr lang="en-US" dirty="0">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Bef>
                <a:spcPts val="0"/>
              </a:spcBef>
              <a:spcAft>
                <a:spcPts val="800"/>
              </a:spcAft>
              <a:tabLst>
                <a:tab pos="457200" algn="l"/>
              </a:tabLst>
            </a:pPr>
            <a:r>
              <a:rPr lang="en-US" dirty="0">
                <a:latin typeface="Century" panose="02040604050505020304" pitchFamily="18" charset="0"/>
                <a:ea typeface="Calibri" panose="020F0502020204030204" pitchFamily="34" charset="0"/>
                <a:cs typeface="Times New Roman" panose="02020603050405020304" pitchFamily="18" charset="0"/>
              </a:rPr>
              <a:t>This app will improve coordination between government, volunteers and </a:t>
            </a:r>
            <a:r>
              <a:rPr lang="en-US" dirty="0" smtClean="0">
                <a:latin typeface="Century" panose="02040604050505020304" pitchFamily="18" charset="0"/>
                <a:ea typeface="Calibri" panose="020F0502020204030204" pitchFamily="34" charset="0"/>
                <a:cs typeface="Times New Roman" panose="02020603050405020304" pitchFamily="18" charset="0"/>
              </a:rPr>
              <a:t>public.</a:t>
            </a:r>
            <a:endParaRPr lang="en-US" dirty="0">
              <a:latin typeface="Century" panose="02040604050505020304" pitchFamily="18" charset="0"/>
            </a:endParaRPr>
          </a:p>
          <a:p>
            <a:pPr marL="0" lvl="0" indent="0" algn="justLow">
              <a:buNone/>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21BAB6EE-EAEA-4561-8880-8DF9D3AB286A}" type="slidenum">
              <a:rPr lang="en-US" smtClean="0"/>
              <a:t>30</a:t>
            </a:fld>
            <a:endParaRPr lang="en-US"/>
          </a:p>
        </p:txBody>
      </p:sp>
    </p:spTree>
    <p:extLst>
      <p:ext uri="{BB962C8B-B14F-4D97-AF65-F5344CB8AC3E}">
        <p14:creationId xmlns:p14="http://schemas.microsoft.com/office/powerpoint/2010/main" val="29734542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u="sng" dirty="0">
                <a:latin typeface="Times New Roman" panose="02020603050405020304" pitchFamily="18" charset="0"/>
                <a:cs typeface="Times New Roman" panose="02020603050405020304" pitchFamily="18" charset="0"/>
              </a:rPr>
              <a:t>Development Requirements</a:t>
            </a:r>
          </a:p>
        </p:txBody>
      </p:sp>
      <p:sp>
        <p:nvSpPr>
          <p:cNvPr id="3" name="Content Placeholder 2"/>
          <p:cNvSpPr>
            <a:spLocks noGrp="1"/>
          </p:cNvSpPr>
          <p:nvPr>
            <p:ph idx="1"/>
          </p:nvPr>
        </p:nvSpPr>
        <p:spPr>
          <a:xfrm>
            <a:off x="457200" y="1417638"/>
            <a:ext cx="8229600" cy="4708525"/>
          </a:xfrm>
        </p:spPr>
        <p:txBody>
          <a:bodyPr>
            <a:normAutofit/>
          </a:bodyPr>
          <a:lstStyle/>
          <a:p>
            <a:pPr marL="107315" marR="922020" indent="0" algn="just">
              <a:lnSpc>
                <a:spcPct val="150000"/>
              </a:lnSpc>
              <a:buNone/>
            </a:pPr>
            <a:r>
              <a:rPr lang="en-US" sz="2500" u="sng" dirty="0">
                <a:latin typeface="Times New Roman" panose="02020603050405020304" pitchFamily="18" charset="0"/>
              </a:rPr>
              <a:t>Software Requirements dependence:</a:t>
            </a:r>
          </a:p>
          <a:p>
            <a:pPr marR="922020" algn="just">
              <a:spcBef>
                <a:spcPts val="775"/>
              </a:spcBef>
            </a:pPr>
            <a:r>
              <a:rPr lang="en-US" sz="2500" dirty="0">
                <a:latin typeface="Times New Roman" panose="02020603050405020304" pitchFamily="18" charset="0"/>
                <a:ea typeface="Times New Roman" panose="02020603050405020304" pitchFamily="18" charset="0"/>
              </a:rPr>
              <a:t>IDE: Android Studio 4.0.1</a:t>
            </a:r>
          </a:p>
          <a:p>
            <a:pPr marR="922020" algn="just">
              <a:spcBef>
                <a:spcPts val="775"/>
              </a:spcBef>
            </a:pPr>
            <a:r>
              <a:rPr lang="en-US" sz="2500" dirty="0">
                <a:latin typeface="Times New Roman" panose="02020603050405020304" pitchFamily="18" charset="0"/>
                <a:ea typeface="Times New Roman" panose="02020603050405020304" pitchFamily="18" charset="0"/>
              </a:rPr>
              <a:t>Programming language: Java, XML. </a:t>
            </a:r>
          </a:p>
          <a:p>
            <a:pPr marR="922020" algn="just">
              <a:spcBef>
                <a:spcPts val="775"/>
              </a:spcBef>
            </a:pPr>
            <a:r>
              <a:rPr lang="en-US" sz="2500" dirty="0">
                <a:latin typeface="Times New Roman" panose="02020603050405020304" pitchFamily="18" charset="0"/>
                <a:ea typeface="Times New Roman" panose="02020603050405020304" pitchFamily="18" charset="0"/>
              </a:rPr>
              <a:t>Database: </a:t>
            </a:r>
            <a:r>
              <a:rPr lang="en-US" sz="2500" dirty="0" smtClean="0">
                <a:latin typeface="Times New Roman" panose="02020603050405020304" pitchFamily="18" charset="0"/>
                <a:ea typeface="Times New Roman" panose="02020603050405020304" pitchFamily="18" charset="0"/>
              </a:rPr>
              <a:t>Firebase </a:t>
            </a:r>
            <a:endParaRPr lang="en-US" sz="2500" dirty="0">
              <a:latin typeface="Times New Roman" panose="02020603050405020304" pitchFamily="18" charset="0"/>
              <a:ea typeface="Times New Roman" panose="02020603050405020304" pitchFamily="18" charset="0"/>
            </a:endParaRPr>
          </a:p>
          <a:p>
            <a:pPr marR="922020" algn="just">
              <a:spcBef>
                <a:spcPts val="775"/>
              </a:spcBef>
            </a:pPr>
            <a:r>
              <a:rPr lang="en-US" sz="2500" dirty="0">
                <a:latin typeface="Times New Roman" panose="02020603050405020304" pitchFamily="18" charset="0"/>
                <a:ea typeface="Times New Roman" panose="02020603050405020304" pitchFamily="18" charset="0"/>
              </a:rPr>
              <a:t>Tools: Android Studio, Notebook, </a:t>
            </a:r>
          </a:p>
          <a:p>
            <a:pPr marL="107315" indent="0">
              <a:spcBef>
                <a:spcPts val="775"/>
              </a:spcBef>
              <a:buNone/>
            </a:pPr>
            <a:r>
              <a:rPr lang="en-US" sz="2800" u="sng" dirty="0">
                <a:latin typeface="Times New Roman" panose="02020603050405020304" pitchFamily="18" charset="0"/>
              </a:rPr>
              <a:t>Hardware Requirements dependence: </a:t>
            </a:r>
          </a:p>
          <a:p>
            <a:pPr>
              <a:spcBef>
                <a:spcPts val="775"/>
              </a:spcBef>
            </a:pPr>
            <a:r>
              <a:rPr lang="en-US" sz="2800" dirty="0">
                <a:latin typeface="Times New Roman" panose="02020603050405020304" pitchFamily="18" charset="0"/>
                <a:ea typeface="Times New Roman" panose="02020603050405020304" pitchFamily="18" charset="0"/>
              </a:rPr>
              <a:t>Smart Mobile Phone: Android </a:t>
            </a:r>
          </a:p>
        </p:txBody>
      </p:sp>
      <p:sp>
        <p:nvSpPr>
          <p:cNvPr id="4" name="Slide Number Placeholder 3"/>
          <p:cNvSpPr>
            <a:spLocks noGrp="1"/>
          </p:cNvSpPr>
          <p:nvPr>
            <p:ph type="sldNum" sz="quarter" idx="12"/>
          </p:nvPr>
        </p:nvSpPr>
        <p:spPr/>
        <p:txBody>
          <a:bodyPr/>
          <a:lstStyle/>
          <a:p>
            <a:fld id="{21BAB6EE-EAEA-4561-8880-8DF9D3AB286A}" type="slidenum">
              <a:rPr lang="en-US" smtClean="0"/>
              <a:t>31</a:t>
            </a:fld>
            <a:endParaRPr lang="en-US"/>
          </a:p>
        </p:txBody>
      </p:sp>
      <p:sp>
        <p:nvSpPr>
          <p:cNvPr id="5" name="Rectangle 4"/>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8600" y="563135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17" name="Title 1"/>
          <p:cNvSpPr>
            <a:spLocks noGrp="1"/>
          </p:cNvSpPr>
          <p:nvPr>
            <p:ph type="title"/>
          </p:nvPr>
        </p:nvSpPr>
        <p:spPr>
          <a:xfrm>
            <a:off x="457200" y="152400"/>
            <a:ext cx="8229600" cy="765176"/>
          </a:xfrm>
        </p:spPr>
        <p:txBody>
          <a:bodyPr>
            <a:noAutofit/>
          </a:bodyPr>
          <a:lstStyle/>
          <a:p>
            <a:r>
              <a:rPr lang="en-US" sz="2000" b="1" i="1" dirty="0">
                <a:latin typeface="Times New Roman" panose="02020603050405020304" pitchFamily="18" charset="0"/>
                <a:ea typeface="Times New Roman" panose="02020603050405020304" pitchFamily="18" charset="0"/>
              </a:rPr>
              <a:t>Rationale behind Selected Methodology</a:t>
            </a:r>
            <a:endParaRPr lang="en-US" sz="2000" dirty="0"/>
          </a:p>
        </p:txBody>
      </p:sp>
      <p:sp>
        <p:nvSpPr>
          <p:cNvPr id="18" name="Content Placeholder 2"/>
          <p:cNvSpPr>
            <a:spLocks noGrp="1"/>
          </p:cNvSpPr>
          <p:nvPr>
            <p:ph idx="1"/>
          </p:nvPr>
        </p:nvSpPr>
        <p:spPr>
          <a:xfrm>
            <a:off x="457200" y="1219201"/>
            <a:ext cx="8229600" cy="2057399"/>
          </a:xfrm>
        </p:spPr>
        <p:txBody>
          <a:bodyPr>
            <a:normAutofit/>
          </a:bodyPr>
          <a:lstStyle/>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16" name="Slide Number Placeholder 15"/>
          <p:cNvSpPr>
            <a:spLocks noGrp="1"/>
          </p:cNvSpPr>
          <p:nvPr>
            <p:ph type="sldNum" sz="quarter" idx="12"/>
          </p:nvPr>
        </p:nvSpPr>
        <p:spPr/>
        <p:txBody>
          <a:bodyPr/>
          <a:lstStyle/>
          <a:p>
            <a:fld id="{21BAB6EE-EAEA-4561-8880-8DF9D3AB286A}" type="slidenum">
              <a:rPr lang="en-US" smtClean="0"/>
              <a:t>32</a:t>
            </a:fld>
            <a:endParaRPr lang="en-US"/>
          </a:p>
        </p:txBody>
      </p:sp>
      <p:sp>
        <p:nvSpPr>
          <p:cNvPr id="2" name="TextBox 1"/>
          <p:cNvSpPr txBox="1"/>
          <p:nvPr/>
        </p:nvSpPr>
        <p:spPr>
          <a:xfrm>
            <a:off x="559904" y="2743200"/>
            <a:ext cx="7467600" cy="3724096"/>
          </a:xfrm>
          <a:prstGeom prst="rect">
            <a:avLst/>
          </a:prstGeom>
          <a:noFill/>
        </p:spPr>
        <p:txBody>
          <a:bodyPr wrap="square" rtlCol="0">
            <a:spAutoFit/>
          </a:bodyPr>
          <a:lstStyle/>
          <a:p>
            <a:pPr marL="214630" indent="-214630">
              <a:buFont typeface="Arial" panose="020B0604020202020204" pitchFamily="34" charset="0"/>
              <a:buChar char="•"/>
            </a:pPr>
            <a:r>
              <a:rPr lang="en-US" sz="2000" dirty="0">
                <a:latin typeface="Times New Roman" panose="02020603050405020304" pitchFamily="18" charset="0"/>
                <a:ea typeface="Times New Roman" panose="02020603050405020304" pitchFamily="18" charset="0"/>
              </a:rPr>
              <a:t>Selection of this methodology as we are developing in increments so if changes are required we can change according to our needs.</a:t>
            </a:r>
          </a:p>
          <a:p>
            <a:pPr marL="214630" indent="-214630">
              <a:buFont typeface="Arial" panose="020B0604020202020204" pitchFamily="34" charset="0"/>
              <a:buChar char="•"/>
            </a:pPr>
            <a:endParaRPr lang="en-US" sz="2000" dirty="0">
              <a:latin typeface="Times New Roman" panose="02020603050405020304" pitchFamily="18" charset="0"/>
            </a:endParaRPr>
          </a:p>
          <a:p>
            <a:pPr marL="214630" indent="-214630">
              <a:buFont typeface="Arial" panose="020B0604020202020204" pitchFamily="34" charset="0"/>
              <a:buChar char="•"/>
            </a:pPr>
            <a:r>
              <a:rPr lang="en-US" sz="2000" dirty="0">
                <a:latin typeface="Times New Roman" panose="02020603050405020304" pitchFamily="18" charset="0"/>
                <a:ea typeface="Times New Roman" panose="02020603050405020304" pitchFamily="18" charset="0"/>
              </a:rPr>
              <a:t>Using this methodology errors of the system can be identified and removed early and the system will progress without any errors</a:t>
            </a:r>
            <a:r>
              <a:rPr lang="en-US" sz="2000" dirty="0"/>
              <a:t>.</a:t>
            </a:r>
          </a:p>
          <a:p>
            <a:pPr marL="214630" indent="-214630">
              <a:buFont typeface="Arial" panose="020B0604020202020204" pitchFamily="34" charset="0"/>
              <a:buChar char="•"/>
            </a:pPr>
            <a:endParaRPr lang="en-US" sz="2000" dirty="0"/>
          </a:p>
          <a:p>
            <a:pPr marL="214630" indent="-214630">
              <a:buFont typeface="Arial" panose="020B0604020202020204" pitchFamily="34" charset="0"/>
              <a:buChar char="•"/>
            </a:pPr>
            <a:r>
              <a:rPr lang="en-US" sz="2000" dirty="0">
                <a:latin typeface="Times New Roman" panose="02020603050405020304" pitchFamily="18" charset="0"/>
                <a:ea typeface="Times New Roman" panose="02020603050405020304" pitchFamily="18" charset="0"/>
              </a:rPr>
              <a:t>During this practice, any suggestion by our supervisor on the working of the system we can easily change and implement</a:t>
            </a:r>
            <a:r>
              <a:rPr lang="en-US" dirty="0">
                <a:latin typeface="Times New Roman" panose="02020603050405020304" pitchFamily="18" charset="0"/>
                <a:ea typeface="Times New Roman" panose="02020603050405020304" pitchFamily="18" charset="0"/>
              </a:rPr>
              <a:t>.</a:t>
            </a:r>
          </a:p>
          <a:p>
            <a:pPr marL="214630" indent="-214630">
              <a:buFont typeface="Arial" panose="020B0604020202020204" pitchFamily="34" charset="0"/>
              <a:buChar char="•"/>
            </a:pPr>
            <a:endParaRPr lang="en-US" dirty="0">
              <a:latin typeface="Times New Roman" panose="02020603050405020304" pitchFamily="18" charset="0"/>
              <a:ea typeface="Times New Roman" panose="02020603050405020304" pitchFamily="18" charset="0"/>
            </a:endParaRPr>
          </a:p>
          <a:p>
            <a:pPr marL="214630" indent="-214630">
              <a:buFont typeface="Arial" panose="020B0604020202020204" pitchFamily="34" charset="0"/>
              <a:buChar char="•"/>
            </a:pPr>
            <a:r>
              <a:rPr lang="en-US" sz="2000" dirty="0">
                <a:latin typeface="Times New Roman" panose="02020603050405020304" pitchFamily="18" charset="0"/>
                <a:ea typeface="Times New Roman" panose="02020603050405020304" pitchFamily="18" charset="0"/>
              </a:rPr>
              <a:t>Test after every increment will ensure the working of the system as if it is working efficiently or not</a:t>
            </a:r>
          </a:p>
          <a:p>
            <a:pPr marL="285750" indent="-285750">
              <a:buFont typeface="Arial" panose="020B0604020202020204" pitchFamily="34" charset="0"/>
              <a:buChar char="•"/>
            </a:pPr>
            <a:endParaRPr lang="en-US" dirty="0">
              <a:latin typeface="Times New Roman" panose="02020603050405020304" pitchFamily="18" charset="0"/>
              <a:ea typeface="Times New Roman" panose="02020603050405020304" pitchFamily="18" charset="0"/>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4854" y="962025"/>
            <a:ext cx="4457700" cy="1781175"/>
          </a:xfrm>
          <a:prstGeom prst="rect">
            <a:avLst/>
          </a:prstGeom>
        </p:spPr>
      </p:pic>
    </p:spTree>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8600" y="563135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8" name="Title 1"/>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sym typeface="+mn-ea"/>
              </a:rPr>
              <a:t>Modern tools </a:t>
            </a:r>
            <a:endParaRPr lang="en-US" u="sng" dirty="0">
              <a:latin typeface="Times New Roman" panose="02020603050405020304" pitchFamily="18" charset="0"/>
              <a:cs typeface="Times New Roman" panose="02020603050405020304" pitchFamily="18" charset="0"/>
            </a:endParaRPr>
          </a:p>
        </p:txBody>
      </p:sp>
      <p:sp>
        <p:nvSpPr>
          <p:cNvPr id="16" name="Slide Number Placeholder 15"/>
          <p:cNvSpPr>
            <a:spLocks noGrp="1"/>
          </p:cNvSpPr>
          <p:nvPr>
            <p:ph type="sldNum" sz="quarter" idx="12"/>
          </p:nvPr>
        </p:nvSpPr>
        <p:spPr/>
        <p:txBody>
          <a:bodyPr/>
          <a:lstStyle/>
          <a:p>
            <a:fld id="{21BAB6EE-EAEA-4561-8880-8DF9D3AB286A}" type="slidenum">
              <a:rPr lang="en-US" smtClean="0"/>
              <a:t>33</a:t>
            </a:fld>
            <a:endParaRPr lang="en-US"/>
          </a:p>
        </p:txBody>
      </p:sp>
      <p:graphicFrame>
        <p:nvGraphicFramePr>
          <p:cNvPr id="11" name="Content Placeholder 8"/>
          <p:cNvGraphicFramePr/>
          <p:nvPr>
            <p:extLst>
              <p:ext uri="{D42A27DB-BD31-4B8C-83A1-F6EECF244321}">
                <p14:modId xmlns:p14="http://schemas.microsoft.com/office/powerpoint/2010/main" val="3800826266"/>
              </p:ext>
            </p:extLst>
          </p:nvPr>
        </p:nvGraphicFramePr>
        <p:xfrm>
          <a:off x="2370052" y="1853500"/>
          <a:ext cx="3953522" cy="1670998"/>
        </p:xfrm>
        <a:graphic>
          <a:graphicData uri="http://schemas.openxmlformats.org/drawingml/2006/table">
            <a:tbl>
              <a:tblPr firstRow="1" firstCol="1" bandRow="1">
                <a:tableStyleId>{5C22544A-7EE6-4342-B048-85BDC9FD1C3A}</a:tableStyleId>
              </a:tblPr>
              <a:tblGrid>
                <a:gridCol w="1528725">
                  <a:extLst>
                    <a:ext uri="{9D8B030D-6E8A-4147-A177-3AD203B41FA5}">
                      <a16:colId xmlns:a16="http://schemas.microsoft.com/office/drawing/2014/main" xmlns="" val="20000"/>
                    </a:ext>
                  </a:extLst>
                </a:gridCol>
                <a:gridCol w="996561">
                  <a:extLst>
                    <a:ext uri="{9D8B030D-6E8A-4147-A177-3AD203B41FA5}">
                      <a16:colId xmlns:a16="http://schemas.microsoft.com/office/drawing/2014/main" xmlns="" val="20001"/>
                    </a:ext>
                  </a:extLst>
                </a:gridCol>
                <a:gridCol w="1428236">
                  <a:extLst>
                    <a:ext uri="{9D8B030D-6E8A-4147-A177-3AD203B41FA5}">
                      <a16:colId xmlns:a16="http://schemas.microsoft.com/office/drawing/2014/main" xmlns="" val="20002"/>
                    </a:ext>
                  </a:extLst>
                </a:gridCol>
              </a:tblGrid>
              <a:tr h="281961">
                <a:tc>
                  <a:txBody>
                    <a:bodyPr/>
                    <a:lstStyle/>
                    <a:p>
                      <a:pPr marL="25400" marR="0" algn="ctr">
                        <a:lnSpc>
                          <a:spcPct val="150000"/>
                        </a:lnSpc>
                        <a:spcBef>
                          <a:spcPts val="0"/>
                        </a:spcBef>
                        <a:spcAft>
                          <a:spcPts val="0"/>
                        </a:spcAft>
                      </a:pPr>
                      <a:r>
                        <a:rPr lang="en-US" sz="1100" baseline="0" dirty="0">
                          <a:effectLst/>
                        </a:rPr>
                        <a:t>Tools</a:t>
                      </a:r>
                      <a:endParaRPr lang="en-US" sz="1100" baseline="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marL="342900" marR="0">
                        <a:lnSpc>
                          <a:spcPct val="150000"/>
                        </a:lnSpc>
                        <a:spcBef>
                          <a:spcPts val="0"/>
                        </a:spcBef>
                        <a:spcAft>
                          <a:spcPts val="0"/>
                        </a:spcAft>
                      </a:pPr>
                      <a:r>
                        <a:rPr lang="en-US" sz="1100" baseline="0">
                          <a:effectLst/>
                        </a:rPr>
                        <a:t>Version</a:t>
                      </a:r>
                      <a:endParaRPr lang="en-US" sz="1100" baseline="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marL="546100" marR="0">
                        <a:lnSpc>
                          <a:spcPct val="150000"/>
                        </a:lnSpc>
                        <a:spcBef>
                          <a:spcPts val="0"/>
                        </a:spcBef>
                        <a:spcAft>
                          <a:spcPts val="0"/>
                        </a:spcAft>
                      </a:pPr>
                      <a:r>
                        <a:rPr lang="en-US" sz="1100" baseline="0">
                          <a:effectLst/>
                        </a:rPr>
                        <a:t>Rationale</a:t>
                      </a:r>
                      <a:endParaRPr lang="en-US" sz="1100" baseline="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extLst>
                  <a:ext uri="{0D108BD9-81ED-4DB2-BD59-A6C34878D82A}">
                    <a16:rowId xmlns:a16="http://schemas.microsoft.com/office/drawing/2014/main" xmlns="" val="10000"/>
                  </a:ext>
                </a:extLst>
              </a:tr>
              <a:tr h="291957">
                <a:tc>
                  <a:txBody>
                    <a:bodyPr/>
                    <a:lstStyle/>
                    <a:p>
                      <a:pPr marL="25400" marR="0" algn="ctr">
                        <a:lnSpc>
                          <a:spcPct val="150000"/>
                        </a:lnSpc>
                        <a:spcBef>
                          <a:spcPts val="0"/>
                        </a:spcBef>
                        <a:spcAft>
                          <a:spcPts val="0"/>
                        </a:spcAft>
                      </a:pPr>
                      <a:r>
                        <a:rPr lang="en-US" sz="1100" baseline="0" dirty="0">
                          <a:effectLst/>
                        </a:rPr>
                        <a:t>Android studio </a:t>
                      </a:r>
                      <a:endParaRPr lang="en-US" sz="1100" baseline="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marL="0" marR="0">
                        <a:lnSpc>
                          <a:spcPct val="150000"/>
                        </a:lnSpc>
                        <a:spcBef>
                          <a:spcPts val="0"/>
                        </a:spcBef>
                        <a:spcAft>
                          <a:spcPts val="0"/>
                        </a:spcAft>
                      </a:pPr>
                      <a:r>
                        <a:rPr lang="en-US" sz="1100" baseline="0" dirty="0">
                          <a:effectLst/>
                        </a:rPr>
                        <a:t>           4.0.1</a:t>
                      </a:r>
                      <a:endParaRPr lang="en-US" sz="1100" baseline="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marL="0" marR="0" algn="ctr">
                        <a:lnSpc>
                          <a:spcPct val="150000"/>
                        </a:lnSpc>
                        <a:spcBef>
                          <a:spcPts val="0"/>
                        </a:spcBef>
                        <a:spcAft>
                          <a:spcPts val="0"/>
                        </a:spcAft>
                      </a:pPr>
                      <a:r>
                        <a:rPr lang="en-US" sz="1100" baseline="0">
                          <a:effectLst/>
                        </a:rPr>
                        <a:t>IDE</a:t>
                      </a:r>
                      <a:endParaRPr lang="en-US" sz="1100" baseline="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extLst>
                  <a:ext uri="{0D108BD9-81ED-4DB2-BD59-A6C34878D82A}">
                    <a16:rowId xmlns:a16="http://schemas.microsoft.com/office/drawing/2014/main" xmlns="" val="10001"/>
                  </a:ext>
                </a:extLst>
              </a:tr>
              <a:tr h="274270">
                <a:tc>
                  <a:txBody>
                    <a:bodyPr/>
                    <a:lstStyle/>
                    <a:p>
                      <a:pPr marL="12700" marR="0" algn="ctr">
                        <a:lnSpc>
                          <a:spcPct val="150000"/>
                        </a:lnSpc>
                        <a:spcBef>
                          <a:spcPts val="0"/>
                        </a:spcBef>
                        <a:spcAft>
                          <a:spcPts val="0"/>
                        </a:spcAft>
                      </a:pPr>
                      <a:r>
                        <a:rPr lang="en-US" sz="1100" baseline="0" dirty="0" smtClean="0">
                          <a:effectLst/>
                        </a:rPr>
                        <a:t>Java  development kit</a:t>
                      </a:r>
                      <a:endParaRPr lang="en-US" sz="1100" baseline="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marL="0" marR="0" algn="ctr">
                        <a:lnSpc>
                          <a:spcPct val="150000"/>
                        </a:lnSpc>
                        <a:spcBef>
                          <a:spcPts val="0"/>
                        </a:spcBef>
                        <a:spcAft>
                          <a:spcPts val="0"/>
                        </a:spcAft>
                      </a:pPr>
                      <a:r>
                        <a:rPr lang="en-US" sz="1100" baseline="0">
                          <a:effectLst/>
                        </a:rPr>
                        <a:t>2018</a:t>
                      </a:r>
                      <a:endParaRPr lang="en-US" sz="1100" baseline="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marL="0" marR="0" algn="ctr">
                        <a:lnSpc>
                          <a:spcPct val="150000"/>
                        </a:lnSpc>
                        <a:spcBef>
                          <a:spcPts val="0"/>
                        </a:spcBef>
                        <a:spcAft>
                          <a:spcPts val="0"/>
                        </a:spcAft>
                      </a:pPr>
                      <a:r>
                        <a:rPr lang="en-US" sz="1100" baseline="0" dirty="0">
                          <a:effectLst/>
                        </a:rPr>
                        <a:t>Coding</a:t>
                      </a:r>
                      <a:endParaRPr lang="en-US" sz="1100" baseline="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extLst>
                  <a:ext uri="{0D108BD9-81ED-4DB2-BD59-A6C34878D82A}">
                    <a16:rowId xmlns:a16="http://schemas.microsoft.com/office/drawing/2014/main" xmlns="" val="10002"/>
                  </a:ext>
                </a:extLst>
              </a:tr>
              <a:tr h="274270">
                <a:tc>
                  <a:txBody>
                    <a:bodyPr/>
                    <a:lstStyle/>
                    <a:p>
                      <a:pPr marL="25400" marR="0" algn="ctr">
                        <a:lnSpc>
                          <a:spcPct val="150000"/>
                        </a:lnSpc>
                        <a:spcBef>
                          <a:spcPts val="0"/>
                        </a:spcBef>
                        <a:spcAft>
                          <a:spcPts val="0"/>
                        </a:spcAft>
                      </a:pPr>
                      <a:r>
                        <a:rPr lang="en-US" sz="1100" baseline="0" dirty="0">
                          <a:effectLst/>
                        </a:rPr>
                        <a:t>MS Word</a:t>
                      </a:r>
                      <a:endParaRPr lang="en-US" sz="1100" baseline="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marL="0" marR="0" algn="ctr">
                        <a:lnSpc>
                          <a:spcPct val="150000"/>
                        </a:lnSpc>
                        <a:spcBef>
                          <a:spcPts val="0"/>
                        </a:spcBef>
                        <a:spcAft>
                          <a:spcPts val="0"/>
                        </a:spcAft>
                      </a:pPr>
                      <a:r>
                        <a:rPr lang="en-US" sz="1100" baseline="0" dirty="0">
                          <a:effectLst/>
                        </a:rPr>
                        <a:t>2019</a:t>
                      </a:r>
                      <a:endParaRPr lang="en-US" sz="1100" baseline="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marL="0" marR="0" algn="ctr">
                        <a:lnSpc>
                          <a:spcPct val="150000"/>
                        </a:lnSpc>
                        <a:spcBef>
                          <a:spcPts val="0"/>
                        </a:spcBef>
                        <a:spcAft>
                          <a:spcPts val="0"/>
                        </a:spcAft>
                      </a:pPr>
                      <a:r>
                        <a:rPr lang="en-US" sz="1100" baseline="0" dirty="0">
                          <a:effectLst/>
                        </a:rPr>
                        <a:t>Documentation</a:t>
                      </a:r>
                      <a:endParaRPr lang="en-US" sz="1100" baseline="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extLst>
                  <a:ext uri="{0D108BD9-81ED-4DB2-BD59-A6C34878D82A}">
                    <a16:rowId xmlns:a16="http://schemas.microsoft.com/office/drawing/2014/main" xmlns="" val="10004"/>
                  </a:ext>
                </a:extLst>
              </a:tr>
              <a:tr h="274270">
                <a:tc>
                  <a:txBody>
                    <a:bodyPr/>
                    <a:lstStyle/>
                    <a:p>
                      <a:pPr marL="25400" marR="0" algn="ctr">
                        <a:lnSpc>
                          <a:spcPct val="150000"/>
                        </a:lnSpc>
                        <a:spcBef>
                          <a:spcPts val="0"/>
                        </a:spcBef>
                        <a:spcAft>
                          <a:spcPts val="0"/>
                        </a:spcAft>
                      </a:pPr>
                      <a:r>
                        <a:rPr lang="en-US" sz="1100" baseline="0" dirty="0">
                          <a:effectLst/>
                        </a:rPr>
                        <a:t>MS Power Point</a:t>
                      </a:r>
                      <a:endParaRPr lang="en-US" sz="1100" baseline="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marL="0" marR="0" algn="ctr">
                        <a:lnSpc>
                          <a:spcPct val="150000"/>
                        </a:lnSpc>
                        <a:spcBef>
                          <a:spcPts val="0"/>
                        </a:spcBef>
                        <a:spcAft>
                          <a:spcPts val="0"/>
                        </a:spcAft>
                      </a:pPr>
                      <a:r>
                        <a:rPr lang="en-US" sz="1100" baseline="0">
                          <a:effectLst/>
                        </a:rPr>
                        <a:t>2019</a:t>
                      </a:r>
                      <a:endParaRPr lang="en-US" sz="1100" baseline="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marL="0" marR="0" algn="ctr">
                        <a:lnSpc>
                          <a:spcPct val="150000"/>
                        </a:lnSpc>
                        <a:spcBef>
                          <a:spcPts val="0"/>
                        </a:spcBef>
                        <a:spcAft>
                          <a:spcPts val="0"/>
                        </a:spcAft>
                      </a:pPr>
                      <a:r>
                        <a:rPr lang="en-US" sz="1100" baseline="0" dirty="0">
                          <a:effectLst/>
                        </a:rPr>
                        <a:t>Presentation</a:t>
                      </a:r>
                      <a:endParaRPr lang="en-US" sz="1100" baseline="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extLst>
                  <a:ext uri="{0D108BD9-81ED-4DB2-BD59-A6C34878D82A}">
                    <a16:rowId xmlns:a16="http://schemas.microsoft.com/office/drawing/2014/main" xmlns="" val="10005"/>
                  </a:ext>
                </a:extLst>
              </a:tr>
              <a:tr h="274270">
                <a:tc>
                  <a:txBody>
                    <a:bodyPr/>
                    <a:lstStyle/>
                    <a:p>
                      <a:pPr marL="25400" marR="0" algn="ctr">
                        <a:lnSpc>
                          <a:spcPct val="150000"/>
                        </a:lnSpc>
                        <a:spcBef>
                          <a:spcPts val="0"/>
                        </a:spcBef>
                        <a:spcAft>
                          <a:spcPts val="0"/>
                        </a:spcAft>
                      </a:pPr>
                      <a:r>
                        <a:rPr lang="en-US" sz="1100" baseline="0" dirty="0">
                          <a:effectLst/>
                        </a:rPr>
                        <a:t>Firebase Database</a:t>
                      </a:r>
                      <a:endParaRPr lang="en-US" sz="1100" baseline="0" dirty="0">
                        <a:effectLst/>
                        <a:latin typeface="+mj-lt"/>
                        <a:ea typeface="Calibri" panose="020F0502020204030204" pitchFamily="34" charset="0"/>
                        <a:cs typeface="Arial" panose="020B0604020202020204" pitchFamily="34" charset="0"/>
                      </a:endParaRPr>
                    </a:p>
                  </a:txBody>
                  <a:tcPr marL="0" marR="0" marT="0" marB="0" anchor="ctr"/>
                </a:tc>
                <a:tc>
                  <a:txBody>
                    <a:bodyPr/>
                    <a:lstStyle/>
                    <a:p>
                      <a:pPr marL="0" marR="0" algn="ctr">
                        <a:lnSpc>
                          <a:spcPct val="150000"/>
                        </a:lnSpc>
                        <a:spcBef>
                          <a:spcPts val="0"/>
                        </a:spcBef>
                        <a:spcAft>
                          <a:spcPts val="0"/>
                        </a:spcAft>
                      </a:pPr>
                      <a:r>
                        <a:rPr lang="en-US" sz="1100" baseline="0" dirty="0">
                          <a:effectLst/>
                        </a:rPr>
                        <a:t>2019</a:t>
                      </a:r>
                      <a:endParaRPr lang="en-US" sz="1100" baseline="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marL="0" marR="0" algn="ctr">
                        <a:lnSpc>
                          <a:spcPct val="150000"/>
                        </a:lnSpc>
                        <a:spcBef>
                          <a:spcPts val="0"/>
                        </a:spcBef>
                        <a:spcAft>
                          <a:spcPts val="0"/>
                        </a:spcAft>
                      </a:pPr>
                      <a:r>
                        <a:rPr lang="en-US" sz="1100" baseline="0" dirty="0">
                          <a:effectLst/>
                        </a:rPr>
                        <a:t>For DBMS</a:t>
                      </a:r>
                      <a:endParaRPr lang="en-US" sz="1100" baseline="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extLst>
                  <a:ext uri="{0D108BD9-81ED-4DB2-BD59-A6C34878D82A}">
                    <a16:rowId xmlns:a16="http://schemas.microsoft.com/office/drawing/2014/main" xmlns="" val="10006"/>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038663214"/>
              </p:ext>
            </p:extLst>
          </p:nvPr>
        </p:nvGraphicFramePr>
        <p:xfrm>
          <a:off x="2370052" y="4114800"/>
          <a:ext cx="3967270" cy="995873"/>
        </p:xfrm>
        <a:graphic>
          <a:graphicData uri="http://schemas.openxmlformats.org/drawingml/2006/table">
            <a:tbl>
              <a:tblPr firstRow="1" firstCol="1" bandRow="1">
                <a:tableStyleId>{5C22544A-7EE6-4342-B048-85BDC9FD1C3A}</a:tableStyleId>
              </a:tblPr>
              <a:tblGrid>
                <a:gridCol w="1485130">
                  <a:extLst>
                    <a:ext uri="{9D8B030D-6E8A-4147-A177-3AD203B41FA5}">
                      <a16:colId xmlns:a16="http://schemas.microsoft.com/office/drawing/2014/main" xmlns="" val="20000"/>
                    </a:ext>
                  </a:extLst>
                </a:gridCol>
                <a:gridCol w="986624">
                  <a:extLst>
                    <a:ext uri="{9D8B030D-6E8A-4147-A177-3AD203B41FA5}">
                      <a16:colId xmlns:a16="http://schemas.microsoft.com/office/drawing/2014/main" xmlns="" val="20001"/>
                    </a:ext>
                  </a:extLst>
                </a:gridCol>
                <a:gridCol w="1495516">
                  <a:extLst>
                    <a:ext uri="{9D8B030D-6E8A-4147-A177-3AD203B41FA5}">
                      <a16:colId xmlns:a16="http://schemas.microsoft.com/office/drawing/2014/main" xmlns="" val="20002"/>
                    </a:ext>
                  </a:extLst>
                </a:gridCol>
              </a:tblGrid>
              <a:tr h="241493">
                <a:tc>
                  <a:txBody>
                    <a:bodyPr/>
                    <a:lstStyle/>
                    <a:p>
                      <a:pPr marL="114300" marR="0" algn="ctr">
                        <a:lnSpc>
                          <a:spcPct val="150000"/>
                        </a:lnSpc>
                        <a:spcBef>
                          <a:spcPts val="0"/>
                        </a:spcBef>
                        <a:spcAft>
                          <a:spcPts val="0"/>
                        </a:spcAft>
                      </a:pPr>
                      <a:r>
                        <a:rPr lang="en-US" sz="900" dirty="0">
                          <a:effectLst/>
                        </a:rPr>
                        <a:t>Technology</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marL="431800" marR="0">
                        <a:lnSpc>
                          <a:spcPct val="150000"/>
                        </a:lnSpc>
                        <a:spcBef>
                          <a:spcPts val="0"/>
                        </a:spcBef>
                        <a:spcAft>
                          <a:spcPts val="0"/>
                        </a:spcAft>
                      </a:pPr>
                      <a:r>
                        <a:rPr lang="en-US" sz="900">
                          <a:effectLst/>
                        </a:rPr>
                        <a:t>Version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marL="622300" marR="0">
                        <a:lnSpc>
                          <a:spcPct val="150000"/>
                        </a:lnSpc>
                        <a:spcBef>
                          <a:spcPts val="0"/>
                        </a:spcBef>
                        <a:spcAft>
                          <a:spcPts val="0"/>
                        </a:spcAft>
                      </a:pPr>
                      <a:r>
                        <a:rPr lang="en-US" sz="900" dirty="0">
                          <a:effectLst/>
                        </a:rPr>
                        <a:t>Rationale</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extLst>
                  <a:ext uri="{0D108BD9-81ED-4DB2-BD59-A6C34878D82A}">
                    <a16:rowId xmlns:a16="http://schemas.microsoft.com/office/drawing/2014/main" xmlns="" val="10000"/>
                  </a:ext>
                </a:extLst>
              </a:tr>
              <a:tr h="241493">
                <a:tc>
                  <a:txBody>
                    <a:bodyPr/>
                    <a:lstStyle/>
                    <a:p>
                      <a:pPr marL="114300" marR="0" algn="ctr">
                        <a:lnSpc>
                          <a:spcPct val="150000"/>
                        </a:lnSpc>
                        <a:spcBef>
                          <a:spcPts val="0"/>
                        </a:spcBef>
                        <a:spcAft>
                          <a:spcPts val="0"/>
                        </a:spcAft>
                      </a:pPr>
                      <a:r>
                        <a:rPr lang="en-US" sz="1100" dirty="0">
                          <a:effectLst/>
                        </a:rPr>
                        <a:t>Java</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marL="152400" marR="0" algn="ctr">
                        <a:lnSpc>
                          <a:spcPct val="150000"/>
                        </a:lnSpc>
                        <a:spcBef>
                          <a:spcPts val="0"/>
                        </a:spcBef>
                        <a:spcAft>
                          <a:spcPts val="0"/>
                        </a:spcAft>
                      </a:pPr>
                      <a:r>
                        <a:rPr lang="en-US" sz="1100" dirty="0">
                          <a:effectLst/>
                        </a:rPr>
                        <a:t>8.0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marL="25400" marR="0" algn="ctr">
                        <a:lnSpc>
                          <a:spcPct val="150000"/>
                        </a:lnSpc>
                        <a:spcBef>
                          <a:spcPts val="0"/>
                        </a:spcBef>
                        <a:spcAft>
                          <a:spcPts val="0"/>
                        </a:spcAft>
                      </a:pPr>
                      <a:r>
                        <a:rPr lang="en-US" sz="1100" dirty="0">
                          <a:effectLst/>
                        </a:rPr>
                        <a:t>For Backend</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extLst>
                  <a:ext uri="{0D108BD9-81ED-4DB2-BD59-A6C34878D82A}">
                    <a16:rowId xmlns:a16="http://schemas.microsoft.com/office/drawing/2014/main" xmlns="" val="10001"/>
                  </a:ext>
                </a:extLst>
              </a:tr>
              <a:tr h="241493">
                <a:tc>
                  <a:txBody>
                    <a:bodyPr/>
                    <a:lstStyle/>
                    <a:p>
                      <a:pPr marL="0" marR="0" algn="ctr">
                        <a:lnSpc>
                          <a:spcPct val="150000"/>
                        </a:lnSpc>
                        <a:spcBef>
                          <a:spcPts val="0"/>
                        </a:spcBef>
                        <a:spcAft>
                          <a:spcPts val="0"/>
                        </a:spcAft>
                      </a:pPr>
                      <a:r>
                        <a:rPr lang="en-US" sz="1100" dirty="0">
                          <a:effectLst/>
                        </a:rPr>
                        <a:t>    XML</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marL="0" marR="0" algn="ctr">
                        <a:lnSpc>
                          <a:spcPct val="150000"/>
                        </a:lnSpc>
                        <a:spcBef>
                          <a:spcPts val="0"/>
                        </a:spcBef>
                        <a:spcAft>
                          <a:spcPts val="0"/>
                        </a:spcAft>
                      </a:pPr>
                      <a:r>
                        <a:rPr lang="en-US" sz="1100" dirty="0">
                          <a:effectLst/>
                        </a:rPr>
                        <a:t>    6.0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marL="0" marR="0" algn="ctr">
                        <a:lnSpc>
                          <a:spcPct val="150000"/>
                        </a:lnSpc>
                        <a:spcBef>
                          <a:spcPts val="0"/>
                        </a:spcBef>
                        <a:spcAft>
                          <a:spcPts val="0"/>
                        </a:spcAft>
                      </a:pPr>
                      <a:r>
                        <a:rPr lang="en-US" sz="1100" dirty="0">
                          <a:effectLst/>
                        </a:rPr>
                        <a:t>For Frontend</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extLst>
                  <a:ext uri="{0D108BD9-81ED-4DB2-BD59-A6C34878D82A}">
                    <a16:rowId xmlns:a16="http://schemas.microsoft.com/office/drawing/2014/main" xmlns="" val="10002"/>
                  </a:ext>
                </a:extLst>
              </a:tr>
              <a:tr h="241493">
                <a:tc>
                  <a:txBody>
                    <a:bodyPr/>
                    <a:lstStyle/>
                    <a:p>
                      <a:pPr marL="101600" marR="0" algn="ctr">
                        <a:lnSpc>
                          <a:spcPct val="150000"/>
                        </a:lnSpc>
                        <a:spcBef>
                          <a:spcPts val="0"/>
                        </a:spcBef>
                        <a:spcAft>
                          <a:spcPts val="0"/>
                        </a:spcAft>
                      </a:pPr>
                      <a:r>
                        <a:rPr lang="en-US" sz="1100" dirty="0">
                          <a:effectLst/>
                        </a:rPr>
                        <a:t>Smartphone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marL="165100" marR="0" algn="ctr">
                        <a:lnSpc>
                          <a:spcPct val="150000"/>
                        </a:lnSpc>
                        <a:spcBef>
                          <a:spcPts val="0"/>
                        </a:spcBef>
                        <a:spcAft>
                          <a:spcPts val="0"/>
                        </a:spcAft>
                      </a:pPr>
                      <a:r>
                        <a:rPr lang="en-US" sz="1100" dirty="0">
                          <a:effectLst/>
                        </a:rPr>
                        <a:t>Android</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marL="38100" marR="0" algn="ctr">
                        <a:lnSpc>
                          <a:spcPct val="150000"/>
                        </a:lnSpc>
                        <a:spcBef>
                          <a:spcPts val="0"/>
                        </a:spcBef>
                        <a:spcAft>
                          <a:spcPts val="0"/>
                        </a:spcAft>
                      </a:pPr>
                      <a:r>
                        <a:rPr lang="en-US" sz="1100" dirty="0">
                          <a:effectLst/>
                        </a:rPr>
                        <a:t>Testing Purpose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extLst>
                  <a:ext uri="{0D108BD9-81ED-4DB2-BD59-A6C34878D82A}">
                    <a16:rowId xmlns:a16="http://schemas.microsoft.com/office/drawing/2014/main" xmlns="" val="10003"/>
                  </a:ext>
                </a:extLst>
              </a:tr>
            </a:tbl>
          </a:graphicData>
        </a:graphic>
      </p:graphicFrame>
    </p:spTree>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8600" y="563135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8" name="Title 1"/>
          <p:cNvSpPr>
            <a:spLocks noGrp="1"/>
          </p:cNvSpPr>
          <p:nvPr>
            <p:ph type="title"/>
          </p:nvPr>
        </p:nvSpPr>
        <p:spPr>
          <a:xfrm>
            <a:off x="457200" y="274638"/>
            <a:ext cx="8229600" cy="944562"/>
          </a:xfrm>
        </p:spPr>
        <p:txBody>
          <a:bodyPr>
            <a:normAutofit/>
          </a:bodyPr>
          <a:lstStyle/>
          <a:p>
            <a:r>
              <a:rPr lang="en-US" u="sng" dirty="0">
                <a:latin typeface="Times New Roman" panose="02020603050405020304" pitchFamily="18" charset="0"/>
                <a:cs typeface="Times New Roman" panose="02020603050405020304" pitchFamily="18" charset="0"/>
                <a:sym typeface="+mn-ea"/>
              </a:rPr>
              <a:t>Benefits </a:t>
            </a:r>
            <a:endParaRPr lang="en-US" u="sng" dirty="0">
              <a:latin typeface="Times New Roman" panose="02020603050405020304" pitchFamily="18" charset="0"/>
              <a:cs typeface="Times New Roman" panose="02020603050405020304" pitchFamily="18" charset="0"/>
            </a:endParaRPr>
          </a:p>
        </p:txBody>
      </p:sp>
      <p:sp>
        <p:nvSpPr>
          <p:cNvPr id="12" name="Content Placeholder 2"/>
          <p:cNvSpPr>
            <a:spLocks noGrp="1"/>
          </p:cNvSpPr>
          <p:nvPr>
            <p:ph idx="1"/>
          </p:nvPr>
        </p:nvSpPr>
        <p:spPr>
          <a:xfrm>
            <a:off x="457200" y="1219200"/>
            <a:ext cx="8229600" cy="4906963"/>
          </a:xfrm>
        </p:spPr>
        <p:txBody>
          <a:bodyPr>
            <a:normAutofit fontScale="97500"/>
          </a:bodyPr>
          <a:lstStyle/>
          <a:p>
            <a:pPr lvl="0"/>
            <a:r>
              <a:rPr lang="en-IE" sz="2400" dirty="0">
                <a:latin typeface="Times New Roman" panose="02020603050405020304" pitchFamily="18" charset="0"/>
                <a:ea typeface="Calibri" panose="020F0502020204030204" pitchFamily="34" charset="0"/>
                <a:cs typeface="Times New Roman" panose="02020603050405020304" pitchFamily="18" charset="0"/>
              </a:rPr>
              <a:t>The application will serve as a communication link between government  and public.</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lvl="0"/>
            <a:r>
              <a:rPr lang="en-US" sz="2400" dirty="0">
                <a:latin typeface="Times New Roman" panose="02020603050405020304" pitchFamily="18" charset="0"/>
                <a:ea typeface="Calibri" panose="020F0502020204030204" pitchFamily="34" charset="0"/>
                <a:cs typeface="Times New Roman" panose="02020603050405020304" pitchFamily="18" charset="0"/>
              </a:rPr>
              <a:t>This Application will replace the physical visits or </a:t>
            </a:r>
            <a:r>
              <a:rPr lang="en-US" sz="2400" dirty="0" smtClean="0">
                <a:latin typeface="Times New Roman" panose="02020603050405020304" pitchFamily="18" charset="0"/>
                <a:ea typeface="Calibri" panose="020F0502020204030204" pitchFamily="34" charset="0"/>
                <a:cs typeface="Times New Roman" panose="02020603050405020304" pitchFamily="18" charset="0"/>
              </a:rPr>
              <a:t>campaign </a:t>
            </a:r>
            <a:r>
              <a:rPr lang="en-US" sz="2400" dirty="0">
                <a:latin typeface="Times New Roman" panose="02020603050405020304" pitchFamily="18" charset="0"/>
                <a:ea typeface="Calibri" panose="020F0502020204030204" pitchFamily="34" charset="0"/>
                <a:cs typeface="Times New Roman" panose="02020603050405020304" pitchFamily="18" charset="0"/>
              </a:rPr>
              <a:t>and Mobile Phone message of a government deliver to the public</a:t>
            </a:r>
            <a:r>
              <a:rPr lang="en-US" sz="2400" dirty="0" smtClean="0">
                <a:latin typeface="Times New Roman" panose="02020603050405020304" pitchFamily="18" charset="0"/>
                <a:ea typeface="Calibri" panose="020F0502020204030204" pitchFamily="34" charset="0"/>
                <a:cs typeface="Times New Roman" panose="02020603050405020304" pitchFamily="18" charset="0"/>
              </a:rPr>
              <a:t>.</a:t>
            </a:r>
          </a:p>
          <a:p>
            <a:pPr marL="0" lvl="0" indent="0">
              <a:buNone/>
            </a:pPr>
            <a:r>
              <a:rPr lang="en-US" sz="2400" dirty="0" smtClean="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Bef>
                <a:spcPts val="0"/>
              </a:spcBef>
              <a:spcAft>
                <a:spcPts val="800"/>
              </a:spcAft>
              <a:tabLst>
                <a:tab pos="457200" algn="l"/>
              </a:tabLst>
            </a:pPr>
            <a:r>
              <a:rPr lang="en-US" sz="2400" dirty="0">
                <a:latin typeface="Times New Roman" panose="02020603050405020304" pitchFamily="18" charset="0"/>
                <a:cs typeface="Times New Roman" panose="02020603050405020304" pitchFamily="18" charset="0"/>
              </a:rPr>
              <a:t>App will be user friendly.</a:t>
            </a:r>
          </a:p>
          <a:p>
            <a:pPr>
              <a:lnSpc>
                <a:spcPct val="107000"/>
              </a:lnSpc>
              <a:spcBef>
                <a:spcPts val="0"/>
              </a:spcBef>
              <a:spcAft>
                <a:spcPts val="800"/>
              </a:spcAft>
              <a:tabLst>
                <a:tab pos="457200" algn="l"/>
              </a:tabLst>
            </a:pPr>
            <a:r>
              <a:rPr lang="en-US" sz="2400" dirty="0">
                <a:latin typeface="Times New Roman" panose="02020603050405020304" pitchFamily="18" charset="0"/>
                <a:cs typeface="Times New Roman" panose="02020603050405020304" pitchFamily="18" charset="0"/>
              </a:rPr>
              <a:t>Complaint the higher authority of TMA easily.</a:t>
            </a:r>
          </a:p>
          <a:p>
            <a:pPr>
              <a:lnSpc>
                <a:spcPct val="107000"/>
              </a:lnSpc>
              <a:spcBef>
                <a:spcPts val="0"/>
              </a:spcBef>
              <a:spcAft>
                <a:spcPts val="800"/>
              </a:spcAft>
              <a:tabLst>
                <a:tab pos="457200" algn="l"/>
              </a:tabLst>
            </a:pPr>
            <a:r>
              <a:rPr lang="en-US" sz="2400" dirty="0">
                <a:latin typeface="Times New Roman" panose="02020603050405020304" pitchFamily="18" charset="0"/>
                <a:cs typeface="Times New Roman" panose="02020603050405020304" pitchFamily="18" charset="0"/>
              </a:rPr>
              <a:t>A common person can provide their job to manage the garbage in their city and town etc.</a:t>
            </a:r>
          </a:p>
          <a:p>
            <a:pPr>
              <a:lnSpc>
                <a:spcPct val="107000"/>
              </a:lnSpc>
              <a:spcBef>
                <a:spcPts val="0"/>
              </a:spcBef>
              <a:spcAft>
                <a:spcPts val="800"/>
              </a:spcAft>
              <a:tabLst>
                <a:tab pos="457200" algn="l"/>
              </a:tabLst>
            </a:pPr>
            <a:r>
              <a:rPr lang="en-US" sz="2400" dirty="0">
                <a:latin typeface="Times New Roman" panose="02020603050405020304" pitchFamily="18" charset="0"/>
                <a:cs typeface="Times New Roman" panose="02020603050405020304" pitchFamily="18" charset="0"/>
              </a:rPr>
              <a:t>Provide location to TMA employee to reach this place easily.</a:t>
            </a:r>
          </a:p>
          <a:p>
            <a:pPr marL="0" indent="0">
              <a:buNone/>
            </a:pPr>
            <a:endParaRPr lang="en-US" sz="2400" dirty="0"/>
          </a:p>
        </p:txBody>
      </p:sp>
      <p:sp>
        <p:nvSpPr>
          <p:cNvPr id="16" name="Slide Number Placeholder 15"/>
          <p:cNvSpPr>
            <a:spLocks noGrp="1"/>
          </p:cNvSpPr>
          <p:nvPr>
            <p:ph type="sldNum" sz="quarter" idx="12"/>
          </p:nvPr>
        </p:nvSpPr>
        <p:spPr/>
        <p:txBody>
          <a:bodyPr/>
          <a:lstStyle/>
          <a:p>
            <a:fld id="{21BAB6EE-EAEA-4561-8880-8DF9D3AB286A}" type="slidenum">
              <a:rPr lang="en-US" smtClean="0"/>
              <a:t>34</a:t>
            </a:fld>
            <a:endParaRPr lang="en-US"/>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Benefits</a:t>
            </a:r>
          </a:p>
        </p:txBody>
      </p:sp>
      <p:sp>
        <p:nvSpPr>
          <p:cNvPr id="3" name="Content Placeholder 2"/>
          <p:cNvSpPr>
            <a:spLocks noGrp="1"/>
          </p:cNvSpPr>
          <p:nvPr>
            <p:ph idx="1"/>
          </p:nvPr>
        </p:nvSpPr>
        <p:spPr>
          <a:xfrm>
            <a:off x="457200" y="1295400"/>
            <a:ext cx="8229600" cy="4830763"/>
          </a:xfrm>
        </p:spPr>
        <p:txBody>
          <a:bodyPr>
            <a:normAutofit/>
          </a:bodyPr>
          <a:lstStyle/>
          <a:p>
            <a:pPr lvl="0"/>
            <a:r>
              <a:rPr lang="en-IE" sz="2400" dirty="0">
                <a:latin typeface="Times New Roman" panose="02020603050405020304" pitchFamily="18" charset="0"/>
                <a:ea typeface="Calibri" panose="020F0502020204030204" pitchFamily="34" charset="0"/>
                <a:cs typeface="Times New Roman" panose="02020603050405020304" pitchFamily="18" charset="0"/>
              </a:rPr>
              <a:t>When government will start specific </a:t>
            </a:r>
            <a:r>
              <a:rPr lang="en-IE" sz="2400" dirty="0" smtClean="0">
                <a:latin typeface="Times New Roman" panose="02020603050405020304" pitchFamily="18" charset="0"/>
                <a:ea typeface="Calibri" panose="020F0502020204030204" pitchFamily="34" charset="0"/>
                <a:cs typeface="Times New Roman" panose="02020603050405020304" pitchFamily="18" charset="0"/>
              </a:rPr>
              <a:t>campaign </a:t>
            </a:r>
            <a:r>
              <a:rPr lang="en-IE" sz="2400" dirty="0">
                <a:latin typeface="Times New Roman" panose="02020603050405020304" pitchFamily="18" charset="0"/>
                <a:ea typeface="Calibri" panose="020F0502020204030204" pitchFamily="34" charset="0"/>
                <a:cs typeface="Times New Roman" panose="02020603050405020304" pitchFamily="18" charset="0"/>
              </a:rPr>
              <a:t>like billion tree tsunami, any plantation campaign and clean and green Pakistan the unemployed people can get jobs by registering themselves.    </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lvl="0"/>
            <a:r>
              <a:rPr lang="en-IE" sz="2400" dirty="0">
                <a:latin typeface="Times New Roman" panose="02020603050405020304" pitchFamily="18" charset="0"/>
                <a:ea typeface="Calibri" panose="020F0502020204030204" pitchFamily="34" charset="0"/>
                <a:cs typeface="Times New Roman" panose="02020603050405020304" pitchFamily="18" charset="0"/>
              </a:rPr>
              <a:t>This app will automatically record the history of the volunteers who can take part in any activity and will be helpful for the  future events.</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lvl="0"/>
            <a:r>
              <a:rPr lang="en-US" sz="2400" dirty="0">
                <a:latin typeface="Times New Roman" panose="02020603050405020304" pitchFamily="18" charset="0"/>
                <a:ea typeface="Calibri" panose="020F0502020204030204" pitchFamily="34" charset="0"/>
                <a:cs typeface="Times New Roman" panose="02020603050405020304" pitchFamily="18" charset="0"/>
              </a:rPr>
              <a:t>TMA officers will check the working of their employees.</a:t>
            </a:r>
          </a:p>
          <a:p>
            <a:pPr lvl="0"/>
            <a:r>
              <a:rPr lang="en-US" sz="2400" dirty="0">
                <a:latin typeface="Times New Roman" panose="02020603050405020304" pitchFamily="18" charset="0"/>
                <a:ea typeface="Calibri" panose="020F0502020204030204" pitchFamily="34" charset="0"/>
                <a:cs typeface="Times New Roman" panose="02020603050405020304" pitchFamily="18" charset="0"/>
              </a:rPr>
              <a:t>The people who want to work </a:t>
            </a:r>
            <a:r>
              <a:rPr lang="en-IE" sz="2400" dirty="0">
                <a:latin typeface="Times New Roman" panose="02020603050405020304" pitchFamily="18" charset="0"/>
                <a:cs typeface="Times New Roman" panose="02020603050405020304" pitchFamily="18" charset="0"/>
              </a:rPr>
              <a:t>voluntary have a platform to work by using this app.</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21BAB6EE-EAEA-4561-8880-8DF9D3AB286A}" type="slidenum">
              <a:rPr lang="en-US" smtClean="0"/>
              <a:t>35</a:t>
            </a:fld>
            <a:endParaRPr lang="en-US"/>
          </a:p>
        </p:txBody>
      </p:sp>
      <p:sp>
        <p:nvSpPr>
          <p:cNvPr id="5" name="Rectangle 4"/>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8839200" y="-15240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228600" y="563135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8600" y="563135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8" name="Title 1"/>
          <p:cNvSpPr>
            <a:spLocks noGrp="1"/>
          </p:cNvSpPr>
          <p:nvPr>
            <p:ph type="title"/>
          </p:nvPr>
        </p:nvSpPr>
        <p:spPr>
          <a:xfrm>
            <a:off x="457200" y="228600"/>
            <a:ext cx="8229600" cy="1096962"/>
          </a:xfrm>
        </p:spPr>
        <p:txBody>
          <a:bodyPr>
            <a:normAutofit fontScale="90000"/>
          </a:bodyPr>
          <a:lstStyle/>
          <a:p>
            <a:r>
              <a:rPr lang="en-US" u="sng" dirty="0">
                <a:latin typeface="Times New Roman" panose="02020603050405020304" pitchFamily="18" charset="0"/>
                <a:cs typeface="Times New Roman" panose="02020603050405020304" pitchFamily="18" charset="0"/>
                <a:sym typeface="+mn-ea"/>
              </a:rPr>
              <a:t/>
            </a:r>
            <a:br>
              <a:rPr lang="en-US" u="sng" dirty="0">
                <a:latin typeface="Times New Roman" panose="02020603050405020304" pitchFamily="18" charset="0"/>
                <a:cs typeface="Times New Roman" panose="02020603050405020304" pitchFamily="18" charset="0"/>
                <a:sym typeface="+mn-ea"/>
              </a:rPr>
            </a:br>
            <a:r>
              <a:rPr lang="en-US" u="sng" dirty="0">
                <a:latin typeface="Times New Roman" panose="02020603050405020304" pitchFamily="18" charset="0"/>
                <a:cs typeface="Times New Roman" panose="02020603050405020304" pitchFamily="18" charset="0"/>
                <a:sym typeface="+mn-ea"/>
              </a:rPr>
              <a:t>References</a:t>
            </a:r>
            <a:r>
              <a:rPr lang="en-US" dirty="0"/>
              <a:t/>
            </a:r>
            <a:br>
              <a:rPr lang="en-US" dirty="0"/>
            </a:br>
            <a:endParaRPr lang="en-US" dirty="0"/>
          </a:p>
        </p:txBody>
      </p:sp>
      <p:sp>
        <p:nvSpPr>
          <p:cNvPr id="12" name="Content Placeholder 2"/>
          <p:cNvSpPr>
            <a:spLocks noGrp="1"/>
          </p:cNvSpPr>
          <p:nvPr>
            <p:ph idx="1"/>
          </p:nvPr>
        </p:nvSpPr>
        <p:spPr/>
        <p:txBody>
          <a:bodyPr>
            <a:normAutofit/>
          </a:bodyPr>
          <a:lstStyle/>
          <a:p>
            <a:r>
              <a:rPr lang="en-US" sz="2400" u="sng" dirty="0">
                <a:latin typeface="Times New Roman" panose="02020603050405020304" pitchFamily="18" charset="0"/>
                <a:cs typeface="Times New Roman" panose="02020603050405020304" pitchFamily="18" charset="0"/>
              </a:rPr>
              <a:t>https://en.wikipedia.org/wiki/Android_software_development</a:t>
            </a:r>
            <a:endParaRPr lang="en-GB" sz="2400" dirty="0">
              <a:latin typeface="Times New Roman" panose="02020603050405020304" pitchFamily="18" charset="0"/>
              <a:cs typeface="Times New Roman" panose="02020603050405020304" pitchFamily="18" charset="0"/>
            </a:endParaRPr>
          </a:p>
          <a:p>
            <a:r>
              <a:rPr lang="en-US" sz="2400" u="sng" dirty="0">
                <a:latin typeface="Times New Roman" panose="02020603050405020304" pitchFamily="18" charset="0"/>
                <a:cs typeface="Times New Roman" panose="02020603050405020304" pitchFamily="18" charset="0"/>
              </a:rPr>
              <a:t>https://ukdiss.com/examples/e-tailing-2.php</a:t>
            </a:r>
          </a:p>
          <a:p>
            <a:r>
              <a:rPr lang="en-US" sz="2400" dirty="0">
                <a:latin typeface="Times New Roman" panose="02020603050405020304" pitchFamily="18" charset="0"/>
                <a:cs typeface="Times New Roman" panose="02020603050405020304" pitchFamily="18" charset="0"/>
              </a:rPr>
              <a:t>https://medium.com/@epitomestitches1/advantages-of-online-tailoring-that-you-should-consider-38c215b6508c</a:t>
            </a: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16" name="Slide Number Placeholder 15"/>
          <p:cNvSpPr>
            <a:spLocks noGrp="1"/>
          </p:cNvSpPr>
          <p:nvPr>
            <p:ph type="sldNum" sz="quarter" idx="12"/>
          </p:nvPr>
        </p:nvSpPr>
        <p:spPr/>
        <p:txBody>
          <a:bodyPr/>
          <a:lstStyle/>
          <a:p>
            <a:fld id="{21BAB6EE-EAEA-4561-8880-8DF9D3AB286A}" type="slidenum">
              <a:rPr lang="en-US" smtClean="0"/>
              <a:t>36</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8600" y="563135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17" name="Title 1"/>
          <p:cNvSpPr>
            <a:spLocks noGrp="1"/>
          </p:cNvSpPr>
          <p:nvPr>
            <p:ph type="title"/>
          </p:nvPr>
        </p:nvSpPr>
        <p:spPr>
          <a:xfrm>
            <a:off x="457200" y="228600"/>
            <a:ext cx="8229600" cy="851535"/>
          </a:xfrm>
        </p:spPr>
        <p:txBody>
          <a:bodyPr/>
          <a:lstStyle/>
          <a:p>
            <a:r>
              <a:rPr lang="en-US" u="sng" dirty="0">
                <a:latin typeface="Times New Roman" panose="02020603050405020304" pitchFamily="18" charset="0"/>
                <a:cs typeface="Times New Roman" panose="02020603050405020304" pitchFamily="18" charset="0"/>
              </a:rPr>
              <a:t>Introduction</a:t>
            </a:r>
            <a:r>
              <a:rPr lang="en-US" dirty="0"/>
              <a:t>   </a:t>
            </a:r>
          </a:p>
        </p:txBody>
      </p:sp>
      <p:sp>
        <p:nvSpPr>
          <p:cNvPr id="18" name="Content Placeholder 2"/>
          <p:cNvSpPr>
            <a:spLocks noGrp="1"/>
          </p:cNvSpPr>
          <p:nvPr>
            <p:ph idx="1"/>
          </p:nvPr>
        </p:nvSpPr>
        <p:spPr>
          <a:xfrm>
            <a:off x="381000" y="1049020"/>
            <a:ext cx="8305800" cy="5181600"/>
          </a:xfrm>
        </p:spPr>
        <p:txBody>
          <a:bodyPr>
            <a:normAutofit fontScale="97500"/>
          </a:bodyPr>
          <a:lstStyle/>
          <a:p>
            <a:r>
              <a:rPr lang="en-IE" sz="1800" dirty="0">
                <a:latin typeface="Times New Roman" panose="02020603050405020304" pitchFamily="18" charset="0"/>
                <a:cs typeface="Times New Roman" panose="02020603050405020304" pitchFamily="18" charset="0"/>
              </a:rPr>
              <a:t>Pakistan generates about 48.5 million tons of solid waste a year, which has been increasing more than 2 percent </a:t>
            </a:r>
            <a:r>
              <a:rPr lang="en-IE" sz="1800" dirty="0" smtClean="0">
                <a:latin typeface="Times New Roman" panose="02020603050405020304" pitchFamily="18" charset="0"/>
                <a:cs typeface="Times New Roman" panose="02020603050405020304" pitchFamily="18" charset="0"/>
              </a:rPr>
              <a:t>annually.</a:t>
            </a:r>
          </a:p>
          <a:p>
            <a:r>
              <a:rPr lang="en-IE" sz="1800" dirty="0">
                <a:latin typeface="Times New Roman" panose="02020603050405020304" pitchFamily="18" charset="0"/>
                <a:cs typeface="Times New Roman" panose="02020603050405020304" pitchFamily="18" charset="0"/>
              </a:rPr>
              <a:t>Garbage causes many diseases in our society. They are categories into two category long-term Such as </a:t>
            </a:r>
            <a:r>
              <a:rPr lang="en-IE" sz="1800" b="1" dirty="0">
                <a:latin typeface="Times New Roman" panose="02020603050405020304" pitchFamily="18" charset="0"/>
                <a:cs typeface="Times New Roman" panose="02020603050405020304" pitchFamily="18" charset="0"/>
              </a:rPr>
              <a:t>cholera epidemics</a:t>
            </a:r>
            <a:r>
              <a:rPr lang="en-IE" sz="1800" dirty="0">
                <a:latin typeface="Times New Roman" panose="02020603050405020304" pitchFamily="18" charset="0"/>
                <a:cs typeface="Times New Roman" panose="02020603050405020304" pitchFamily="18" charset="0"/>
              </a:rPr>
              <a:t>,</a:t>
            </a:r>
            <a:r>
              <a:rPr lang="en-IE" sz="1800" b="1" dirty="0">
                <a:latin typeface="Times New Roman" panose="02020603050405020304" pitchFamily="18" charset="0"/>
                <a:cs typeface="Times New Roman" panose="02020603050405020304" pitchFamily="18" charset="0"/>
              </a:rPr>
              <a:t> Kidney and liver damage, Nervous system damage,</a:t>
            </a:r>
            <a:r>
              <a:rPr lang="en-IE" sz="1800" dirty="0">
                <a:latin typeface="Times New Roman" panose="02020603050405020304" pitchFamily="18" charset="0"/>
                <a:cs typeface="Times New Roman" panose="02020603050405020304" pitchFamily="18" charset="0"/>
              </a:rPr>
              <a:t> and </a:t>
            </a:r>
            <a:r>
              <a:rPr lang="en-IE" sz="1800" b="1" dirty="0">
                <a:latin typeface="Times New Roman" panose="02020603050405020304" pitchFamily="18" charset="0"/>
                <a:cs typeface="Times New Roman" panose="02020603050405020304" pitchFamily="18" charset="0"/>
              </a:rPr>
              <a:t>neuromuscular blockage</a:t>
            </a:r>
            <a:r>
              <a:rPr lang="en-IE" sz="1800" dirty="0">
                <a:latin typeface="Times New Roman" panose="02020603050405020304" pitchFamily="18" charset="0"/>
                <a:cs typeface="Times New Roman" panose="02020603050405020304" pitchFamily="18" charset="0"/>
              </a:rPr>
              <a:t> </a:t>
            </a:r>
            <a:r>
              <a:rPr lang="en-IE" sz="1800" dirty="0" smtClean="0">
                <a:latin typeface="Times New Roman" panose="02020603050405020304" pitchFamily="18" charset="0"/>
                <a:cs typeface="Times New Roman" panose="02020603050405020304" pitchFamily="18" charset="0"/>
              </a:rPr>
              <a:t>similar </a:t>
            </a:r>
            <a:r>
              <a:rPr lang="en-IE" sz="1800" dirty="0">
                <a:latin typeface="Times New Roman" panose="02020603050405020304" pitchFamily="18" charset="0"/>
                <a:cs typeface="Times New Roman" panose="02020603050405020304" pitchFamily="18" charset="0"/>
              </a:rPr>
              <a:t>diseases</a:t>
            </a:r>
            <a:r>
              <a:rPr lang="en-IE" sz="1800" dirty="0" smtClean="0">
                <a:latin typeface="Times New Roman" panose="02020603050405020304" pitchFamily="18" charset="0"/>
                <a:cs typeface="Times New Roman" panose="02020603050405020304" pitchFamily="18" charset="0"/>
              </a:rPr>
              <a:t>.</a:t>
            </a:r>
          </a:p>
          <a:p>
            <a:pPr marL="0" indent="0">
              <a:buNone/>
            </a:pPr>
            <a:endParaRPr lang="en-IE" sz="1800" dirty="0" smtClean="0">
              <a:latin typeface="Times New Roman" panose="02020603050405020304" pitchFamily="18" charset="0"/>
              <a:cs typeface="Times New Roman" panose="02020603050405020304" pitchFamily="18" charset="0"/>
            </a:endParaRPr>
          </a:p>
          <a:p>
            <a:pPr>
              <a:lnSpc>
                <a:spcPct val="107000"/>
              </a:lnSpc>
              <a:spcBef>
                <a:spcPts val="0"/>
              </a:spcBef>
              <a:tabLst>
                <a:tab pos="400050" algn="l"/>
              </a:tabLst>
            </a:pPr>
            <a:r>
              <a:rPr lang="en-IE" sz="1800" dirty="0">
                <a:latin typeface="Times New Roman" panose="02020603050405020304" pitchFamily="18" charset="0"/>
                <a:cs typeface="Times New Roman" panose="02020603050405020304" pitchFamily="18" charset="0"/>
              </a:rPr>
              <a:t>The </a:t>
            </a:r>
            <a:r>
              <a:rPr lang="en-IE" sz="1800" b="1" dirty="0">
                <a:latin typeface="Times New Roman" panose="02020603050405020304" pitchFamily="18" charset="0"/>
                <a:cs typeface="Times New Roman" panose="02020603050405020304" pitchFamily="18" charset="0"/>
              </a:rPr>
              <a:t>"clean Pakistan"</a:t>
            </a:r>
            <a:r>
              <a:rPr lang="en-IE" sz="1800" dirty="0">
                <a:latin typeface="Times New Roman" panose="02020603050405020304" pitchFamily="18" charset="0"/>
                <a:cs typeface="Times New Roman" panose="02020603050405020304" pitchFamily="18" charset="0"/>
              </a:rPr>
              <a:t> app is introduced to cope with this problem. </a:t>
            </a:r>
            <a:endParaRPr lang="en-IE" sz="1800" dirty="0" smtClean="0">
              <a:latin typeface="Times New Roman" panose="02020603050405020304" pitchFamily="18" charset="0"/>
              <a:cs typeface="Times New Roman" panose="02020603050405020304" pitchFamily="18" charset="0"/>
            </a:endParaRPr>
          </a:p>
          <a:p>
            <a:pPr marL="0" indent="0">
              <a:lnSpc>
                <a:spcPct val="107000"/>
              </a:lnSpc>
              <a:spcBef>
                <a:spcPts val="0"/>
              </a:spcBef>
              <a:buNone/>
              <a:tabLst>
                <a:tab pos="400050" algn="l"/>
              </a:tabLst>
            </a:pP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lvl="0">
              <a:lnSpc>
                <a:spcPct val="107000"/>
              </a:lnSpc>
              <a:spcBef>
                <a:spcPts val="0"/>
              </a:spcBef>
              <a:tabLst>
                <a:tab pos="400050" algn="l"/>
              </a:tabLst>
            </a:pPr>
            <a:r>
              <a:rPr lang="en-IE" sz="1800" dirty="0">
                <a:latin typeface="Times New Roman" panose="02020603050405020304" pitchFamily="18" charset="0"/>
                <a:cs typeface="Times New Roman" panose="02020603050405020304" pitchFamily="18" charset="0"/>
              </a:rPr>
              <a:t>If any citizen sees garbage anywhere, he will send the location and photo of the place to TMA. If the TMA already appointed the employee for this area then they take notice of their employee laziness and ensure that this problem can't appear in the future. </a:t>
            </a:r>
            <a:endParaRPr lang="en-IE" sz="1800" dirty="0" smtClean="0">
              <a:latin typeface="Times New Roman" panose="02020603050405020304" pitchFamily="18" charset="0"/>
              <a:cs typeface="Times New Roman" panose="02020603050405020304" pitchFamily="18" charset="0"/>
            </a:endParaRPr>
          </a:p>
          <a:p>
            <a:pPr marL="0" lvl="0" indent="0">
              <a:lnSpc>
                <a:spcPct val="107000"/>
              </a:lnSpc>
              <a:spcBef>
                <a:spcPts val="0"/>
              </a:spcBef>
              <a:buNone/>
              <a:tabLst>
                <a:tab pos="400050" algn="l"/>
              </a:tabLst>
            </a:pP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lvl="0">
              <a:lnSpc>
                <a:spcPct val="107000"/>
              </a:lnSpc>
              <a:spcBef>
                <a:spcPts val="0"/>
              </a:spcBef>
              <a:spcAft>
                <a:spcPts val="800"/>
              </a:spcAft>
              <a:tabLst>
                <a:tab pos="400050" algn="l"/>
              </a:tabLst>
            </a:pPr>
            <a:r>
              <a:rPr lang="en-IE" sz="1800" dirty="0">
                <a:latin typeface="Times New Roman" panose="02020603050405020304" pitchFamily="18" charset="0"/>
                <a:cs typeface="Times New Roman" panose="02020603050405020304" pitchFamily="18" charset="0"/>
              </a:rPr>
              <a:t>If a citizen wants to provide his services as an employee, he can do so. The "clean Pakistan" app provides the facility to register themselves to provide services in those areas where TMA does not access to clean those areas.</a:t>
            </a:r>
          </a:p>
          <a:p>
            <a:pPr marL="0" indent="0">
              <a:buNone/>
            </a:pPr>
            <a:endParaRPr lang="en-US" sz="1800" dirty="0">
              <a:latin typeface="Times New Roman" panose="02020603050405020304" pitchFamily="18" charset="0"/>
              <a:cs typeface="Times New Roman" panose="02020603050405020304" pitchFamily="18" charset="0"/>
            </a:endParaRPr>
          </a:p>
        </p:txBody>
      </p:sp>
      <p:sp>
        <p:nvSpPr>
          <p:cNvPr id="16" name="Slide Number Placeholder 15"/>
          <p:cNvSpPr>
            <a:spLocks noGrp="1"/>
          </p:cNvSpPr>
          <p:nvPr>
            <p:ph type="sldNum" sz="quarter" idx="12"/>
          </p:nvPr>
        </p:nvSpPr>
        <p:spPr/>
        <p:txBody>
          <a:bodyPr/>
          <a:lstStyle/>
          <a:p>
            <a:fld id="{21BAB6EE-EAEA-4561-8880-8DF9D3AB286A}" type="slidenum">
              <a:rPr lang="en-US" smtClean="0"/>
              <a:t>4</a:t>
            </a:fld>
            <a:endParaRPr lang="en-US"/>
          </a:p>
        </p:txBody>
      </p:sp>
    </p:spTree>
  </p:cSld>
  <p:clrMapOvr>
    <a:masterClrMapping/>
  </p:clrMapOvr>
  <p:transition spd="slow">
    <p:wheel spokes="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8600" y="597162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8" name="Title 1"/>
          <p:cNvSpPr>
            <a:spLocks noGrp="1"/>
          </p:cNvSpPr>
          <p:nvPr>
            <p:ph type="title"/>
          </p:nvPr>
        </p:nvSpPr>
        <p:spPr>
          <a:xfrm>
            <a:off x="457200" y="0"/>
            <a:ext cx="8229600" cy="960438"/>
          </a:xfrm>
        </p:spPr>
        <p:txBody>
          <a:bodyPr>
            <a:normAutofit/>
          </a:bodyPr>
          <a:lstStyle/>
          <a:p>
            <a:r>
              <a:rPr lang="en-US" dirty="0"/>
              <a:t>Working </a:t>
            </a:r>
            <a:r>
              <a:rPr lang="en-US" dirty="0" smtClean="0"/>
              <a:t>Flow For Employee</a:t>
            </a:r>
            <a:endParaRPr lang="en-US" dirty="0"/>
          </a:p>
        </p:txBody>
      </p:sp>
      <p:sp>
        <p:nvSpPr>
          <p:cNvPr id="16" name="Slide Number Placeholder 15"/>
          <p:cNvSpPr>
            <a:spLocks noGrp="1"/>
          </p:cNvSpPr>
          <p:nvPr>
            <p:ph type="sldNum" sz="quarter" idx="12"/>
          </p:nvPr>
        </p:nvSpPr>
        <p:spPr/>
        <p:txBody>
          <a:bodyPr/>
          <a:lstStyle/>
          <a:p>
            <a:fld id="{21BAB6EE-EAEA-4561-8880-8DF9D3AB286A}" type="slidenum">
              <a:rPr lang="en-US" smtClean="0"/>
              <a:t>5</a:t>
            </a:fld>
            <a:endParaRPr lang="en-US"/>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95400" y="1063423"/>
            <a:ext cx="6172200" cy="5025434"/>
          </a:xfrm>
        </p:spPr>
      </p:pic>
    </p:spTree>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Working </a:t>
            </a:r>
            <a:r>
              <a:rPr lang="en-US" sz="4000" dirty="0" smtClean="0"/>
              <a:t>Flow For Volunteer</a:t>
            </a:r>
            <a:endParaRPr lang="en-US" sz="4000" dirty="0"/>
          </a:p>
        </p:txBody>
      </p:sp>
      <p:sp>
        <p:nvSpPr>
          <p:cNvPr id="4" name="Slide Number Placeholder 3"/>
          <p:cNvSpPr>
            <a:spLocks noGrp="1"/>
          </p:cNvSpPr>
          <p:nvPr>
            <p:ph type="sldNum" sz="quarter" idx="12"/>
          </p:nvPr>
        </p:nvSpPr>
        <p:spPr/>
        <p:txBody>
          <a:bodyPr/>
          <a:lstStyle/>
          <a:p>
            <a:fld id="{21BAB6EE-EAEA-4561-8880-8DF9D3AB286A}" type="slidenum">
              <a:rPr lang="en-US" smtClean="0"/>
              <a:t>6</a:t>
            </a:fld>
            <a:endParaRPr lang="en-US"/>
          </a:p>
        </p:txBody>
      </p:sp>
      <p:sp>
        <p:nvSpPr>
          <p:cNvPr id="5" name="Rectangle 4"/>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228600" y="597162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1295400"/>
            <a:ext cx="6019800" cy="4860131"/>
          </a:xfrm>
        </p:spPr>
      </p:pic>
    </p:spTree>
  </p:cSld>
  <p:clrMapOvr>
    <a:masterClrMapping/>
  </p:clrMapOvr>
  <p:transition spd="slow">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Working Flow For </a:t>
            </a:r>
            <a:r>
              <a:rPr lang="en-US" sz="3200" b="1" dirty="0" smtClean="0"/>
              <a:t>TMA Chairman</a:t>
            </a:r>
            <a:endParaRPr lang="en-US" sz="3200" b="1" dirty="0"/>
          </a:p>
        </p:txBody>
      </p:sp>
      <p:sp>
        <p:nvSpPr>
          <p:cNvPr id="4" name="Slide Number Placeholder 3"/>
          <p:cNvSpPr>
            <a:spLocks noGrp="1"/>
          </p:cNvSpPr>
          <p:nvPr>
            <p:ph type="sldNum" sz="quarter" idx="12"/>
          </p:nvPr>
        </p:nvSpPr>
        <p:spPr/>
        <p:txBody>
          <a:bodyPr/>
          <a:lstStyle/>
          <a:p>
            <a:fld id="{21BAB6EE-EAEA-4561-8880-8DF9D3AB286A}" type="slidenum">
              <a:rPr lang="en-US" smtClean="0"/>
              <a:t>7</a:t>
            </a:fld>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1295400"/>
            <a:ext cx="7239000" cy="4800599"/>
          </a:xfrm>
        </p:spPr>
      </p:pic>
    </p:spTree>
    <p:extLst>
      <p:ext uri="{BB962C8B-B14F-4D97-AF65-F5344CB8AC3E}">
        <p14:creationId xmlns:p14="http://schemas.microsoft.com/office/powerpoint/2010/main" val="1468311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8600" y="5958976"/>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17" name="Title 1"/>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sym typeface="+mn-ea"/>
              </a:rPr>
              <a:t>Problem statement</a:t>
            </a:r>
            <a:endParaRPr lang="en-US" u="sng" dirty="0">
              <a:latin typeface="Times New Roman" panose="02020603050405020304" pitchFamily="18" charset="0"/>
              <a:cs typeface="Times New Roman" panose="02020603050405020304" pitchFamily="18" charset="0"/>
            </a:endParaRPr>
          </a:p>
        </p:txBody>
      </p:sp>
      <p:sp>
        <p:nvSpPr>
          <p:cNvPr id="18" name="Content Placeholder 2"/>
          <p:cNvSpPr>
            <a:spLocks noGrp="1"/>
          </p:cNvSpPr>
          <p:nvPr>
            <p:ph idx="1"/>
          </p:nvPr>
        </p:nvSpPr>
        <p:spPr>
          <a:xfrm>
            <a:off x="685800" y="1600201"/>
            <a:ext cx="7772400" cy="4298950"/>
          </a:xfrm>
        </p:spPr>
        <p:txBody>
          <a:bodyPr>
            <a:normAutofit fontScale="55000" lnSpcReduction="20000"/>
          </a:bodyPr>
          <a:lstStyle/>
          <a:p>
            <a:pPr lvl="0">
              <a:lnSpc>
                <a:spcPct val="107000"/>
              </a:lnSpc>
              <a:spcBef>
                <a:spcPts val="0"/>
              </a:spcBef>
              <a:spcAft>
                <a:spcPts val="800"/>
              </a:spcAft>
              <a:tabLst>
                <a:tab pos="457200" algn="l"/>
              </a:tabLst>
            </a:pPr>
            <a:r>
              <a:rPr lang="en-IE" sz="2900" dirty="0"/>
              <a:t>Sanitation is a big and important issue in our country. There are piles of garbage lying in every street for many days. The government and the citizens do not pay attention to the way garbage is causing various diseases in their lives. </a:t>
            </a:r>
          </a:p>
          <a:p>
            <a:pPr lvl="0">
              <a:lnSpc>
                <a:spcPct val="107000"/>
              </a:lnSpc>
              <a:spcBef>
                <a:spcPts val="0"/>
              </a:spcBef>
              <a:spcAft>
                <a:spcPts val="800"/>
              </a:spcAft>
              <a:tabLst>
                <a:tab pos="457200" algn="l"/>
              </a:tabLst>
            </a:pPr>
            <a:r>
              <a:rPr lang="en-IE" sz="2900" dirty="0"/>
              <a:t>The government has taken various steps to eradicate garbage. But more work is needed because the government employee does not do their duties according to the expectation of the public</a:t>
            </a:r>
            <a:endParaRPr lang="en-US" sz="29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endParaRPr lang="en-US" sz="2900" dirty="0">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Bef>
                <a:spcPts val="0"/>
              </a:spcBef>
              <a:spcAft>
                <a:spcPts val="800"/>
              </a:spcAft>
              <a:tabLst>
                <a:tab pos="457200" algn="l"/>
              </a:tabLst>
            </a:pPr>
            <a:r>
              <a:rPr lang="en-IE" sz="2900" dirty="0"/>
              <a:t>People do not have any awareness of cleanliness because the illiteracy level high they have no internal discipline to properly manage the garbage. </a:t>
            </a:r>
            <a:endParaRPr lang="en-US" sz="29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2900" dirty="0">
                <a:latin typeface="Calibri" panose="020F0502020204030204" pitchFamily="34" charset="0"/>
                <a:ea typeface="Calibri" panose="020F0502020204030204" pitchFamily="34" charset="0"/>
                <a:cs typeface="Times New Roman" panose="02020603050405020304" pitchFamily="18" charset="0"/>
              </a:rPr>
              <a:t>Q.1.  How to check the work of TMA employees?</a:t>
            </a:r>
          </a:p>
          <a:p>
            <a:pPr lvl="0">
              <a:lnSpc>
                <a:spcPct val="107000"/>
              </a:lnSpc>
              <a:spcBef>
                <a:spcPts val="0"/>
              </a:spcBef>
              <a:spcAft>
                <a:spcPts val="800"/>
              </a:spcAft>
              <a:buFont typeface="Arial" panose="020B0604020202020204" pitchFamily="34" charset="0"/>
              <a:buChar char="•"/>
              <a:tabLst>
                <a:tab pos="457200" algn="l"/>
              </a:tabLst>
            </a:pPr>
            <a:r>
              <a:rPr lang="en-US" sz="2900" dirty="0">
                <a:latin typeface="Calibri" panose="020F0502020204030204" pitchFamily="34" charset="0"/>
                <a:ea typeface="Calibri" panose="020F0502020204030204" pitchFamily="34" charset="0"/>
                <a:cs typeface="Times New Roman" panose="02020603050405020304" pitchFamily="18" charset="0"/>
              </a:rPr>
              <a:t>Q.2.  How  a </a:t>
            </a:r>
            <a:r>
              <a:rPr lang="en-IE" sz="2900" dirty="0"/>
              <a:t>Volunteer can play his </a:t>
            </a:r>
            <a:r>
              <a:rPr lang="en-IE" sz="2900" dirty="0" smtClean="0"/>
              <a:t>role?</a:t>
            </a:r>
            <a:endParaRPr lang="en-US" sz="29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2900" dirty="0">
                <a:latin typeface="Calibri" panose="020F0502020204030204" pitchFamily="34" charset="0"/>
                <a:ea typeface="Calibri" panose="020F0502020204030204" pitchFamily="34" charset="0"/>
                <a:cs typeface="Times New Roman" panose="02020603050405020304" pitchFamily="18" charset="0"/>
              </a:rPr>
              <a:t>Q.3.  How to aware public for this issue?</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2900" dirty="0">
                <a:latin typeface="Calibri" panose="020F0502020204030204" pitchFamily="34" charset="0"/>
                <a:ea typeface="Calibri" panose="020F0502020204030204" pitchFamily="34" charset="0"/>
                <a:cs typeface="Times New Roman" panose="02020603050405020304" pitchFamily="18" charset="0"/>
              </a:rPr>
              <a:t>Q.4.  How to improve coordination between government, volunteers and public?</a:t>
            </a:r>
          </a:p>
          <a:p>
            <a:endParaRPr lang="en-US" sz="2300" dirty="0">
              <a:latin typeface="Times New Roman" panose="02020603050405020304" pitchFamily="18" charset="0"/>
              <a:cs typeface="Times New Roman" panose="02020603050405020304" pitchFamily="18" charset="0"/>
            </a:endParaRPr>
          </a:p>
        </p:txBody>
      </p:sp>
      <p:sp>
        <p:nvSpPr>
          <p:cNvPr id="16" name="Slide Number Placeholder 15"/>
          <p:cNvSpPr>
            <a:spLocks noGrp="1"/>
          </p:cNvSpPr>
          <p:nvPr>
            <p:ph type="sldNum" sz="quarter" idx="12"/>
          </p:nvPr>
        </p:nvSpPr>
        <p:spPr/>
        <p:txBody>
          <a:bodyPr/>
          <a:lstStyle/>
          <a:p>
            <a:fld id="{21BAB6EE-EAEA-4561-8880-8DF9D3AB286A}" type="slidenum">
              <a:rPr lang="en-US" smtClean="0"/>
              <a:t>8</a:t>
            </a:fld>
            <a:endParaRPr lang="en-US"/>
          </a:p>
        </p:txBody>
      </p:sp>
    </p:spTree>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Interfaces</a:t>
            </a:r>
          </a:p>
        </p:txBody>
      </p:sp>
      <p:sp>
        <p:nvSpPr>
          <p:cNvPr id="3" name="Content Placeholder 2"/>
          <p:cNvSpPr>
            <a:spLocks noGrp="1"/>
          </p:cNvSpPr>
          <p:nvPr>
            <p:ph idx="1"/>
          </p:nvPr>
        </p:nvSpPr>
        <p:spPr>
          <a:xfrm>
            <a:off x="827700" y="1371601"/>
            <a:ext cx="7935300" cy="4876806"/>
          </a:xfrm>
        </p:spPr>
        <p:txBody>
          <a:bodyPr/>
          <a:lstStyle/>
          <a:p>
            <a:r>
              <a:rPr lang="en-US" dirty="0" smtClean="0"/>
              <a:t>Splash </a:t>
            </a:r>
            <a:r>
              <a:rPr lang="en-US" dirty="0"/>
              <a:t>Screen: When You will open the application the splash screen will be shown like this</a:t>
            </a:r>
            <a:r>
              <a:rPr lang="en-US" dirty="0" smtClean="0"/>
              <a:t>.</a:t>
            </a:r>
          </a:p>
          <a:p>
            <a:pPr marL="0" indent="0">
              <a:buNone/>
            </a:pPr>
            <a:endParaRPr lang="en-US" dirty="0"/>
          </a:p>
          <a:p>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21BAB6EE-EAEA-4561-8880-8DF9D3AB286A}" type="slidenum">
              <a:rPr lang="en-US" smtClean="0"/>
              <a:t>9</a:t>
            </a:fld>
            <a:endParaRPr 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76600" y="2283865"/>
            <a:ext cx="2133600" cy="3937000"/>
          </a:xfrm>
          <a:prstGeom prst="rect">
            <a:avLst/>
          </a:prstGeom>
        </p:spPr>
      </p:pic>
    </p:spTree>
    <p:extLst>
      <p:ext uri="{BB962C8B-B14F-4D97-AF65-F5344CB8AC3E}">
        <p14:creationId xmlns:p14="http://schemas.microsoft.com/office/powerpoint/2010/main" val="26755554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2615</TotalTime>
  <Words>1364</Words>
  <Application>Microsoft Office PowerPoint</Application>
  <PresentationFormat>On-screen Show (4:3)</PresentationFormat>
  <Paragraphs>228</Paragraphs>
  <Slides>36</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Century</vt:lpstr>
      <vt:lpstr>Century Gothic</vt:lpstr>
      <vt:lpstr>Times New Roman</vt:lpstr>
      <vt:lpstr>Wingdings 3</vt:lpstr>
      <vt:lpstr>Ion</vt:lpstr>
      <vt:lpstr>PowerPoint Presentation</vt:lpstr>
      <vt:lpstr>                                                         Clean Pakistan App</vt:lpstr>
      <vt:lpstr>Outline</vt:lpstr>
      <vt:lpstr>Introduction   </vt:lpstr>
      <vt:lpstr>Working Flow For Employee</vt:lpstr>
      <vt:lpstr>Working Flow For Volunteer</vt:lpstr>
      <vt:lpstr>Working Flow For TMA Chairman</vt:lpstr>
      <vt:lpstr>Problem statement</vt:lpstr>
      <vt:lpstr>Interfaces</vt:lpstr>
      <vt:lpstr>Login Activity </vt:lpstr>
      <vt:lpstr>Choose Category for Sign Up</vt:lpstr>
      <vt:lpstr>PowerPoint Presentation</vt:lpstr>
      <vt:lpstr>Validation If user click the Login button without enter the Email or  Password the application will show error and if the Chairman, Employee or Volunteer miss some fields blank the application will provide error as shown in the below picture.</vt:lpstr>
      <vt:lpstr>PowerPoint Presentation</vt:lpstr>
      <vt:lpstr>Login Activity </vt:lpstr>
      <vt:lpstr>PowerPoint Presentation</vt:lpstr>
      <vt:lpstr>PowerPoint Presentation</vt:lpstr>
      <vt:lpstr>PowerPoint Presentation</vt:lpstr>
      <vt:lpstr>Events</vt:lpstr>
      <vt:lpstr>Events (Update)</vt:lpstr>
      <vt:lpstr>Complain</vt:lpstr>
      <vt:lpstr>Complain with Employee</vt:lpstr>
      <vt:lpstr>Complain Received to Employee</vt:lpstr>
      <vt:lpstr>Complain with Chairman</vt:lpstr>
      <vt:lpstr>Complain Received to Chairman</vt:lpstr>
      <vt:lpstr>Proceed Notification</vt:lpstr>
      <vt:lpstr>List of Municipal Committees and Employees</vt:lpstr>
      <vt:lpstr>History</vt:lpstr>
      <vt:lpstr>PowerPoint Presentation</vt:lpstr>
      <vt:lpstr>Objectives </vt:lpstr>
      <vt:lpstr>Development Requirements</vt:lpstr>
      <vt:lpstr>Rationale behind Selected Methodology</vt:lpstr>
      <vt:lpstr>Modern tools </vt:lpstr>
      <vt:lpstr>Benefits </vt:lpstr>
      <vt:lpstr>Benefits</vt:lpstr>
      <vt:lpstr> References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Prince</dc:creator>
  <cp:lastModifiedBy>Windows User</cp:lastModifiedBy>
  <cp:revision>485</cp:revision>
  <dcterms:created xsi:type="dcterms:W3CDTF">2014-09-12T06:08:00Z</dcterms:created>
  <dcterms:modified xsi:type="dcterms:W3CDTF">2021-06-14T07:02:09Z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1033-11.2.0.9747</vt:lpwstr>
  </property>
</Properties>
</file>