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5"/>
    <p:restoredTop sz="95946"/>
  </p:normalViewPr>
  <p:slideViewPr>
    <p:cSldViewPr snapToGrid="0">
      <p:cViewPr varScale="1">
        <p:scale>
          <a:sx n="129" d="100"/>
          <a:sy n="129"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12/24/23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12/24/23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12/24/23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5485-BA77-AF32-1425-AFF2C7EAAC38}"/>
              </a:ext>
            </a:extLst>
          </p:cNvPr>
          <p:cNvSpPr>
            <a:spLocks noGrp="1"/>
          </p:cNvSpPr>
          <p:nvPr>
            <p:ph type="ctrTitle"/>
          </p:nvPr>
        </p:nvSpPr>
        <p:spPr>
          <a:xfrm>
            <a:off x="1154955" y="851339"/>
            <a:ext cx="8825658" cy="1860330"/>
          </a:xfrm>
        </p:spPr>
        <p:txBody>
          <a:bodyPr/>
          <a:lstStyle/>
          <a:p>
            <a:pPr algn="ctr"/>
            <a:r>
              <a:rPr lang="en-GB" sz="4800" b="0" i="0" dirty="0">
                <a:solidFill>
                  <a:schemeClr val="bg1"/>
                </a:solidFill>
                <a:effectLst/>
                <a:latin typeface="Calibri" panose="020F0502020204030204" pitchFamily="34" charset="0"/>
                <a:cs typeface="Calibri" panose="020F0502020204030204" pitchFamily="34" charset="0"/>
              </a:rPr>
              <a:t>Pima Indians Diabetes prediction</a:t>
            </a:r>
            <a:br>
              <a:rPr lang="en-GB" sz="2000" b="0" i="0" dirty="0">
                <a:solidFill>
                  <a:schemeClr val="bg1"/>
                </a:solidFill>
                <a:effectLst/>
                <a:latin typeface="Calibri" panose="020F0502020204030204" pitchFamily="34" charset="0"/>
                <a:cs typeface="Calibri" panose="020F0502020204030204" pitchFamily="34" charset="0"/>
              </a:rPr>
            </a:br>
            <a:r>
              <a:rPr lang="en-GB" sz="3200" b="0" i="0" dirty="0">
                <a:solidFill>
                  <a:schemeClr val="bg1"/>
                </a:solidFill>
                <a:effectLst/>
                <a:latin typeface="Calibri" panose="020F0502020204030204" pitchFamily="34" charset="0"/>
                <a:cs typeface="Calibri" panose="020F0502020204030204" pitchFamily="34" charset="0"/>
              </a:rPr>
              <a:t>( Binary Classification Analysis)</a:t>
            </a:r>
            <a:endParaRPr lang="nl-NL" sz="3200" dirty="0">
              <a:solidFill>
                <a:schemeClr val="bg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8A94EFC-D3A1-B5FE-120B-2E4D4F99B0CD}"/>
              </a:ext>
            </a:extLst>
          </p:cNvPr>
          <p:cNvSpPr>
            <a:spLocks noGrp="1"/>
          </p:cNvSpPr>
          <p:nvPr>
            <p:ph type="subTitle" idx="1"/>
          </p:nvPr>
        </p:nvSpPr>
        <p:spPr/>
        <p:txBody>
          <a:bodyPr/>
          <a:lstStyle/>
          <a:p>
            <a:r>
              <a:rPr lang="nl-NL" dirty="0"/>
              <a:t>                                             </a:t>
            </a:r>
          </a:p>
        </p:txBody>
      </p:sp>
      <p:sp>
        <p:nvSpPr>
          <p:cNvPr id="4" name="TextBox 3">
            <a:extLst>
              <a:ext uri="{FF2B5EF4-FFF2-40B4-BE49-F238E27FC236}">
                <a16:creationId xmlns:a16="http://schemas.microsoft.com/office/drawing/2014/main" id="{FD4551AF-2209-85CE-4B40-629C60FEAE0B}"/>
              </a:ext>
            </a:extLst>
          </p:cNvPr>
          <p:cNvSpPr txBox="1"/>
          <p:nvPr/>
        </p:nvSpPr>
        <p:spPr>
          <a:xfrm>
            <a:off x="4288220" y="4519448"/>
            <a:ext cx="3310759" cy="1200329"/>
          </a:xfrm>
          <a:prstGeom prst="rect">
            <a:avLst/>
          </a:prstGeom>
          <a:noFill/>
        </p:spPr>
        <p:txBody>
          <a:bodyPr wrap="square" rtlCol="0">
            <a:spAutoFit/>
          </a:bodyPr>
          <a:lstStyle/>
          <a:p>
            <a:r>
              <a:rPr lang="nl-NL" dirty="0">
                <a:latin typeface="Calibri" panose="020F0502020204030204" pitchFamily="34" charset="0"/>
                <a:cs typeface="Calibri" panose="020F0502020204030204" pitchFamily="34" charset="0"/>
              </a:rPr>
              <a:t>Student: Mehrigul Kadir</a:t>
            </a:r>
          </a:p>
          <a:p>
            <a:r>
              <a:rPr lang="nl-NL" dirty="0">
                <a:latin typeface="Calibri" panose="020F0502020204030204" pitchFamily="34" charset="0"/>
                <a:cs typeface="Calibri" panose="020F0502020204030204" pitchFamily="34" charset="0"/>
              </a:rPr>
              <a:t>Subject: Machine Learning</a:t>
            </a:r>
          </a:p>
          <a:p>
            <a:r>
              <a:rPr lang="nl-NL" dirty="0">
                <a:latin typeface="Calibri" panose="020F0502020204030204" pitchFamily="34" charset="0"/>
                <a:cs typeface="Calibri" panose="020F0502020204030204" pitchFamily="34" charset="0"/>
              </a:rPr>
              <a:t>Instructor: Professor Aysajan</a:t>
            </a:r>
          </a:p>
          <a:p>
            <a:r>
              <a:rPr lang="nl-NL" dirty="0">
                <a:latin typeface="Calibri" panose="020F0502020204030204" pitchFamily="34" charset="0"/>
                <a:cs typeface="Calibri" panose="020F0502020204030204" pitchFamily="34" charset="0"/>
              </a:rPr>
              <a:t>Date: 24-12-2023</a:t>
            </a:r>
          </a:p>
        </p:txBody>
      </p:sp>
    </p:spTree>
    <p:extLst>
      <p:ext uri="{BB962C8B-B14F-4D97-AF65-F5344CB8AC3E}">
        <p14:creationId xmlns:p14="http://schemas.microsoft.com/office/powerpoint/2010/main" val="293237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D0D4-885F-400A-B257-17711DF219AE}"/>
              </a:ext>
            </a:extLst>
          </p:cNvPr>
          <p:cNvSpPr>
            <a:spLocks noGrp="1"/>
          </p:cNvSpPr>
          <p:nvPr>
            <p:ph type="title"/>
          </p:nvPr>
        </p:nvSpPr>
        <p:spPr/>
        <p:txBody>
          <a:bodyPr/>
          <a:lstStyle/>
          <a:p>
            <a:br>
              <a:rPr lang="en-GB" i="0" dirty="0">
                <a:effectLst/>
                <a:latin typeface="system-ui"/>
              </a:rPr>
            </a:br>
            <a:r>
              <a:rPr lang="en-GB" i="0" dirty="0">
                <a:effectLst/>
                <a:latin typeface="system-ui"/>
              </a:rPr>
              <a:t>Feature </a:t>
            </a:r>
            <a:r>
              <a:rPr lang="en-GB" i="0" dirty="0" err="1">
                <a:effectLst/>
                <a:latin typeface="system-ui"/>
              </a:rPr>
              <a:t>Engeneering</a:t>
            </a:r>
            <a:br>
              <a:rPr lang="en-GB" b="1" i="0" dirty="0">
                <a:effectLst/>
                <a:latin typeface="system-ui"/>
              </a:rPr>
            </a:br>
            <a:endParaRPr lang="nl-NL" dirty="0"/>
          </a:p>
        </p:txBody>
      </p:sp>
      <p:sp>
        <p:nvSpPr>
          <p:cNvPr id="3" name="Content Placeholder 2">
            <a:extLst>
              <a:ext uri="{FF2B5EF4-FFF2-40B4-BE49-F238E27FC236}">
                <a16:creationId xmlns:a16="http://schemas.microsoft.com/office/drawing/2014/main" id="{6D3B565B-6D2A-6ACA-FD01-FC1A41699167}"/>
              </a:ext>
            </a:extLst>
          </p:cNvPr>
          <p:cNvSpPr>
            <a:spLocks noGrp="1"/>
          </p:cNvSpPr>
          <p:nvPr>
            <p:ph idx="1"/>
          </p:nvPr>
        </p:nvSpPr>
        <p:spPr/>
        <p:txBody>
          <a:bodyPr/>
          <a:lstStyle/>
          <a:p>
            <a:r>
              <a:rPr lang="nl-NL" dirty="0" err="1">
                <a:latin typeface="Calibri" panose="020F0502020204030204" pitchFamily="34" charset="0"/>
                <a:cs typeface="Calibri" panose="020F0502020204030204" pitchFamily="34" charset="0"/>
              </a:rPr>
              <a:t>Create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PolynomialFeatures</a:t>
            </a:r>
            <a:r>
              <a:rPr lang="nl-NL" dirty="0">
                <a:latin typeface="Calibri" panose="020F0502020204030204" pitchFamily="34" charset="0"/>
                <a:cs typeface="Calibri" panose="020F0502020204030204" pitchFamily="34" charset="0"/>
              </a:rPr>
              <a:t>.</a:t>
            </a:r>
          </a:p>
          <a:p>
            <a:r>
              <a:rPr lang="nl-NL" dirty="0" err="1">
                <a:latin typeface="Calibri" panose="020F0502020204030204" pitchFamily="34" charset="0"/>
                <a:cs typeface="Calibri" panose="020F0502020204030204" pitchFamily="34" charset="0"/>
              </a:rPr>
              <a:t>Scale</a:t>
            </a:r>
            <a:r>
              <a:rPr lang="nl-NL" dirty="0">
                <a:latin typeface="Calibri" panose="020F0502020204030204" pitchFamily="34" charset="0"/>
                <a:cs typeface="Calibri" panose="020F0502020204030204" pitchFamily="34" charset="0"/>
              </a:rPr>
              <a:t> data.</a:t>
            </a:r>
          </a:p>
          <a:p>
            <a:r>
              <a:rPr lang="nl-NL" dirty="0" err="1">
                <a:latin typeface="Calibri" panose="020F0502020204030204" pitchFamily="34" charset="0"/>
                <a:cs typeface="Calibri" panose="020F0502020204030204" pitchFamily="34" charset="0"/>
              </a:rPr>
              <a:t>Resampel</a:t>
            </a:r>
            <a:r>
              <a:rPr lang="nl-NL" dirty="0">
                <a:latin typeface="Calibri" panose="020F0502020204030204" pitchFamily="34" charset="0"/>
                <a:cs typeface="Calibri" panose="020F0502020204030204" pitchFamily="34" charset="0"/>
              </a:rPr>
              <a:t> training  set.</a:t>
            </a:r>
          </a:p>
          <a:p>
            <a:r>
              <a:rPr lang="nl-NL" dirty="0" err="1">
                <a:latin typeface="Calibri" panose="020F0502020204030204" pitchFamily="34" charset="0"/>
                <a:cs typeface="Calibri" panose="020F0502020204030204" pitchFamily="34" charset="0"/>
              </a:rPr>
              <a:t>Use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Regulazation</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technique</a:t>
            </a:r>
            <a:r>
              <a:rPr lang="nl-NL" dirty="0">
                <a:latin typeface="Calibri" panose="020F0502020204030204" pitchFamily="34" charset="0"/>
                <a:cs typeface="Calibri" panose="020F0502020204030204" pitchFamily="34" charset="0"/>
              </a:rPr>
              <a:t> to </a:t>
            </a:r>
            <a:r>
              <a:rPr lang="nl-NL" dirty="0" err="1">
                <a:latin typeface="Calibri" panose="020F0502020204030204" pitchFamily="34" charset="0"/>
                <a:cs typeface="Calibri" panose="020F0502020204030204" pitchFamily="34" charset="0"/>
              </a:rPr>
              <a:t>prevent</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overfitting</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problem</a:t>
            </a:r>
            <a:r>
              <a:rPr lang="nl-NL"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817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C4F2-DEFA-A166-7441-86C75C52E52D}"/>
              </a:ext>
            </a:extLst>
          </p:cNvPr>
          <p:cNvSpPr>
            <a:spLocks noGrp="1"/>
          </p:cNvSpPr>
          <p:nvPr>
            <p:ph type="title"/>
          </p:nvPr>
        </p:nvSpPr>
        <p:spPr/>
        <p:txBody>
          <a:bodyPr/>
          <a:lstStyle/>
          <a:p>
            <a:r>
              <a:rPr lang="nl-NL" dirty="0"/>
              <a:t> </a:t>
            </a:r>
            <a:r>
              <a:rPr lang="nl-NL" dirty="0">
                <a:latin typeface="Calibri" panose="020F0502020204030204" pitchFamily="34" charset="0"/>
                <a:cs typeface="Calibri" panose="020F0502020204030204" pitchFamily="34" charset="0"/>
              </a:rPr>
              <a:t>The </a:t>
            </a:r>
            <a:r>
              <a:rPr lang="nl-NL" dirty="0" err="1">
                <a:latin typeface="Calibri" panose="020F0502020204030204" pitchFamily="34" charset="0"/>
                <a:cs typeface="Calibri" panose="020F0502020204030204" pitchFamily="34" charset="0"/>
              </a:rPr>
              <a:t>results</a:t>
            </a:r>
            <a:r>
              <a:rPr lang="nl-NL" dirty="0">
                <a:latin typeface="Calibri" panose="020F0502020204030204" pitchFamily="34" charset="0"/>
                <a:cs typeface="Calibri" panose="020F0502020204030204" pitchFamily="34" charset="0"/>
              </a:rPr>
              <a:t> of different </a:t>
            </a:r>
            <a:r>
              <a:rPr lang="nl-NL" dirty="0" err="1">
                <a:latin typeface="Calibri" panose="020F0502020204030204" pitchFamily="34" charset="0"/>
                <a:cs typeface="Calibri" panose="020F0502020204030204" pitchFamily="34" charset="0"/>
              </a:rPr>
              <a:t>Models</a:t>
            </a:r>
            <a:r>
              <a:rPr lang="nl-NL" dirty="0">
                <a:latin typeface="Calibri" panose="020F0502020204030204" pitchFamily="34" charset="0"/>
                <a:cs typeface="Calibri" panose="020F0502020204030204" pitchFamily="34" charset="0"/>
              </a:rPr>
              <a:t> (1):</a:t>
            </a:r>
          </a:p>
        </p:txBody>
      </p:sp>
      <p:sp>
        <p:nvSpPr>
          <p:cNvPr id="3" name="Content Placeholder 2">
            <a:extLst>
              <a:ext uri="{FF2B5EF4-FFF2-40B4-BE49-F238E27FC236}">
                <a16:creationId xmlns:a16="http://schemas.microsoft.com/office/drawing/2014/main" id="{E66ED000-667E-8259-BB9B-564EDC7A763D}"/>
              </a:ext>
            </a:extLst>
          </p:cNvPr>
          <p:cNvSpPr>
            <a:spLocks noGrp="1"/>
          </p:cNvSpPr>
          <p:nvPr>
            <p:ph idx="1"/>
          </p:nvPr>
        </p:nvSpPr>
        <p:spPr>
          <a:xfrm>
            <a:off x="1154954" y="2206487"/>
            <a:ext cx="8825659" cy="4094921"/>
          </a:xfrm>
        </p:spPr>
        <p:txBody>
          <a:bodyPr>
            <a:normAutofit/>
          </a:bodyPr>
          <a:lstStyle/>
          <a:p>
            <a:r>
              <a:rPr lang="nl-NL" dirty="0" err="1">
                <a:latin typeface="Calibri" panose="020F0502020204030204" pitchFamily="34" charset="0"/>
                <a:cs typeface="Calibri" panose="020F0502020204030204" pitchFamily="34" charset="0"/>
              </a:rPr>
              <a:t>Logistic</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regression</a:t>
            </a:r>
            <a:r>
              <a:rPr lang="nl-NL" dirty="0">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Train_Accuracy</a:t>
            </a:r>
            <a:r>
              <a:rPr lang="en-GB" dirty="0">
                <a:latin typeface="Calibri" panose="020F0502020204030204" pitchFamily="34" charset="0"/>
                <a:cs typeface="Calibri" panose="020F0502020204030204" pitchFamily="34" charset="0"/>
              </a:rPr>
              <a:t>:   0.775</a:t>
            </a:r>
            <a:endParaRPr lang="nl-NL" dirty="0">
              <a:latin typeface="Calibri" panose="020F0502020204030204" pitchFamily="34" charset="0"/>
              <a:cs typeface="Calibri" panose="020F0502020204030204" pitchFamily="34" charset="0"/>
            </a:endParaRPr>
          </a:p>
          <a:p>
            <a:pPr marL="0" indent="0">
              <a:buNone/>
            </a:pPr>
            <a:r>
              <a:rPr lang="nl-NL" dirty="0">
                <a:latin typeface="Calibri" panose="020F0502020204030204" pitchFamily="34" charset="0"/>
                <a:cs typeface="Calibri" panose="020F0502020204030204" pitchFamily="34" charset="0"/>
              </a:rPr>
              <a:t>                                      CV_ </a:t>
            </a:r>
            <a:r>
              <a:rPr lang="en-GB" dirty="0">
                <a:latin typeface="Calibri" panose="020F0502020204030204" pitchFamily="34" charset="0"/>
                <a:cs typeface="Calibri" panose="020F0502020204030204" pitchFamily="34" charset="0"/>
              </a:rPr>
              <a:t>Accuracy:         0.7662</a:t>
            </a:r>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Random </a:t>
            </a:r>
            <a:r>
              <a:rPr lang="nl-NL" dirty="0" err="1">
                <a:latin typeface="Calibri" panose="020F0502020204030204" pitchFamily="34" charset="0"/>
                <a:cs typeface="Calibri" panose="020F0502020204030204" pitchFamily="34" charset="0"/>
              </a:rPr>
              <a:t>Fores</a:t>
            </a:r>
            <a:r>
              <a:rPr lang="nl-NL" dirty="0">
                <a:latin typeface="Calibri" panose="020F0502020204030204" pitchFamily="34" charset="0"/>
                <a:cs typeface="Calibri" panose="020F0502020204030204" pitchFamily="34" charset="0"/>
              </a:rPr>
              <a:t>: Train_</a:t>
            </a:r>
            <a:r>
              <a:rPr lang="en-GB" dirty="0">
                <a:latin typeface="Calibri" panose="020F0502020204030204" pitchFamily="34" charset="0"/>
                <a:cs typeface="Calibri" panose="020F0502020204030204" pitchFamily="34" charset="0"/>
              </a:rPr>
              <a:t> Accuracy:          0.780</a:t>
            </a:r>
          </a:p>
          <a:p>
            <a:pPr marL="0" indent="0">
              <a:buNone/>
            </a:pPr>
            <a:r>
              <a:rPr lang="en-GB" dirty="0">
                <a:latin typeface="Calibri" panose="020F0502020204030204" pitchFamily="34" charset="0"/>
                <a:cs typeface="Calibri" panose="020F0502020204030204" pitchFamily="34" charset="0"/>
              </a:rPr>
              <a:t>                                 CV_ Accuracy:               0.746</a:t>
            </a:r>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Decision</a:t>
            </a:r>
            <a:r>
              <a:rPr lang="nl-NL" dirty="0">
                <a:latin typeface="Calibri" panose="020F0502020204030204" pitchFamily="34" charset="0"/>
                <a:cs typeface="Calibri" panose="020F0502020204030204" pitchFamily="34" charset="0"/>
              </a:rPr>
              <a:t> Tree:</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Train_Accuracy</a:t>
            </a:r>
            <a:r>
              <a:rPr lang="en-GB" dirty="0">
                <a:latin typeface="Calibri" panose="020F0502020204030204" pitchFamily="34" charset="0"/>
                <a:cs typeface="Calibri" panose="020F0502020204030204" pitchFamily="34" charset="0"/>
              </a:rPr>
              <a:t>:             0.797</a:t>
            </a:r>
          </a:p>
          <a:p>
            <a:pPr marL="0" indent="0">
              <a:buNone/>
            </a:pPr>
            <a:r>
              <a:rPr lang="nl-NL" dirty="0">
                <a:latin typeface="Calibri" panose="020F0502020204030204" pitchFamily="34" charset="0"/>
                <a:cs typeface="Calibri" panose="020F0502020204030204" pitchFamily="34" charset="0"/>
              </a:rPr>
              <a:t>                               CV_ </a:t>
            </a:r>
            <a:r>
              <a:rPr lang="en-GB" dirty="0">
                <a:latin typeface="Calibri" panose="020F0502020204030204" pitchFamily="34" charset="0"/>
                <a:cs typeface="Calibri" panose="020F0502020204030204" pitchFamily="34" charset="0"/>
              </a:rPr>
              <a:t>Accuracy:                 0.785</a:t>
            </a:r>
          </a:p>
          <a:p>
            <a:pPr marL="0" indent="0">
              <a:buNone/>
            </a:pP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Test_accuracy</a:t>
            </a:r>
            <a:r>
              <a:rPr lang="en-GB" dirty="0">
                <a:latin typeface="Calibri" panose="020F0502020204030204" pitchFamily="34" charset="0"/>
                <a:cs typeface="Calibri" panose="020F0502020204030204" pitchFamily="34" charset="0"/>
              </a:rPr>
              <a:t>:                 0.7532</a:t>
            </a: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9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2916-B173-3823-8C83-8799928FA530}"/>
              </a:ext>
            </a:extLst>
          </p:cNvPr>
          <p:cNvSpPr>
            <a:spLocks noGrp="1"/>
          </p:cNvSpPr>
          <p:nvPr>
            <p:ph type="title"/>
          </p:nvPr>
        </p:nvSpPr>
        <p:spPr/>
        <p:txBody>
          <a:bodyPr/>
          <a:lstStyle/>
          <a:p>
            <a:r>
              <a:rPr lang="nl-NL" dirty="0">
                <a:latin typeface="Calibri" panose="020F0502020204030204" pitchFamily="34" charset="0"/>
                <a:cs typeface="Calibri" panose="020F0502020204030204" pitchFamily="34" charset="0"/>
              </a:rPr>
              <a:t>The </a:t>
            </a:r>
            <a:r>
              <a:rPr lang="nl-NL" dirty="0" err="1">
                <a:latin typeface="Calibri" panose="020F0502020204030204" pitchFamily="34" charset="0"/>
                <a:cs typeface="Calibri" panose="020F0502020204030204" pitchFamily="34" charset="0"/>
              </a:rPr>
              <a:t>results</a:t>
            </a:r>
            <a:r>
              <a:rPr lang="nl-NL" dirty="0">
                <a:latin typeface="Calibri" panose="020F0502020204030204" pitchFamily="34" charset="0"/>
                <a:cs typeface="Calibri" panose="020F0502020204030204" pitchFamily="34" charset="0"/>
              </a:rPr>
              <a:t> of different </a:t>
            </a:r>
            <a:r>
              <a:rPr lang="nl-NL" dirty="0" err="1">
                <a:latin typeface="Calibri" panose="020F0502020204030204" pitchFamily="34" charset="0"/>
                <a:cs typeface="Calibri" panose="020F0502020204030204" pitchFamily="34" charset="0"/>
              </a:rPr>
              <a:t>Models</a:t>
            </a:r>
            <a:r>
              <a:rPr lang="nl-NL" dirty="0">
                <a:latin typeface="Calibri" panose="020F0502020204030204" pitchFamily="34" charset="0"/>
                <a:cs typeface="Calibri" panose="020F0502020204030204" pitchFamily="34" charset="0"/>
              </a:rPr>
              <a:t> (2)</a:t>
            </a:r>
            <a:r>
              <a:rPr lang="nl-NL" dirty="0"/>
              <a:t>:</a:t>
            </a:r>
          </a:p>
        </p:txBody>
      </p:sp>
      <p:sp>
        <p:nvSpPr>
          <p:cNvPr id="3" name="Content Placeholder 2">
            <a:extLst>
              <a:ext uri="{FF2B5EF4-FFF2-40B4-BE49-F238E27FC236}">
                <a16:creationId xmlns:a16="http://schemas.microsoft.com/office/drawing/2014/main" id="{6909D203-E1B9-192D-6FDA-C2B5CF988F56}"/>
              </a:ext>
            </a:extLst>
          </p:cNvPr>
          <p:cNvSpPr>
            <a:spLocks noGrp="1"/>
          </p:cNvSpPr>
          <p:nvPr>
            <p:ph idx="1"/>
          </p:nvPr>
        </p:nvSpPr>
        <p:spPr>
          <a:xfrm>
            <a:off x="1154954" y="2256183"/>
            <a:ext cx="8825659" cy="4224130"/>
          </a:xfrm>
        </p:spPr>
        <p:txBody>
          <a:bodyPr>
            <a:normAutofit/>
          </a:bodyPr>
          <a:lstStyle/>
          <a:p>
            <a:r>
              <a:rPr lang="nl-NL" dirty="0" err="1">
                <a:latin typeface="Calibri" panose="020F0502020204030204" pitchFamily="34" charset="0"/>
                <a:cs typeface="Calibri" panose="020F0502020204030204" pitchFamily="34" charset="0"/>
              </a:rPr>
              <a:t>Logistic</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regression</a:t>
            </a:r>
            <a:r>
              <a:rPr lang="nl-NL" dirty="0">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Train_Accuracy</a:t>
            </a:r>
            <a:r>
              <a:rPr lang="en-GB" dirty="0">
                <a:latin typeface="Calibri" panose="020F0502020204030204" pitchFamily="34" charset="0"/>
                <a:cs typeface="Calibri" panose="020F0502020204030204" pitchFamily="34" charset="0"/>
              </a:rPr>
              <a:t>:   </a:t>
            </a:r>
            <a:r>
              <a:rPr lang="en-NL" dirty="0">
                <a:latin typeface="Calibri" panose="020F0502020204030204" pitchFamily="34" charset="0"/>
                <a:cs typeface="Calibri" panose="020F0502020204030204" pitchFamily="34" charset="0"/>
              </a:rPr>
              <a:t>0.774</a:t>
            </a:r>
            <a:endParaRPr lang="nl-NL" dirty="0">
              <a:latin typeface="Calibri" panose="020F0502020204030204" pitchFamily="34" charset="0"/>
              <a:cs typeface="Calibri" panose="020F0502020204030204" pitchFamily="34" charset="0"/>
            </a:endParaRPr>
          </a:p>
          <a:p>
            <a:pPr marL="0" indent="0">
              <a:buNone/>
            </a:pPr>
            <a:r>
              <a:rPr lang="nl-NL" dirty="0">
                <a:latin typeface="Calibri" panose="020F0502020204030204" pitchFamily="34" charset="0"/>
                <a:cs typeface="Calibri" panose="020F0502020204030204" pitchFamily="34" charset="0"/>
              </a:rPr>
              <a:t>                                      CV_ </a:t>
            </a:r>
            <a:r>
              <a:rPr lang="en-GB" dirty="0">
                <a:latin typeface="Calibri" panose="020F0502020204030204" pitchFamily="34" charset="0"/>
                <a:cs typeface="Calibri" panose="020F0502020204030204" pitchFamily="34" charset="0"/>
              </a:rPr>
              <a:t>Accuracy:         </a:t>
            </a:r>
            <a:r>
              <a:rPr lang="en-NL" dirty="0">
                <a:latin typeface="Calibri" panose="020F0502020204030204" pitchFamily="34" charset="0"/>
                <a:cs typeface="Calibri" panose="020F0502020204030204" pitchFamily="34" charset="0"/>
              </a:rPr>
              <a:t>0.7272</a:t>
            </a:r>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Random </a:t>
            </a:r>
            <a:r>
              <a:rPr lang="nl-NL" dirty="0" err="1">
                <a:latin typeface="Calibri" panose="020F0502020204030204" pitchFamily="34" charset="0"/>
                <a:cs typeface="Calibri" panose="020F0502020204030204" pitchFamily="34" charset="0"/>
              </a:rPr>
              <a:t>Fores</a:t>
            </a:r>
            <a:r>
              <a:rPr lang="nl-NL" dirty="0">
                <a:latin typeface="Calibri" panose="020F0502020204030204" pitchFamily="34" charset="0"/>
                <a:cs typeface="Calibri" panose="020F0502020204030204" pitchFamily="34" charset="0"/>
              </a:rPr>
              <a:t>: Train_</a:t>
            </a:r>
            <a:r>
              <a:rPr lang="en-GB" dirty="0">
                <a:latin typeface="Calibri" panose="020F0502020204030204" pitchFamily="34" charset="0"/>
                <a:cs typeface="Calibri" panose="020F0502020204030204" pitchFamily="34" charset="0"/>
              </a:rPr>
              <a:t> Accuracy:         </a:t>
            </a:r>
            <a:r>
              <a:rPr lang="en-NL" dirty="0">
                <a:latin typeface="Calibri" panose="020F0502020204030204" pitchFamily="34" charset="0"/>
                <a:cs typeface="Calibri" panose="020F0502020204030204" pitchFamily="34" charset="0"/>
              </a:rPr>
              <a:t>0.812</a:t>
            </a:r>
            <a:endParaRPr lang="en-GB" dirty="0">
              <a:latin typeface="Calibri" panose="020F0502020204030204" pitchFamily="34" charset="0"/>
              <a:cs typeface="Calibri" panose="020F0502020204030204" pitchFamily="34" charset="0"/>
            </a:endParaRPr>
          </a:p>
          <a:p>
            <a:pPr marL="0" indent="0">
              <a:buNone/>
            </a:pPr>
            <a:r>
              <a:rPr lang="en-GB" dirty="0">
                <a:latin typeface="Calibri" panose="020F0502020204030204" pitchFamily="34" charset="0"/>
                <a:cs typeface="Calibri" panose="020F0502020204030204" pitchFamily="34" charset="0"/>
              </a:rPr>
              <a:t>                                 CV_ Accuracy:              </a:t>
            </a:r>
            <a:r>
              <a:rPr lang="en-NL" dirty="0">
                <a:latin typeface="Calibri" panose="020F0502020204030204" pitchFamily="34" charset="0"/>
                <a:cs typeface="Calibri" panose="020F0502020204030204" pitchFamily="34" charset="0"/>
              </a:rPr>
              <a:t>0.766</a:t>
            </a:r>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Decision</a:t>
            </a:r>
            <a:r>
              <a:rPr lang="nl-NL" dirty="0">
                <a:latin typeface="Calibri" panose="020F0502020204030204" pitchFamily="34" charset="0"/>
                <a:cs typeface="Calibri" panose="020F0502020204030204" pitchFamily="34" charset="0"/>
              </a:rPr>
              <a:t> Tree:</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Train_Accuracy</a:t>
            </a:r>
            <a:r>
              <a:rPr lang="en-GB" dirty="0">
                <a:latin typeface="Calibri" panose="020F0502020204030204" pitchFamily="34" charset="0"/>
                <a:cs typeface="Calibri" panose="020F0502020204030204" pitchFamily="34" charset="0"/>
              </a:rPr>
              <a:t>:            </a:t>
            </a:r>
            <a:r>
              <a:rPr lang="en-NL" dirty="0">
                <a:latin typeface="Calibri" panose="020F0502020204030204" pitchFamily="34" charset="0"/>
                <a:cs typeface="Calibri" panose="020F0502020204030204" pitchFamily="34" charset="0"/>
              </a:rPr>
              <a:t>0.8073</a:t>
            </a:r>
            <a:endParaRPr lang="en-GB" dirty="0">
              <a:latin typeface="Calibri" panose="020F0502020204030204" pitchFamily="34" charset="0"/>
              <a:cs typeface="Calibri" panose="020F0502020204030204" pitchFamily="34" charset="0"/>
            </a:endParaRPr>
          </a:p>
          <a:p>
            <a:pPr marL="0" indent="0">
              <a:buNone/>
            </a:pPr>
            <a:r>
              <a:rPr lang="nl-NL" dirty="0">
                <a:latin typeface="Calibri" panose="020F0502020204030204" pitchFamily="34" charset="0"/>
                <a:cs typeface="Calibri" panose="020F0502020204030204" pitchFamily="34" charset="0"/>
              </a:rPr>
              <a:t>                               CV_ </a:t>
            </a:r>
            <a:r>
              <a:rPr lang="en-GB" dirty="0">
                <a:latin typeface="Calibri" panose="020F0502020204030204" pitchFamily="34" charset="0"/>
                <a:cs typeface="Calibri" panose="020F0502020204030204" pitchFamily="34" charset="0"/>
              </a:rPr>
              <a:t>Accuracy:                 </a:t>
            </a:r>
            <a:r>
              <a:rPr lang="en-NL" dirty="0">
                <a:latin typeface="Calibri" panose="020F0502020204030204" pitchFamily="34" charset="0"/>
                <a:cs typeface="Calibri" panose="020F0502020204030204" pitchFamily="34" charset="0"/>
              </a:rPr>
              <a:t>0.7922</a:t>
            </a:r>
            <a:endParaRPr lang="nl-NL" dirty="0">
              <a:latin typeface="Calibri" panose="020F0502020204030204" pitchFamily="34" charset="0"/>
              <a:cs typeface="Calibri" panose="020F0502020204030204" pitchFamily="34" charset="0"/>
            </a:endParaRPr>
          </a:p>
          <a:p>
            <a:pPr marL="0" indent="0">
              <a:buNone/>
            </a:pP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Test_accuracy</a:t>
            </a:r>
            <a:r>
              <a:rPr lang="nl-NL" dirty="0">
                <a:latin typeface="Calibri" panose="020F0502020204030204" pitchFamily="34" charset="0"/>
                <a:cs typeface="Calibri" panose="020F0502020204030204" pitchFamily="34" charset="0"/>
              </a:rPr>
              <a:t>:                 0.7597</a:t>
            </a:r>
          </a:p>
        </p:txBody>
      </p:sp>
    </p:spTree>
    <p:extLst>
      <p:ext uri="{BB962C8B-B14F-4D97-AF65-F5344CB8AC3E}">
        <p14:creationId xmlns:p14="http://schemas.microsoft.com/office/powerpoint/2010/main" val="221761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9BBC-FDCF-650B-3A6E-F80E975E64FA}"/>
              </a:ext>
            </a:extLst>
          </p:cNvPr>
          <p:cNvSpPr>
            <a:spLocks noGrp="1"/>
          </p:cNvSpPr>
          <p:nvPr>
            <p:ph type="title"/>
          </p:nvPr>
        </p:nvSpPr>
        <p:spPr/>
        <p:txBody>
          <a:bodyPr/>
          <a:lstStyle/>
          <a:p>
            <a:r>
              <a:rPr lang="nl-NL" dirty="0">
                <a:latin typeface="Calibri" panose="020F0502020204030204" pitchFamily="34" charset="0"/>
                <a:cs typeface="Calibri" panose="020F0502020204030204" pitchFamily="34" charset="0"/>
              </a:rPr>
              <a:t>Select beste model</a:t>
            </a:r>
          </a:p>
        </p:txBody>
      </p:sp>
      <p:pic>
        <p:nvPicPr>
          <p:cNvPr id="4102" name="Picture 6">
            <a:extLst>
              <a:ext uri="{FF2B5EF4-FFF2-40B4-BE49-F238E27FC236}">
                <a16:creationId xmlns:a16="http://schemas.microsoft.com/office/drawing/2014/main" id="{9F115FDF-FAA8-6402-0BDA-7B212B4E00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9261" y="2468031"/>
            <a:ext cx="6707808" cy="39924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8FEAF8-1931-2DF4-8FCF-404FE09EAB69}"/>
              </a:ext>
            </a:extLst>
          </p:cNvPr>
          <p:cNvSpPr txBox="1"/>
          <p:nvPr/>
        </p:nvSpPr>
        <p:spPr>
          <a:xfrm>
            <a:off x="464931" y="2961861"/>
            <a:ext cx="4643781" cy="2862322"/>
          </a:xfrm>
          <a:prstGeom prst="rect">
            <a:avLst/>
          </a:prstGeom>
          <a:noFill/>
        </p:spPr>
        <p:txBody>
          <a:bodyPr wrap="square" rtlCol="0">
            <a:spAutoFit/>
          </a:bodyPr>
          <a:lstStyle/>
          <a:p>
            <a:r>
              <a:rPr lang="nl-NL" dirty="0" err="1">
                <a:latin typeface="Calibri" panose="020F0502020204030204" pitchFamily="34" charset="0"/>
                <a:cs typeface="Calibri" panose="020F0502020204030204" pitchFamily="34" charset="0"/>
              </a:rPr>
              <a:t>After</a:t>
            </a:r>
            <a:r>
              <a:rPr lang="nl-NL" dirty="0">
                <a:latin typeface="Calibri" panose="020F0502020204030204" pitchFamily="34" charset="0"/>
                <a:cs typeface="Calibri" panose="020F0502020204030204" pitchFamily="34" charset="0"/>
              </a:rPr>
              <a:t> we </a:t>
            </a:r>
            <a:r>
              <a:rPr lang="nl-NL" dirty="0" err="1">
                <a:latin typeface="Calibri" panose="020F0502020204030204" pitchFamily="34" charset="0"/>
                <a:cs typeface="Calibri" panose="020F0502020204030204" pitchFamily="34" charset="0"/>
              </a:rPr>
              <a:t>find</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best model </a:t>
            </a:r>
            <a:r>
              <a:rPr lang="nl-NL" dirty="0" err="1">
                <a:latin typeface="Calibri" panose="020F0502020204030204" pitchFamily="34" charset="0"/>
                <a:cs typeface="Calibri" panose="020F0502020204030204" pitchFamily="34" charset="0"/>
              </a:rPr>
              <a:t>wich</a:t>
            </a:r>
            <a:r>
              <a:rPr lang="nl-NL" dirty="0">
                <a:latin typeface="Calibri" panose="020F0502020204030204" pitchFamily="34" charset="0"/>
                <a:cs typeface="Calibri" panose="020F0502020204030204" pitchFamily="34" charset="0"/>
              </a:rPr>
              <a:t> has best </a:t>
            </a:r>
            <a:r>
              <a:rPr lang="nl-NL" dirty="0" err="1">
                <a:latin typeface="Calibri" panose="020F0502020204030204" pitchFamily="34" charset="0"/>
                <a:cs typeface="Calibri" panose="020F0502020204030204" pitchFamily="34" charset="0"/>
              </a:rPr>
              <a:t>result</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with</a:t>
            </a:r>
            <a:r>
              <a:rPr lang="nl-NL" dirty="0">
                <a:latin typeface="Calibri" panose="020F0502020204030204" pitchFamily="34" charset="0"/>
                <a:cs typeface="Calibri" panose="020F0502020204030204" pitchFamily="34" charset="0"/>
              </a:rPr>
              <a:t> cross </a:t>
            </a:r>
            <a:r>
              <a:rPr lang="nl-NL" dirty="0" err="1">
                <a:latin typeface="Calibri" panose="020F0502020204030204" pitchFamily="34" charset="0"/>
                <a:cs typeface="Calibri" panose="020F0502020204030204" pitchFamily="34" charset="0"/>
              </a:rPr>
              <a:t>validation</a:t>
            </a:r>
            <a:r>
              <a:rPr lang="nl-NL" dirty="0">
                <a:latin typeface="Calibri" panose="020F0502020204030204" pitchFamily="34" charset="0"/>
                <a:cs typeface="Calibri" panose="020F0502020204030204" pitchFamily="34" charset="0"/>
              </a:rPr>
              <a:t> set, We </a:t>
            </a:r>
            <a:r>
              <a:rPr lang="nl-NL" dirty="0" err="1">
                <a:latin typeface="Calibri" panose="020F0502020204030204" pitchFamily="34" charset="0"/>
                <a:cs typeface="Calibri" panose="020F0502020204030204" pitchFamily="34" charset="0"/>
              </a:rPr>
              <a:t>will</a:t>
            </a:r>
            <a:r>
              <a:rPr lang="nl-NL" dirty="0">
                <a:latin typeface="Calibri" panose="020F0502020204030204" pitchFamily="34" charset="0"/>
                <a:cs typeface="Calibri" panose="020F0502020204030204" pitchFamily="34" charset="0"/>
              </a:rPr>
              <a:t> test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test data </a:t>
            </a:r>
            <a:r>
              <a:rPr lang="nl-NL" dirty="0" err="1">
                <a:latin typeface="Calibri" panose="020F0502020204030204" pitchFamily="34" charset="0"/>
                <a:cs typeface="Calibri" panose="020F0502020204030204" pitchFamily="34" charset="0"/>
              </a:rPr>
              <a:t>with</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this</a:t>
            </a:r>
            <a:r>
              <a:rPr lang="nl-NL" dirty="0">
                <a:latin typeface="Calibri" panose="020F0502020204030204" pitchFamily="34" charset="0"/>
                <a:cs typeface="Calibri" panose="020F0502020204030204" pitchFamily="34" charset="0"/>
              </a:rPr>
              <a:t> best model. In </a:t>
            </a:r>
            <a:r>
              <a:rPr lang="nl-NL" dirty="0" err="1">
                <a:latin typeface="Calibri" panose="020F0502020204030204" pitchFamily="34" charset="0"/>
                <a:cs typeface="Calibri" panose="020F0502020204030204" pitchFamily="34" charset="0"/>
              </a:rPr>
              <a:t>both</a:t>
            </a:r>
            <a:r>
              <a:rPr lang="nl-NL" dirty="0">
                <a:latin typeface="Calibri" panose="020F0502020204030204" pitchFamily="34" charset="0"/>
                <a:cs typeface="Calibri" panose="020F0502020204030204" pitchFamily="34" charset="0"/>
              </a:rPr>
              <a:t> scenario </a:t>
            </a:r>
            <a:r>
              <a:rPr lang="nl-NL" dirty="0" err="1">
                <a:latin typeface="Calibri" panose="020F0502020204030204" pitchFamily="34" charset="0"/>
                <a:cs typeface="Calibri" panose="020F0502020204030204" pitchFamily="34" charset="0"/>
              </a:rPr>
              <a:t>Decision</a:t>
            </a:r>
            <a:r>
              <a:rPr lang="nl-NL" dirty="0">
                <a:latin typeface="Calibri" panose="020F0502020204030204" pitchFamily="34" charset="0"/>
                <a:cs typeface="Calibri" panose="020F0502020204030204" pitchFamily="34" charset="0"/>
              </a:rPr>
              <a:t> tree has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best </a:t>
            </a:r>
            <a:r>
              <a:rPr lang="nl-NL" dirty="0" err="1">
                <a:latin typeface="Calibri" panose="020F0502020204030204" pitchFamily="34" charset="0"/>
                <a:cs typeface="Calibri" panose="020F0502020204030204" pitchFamily="34" charset="0"/>
              </a:rPr>
              <a:t>result</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so</a:t>
            </a:r>
            <a:r>
              <a:rPr lang="nl-NL" dirty="0">
                <a:latin typeface="Calibri" panose="020F0502020204030204" pitchFamily="34" charset="0"/>
                <a:cs typeface="Calibri" panose="020F0502020204030204" pitchFamily="34" charset="0"/>
              </a:rPr>
              <a:t> we test </a:t>
            </a:r>
            <a:r>
              <a:rPr lang="nl-NL" dirty="0" err="1">
                <a:latin typeface="Calibri" panose="020F0502020204030204" pitchFamily="34" charset="0"/>
                <a:cs typeface="Calibri" panose="020F0502020204030204" pitchFamily="34" charset="0"/>
              </a:rPr>
              <a:t>our</a:t>
            </a:r>
            <a:r>
              <a:rPr lang="nl-NL" dirty="0">
                <a:latin typeface="Calibri" panose="020F0502020204030204" pitchFamily="34" charset="0"/>
                <a:cs typeface="Calibri" panose="020F0502020204030204" pitchFamily="34" charset="0"/>
              </a:rPr>
              <a:t> test data </a:t>
            </a:r>
            <a:r>
              <a:rPr lang="nl-NL" dirty="0" err="1">
                <a:latin typeface="Calibri" panose="020F0502020204030204" pitchFamily="34" charset="0"/>
                <a:cs typeface="Calibri" panose="020F0502020204030204" pitchFamily="34" charset="0"/>
              </a:rPr>
              <a:t>with</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Decision</a:t>
            </a:r>
            <a:r>
              <a:rPr lang="nl-NL" dirty="0">
                <a:latin typeface="Calibri" panose="020F0502020204030204" pitchFamily="34" charset="0"/>
                <a:cs typeface="Calibri" panose="020F0502020204030204" pitchFamily="34" charset="0"/>
              </a:rPr>
              <a:t> Tree. </a:t>
            </a:r>
          </a:p>
          <a:p>
            <a:r>
              <a:rPr lang="nl-NL" dirty="0">
                <a:latin typeface="Calibri" panose="020F0502020204030204" pitchFamily="34" charset="0"/>
                <a:cs typeface="Calibri" panose="020F0502020204030204" pitchFamily="34" charset="0"/>
              </a:rPr>
              <a:t>Scenario(1):                         </a:t>
            </a:r>
          </a:p>
          <a:p>
            <a:r>
              <a:rPr lang="nl-NL" dirty="0" err="1">
                <a:latin typeface="Calibri" panose="020F0502020204030204" pitchFamily="34" charset="0"/>
                <a:cs typeface="Calibri" panose="020F0502020204030204" pitchFamily="34" charset="0"/>
              </a:rPr>
              <a:t>Train_accuracy</a:t>
            </a:r>
            <a:r>
              <a:rPr lang="nl-NL" dirty="0">
                <a:latin typeface="Calibri" panose="020F0502020204030204" pitchFamily="34" charset="0"/>
                <a:cs typeface="Calibri" panose="020F0502020204030204" pitchFamily="34" charset="0"/>
              </a:rPr>
              <a:t>:    0.80</a:t>
            </a:r>
          </a:p>
          <a:p>
            <a:r>
              <a:rPr lang="nl-NL" dirty="0" err="1">
                <a:latin typeface="Calibri" panose="020F0502020204030204" pitchFamily="34" charset="0"/>
                <a:cs typeface="Calibri" panose="020F0502020204030204" pitchFamily="34" charset="0"/>
              </a:rPr>
              <a:t>CV_accuracy</a:t>
            </a:r>
            <a:r>
              <a:rPr lang="nl-NL" dirty="0">
                <a:latin typeface="Calibri" panose="020F0502020204030204" pitchFamily="34" charset="0"/>
                <a:cs typeface="Calibri" panose="020F0502020204030204" pitchFamily="34" charset="0"/>
              </a:rPr>
              <a:t>:        0.79</a:t>
            </a:r>
          </a:p>
          <a:p>
            <a:r>
              <a:rPr lang="nl-NL" dirty="0" err="1">
                <a:latin typeface="Calibri" panose="020F0502020204030204" pitchFamily="34" charset="0"/>
                <a:cs typeface="Calibri" panose="020F0502020204030204" pitchFamily="34" charset="0"/>
              </a:rPr>
              <a:t>Test_accuracy</a:t>
            </a:r>
            <a:r>
              <a:rPr lang="nl-NL" dirty="0">
                <a:latin typeface="Calibri" panose="020F0502020204030204" pitchFamily="34" charset="0"/>
                <a:cs typeface="Calibri" panose="020F0502020204030204" pitchFamily="34" charset="0"/>
              </a:rPr>
              <a:t>:      0.75 </a:t>
            </a:r>
          </a:p>
          <a:p>
            <a:endParaRPr lang="nl-NL" dirty="0"/>
          </a:p>
        </p:txBody>
      </p:sp>
    </p:spTree>
    <p:extLst>
      <p:ext uri="{BB962C8B-B14F-4D97-AF65-F5344CB8AC3E}">
        <p14:creationId xmlns:p14="http://schemas.microsoft.com/office/powerpoint/2010/main" val="563301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9ABC-7A62-5594-609E-D563AD9C7FEF}"/>
              </a:ext>
            </a:extLst>
          </p:cNvPr>
          <p:cNvSpPr>
            <a:spLocks noGrp="1"/>
          </p:cNvSpPr>
          <p:nvPr>
            <p:ph type="title"/>
          </p:nvPr>
        </p:nvSpPr>
        <p:spPr/>
        <p:txBody>
          <a:bodyPr/>
          <a:lstStyle/>
          <a:p>
            <a:r>
              <a:rPr lang="nl-NL" dirty="0">
                <a:latin typeface="Calibri" panose="020F0502020204030204" pitchFamily="34" charset="0"/>
                <a:cs typeface="Calibri" panose="020F0502020204030204" pitchFamily="34" charset="0"/>
              </a:rPr>
              <a:t>Select beste model</a:t>
            </a:r>
          </a:p>
        </p:txBody>
      </p:sp>
      <p:pic>
        <p:nvPicPr>
          <p:cNvPr id="5122" name="Picture 2">
            <a:extLst>
              <a:ext uri="{FF2B5EF4-FFF2-40B4-BE49-F238E27FC236}">
                <a16:creationId xmlns:a16="http://schemas.microsoft.com/office/drawing/2014/main" id="{8D202C93-3E6F-86B6-8CFB-7FA662D21C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4242" y="2468031"/>
            <a:ext cx="6274836" cy="41315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B32690-5A8B-18AC-B8E3-6198496A580F}"/>
              </a:ext>
            </a:extLst>
          </p:cNvPr>
          <p:cNvSpPr txBox="1"/>
          <p:nvPr/>
        </p:nvSpPr>
        <p:spPr>
          <a:xfrm>
            <a:off x="792922" y="3071191"/>
            <a:ext cx="4236277" cy="1477328"/>
          </a:xfrm>
          <a:prstGeom prst="rect">
            <a:avLst/>
          </a:prstGeom>
          <a:noFill/>
        </p:spPr>
        <p:txBody>
          <a:bodyPr wrap="square" rtlCol="0">
            <a:spAutoFit/>
          </a:bodyPr>
          <a:lstStyle/>
          <a:p>
            <a:r>
              <a:rPr lang="nl-NL" dirty="0"/>
              <a:t> </a:t>
            </a:r>
            <a:r>
              <a:rPr lang="nl-NL" dirty="0">
                <a:latin typeface="Calibri" panose="020F0502020204030204" pitchFamily="34" charset="0"/>
                <a:cs typeface="Calibri" panose="020F0502020204030204" pitchFamily="34" charset="0"/>
              </a:rPr>
              <a:t>Scenario(2): </a:t>
            </a:r>
            <a:r>
              <a:rPr lang="nl-NL" dirty="0" err="1">
                <a:latin typeface="Calibri" panose="020F0502020204030204" pitchFamily="34" charset="0"/>
                <a:cs typeface="Calibri" panose="020F0502020204030204" pitchFamily="34" charset="0"/>
              </a:rPr>
              <a:t>Train_accuracy</a:t>
            </a:r>
            <a:r>
              <a:rPr lang="nl-NL" dirty="0">
                <a:latin typeface="Calibri" panose="020F0502020204030204" pitchFamily="34" charset="0"/>
                <a:cs typeface="Calibri" panose="020F0502020204030204" pitchFamily="34" charset="0"/>
              </a:rPr>
              <a:t>:   0.81</a:t>
            </a: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CV_accuracy</a:t>
            </a:r>
            <a:r>
              <a:rPr lang="nl-NL" dirty="0">
                <a:latin typeface="Calibri" panose="020F0502020204030204" pitchFamily="34" charset="0"/>
                <a:cs typeface="Calibri" panose="020F0502020204030204" pitchFamily="34" charset="0"/>
              </a:rPr>
              <a:t>:        0.79</a:t>
            </a: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Test_accuracy</a:t>
            </a:r>
            <a:r>
              <a:rPr lang="nl-NL" dirty="0">
                <a:latin typeface="Calibri" panose="020F0502020204030204" pitchFamily="34" charset="0"/>
                <a:cs typeface="Calibri" panose="020F0502020204030204" pitchFamily="34" charset="0"/>
              </a:rPr>
              <a:t>:      0.7597</a:t>
            </a:r>
          </a:p>
          <a:p>
            <a:endParaRPr lang="nl-NL" dirty="0"/>
          </a:p>
          <a:p>
            <a:r>
              <a:rPr lang="nl-NL" dirty="0"/>
              <a:t>                                     </a:t>
            </a:r>
          </a:p>
        </p:txBody>
      </p:sp>
    </p:spTree>
    <p:extLst>
      <p:ext uri="{BB962C8B-B14F-4D97-AF65-F5344CB8AC3E}">
        <p14:creationId xmlns:p14="http://schemas.microsoft.com/office/powerpoint/2010/main" val="32037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1AF1-7835-657A-5B3A-40512360B481}"/>
              </a:ext>
            </a:extLst>
          </p:cNvPr>
          <p:cNvSpPr>
            <a:spLocks noGrp="1"/>
          </p:cNvSpPr>
          <p:nvPr>
            <p:ph type="title"/>
          </p:nvPr>
        </p:nvSpPr>
        <p:spPr/>
        <p:txBody>
          <a:bodyPr/>
          <a:lstStyle/>
          <a:p>
            <a:r>
              <a:rPr lang="nl-NL" dirty="0" err="1"/>
              <a:t>Final</a:t>
            </a:r>
            <a:r>
              <a:rPr lang="nl-NL" dirty="0"/>
              <a:t> word:</a:t>
            </a:r>
          </a:p>
        </p:txBody>
      </p:sp>
      <p:sp>
        <p:nvSpPr>
          <p:cNvPr id="3" name="Content Placeholder 2">
            <a:extLst>
              <a:ext uri="{FF2B5EF4-FFF2-40B4-BE49-F238E27FC236}">
                <a16:creationId xmlns:a16="http://schemas.microsoft.com/office/drawing/2014/main" id="{D765535F-3E87-B9A9-D1D1-5E8FA565A64D}"/>
              </a:ext>
            </a:extLst>
          </p:cNvPr>
          <p:cNvSpPr>
            <a:spLocks noGrp="1"/>
          </p:cNvSpPr>
          <p:nvPr>
            <p:ph idx="1"/>
          </p:nvPr>
        </p:nvSpPr>
        <p:spPr/>
        <p:txBody>
          <a:bodyPr/>
          <a:lstStyle/>
          <a:p>
            <a:pPr algn="l"/>
            <a:r>
              <a:rPr lang="en-GB" b="0" i="0" u="none" strike="noStrike" dirty="0">
                <a:effectLst/>
                <a:latin typeface="Calibri" panose="020F0502020204030204" pitchFamily="34" charset="0"/>
                <a:cs typeface="Calibri" panose="020F0502020204030204" pitchFamily="34" charset="0"/>
              </a:rPr>
              <a:t>Past Usage of this data:  </a:t>
            </a:r>
            <a:r>
              <a:rPr lang="en-GB" b="0" i="0" u="none" strike="noStrike" dirty="0" err="1">
                <a:effectLst/>
                <a:latin typeface="Calibri" panose="020F0502020204030204" pitchFamily="34" charset="0"/>
                <a:cs typeface="Calibri" panose="020F0502020204030204" pitchFamily="34" charset="0"/>
              </a:rPr>
              <a:t>Smith,~J.~W</a:t>
            </a:r>
            <a:r>
              <a:rPr lang="en-GB" b="0" i="0" u="none" strike="noStrike" dirty="0">
                <a:effectLst/>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Everhart,~J.~E</a:t>
            </a:r>
            <a:r>
              <a:rPr lang="en-GB" b="0" i="0" u="none" strike="noStrike" dirty="0">
                <a:effectLst/>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Dickson,~W.~C</a:t>
            </a:r>
            <a:r>
              <a:rPr lang="en-GB" b="0" i="0" u="none" strike="noStrike" dirty="0">
                <a:effectLst/>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Knowler</a:t>
            </a:r>
            <a:r>
              <a:rPr lang="en-GB" b="0" i="0" u="none" strike="noStrike" dirty="0">
                <a:effectLst/>
                <a:latin typeface="Calibri" panose="020F0502020204030204" pitchFamily="34" charset="0"/>
                <a:cs typeface="Calibri" panose="020F0502020204030204" pitchFamily="34" charset="0"/>
              </a:rPr>
              <a:t>,~W.~C., &amp; </a:t>
            </a:r>
            <a:r>
              <a:rPr lang="en-GB" b="0" i="0" u="none" strike="noStrike" dirty="0" err="1">
                <a:effectLst/>
                <a:latin typeface="Calibri" panose="020F0502020204030204" pitchFamily="34" charset="0"/>
                <a:cs typeface="Calibri" panose="020F0502020204030204" pitchFamily="34" charset="0"/>
              </a:rPr>
              <a:t>Johannes,~R.~S</a:t>
            </a:r>
            <a:r>
              <a:rPr lang="en-GB" b="0" i="0" u="none" strike="noStrike" dirty="0">
                <a:effectLst/>
                <a:latin typeface="Calibri" panose="020F0502020204030204" pitchFamily="34" charset="0"/>
                <a:cs typeface="Calibri" panose="020F0502020204030204" pitchFamily="34" charset="0"/>
              </a:rPr>
              <a:t>. (1988). Using the ADAP learning algorithm to forecast the onset of diabetes mellitus. Their ADAP algorithm makes a real-valued prediction between 0 and 1, the sensitivity and specificity of their algorithm was 76% on the remaining 192 instances.</a:t>
            </a:r>
          </a:p>
          <a:p>
            <a:r>
              <a:rPr lang="en-GB" b="0" i="0" dirty="0">
                <a:solidFill>
                  <a:srgbClr val="374151"/>
                </a:solidFill>
                <a:effectLst/>
                <a:latin typeface="Calibri" panose="020F0502020204030204" pitchFamily="34" charset="0"/>
                <a:cs typeface="Calibri" panose="020F0502020204030204" pitchFamily="34" charset="0"/>
              </a:rPr>
              <a:t>In my analysis, I meticulously experimented with various models, incorporating feature engineering and regularization techniques to enhance predictive performance. For each model, I iteratively fine-tuned the training process by experimenting with different hyperparameters to achieve optimal results. Ultimately, the Decision Tree emerged as the most successful model, boasting the highest accuracy of 76% on a set of 154 previously unseen instances.</a:t>
            </a: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869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12D7-6B1F-82ED-AF4C-B3FB51BB66C1}"/>
              </a:ext>
            </a:extLst>
          </p:cNvPr>
          <p:cNvSpPr>
            <a:spLocks noGrp="1"/>
          </p:cNvSpPr>
          <p:nvPr>
            <p:ph type="title"/>
          </p:nvPr>
        </p:nvSpPr>
        <p:spPr/>
        <p:txBody>
          <a:bodyPr/>
          <a:lstStyle/>
          <a:p>
            <a:r>
              <a:rPr lang="nl-NL" dirty="0">
                <a:latin typeface="Calibri" panose="020F0502020204030204" pitchFamily="34" charset="0"/>
                <a:cs typeface="Calibri" panose="020F0502020204030204" pitchFamily="34" charset="0"/>
              </a:rPr>
              <a:t>Data description:</a:t>
            </a:r>
          </a:p>
        </p:txBody>
      </p:sp>
      <p:sp>
        <p:nvSpPr>
          <p:cNvPr id="3" name="Content Placeholder 2">
            <a:extLst>
              <a:ext uri="{FF2B5EF4-FFF2-40B4-BE49-F238E27FC236}">
                <a16:creationId xmlns:a16="http://schemas.microsoft.com/office/drawing/2014/main" id="{0A2D22FE-9799-25D6-4FAA-D7B6AF389F7B}"/>
              </a:ext>
            </a:extLst>
          </p:cNvPr>
          <p:cNvSpPr>
            <a:spLocks noGrp="1"/>
          </p:cNvSpPr>
          <p:nvPr>
            <p:ph idx="1"/>
          </p:nvPr>
        </p:nvSpPr>
        <p:spPr/>
        <p:txBody>
          <a:bodyPr>
            <a:normAutofit/>
          </a:bodyPr>
          <a:lstStyle/>
          <a:p>
            <a:r>
              <a:rPr lang="nl-NL" b="1" dirty="0">
                <a:latin typeface="Calibri" panose="020F0502020204030204" pitchFamily="34" charset="0"/>
                <a:cs typeface="Calibri" panose="020F0502020204030204" pitchFamily="34" charset="0"/>
              </a:rPr>
              <a:t>Source:</a:t>
            </a:r>
            <a:r>
              <a:rPr lang="en-GB" b="0" i="0" u="none" strike="noStrike" dirty="0">
                <a:effectLst/>
                <a:latin typeface="Calibri" panose="020F0502020204030204" pitchFamily="34" charset="0"/>
                <a:cs typeface="Calibri" panose="020F0502020204030204" pitchFamily="34" charset="0"/>
              </a:rPr>
              <a:t>National Institute of Diabetes and Digestive and Kidney Diseases (b) Donor of database: Vincent </a:t>
            </a:r>
            <a:r>
              <a:rPr lang="en-GB" b="0" i="0" u="none" strike="noStrike" dirty="0" err="1">
                <a:effectLst/>
                <a:latin typeface="Calibri" panose="020F0502020204030204" pitchFamily="34" charset="0"/>
                <a:cs typeface="Calibri" panose="020F0502020204030204" pitchFamily="34" charset="0"/>
              </a:rPr>
              <a:t>Sigillito</a:t>
            </a:r>
            <a:r>
              <a:rPr lang="en-GB" b="0" i="0" u="none" strike="noStrike" dirty="0">
                <a:effectLst/>
                <a:latin typeface="Calibri" panose="020F0502020204030204" pitchFamily="34" charset="0"/>
                <a:cs typeface="Calibri" panose="020F0502020204030204" pitchFamily="34" charset="0"/>
              </a:rPr>
              <a:t> (</a:t>
            </a:r>
            <a:r>
              <a:rPr lang="en-GB" b="0" i="0" u="none" strike="noStrike" dirty="0" err="1">
                <a:effectLst/>
                <a:latin typeface="Calibri" panose="020F0502020204030204" pitchFamily="34" charset="0"/>
                <a:cs typeface="Calibri" panose="020F0502020204030204" pitchFamily="34" charset="0"/>
              </a:rPr>
              <a:t>vgs@aplcen.apl.jhu.edu</a:t>
            </a:r>
            <a:r>
              <a:rPr lang="en-GB" b="0" i="0" u="none" strike="noStrike" dirty="0">
                <a:effectLst/>
                <a:latin typeface="Calibri" panose="020F0502020204030204" pitchFamily="34" charset="0"/>
                <a:cs typeface="Calibri" panose="020F0502020204030204" pitchFamily="34" charset="0"/>
              </a:rPr>
              <a:t>) Research </a:t>
            </a:r>
            <a:r>
              <a:rPr lang="en-GB" b="0" i="0" u="none" strike="noStrike" dirty="0" err="1">
                <a:effectLst/>
                <a:latin typeface="Calibri" panose="020F0502020204030204" pitchFamily="34" charset="0"/>
                <a:cs typeface="Calibri" panose="020F0502020204030204" pitchFamily="34" charset="0"/>
              </a:rPr>
              <a:t>Center</a:t>
            </a:r>
            <a:r>
              <a:rPr lang="en-GB" dirty="0">
                <a:latin typeface="Calibri" panose="020F0502020204030204" pitchFamily="34" charset="0"/>
                <a:cs typeface="Calibri" panose="020F0502020204030204" pitchFamily="34" charset="0"/>
              </a:rPr>
              <a:t>.</a:t>
            </a:r>
          </a:p>
          <a:p>
            <a:r>
              <a:rPr lang="en-GB" b="1" i="0" u="none" strike="noStrike" dirty="0">
                <a:effectLst/>
                <a:latin typeface="Calibri" panose="020F0502020204030204" pitchFamily="34" charset="0"/>
                <a:cs typeface="Calibri" panose="020F0502020204030204" pitchFamily="34" charset="0"/>
              </a:rPr>
              <a:t>The diagnostic, </a:t>
            </a:r>
            <a:r>
              <a:rPr lang="en-GB" b="0" i="0" u="none" strike="noStrike" dirty="0">
                <a:effectLst/>
                <a:latin typeface="Calibri" panose="020F0502020204030204" pitchFamily="34" charset="0"/>
                <a:cs typeface="Calibri" panose="020F0502020204030204" pitchFamily="34" charset="0"/>
              </a:rPr>
              <a:t>binary-valued variable investigated is whether the patient shows signs of diabetes according to World Health Organization criteria (i.e., if the 2 hour post-load plasma glucose was at least 200 mg/dl at any survey examination or if found during routine medical care). </a:t>
            </a:r>
          </a:p>
          <a:p>
            <a:r>
              <a:rPr lang="en-GB" b="1" i="0" u="none" strike="noStrike" dirty="0">
                <a:effectLst/>
                <a:latin typeface="Calibri" panose="020F0502020204030204" pitchFamily="34" charset="0"/>
                <a:cs typeface="Calibri" panose="020F0502020204030204" pitchFamily="34" charset="0"/>
              </a:rPr>
              <a:t>Relevant Information: </a:t>
            </a:r>
            <a:r>
              <a:rPr lang="en-GB" b="0" i="0" u="none" strike="noStrike" dirty="0">
                <a:effectLst/>
                <a:latin typeface="Calibri" panose="020F0502020204030204" pitchFamily="34" charset="0"/>
                <a:cs typeface="Calibri" panose="020F0502020204030204" pitchFamily="34" charset="0"/>
              </a:rPr>
              <a:t>all patients here are females at least 21 years old of Pima Indian heritage. The population lives near Phoenix, Arizona, USA.</a:t>
            </a:r>
          </a:p>
          <a:p>
            <a:pPr marL="0" indent="0">
              <a:buNone/>
            </a:pPr>
            <a:endParaRPr lang="nl-NL" dirty="0"/>
          </a:p>
        </p:txBody>
      </p:sp>
    </p:spTree>
    <p:extLst>
      <p:ext uri="{BB962C8B-B14F-4D97-AF65-F5344CB8AC3E}">
        <p14:creationId xmlns:p14="http://schemas.microsoft.com/office/powerpoint/2010/main" val="174430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0189-6BF2-79C1-961D-C37AB31AE5BE}"/>
              </a:ext>
            </a:extLst>
          </p:cNvPr>
          <p:cNvSpPr>
            <a:spLocks noGrp="1"/>
          </p:cNvSpPr>
          <p:nvPr>
            <p:ph type="title"/>
          </p:nvPr>
        </p:nvSpPr>
        <p:spPr/>
        <p:txBody>
          <a:bodyPr/>
          <a:lstStyle/>
          <a:p>
            <a:r>
              <a:rPr lang="nl-NL" dirty="0">
                <a:latin typeface="Calibri" panose="020F0502020204030204" pitchFamily="34" charset="0"/>
                <a:cs typeface="Calibri" panose="020F0502020204030204" pitchFamily="34" charset="0"/>
              </a:rPr>
              <a:t>Data details:</a:t>
            </a:r>
          </a:p>
        </p:txBody>
      </p:sp>
      <p:sp>
        <p:nvSpPr>
          <p:cNvPr id="3" name="Content Placeholder 2">
            <a:extLst>
              <a:ext uri="{FF2B5EF4-FFF2-40B4-BE49-F238E27FC236}">
                <a16:creationId xmlns:a16="http://schemas.microsoft.com/office/drawing/2014/main" id="{CE1C1B48-71A8-7116-B7B3-58EDEA219230}"/>
              </a:ext>
            </a:extLst>
          </p:cNvPr>
          <p:cNvSpPr>
            <a:spLocks noGrp="1"/>
          </p:cNvSpPr>
          <p:nvPr>
            <p:ph idx="1"/>
          </p:nvPr>
        </p:nvSpPr>
        <p:spPr>
          <a:xfrm>
            <a:off x="1154954" y="2256183"/>
            <a:ext cx="9489855" cy="4055165"/>
          </a:xfrm>
        </p:spPr>
        <p:txBody>
          <a:bodyPr>
            <a:normAutofit fontScale="25000" lnSpcReduction="20000"/>
          </a:bodyPr>
          <a:lstStyle/>
          <a:p>
            <a:pPr algn="l">
              <a:buFont typeface="+mj-lt"/>
              <a:buAutoNum type="arabicPeriod"/>
            </a:pPr>
            <a:endParaRPr lang="en-GB" b="0" i="0" u="none" strike="noStrike" dirty="0">
              <a:effectLst/>
              <a:latin typeface="Lato" panose="020F0502020204030203" pitchFamily="34" charset="0"/>
            </a:endParaRPr>
          </a:p>
          <a:p>
            <a:pPr marL="0" indent="0">
              <a:buNone/>
            </a:pPr>
            <a:r>
              <a:rPr lang="en-GB" sz="4800" i="0" u="none" strike="noStrike" dirty="0">
                <a:effectLst/>
                <a:latin typeface="Calibri" panose="020F0502020204030204" pitchFamily="34" charset="0"/>
                <a:cs typeface="Calibri" panose="020F0502020204030204" pitchFamily="34" charset="0"/>
              </a:rPr>
              <a:t>Number of Instances: 768 </a:t>
            </a:r>
          </a:p>
          <a:p>
            <a:pPr marL="0" indent="0">
              <a:buNone/>
            </a:pPr>
            <a:r>
              <a:rPr lang="en-GB" sz="4800" i="0" u="none" strike="noStrike" dirty="0">
                <a:effectLst/>
                <a:latin typeface="Calibri" panose="020F0502020204030204" pitchFamily="34" charset="0"/>
                <a:cs typeface="Calibri" panose="020F0502020204030204" pitchFamily="34" charset="0"/>
              </a:rPr>
              <a:t>Number of Attributes: 8 plus class, </a:t>
            </a:r>
          </a:p>
          <a:p>
            <a:pPr marL="0" indent="0">
              <a:buNone/>
            </a:pPr>
            <a:r>
              <a:rPr lang="en-GB" sz="4800" i="0" u="none" strike="noStrike" dirty="0">
                <a:effectLst/>
                <a:latin typeface="Calibri" panose="020F0502020204030204" pitchFamily="34" charset="0"/>
                <a:cs typeface="Calibri" panose="020F0502020204030204" pitchFamily="34" charset="0"/>
              </a:rPr>
              <a:t>Missing Attribute Values: None</a:t>
            </a:r>
          </a:p>
          <a:p>
            <a:pPr marL="0" indent="0" algn="l">
              <a:buNone/>
            </a:pPr>
            <a:r>
              <a:rPr lang="en-GB" sz="4800" i="0" u="none" strike="noStrike" dirty="0">
                <a:effectLst/>
                <a:latin typeface="Calibri" panose="020F0502020204030204" pitchFamily="34" charset="0"/>
                <a:cs typeface="Calibri" panose="020F0502020204030204" pitchFamily="34" charset="0"/>
              </a:rPr>
              <a:t>                </a:t>
            </a:r>
          </a:p>
          <a:p>
            <a:pPr marL="0" indent="0" algn="l">
              <a:buNone/>
            </a:pPr>
            <a:r>
              <a:rPr lang="en-GB" sz="4800" b="1" i="0" u="none" strike="noStrike" dirty="0">
                <a:effectLst/>
                <a:latin typeface="Calibri" panose="020F0502020204030204" pitchFamily="34" charset="0"/>
                <a:cs typeface="Calibri" panose="020F0502020204030204" pitchFamily="34" charset="0"/>
              </a:rPr>
              <a:t>Preg</a:t>
            </a:r>
            <a:r>
              <a:rPr lang="en-GB" sz="4800" i="0" u="none" strike="noStrike" dirty="0">
                <a:effectLst/>
                <a:latin typeface="Calibri" panose="020F0502020204030204" pitchFamily="34" charset="0"/>
                <a:cs typeface="Calibri" panose="020F0502020204030204" pitchFamily="34" charset="0"/>
              </a:rPr>
              <a:t>:        Number of times pregnant</a:t>
            </a:r>
          </a:p>
          <a:p>
            <a:pPr marL="0" indent="0" algn="l">
              <a:buNone/>
            </a:pPr>
            <a:r>
              <a:rPr lang="en-GB" sz="4800" b="1" i="0" u="none" strike="noStrike" dirty="0">
                <a:effectLst/>
                <a:latin typeface="Calibri" panose="020F0502020204030204" pitchFamily="34" charset="0"/>
                <a:cs typeface="Calibri" panose="020F0502020204030204" pitchFamily="34" charset="0"/>
              </a:rPr>
              <a:t>Plas:         </a:t>
            </a:r>
            <a:r>
              <a:rPr lang="en-GB" sz="4800" i="0" u="none" strike="noStrike" dirty="0">
                <a:effectLst/>
                <a:latin typeface="Calibri" panose="020F0502020204030204" pitchFamily="34" charset="0"/>
                <a:cs typeface="Calibri" panose="020F0502020204030204" pitchFamily="34" charset="0"/>
              </a:rPr>
              <a:t>Plasma glucose concentration a 2 hours in an oral glucose tolerance test Diastolic </a:t>
            </a:r>
          </a:p>
          <a:p>
            <a:pPr marL="0" indent="0" algn="l">
              <a:buNone/>
            </a:pPr>
            <a:r>
              <a:rPr lang="en-GB" sz="4800" i="0" u="none" strike="noStrike" dirty="0">
                <a:effectLst/>
                <a:latin typeface="Calibri" panose="020F0502020204030204" pitchFamily="34" charset="0"/>
                <a:cs typeface="Calibri" panose="020F0502020204030204" pitchFamily="34" charset="0"/>
              </a:rPr>
              <a:t>                 blood pressure (mm Hg)</a:t>
            </a:r>
          </a:p>
          <a:p>
            <a:pPr marL="0" indent="0" algn="l">
              <a:buNone/>
            </a:pPr>
            <a:r>
              <a:rPr lang="en-GB" sz="4800" b="1" dirty="0">
                <a:latin typeface="Calibri" panose="020F0502020204030204" pitchFamily="34" charset="0"/>
                <a:cs typeface="Calibri" panose="020F0502020204030204" pitchFamily="34" charset="0"/>
              </a:rPr>
              <a:t>Skin:        </a:t>
            </a:r>
            <a:r>
              <a:rPr lang="en-GB" sz="4800" i="0" u="none" strike="noStrike" dirty="0">
                <a:effectLst/>
                <a:latin typeface="Calibri" panose="020F0502020204030204" pitchFamily="34" charset="0"/>
                <a:cs typeface="Calibri" panose="020F0502020204030204" pitchFamily="34" charset="0"/>
              </a:rPr>
              <a:t>Triceps skin fold thickness (mm)</a:t>
            </a:r>
          </a:p>
          <a:p>
            <a:pPr marL="0" indent="0" algn="l">
              <a:buNone/>
            </a:pPr>
            <a:r>
              <a:rPr lang="en-GB" sz="4800" b="1" i="0" u="none" strike="noStrike" dirty="0">
                <a:effectLst/>
                <a:latin typeface="Calibri" panose="020F0502020204030204" pitchFamily="34" charset="0"/>
                <a:cs typeface="Calibri" panose="020F0502020204030204" pitchFamily="34" charset="0"/>
              </a:rPr>
              <a:t>Insulin:    </a:t>
            </a:r>
            <a:r>
              <a:rPr lang="en-GB" sz="4800" i="0" u="none" strike="noStrike" dirty="0">
                <a:effectLst/>
                <a:latin typeface="Calibri" panose="020F0502020204030204" pitchFamily="34" charset="0"/>
                <a:cs typeface="Calibri" panose="020F0502020204030204" pitchFamily="34" charset="0"/>
              </a:rPr>
              <a:t>2-Hour serum insulin (mu U/ml)</a:t>
            </a:r>
          </a:p>
          <a:p>
            <a:pPr marL="0" indent="0" algn="l">
              <a:buNone/>
            </a:pPr>
            <a:r>
              <a:rPr lang="en-GB" sz="4800" b="1" i="0" u="none" strike="noStrike" dirty="0">
                <a:effectLst/>
                <a:latin typeface="Calibri" panose="020F0502020204030204" pitchFamily="34" charset="0"/>
                <a:cs typeface="Calibri" panose="020F0502020204030204" pitchFamily="34" charset="0"/>
              </a:rPr>
              <a:t>Mass:       </a:t>
            </a:r>
            <a:r>
              <a:rPr lang="en-GB" sz="4800" i="0" u="none" strike="noStrike" dirty="0">
                <a:effectLst/>
                <a:latin typeface="Calibri" panose="020F0502020204030204" pitchFamily="34" charset="0"/>
                <a:cs typeface="Calibri" panose="020F0502020204030204" pitchFamily="34" charset="0"/>
              </a:rPr>
              <a:t>Body mass index (weight in kg/(height in m)^2)</a:t>
            </a:r>
          </a:p>
          <a:p>
            <a:pPr marL="0" indent="0" algn="l">
              <a:buNone/>
            </a:pPr>
            <a:r>
              <a:rPr lang="en-GB" sz="4800" b="1" i="0" u="none" strike="noStrike" dirty="0">
                <a:effectLst/>
                <a:latin typeface="Calibri" panose="020F0502020204030204" pitchFamily="34" charset="0"/>
                <a:cs typeface="Calibri" panose="020F0502020204030204" pitchFamily="34" charset="0"/>
              </a:rPr>
              <a:t>Pred:        </a:t>
            </a:r>
            <a:r>
              <a:rPr lang="en-GB" sz="4800" i="0" u="none" strike="noStrike" dirty="0">
                <a:effectLst/>
                <a:latin typeface="Calibri" panose="020F0502020204030204" pitchFamily="34" charset="0"/>
                <a:cs typeface="Calibri" panose="020F0502020204030204" pitchFamily="34" charset="0"/>
              </a:rPr>
              <a:t>Diabetes pedigree function</a:t>
            </a:r>
          </a:p>
          <a:p>
            <a:pPr marL="0" indent="0" algn="l">
              <a:buNone/>
            </a:pPr>
            <a:r>
              <a:rPr lang="en-GB" sz="4800" b="1" i="0" u="none" strike="noStrike" dirty="0">
                <a:effectLst/>
                <a:latin typeface="Calibri" panose="020F0502020204030204" pitchFamily="34" charset="0"/>
                <a:cs typeface="Calibri" panose="020F0502020204030204" pitchFamily="34" charset="0"/>
              </a:rPr>
              <a:t>Age:         </a:t>
            </a:r>
            <a:r>
              <a:rPr lang="en-GB" sz="4800" i="0" u="none" strike="noStrike" dirty="0">
                <a:effectLst/>
                <a:latin typeface="Calibri" panose="020F0502020204030204" pitchFamily="34" charset="0"/>
                <a:cs typeface="Calibri" panose="020F0502020204030204" pitchFamily="34" charset="0"/>
              </a:rPr>
              <a:t>Age (years)</a:t>
            </a:r>
          </a:p>
          <a:p>
            <a:pPr marL="0" indent="0" algn="l">
              <a:buNone/>
            </a:pPr>
            <a:r>
              <a:rPr lang="en-GB" sz="4800" b="1" i="0" u="none" strike="noStrike" dirty="0">
                <a:effectLst/>
                <a:latin typeface="Calibri" panose="020F0502020204030204" pitchFamily="34" charset="0"/>
                <a:cs typeface="Calibri" panose="020F0502020204030204" pitchFamily="34" charset="0"/>
              </a:rPr>
              <a:t>Class: </a:t>
            </a:r>
            <a:r>
              <a:rPr lang="en-GB" sz="4800" i="0" u="none" strike="noStrike" dirty="0">
                <a:effectLst/>
                <a:latin typeface="Calibri" panose="020F0502020204030204" pitchFamily="34" charset="0"/>
                <a:cs typeface="Calibri" panose="020F0502020204030204" pitchFamily="34" charset="0"/>
              </a:rPr>
              <a:t>      Variable (0 or 1)</a:t>
            </a:r>
          </a:p>
          <a:p>
            <a:pPr marL="0" indent="0">
              <a:buNone/>
            </a:pPr>
            <a:br>
              <a:rPr lang="en-GB" dirty="0"/>
            </a:br>
            <a:endParaRPr lang="nl-NL" dirty="0"/>
          </a:p>
        </p:txBody>
      </p:sp>
    </p:spTree>
    <p:extLst>
      <p:ext uri="{BB962C8B-B14F-4D97-AF65-F5344CB8AC3E}">
        <p14:creationId xmlns:p14="http://schemas.microsoft.com/office/powerpoint/2010/main" val="323453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054-1B0E-4E6E-8B4A-AA5D58EBC38E}"/>
              </a:ext>
            </a:extLst>
          </p:cNvPr>
          <p:cNvSpPr>
            <a:spLocks noGrp="1"/>
          </p:cNvSpPr>
          <p:nvPr>
            <p:ph type="title"/>
          </p:nvPr>
        </p:nvSpPr>
        <p:spPr/>
        <p:txBody>
          <a:bodyPr/>
          <a:lstStyle/>
          <a:p>
            <a:r>
              <a:rPr lang="nl-NL" dirty="0"/>
              <a:t>Data Exploration and Feature Analysis</a:t>
            </a:r>
          </a:p>
        </p:txBody>
      </p:sp>
      <p:sp>
        <p:nvSpPr>
          <p:cNvPr id="3" name="Content Placeholder 2">
            <a:extLst>
              <a:ext uri="{FF2B5EF4-FFF2-40B4-BE49-F238E27FC236}">
                <a16:creationId xmlns:a16="http://schemas.microsoft.com/office/drawing/2014/main" id="{8951FFA6-DF13-35B0-730D-BF7FCBAC493E}"/>
              </a:ext>
            </a:extLst>
          </p:cNvPr>
          <p:cNvSpPr>
            <a:spLocks noGrp="1"/>
          </p:cNvSpPr>
          <p:nvPr>
            <p:ph idx="1"/>
          </p:nvPr>
        </p:nvSpPr>
        <p:spPr>
          <a:xfrm>
            <a:off x="1154954" y="2286000"/>
            <a:ext cx="8825659" cy="3733800"/>
          </a:xfrm>
        </p:spPr>
        <p:txBody>
          <a:bodyPr>
            <a:noAutofit/>
          </a:bodyPr>
          <a:lstStyle/>
          <a:p>
            <a:r>
              <a:rPr lang="nl-NL" dirty="0">
                <a:latin typeface="Calibri" panose="020F0502020204030204" pitchFamily="34" charset="0"/>
                <a:cs typeface="Calibri" panose="020F0502020204030204" pitchFamily="34" charset="0"/>
              </a:rPr>
              <a:t>Display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data types of each column: </a:t>
            </a:r>
            <a:r>
              <a:rPr lang="nl-NL" sz="1050" dirty="0">
                <a:latin typeface="Calibri" panose="020F0502020204030204" pitchFamily="34" charset="0"/>
                <a:cs typeface="Calibri" panose="020F0502020204030204" pitchFamily="34" charset="0"/>
              </a:rPr>
              <a:t>8columns:Float, 1 column: object</a:t>
            </a:r>
          </a:p>
          <a:p>
            <a:r>
              <a:rPr lang="nl-NL" dirty="0">
                <a:latin typeface="Calibri" panose="020F0502020204030204" pitchFamily="34" charset="0"/>
                <a:cs typeface="Calibri" panose="020F0502020204030204" pitchFamily="34" charset="0"/>
              </a:rPr>
              <a:t>Display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range of </a:t>
            </a:r>
            <a:r>
              <a:rPr lang="nl-NL" dirty="0" err="1">
                <a:latin typeface="Calibri" panose="020F0502020204030204" pitchFamily="34" charset="0"/>
                <a:cs typeface="Calibri" panose="020F0502020204030204" pitchFamily="34" charset="0"/>
              </a:rPr>
              <a:t>values</a:t>
            </a:r>
            <a:r>
              <a:rPr lang="nl-NL" dirty="0">
                <a:latin typeface="Calibri" panose="020F0502020204030204" pitchFamily="34" charset="0"/>
                <a:cs typeface="Calibri" panose="020F0502020204030204" pitchFamily="34" charset="0"/>
              </a:rPr>
              <a:t> in each column: </a:t>
            </a:r>
            <a:r>
              <a:rPr lang="nl-NL" sz="1050" dirty="0">
                <a:latin typeface="Calibri" panose="020F0502020204030204" pitchFamily="34" charset="0"/>
                <a:cs typeface="Calibri" panose="020F0502020204030204" pitchFamily="34" charset="0"/>
              </a:rPr>
              <a:t>max:846 , min:2.3(we </a:t>
            </a:r>
            <a:r>
              <a:rPr lang="nl-NL" sz="1050" dirty="0" err="1">
                <a:latin typeface="Calibri" panose="020F0502020204030204" pitchFamily="34" charset="0"/>
                <a:cs typeface="Calibri" panose="020F0502020204030204" pitchFamily="34" charset="0"/>
              </a:rPr>
              <a:t>need</a:t>
            </a:r>
            <a:r>
              <a:rPr lang="nl-NL" sz="1050" dirty="0">
                <a:latin typeface="Calibri" panose="020F0502020204030204" pitchFamily="34" charset="0"/>
                <a:cs typeface="Calibri" panose="020F0502020204030204" pitchFamily="34" charset="0"/>
              </a:rPr>
              <a:t> </a:t>
            </a:r>
            <a:r>
              <a:rPr lang="nl-NL" sz="1050" dirty="0" err="1">
                <a:latin typeface="Calibri" panose="020F0502020204030204" pitchFamily="34" charset="0"/>
                <a:cs typeface="Calibri" panose="020F0502020204030204" pitchFamily="34" charset="0"/>
              </a:rPr>
              <a:t>scale</a:t>
            </a:r>
            <a:r>
              <a:rPr lang="nl-NL" sz="1050" dirty="0">
                <a:latin typeface="Calibri" panose="020F0502020204030204" pitchFamily="34" charset="0"/>
                <a:cs typeface="Calibri" panose="020F0502020204030204" pitchFamily="34" charset="0"/>
              </a:rPr>
              <a:t> data)</a:t>
            </a:r>
          </a:p>
          <a:p>
            <a:r>
              <a:rPr lang="nl-NL" dirty="0" err="1">
                <a:latin typeface="Calibri" panose="020F0502020204030204" pitchFamily="34" charset="0"/>
                <a:cs typeface="Calibri" panose="020F0502020204030204" pitchFamily="34" charset="0"/>
              </a:rPr>
              <a:t>calculate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the</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total</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number</a:t>
            </a:r>
            <a:r>
              <a:rPr lang="nl-NL" dirty="0">
                <a:latin typeface="Calibri" panose="020F0502020204030204" pitchFamily="34" charset="0"/>
                <a:cs typeface="Calibri" panose="020F0502020204030204" pitchFamily="34" charset="0"/>
              </a:rPr>
              <a:t> of each category: </a:t>
            </a:r>
            <a:r>
              <a:rPr lang="nl-NL" sz="1100" dirty="0">
                <a:latin typeface="Calibri" panose="020F0502020204030204" pitchFamily="34" charset="0"/>
                <a:cs typeface="Calibri" panose="020F0502020204030204" pitchFamily="34" charset="0"/>
              </a:rPr>
              <a:t>y_0: 500,  y_1:   268(we </a:t>
            </a:r>
            <a:r>
              <a:rPr lang="nl-NL" sz="1100" dirty="0" err="1">
                <a:latin typeface="Calibri" panose="020F0502020204030204" pitchFamily="34" charset="0"/>
                <a:cs typeface="Calibri" panose="020F0502020204030204" pitchFamily="34" charset="0"/>
              </a:rPr>
              <a:t>need</a:t>
            </a:r>
            <a:r>
              <a:rPr lang="nl-NL" sz="1100" dirty="0">
                <a:latin typeface="Calibri" panose="020F0502020204030204" pitchFamily="34" charset="0"/>
                <a:cs typeface="Calibri" panose="020F0502020204030204" pitchFamily="34" charset="0"/>
              </a:rPr>
              <a:t> </a:t>
            </a:r>
            <a:r>
              <a:rPr lang="nl-NL" sz="1100" dirty="0" err="1">
                <a:latin typeface="Calibri" panose="020F0502020204030204" pitchFamily="34" charset="0"/>
                <a:cs typeface="Calibri" panose="020F0502020204030204" pitchFamily="34" charset="0"/>
              </a:rPr>
              <a:t>resampel</a:t>
            </a:r>
            <a:r>
              <a:rPr lang="nl-NL" sz="1100" dirty="0">
                <a:latin typeface="Calibri" panose="020F0502020204030204" pitchFamily="34" charset="0"/>
                <a:cs typeface="Calibri" panose="020F0502020204030204" pitchFamily="34" charset="0"/>
              </a:rPr>
              <a:t> Train data)    </a:t>
            </a:r>
          </a:p>
          <a:p>
            <a:r>
              <a:rPr lang="nl-NL" dirty="0">
                <a:latin typeface="Calibri" panose="020F0502020204030204" pitchFamily="34" charset="0"/>
                <a:cs typeface="Calibri" panose="020F0502020204030204" pitchFamily="34" charset="0"/>
              </a:rPr>
              <a:t>Check missing </a:t>
            </a:r>
            <a:r>
              <a:rPr lang="nl-NL" dirty="0" err="1">
                <a:latin typeface="Calibri" panose="020F0502020204030204" pitchFamily="34" charset="0"/>
                <a:cs typeface="Calibri" panose="020F0502020204030204" pitchFamily="34" charset="0"/>
              </a:rPr>
              <a:t>values</a:t>
            </a:r>
            <a:r>
              <a:rPr lang="nl-NL" dirty="0">
                <a:latin typeface="Calibri" panose="020F0502020204030204" pitchFamily="34" charset="0"/>
                <a:cs typeface="Calibri" panose="020F0502020204030204" pitchFamily="34" charset="0"/>
              </a:rPr>
              <a:t>:</a:t>
            </a:r>
            <a:r>
              <a:rPr lang="en-GB" dirty="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The column '</a:t>
            </a:r>
            <a:r>
              <a:rPr lang="en-GB" sz="1000" dirty="0" err="1">
                <a:latin typeface="Calibri" panose="020F0502020204030204" pitchFamily="34" charset="0"/>
                <a:cs typeface="Calibri" panose="020F0502020204030204" pitchFamily="34" charset="0"/>
              </a:rPr>
              <a:t>plas</a:t>
            </a:r>
            <a:r>
              <a:rPr lang="en-GB" sz="1000" dirty="0">
                <a:latin typeface="Calibri" panose="020F0502020204030204" pitchFamily="34" charset="0"/>
                <a:cs typeface="Calibri" panose="020F0502020204030204" pitchFamily="34" charset="0"/>
              </a:rPr>
              <a:t>' has 5 zero values. </a:t>
            </a:r>
          </a:p>
          <a:p>
            <a:pPr marL="0" indent="0">
              <a:buNone/>
            </a:pPr>
            <a:r>
              <a:rPr lang="en-GB" sz="1000" dirty="0">
                <a:latin typeface="Calibri" panose="020F0502020204030204" pitchFamily="34" charset="0"/>
                <a:cs typeface="Calibri" panose="020F0502020204030204" pitchFamily="34" charset="0"/>
              </a:rPr>
              <a:t>                                                                                    The column '</a:t>
            </a:r>
            <a:r>
              <a:rPr lang="en-GB" sz="1000" dirty="0" err="1">
                <a:latin typeface="Calibri" panose="020F0502020204030204" pitchFamily="34" charset="0"/>
                <a:cs typeface="Calibri" panose="020F0502020204030204" pitchFamily="34" charset="0"/>
              </a:rPr>
              <a:t>pres</a:t>
            </a:r>
            <a:r>
              <a:rPr lang="en-GB" sz="1000" dirty="0">
                <a:latin typeface="Calibri" panose="020F0502020204030204" pitchFamily="34" charset="0"/>
                <a:cs typeface="Calibri" panose="020F0502020204030204" pitchFamily="34" charset="0"/>
              </a:rPr>
              <a:t>' has 35 zero values.</a:t>
            </a:r>
          </a:p>
          <a:p>
            <a:pPr marL="0" indent="0">
              <a:buNone/>
            </a:pPr>
            <a:r>
              <a:rPr lang="en-GB" sz="1000" dirty="0">
                <a:latin typeface="Calibri" panose="020F0502020204030204" pitchFamily="34" charset="0"/>
                <a:cs typeface="Calibri" panose="020F0502020204030204" pitchFamily="34" charset="0"/>
              </a:rPr>
              <a:t>                                                                                    The column 'skin' has 227 zero values. </a:t>
            </a:r>
          </a:p>
          <a:p>
            <a:pPr marL="0" indent="0">
              <a:buNone/>
            </a:pPr>
            <a:r>
              <a:rPr lang="en-GB" sz="1000" dirty="0">
                <a:latin typeface="Calibri" panose="020F0502020204030204" pitchFamily="34" charset="0"/>
                <a:cs typeface="Calibri" panose="020F0502020204030204" pitchFamily="34" charset="0"/>
              </a:rPr>
              <a:t>                                                                                    The column '</a:t>
            </a:r>
            <a:r>
              <a:rPr lang="en-GB" sz="1000" dirty="0" err="1">
                <a:latin typeface="Calibri" panose="020F0502020204030204" pitchFamily="34" charset="0"/>
                <a:cs typeface="Calibri" panose="020F0502020204030204" pitchFamily="34" charset="0"/>
              </a:rPr>
              <a:t>insu</a:t>
            </a:r>
            <a:r>
              <a:rPr lang="en-GB" sz="1000" dirty="0">
                <a:latin typeface="Calibri" panose="020F0502020204030204" pitchFamily="34" charset="0"/>
                <a:cs typeface="Calibri" panose="020F0502020204030204" pitchFamily="34" charset="0"/>
              </a:rPr>
              <a:t>' has 374 zero values. </a:t>
            </a:r>
          </a:p>
          <a:p>
            <a:pPr marL="0" indent="0">
              <a:buNone/>
            </a:pPr>
            <a:r>
              <a:rPr lang="en-GB" sz="1000" dirty="0">
                <a:latin typeface="Calibri" panose="020F0502020204030204" pitchFamily="34" charset="0"/>
                <a:cs typeface="Calibri" panose="020F0502020204030204" pitchFamily="34" charset="0"/>
              </a:rPr>
              <a:t>                                                                                     The column 'mass' has 11 zero values.</a:t>
            </a:r>
          </a:p>
          <a:p>
            <a:pPr marL="0" indent="0">
              <a:buNone/>
            </a:pPr>
            <a:r>
              <a:rPr lang="en-GB" sz="1050" dirty="0">
                <a:latin typeface="Calibri" panose="020F0502020204030204" pitchFamily="34" charset="0"/>
                <a:cs typeface="Calibri" panose="020F0502020204030204" pitchFamily="34" charset="0"/>
              </a:rPr>
              <a:t>                                                                                The column '</a:t>
            </a:r>
            <a:r>
              <a:rPr lang="en-GB" sz="1050" dirty="0" err="1">
                <a:latin typeface="Calibri" panose="020F0502020204030204" pitchFamily="34" charset="0"/>
                <a:cs typeface="Calibri" panose="020F0502020204030204" pitchFamily="34" charset="0"/>
              </a:rPr>
              <a:t>preg</a:t>
            </a:r>
            <a:r>
              <a:rPr lang="en-GB" sz="1050" dirty="0">
                <a:latin typeface="Calibri" panose="020F0502020204030204" pitchFamily="34" charset="0"/>
                <a:cs typeface="Calibri" panose="020F0502020204030204" pitchFamily="34" charset="0"/>
              </a:rPr>
              <a:t>' has 111 zero values.</a:t>
            </a:r>
          </a:p>
          <a:p>
            <a:pPr marL="0" indent="0">
              <a:buNone/>
            </a:pPr>
            <a:endParaRPr lang="en-GB" sz="1050"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Reshape data to ensure split data successfully: </a:t>
            </a:r>
            <a:r>
              <a:rPr lang="en-GB" sz="1050" dirty="0">
                <a:latin typeface="Calibri" panose="020F0502020204030204" pitchFamily="34" charset="0"/>
                <a:cs typeface="Calibri" panose="020F0502020204030204" pitchFamily="34" charset="0"/>
              </a:rPr>
              <a:t>(768, 8)</a:t>
            </a:r>
            <a:endParaRPr lang="nl-NL" sz="1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5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8ED5-14B9-5B24-7CF0-547C19BE4EC3}"/>
              </a:ext>
            </a:extLst>
          </p:cNvPr>
          <p:cNvSpPr>
            <a:spLocks noGrp="1"/>
          </p:cNvSpPr>
          <p:nvPr>
            <p:ph type="title"/>
          </p:nvPr>
        </p:nvSpPr>
        <p:spPr/>
        <p:txBody>
          <a:bodyPr/>
          <a:lstStyle/>
          <a:p>
            <a:r>
              <a:rPr lang="nl-NL" sz="2800" dirty="0">
                <a:latin typeface="Calibri" panose="020F0502020204030204" pitchFamily="34" charset="0"/>
                <a:cs typeface="Calibri" panose="020F0502020204030204" pitchFamily="34" charset="0"/>
              </a:rPr>
              <a:t>We have </a:t>
            </a:r>
            <a:r>
              <a:rPr lang="nl-NL" sz="2800" dirty="0" err="1">
                <a:latin typeface="Calibri" panose="020F0502020204030204" pitchFamily="34" charset="0"/>
                <a:cs typeface="Calibri" panose="020F0502020204030204" pitchFamily="34" charset="0"/>
              </a:rPr>
              <a:t>unlogic</a:t>
            </a:r>
            <a:r>
              <a:rPr lang="nl-NL" sz="2800" dirty="0">
                <a:latin typeface="Calibri" panose="020F0502020204030204" pitchFamily="34" charset="0"/>
                <a:cs typeface="Calibri" panose="020F0502020204030204" pitchFamily="34" charset="0"/>
              </a:rPr>
              <a:t> zero </a:t>
            </a:r>
            <a:r>
              <a:rPr lang="nl-NL" sz="2800" dirty="0" err="1">
                <a:latin typeface="Calibri" panose="020F0502020204030204" pitchFamily="34" charset="0"/>
                <a:cs typeface="Calibri" panose="020F0502020204030204" pitchFamily="34" charset="0"/>
              </a:rPr>
              <a:t>values</a:t>
            </a:r>
            <a:r>
              <a:rPr lang="nl-NL" sz="2800" dirty="0">
                <a:latin typeface="Calibri" panose="020F0502020204030204" pitchFamily="34" charset="0"/>
                <a:cs typeface="Calibri" panose="020F0502020204030204" pitchFamily="34" charset="0"/>
              </a:rPr>
              <a:t>, </a:t>
            </a:r>
            <a:r>
              <a:rPr lang="nl-NL" sz="2800" dirty="0" err="1">
                <a:latin typeface="Calibri" panose="020F0502020204030204" pitchFamily="34" charset="0"/>
                <a:cs typeface="Calibri" panose="020F0502020204030204" pitchFamily="34" charset="0"/>
              </a:rPr>
              <a:t>how</a:t>
            </a:r>
            <a:r>
              <a:rPr lang="nl-NL" sz="2800" dirty="0">
                <a:latin typeface="Calibri" panose="020F0502020204030204" pitchFamily="34" charset="0"/>
                <a:cs typeface="Calibri" panose="020F0502020204030204" pitchFamily="34" charset="0"/>
              </a:rPr>
              <a:t> </a:t>
            </a:r>
            <a:r>
              <a:rPr lang="nl-NL" sz="2800" dirty="0" err="1">
                <a:latin typeface="Calibri" panose="020F0502020204030204" pitchFamily="34" charset="0"/>
                <a:cs typeface="Calibri" panose="020F0502020204030204" pitchFamily="34" charset="0"/>
              </a:rPr>
              <a:t>can</a:t>
            </a:r>
            <a:r>
              <a:rPr lang="nl-NL" sz="2800" dirty="0">
                <a:latin typeface="Calibri" panose="020F0502020204030204" pitchFamily="34" charset="0"/>
                <a:cs typeface="Calibri" panose="020F0502020204030204" pitchFamily="34" charset="0"/>
              </a:rPr>
              <a:t> we deal </a:t>
            </a:r>
            <a:r>
              <a:rPr lang="nl-NL" sz="2800" dirty="0" err="1">
                <a:latin typeface="Calibri" panose="020F0502020204030204" pitchFamily="34" charset="0"/>
                <a:cs typeface="Calibri" panose="020F0502020204030204" pitchFamily="34" charset="0"/>
              </a:rPr>
              <a:t>with</a:t>
            </a:r>
            <a:r>
              <a:rPr lang="nl-NL" sz="2800" dirty="0">
                <a:latin typeface="Calibri" panose="020F0502020204030204" pitchFamily="34" charset="0"/>
                <a:cs typeface="Calibri" panose="020F0502020204030204" pitchFamily="34" charset="0"/>
              </a:rPr>
              <a:t> </a:t>
            </a:r>
            <a:r>
              <a:rPr lang="nl-NL" sz="2800" dirty="0" err="1">
                <a:latin typeface="Calibri" panose="020F0502020204030204" pitchFamily="34" charset="0"/>
                <a:cs typeface="Calibri" panose="020F0502020204030204" pitchFamily="34" charset="0"/>
              </a:rPr>
              <a:t>this</a:t>
            </a:r>
            <a:r>
              <a:rPr lang="nl-NL" sz="2800" dirty="0">
                <a:latin typeface="Calibri" panose="020F0502020204030204" pitchFamily="34" charset="0"/>
                <a:cs typeface="Calibri" panose="020F0502020204030204" pitchFamily="34" charset="0"/>
              </a:rPr>
              <a:t> </a:t>
            </a:r>
            <a:r>
              <a:rPr lang="nl-NL" sz="2800" dirty="0" err="1">
                <a:latin typeface="Calibri" panose="020F0502020204030204" pitchFamily="34" charset="0"/>
                <a:cs typeface="Calibri" panose="020F0502020204030204" pitchFamily="34" charset="0"/>
              </a:rPr>
              <a:t>problem</a:t>
            </a:r>
            <a:r>
              <a:rPr lang="nl-NL" sz="2800" dirty="0">
                <a:latin typeface="Calibri" panose="020F0502020204030204" pitchFamily="34" charset="0"/>
                <a:cs typeface="Calibri" panose="020F0502020204030204" pitchFamily="34" charset="0"/>
              </a:rPr>
              <a:t>?</a:t>
            </a:r>
          </a:p>
        </p:txBody>
      </p:sp>
      <p:sp>
        <p:nvSpPr>
          <p:cNvPr id="3" name="Content Placeholder 2">
            <a:extLst>
              <a:ext uri="{FF2B5EF4-FFF2-40B4-BE49-F238E27FC236}">
                <a16:creationId xmlns:a16="http://schemas.microsoft.com/office/drawing/2014/main" id="{B0CB84CF-ECCE-D117-414B-581CA6788F7A}"/>
              </a:ext>
            </a:extLst>
          </p:cNvPr>
          <p:cNvSpPr>
            <a:spLocks noGrp="1"/>
          </p:cNvSpPr>
          <p:nvPr>
            <p:ph idx="1"/>
          </p:nvPr>
        </p:nvSpPr>
        <p:spPr/>
        <p:txBody>
          <a:bodyPr>
            <a:normAutofit lnSpcReduction="10000"/>
          </a:bodyPr>
          <a:lstStyle/>
          <a:p>
            <a:pPr algn="l"/>
            <a:r>
              <a:rPr lang="en-GB" b="0" i="0" dirty="0">
                <a:effectLst/>
                <a:latin typeface="Calibri" panose="020F0502020204030204" pitchFamily="34" charset="0"/>
                <a:cs typeface="Calibri" panose="020F0502020204030204" pitchFamily="34" charset="0"/>
              </a:rPr>
              <a:t>It doesn't make sense that the '</a:t>
            </a:r>
            <a:r>
              <a:rPr lang="en-GB" b="0" i="0" dirty="0" err="1">
                <a:effectLst/>
                <a:latin typeface="Calibri" panose="020F0502020204030204" pitchFamily="34" charset="0"/>
                <a:cs typeface="Calibri" panose="020F0502020204030204" pitchFamily="34" charset="0"/>
              </a:rPr>
              <a:t>plas</a:t>
            </a:r>
            <a:r>
              <a:rPr lang="en-GB" b="0" i="0" dirty="0">
                <a:effectLst/>
                <a:latin typeface="Calibri" panose="020F0502020204030204" pitchFamily="34" charset="0"/>
                <a:cs typeface="Calibri" panose="020F0502020204030204" pitchFamily="34" charset="0"/>
              </a:rPr>
              <a:t>', '</a:t>
            </a:r>
            <a:r>
              <a:rPr lang="en-GB" b="0" i="0" dirty="0" err="1">
                <a:effectLst/>
                <a:latin typeface="Calibri" panose="020F0502020204030204" pitchFamily="34" charset="0"/>
                <a:cs typeface="Calibri" panose="020F0502020204030204" pitchFamily="34" charset="0"/>
              </a:rPr>
              <a:t>pres</a:t>
            </a:r>
            <a:r>
              <a:rPr lang="en-GB" b="0" i="0" dirty="0">
                <a:effectLst/>
                <a:latin typeface="Calibri" panose="020F0502020204030204" pitchFamily="34" charset="0"/>
                <a:cs typeface="Calibri" panose="020F0502020204030204" pitchFamily="34" charset="0"/>
              </a:rPr>
              <a:t>', 'skin', and 'mass' columns include zero values. Given this observation, it is possible that these zeros are indicative of missing values. While it is plausible for the '</a:t>
            </a:r>
            <a:r>
              <a:rPr lang="en-GB" b="0" i="0" dirty="0" err="1">
                <a:effectLst/>
                <a:latin typeface="Calibri" panose="020F0502020204030204" pitchFamily="34" charset="0"/>
                <a:cs typeface="Calibri" panose="020F0502020204030204" pitchFamily="34" charset="0"/>
              </a:rPr>
              <a:t>insu</a:t>
            </a:r>
            <a:r>
              <a:rPr lang="en-GB" b="0" i="0" dirty="0">
                <a:effectLst/>
                <a:latin typeface="Calibri" panose="020F0502020204030204" pitchFamily="34" charset="0"/>
                <a:cs typeface="Calibri" panose="020F0502020204030204" pitchFamily="34" charset="0"/>
              </a:rPr>
              <a:t>' column to contain zeros, having 374 exact zero values raises concerns.</a:t>
            </a:r>
          </a:p>
          <a:p>
            <a:pPr algn="l"/>
            <a:r>
              <a:rPr lang="en-GB" b="0" i="0" dirty="0">
                <a:effectLst/>
                <a:latin typeface="Calibri" panose="020F0502020204030204" pitchFamily="34" charset="0"/>
                <a:cs typeface="Calibri" panose="020F0502020204030204" pitchFamily="34" charset="0"/>
              </a:rPr>
              <a:t>One potential explanation for the abundance of zeros in the '</a:t>
            </a:r>
            <a:r>
              <a:rPr lang="en-GB" b="0" i="0" dirty="0" err="1">
                <a:effectLst/>
                <a:latin typeface="Calibri" panose="020F0502020204030204" pitchFamily="34" charset="0"/>
                <a:cs typeface="Calibri" panose="020F0502020204030204" pitchFamily="34" charset="0"/>
              </a:rPr>
              <a:t>insu</a:t>
            </a:r>
            <a:r>
              <a:rPr lang="en-GB" b="0" i="0" dirty="0">
                <a:effectLst/>
                <a:latin typeface="Calibri" panose="020F0502020204030204" pitchFamily="34" charset="0"/>
                <a:cs typeface="Calibri" panose="020F0502020204030204" pitchFamily="34" charset="0"/>
              </a:rPr>
              <a:t>' column could be the concept of an 'Assay Limit.' The laboratory assay used to measure insulin might have a lower limit of detection, and values below this limit could be recorded as zero. To address this uncertainty, we will train the model in two possible scenarios.</a:t>
            </a:r>
          </a:p>
          <a:p>
            <a:pPr algn="l"/>
            <a:r>
              <a:rPr lang="en-GB" b="0" i="0" dirty="0">
                <a:effectLst/>
                <a:latin typeface="Calibri" panose="020F0502020204030204" pitchFamily="34" charset="0"/>
                <a:cs typeface="Calibri" panose="020F0502020204030204" pitchFamily="34" charset="0"/>
              </a:rPr>
              <a:t>In the first scenario, we will consider the zeros as legitimate values, as suggested by the data provider. This approach acknowledges the possibility that zero values in certain columns may carry meaning rather than indicating missing data. in second scenario, we will replace unlogic zeros with mean.</a:t>
            </a:r>
          </a:p>
          <a:p>
            <a:endParaRPr lang="nl-NL" dirty="0"/>
          </a:p>
        </p:txBody>
      </p:sp>
    </p:spTree>
    <p:extLst>
      <p:ext uri="{BB962C8B-B14F-4D97-AF65-F5344CB8AC3E}">
        <p14:creationId xmlns:p14="http://schemas.microsoft.com/office/powerpoint/2010/main" val="150376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2FEA-BF70-91D2-5687-85A3AA48B5D6}"/>
              </a:ext>
            </a:extLst>
          </p:cNvPr>
          <p:cNvSpPr>
            <a:spLocks noGrp="1"/>
          </p:cNvSpPr>
          <p:nvPr>
            <p:ph type="title"/>
          </p:nvPr>
        </p:nvSpPr>
        <p:spPr/>
        <p:txBody>
          <a:bodyPr/>
          <a:lstStyle/>
          <a:p>
            <a:r>
              <a:rPr lang="nl-NL" dirty="0" err="1"/>
              <a:t>Exploratory</a:t>
            </a:r>
            <a:r>
              <a:rPr lang="nl-NL" dirty="0"/>
              <a:t> data analysis</a:t>
            </a:r>
          </a:p>
        </p:txBody>
      </p:sp>
      <p:pic>
        <p:nvPicPr>
          <p:cNvPr id="1026" name="Picture 2">
            <a:extLst>
              <a:ext uri="{FF2B5EF4-FFF2-40B4-BE49-F238E27FC236}">
                <a16:creationId xmlns:a16="http://schemas.microsoft.com/office/drawing/2014/main" id="{F4BB36F2-C82D-D98B-16CF-60BD14EBC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468032"/>
            <a:ext cx="5464629" cy="3632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18180B-8224-3FD1-02B0-68442F979E0E}"/>
              </a:ext>
            </a:extLst>
          </p:cNvPr>
          <p:cNvSpPr txBox="1"/>
          <p:nvPr/>
        </p:nvSpPr>
        <p:spPr>
          <a:xfrm>
            <a:off x="1471448" y="2911366"/>
            <a:ext cx="4515015" cy="923330"/>
          </a:xfrm>
          <a:prstGeom prst="rect">
            <a:avLst/>
          </a:prstGeom>
          <a:noFill/>
        </p:spPr>
        <p:txBody>
          <a:bodyPr wrap="square" rtlCol="0">
            <a:spAutoFit/>
          </a:bodyPr>
          <a:lstStyle/>
          <a:p>
            <a:pPr marL="285750" indent="-285750">
              <a:buFont typeface="Wingdings" pitchFamily="2" charset="2"/>
              <a:buChar char="Ø"/>
            </a:pPr>
            <a:r>
              <a:rPr lang="nl-NL" dirty="0" err="1">
                <a:latin typeface="Calibri" panose="020F0502020204030204" pitchFamily="34" charset="0"/>
                <a:cs typeface="Calibri" panose="020F0502020204030204" pitchFamily="34" charset="0"/>
              </a:rPr>
              <a:t>There</a:t>
            </a:r>
            <a:r>
              <a:rPr lang="nl-NL" dirty="0">
                <a:latin typeface="Calibri" panose="020F0502020204030204" pitchFamily="34" charset="0"/>
                <a:cs typeface="Calibri" panose="020F0502020204030204" pitchFamily="34" charset="0"/>
              </a:rPr>
              <a:t> is </a:t>
            </a:r>
            <a:r>
              <a:rPr lang="nl-NL" dirty="0" err="1">
                <a:latin typeface="Calibri" panose="020F0502020204030204" pitchFamily="34" charset="0"/>
                <a:cs typeface="Calibri" panose="020F0502020204030204" pitchFamily="34" charset="0"/>
              </a:rPr>
              <a:t>less</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correlation</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between</a:t>
            </a:r>
            <a:r>
              <a:rPr lang="nl-NL" dirty="0">
                <a:latin typeface="Calibri" panose="020F0502020204030204" pitchFamily="34" charset="0"/>
                <a:cs typeface="Calibri" panose="020F0502020204030204" pitchFamily="34" charset="0"/>
              </a:rPr>
              <a:t> 'pres', 'skin' </a:t>
            </a:r>
            <a:r>
              <a:rPr lang="nl-NL" dirty="0" err="1">
                <a:latin typeface="Calibri" panose="020F0502020204030204" pitchFamily="34" charset="0"/>
                <a:cs typeface="Calibri" panose="020F0502020204030204" pitchFamily="34" charset="0"/>
              </a:rPr>
              <a:t>by</a:t>
            </a:r>
            <a:r>
              <a:rPr lang="nl-NL" dirty="0">
                <a:latin typeface="Calibri" panose="020F0502020204030204" pitchFamily="34" charset="0"/>
                <a:cs typeface="Calibri" panose="020F0502020204030204" pitchFamily="34" charset="0"/>
              </a:rPr>
              <a:t> target </a:t>
            </a:r>
            <a:r>
              <a:rPr lang="nl-NL" dirty="0" err="1">
                <a:latin typeface="Calibri" panose="020F0502020204030204" pitchFamily="34" charset="0"/>
                <a:cs typeface="Calibri" panose="020F0502020204030204" pitchFamily="34" charset="0"/>
              </a:rPr>
              <a:t>value</a:t>
            </a:r>
            <a:r>
              <a:rPr lang="nl-NL" dirty="0">
                <a:latin typeface="Calibri" panose="020F0502020204030204" pitchFamily="34" charset="0"/>
                <a:cs typeface="Calibri" panose="020F0502020204030204" pitchFamily="34" charset="0"/>
              </a:rPr>
              <a:t> ' class'. 'plas' has </a:t>
            </a:r>
            <a:r>
              <a:rPr lang="nl-NL" dirty="0" err="1">
                <a:latin typeface="Calibri" panose="020F0502020204030204" pitchFamily="34" charset="0"/>
                <a:cs typeface="Calibri" panose="020F0502020204030204" pitchFamily="34" charset="0"/>
              </a:rPr>
              <a:t>highst</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correlation</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with</a:t>
            </a:r>
            <a:r>
              <a:rPr lang="nl-NL" dirty="0">
                <a:latin typeface="Calibri" panose="020F0502020204030204" pitchFamily="34" charset="0"/>
                <a:cs typeface="Calibri" panose="020F0502020204030204" pitchFamily="34" charset="0"/>
              </a:rPr>
              <a:t> 'class.</a:t>
            </a:r>
          </a:p>
        </p:txBody>
      </p:sp>
    </p:spTree>
    <p:extLst>
      <p:ext uri="{BB962C8B-B14F-4D97-AF65-F5344CB8AC3E}">
        <p14:creationId xmlns:p14="http://schemas.microsoft.com/office/powerpoint/2010/main" val="15595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E602-0B9A-47DD-4BA0-595A0FCAA550}"/>
              </a:ext>
            </a:extLst>
          </p:cNvPr>
          <p:cNvSpPr>
            <a:spLocks noGrp="1"/>
          </p:cNvSpPr>
          <p:nvPr>
            <p:ph type="title"/>
          </p:nvPr>
        </p:nvSpPr>
        <p:spPr/>
        <p:txBody>
          <a:bodyPr/>
          <a:lstStyle/>
          <a:p>
            <a:r>
              <a:rPr lang="nl-NL" sz="3200" dirty="0">
                <a:solidFill>
                  <a:schemeClr val="bg1"/>
                </a:solidFill>
                <a:latin typeface="Calibri" panose="020F0502020204030204" pitchFamily="34" charset="0"/>
                <a:cs typeface="Calibri" panose="020F0502020204030204" pitchFamily="34" charset="0"/>
              </a:rPr>
              <a:t>Contribution of features to each category</a:t>
            </a:r>
          </a:p>
        </p:txBody>
      </p:sp>
      <p:pic>
        <p:nvPicPr>
          <p:cNvPr id="2050" name="Picture 2">
            <a:extLst>
              <a:ext uri="{FF2B5EF4-FFF2-40B4-BE49-F238E27FC236}">
                <a16:creationId xmlns:a16="http://schemas.microsoft.com/office/drawing/2014/main" id="{864ADC7A-35B2-C3F4-A22E-81F81FBC12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7826"/>
            <a:ext cx="10028583" cy="467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82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020A-CEA6-8E08-299B-57797DCB4F33}"/>
              </a:ext>
            </a:extLst>
          </p:cNvPr>
          <p:cNvSpPr>
            <a:spLocks noGrp="1"/>
          </p:cNvSpPr>
          <p:nvPr>
            <p:ph type="title"/>
          </p:nvPr>
        </p:nvSpPr>
        <p:spPr/>
        <p:txBody>
          <a:bodyPr/>
          <a:lstStyle/>
          <a:p>
            <a:r>
              <a:rPr lang="nl-NL" dirty="0"/>
              <a:t>           Feature importances</a:t>
            </a:r>
          </a:p>
        </p:txBody>
      </p:sp>
      <p:pic>
        <p:nvPicPr>
          <p:cNvPr id="3074" name="Picture 2">
            <a:extLst>
              <a:ext uri="{FF2B5EF4-FFF2-40B4-BE49-F238E27FC236}">
                <a16:creationId xmlns:a16="http://schemas.microsoft.com/office/drawing/2014/main" id="{20DBBA93-5723-C513-AA27-40D87B7B56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0660" y="2285999"/>
            <a:ext cx="6549887" cy="3965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9E6DF1-5B2C-4E35-6E4B-AC6F7CB83999}"/>
              </a:ext>
            </a:extLst>
          </p:cNvPr>
          <p:cNvSpPr txBox="1"/>
          <p:nvPr/>
        </p:nvSpPr>
        <p:spPr>
          <a:xfrm>
            <a:off x="1749287" y="3180522"/>
            <a:ext cx="2623930" cy="1477328"/>
          </a:xfrm>
          <a:prstGeom prst="rect">
            <a:avLst/>
          </a:prstGeom>
          <a:noFill/>
        </p:spPr>
        <p:txBody>
          <a:bodyPr wrap="square" rtlCol="0">
            <a:spAutoFit/>
          </a:bodyPr>
          <a:lstStyle/>
          <a:p>
            <a:pPr marL="285750" indent="-285750">
              <a:buFont typeface="Wingdings" pitchFamily="2" charset="2"/>
              <a:buChar char="Ø"/>
            </a:pPr>
            <a:r>
              <a:rPr lang="en-GB" i="0" dirty="0">
                <a:effectLst/>
                <a:latin typeface="Calibri" panose="020F0502020204030204" pitchFamily="34" charset="0"/>
                <a:cs typeface="Calibri" panose="020F0502020204030204" pitchFamily="34" charset="0"/>
              </a:rPr>
              <a:t>we can see the 'skin' is less important and ‘</a:t>
            </a:r>
            <a:r>
              <a:rPr lang="en-GB" i="0" dirty="0" err="1">
                <a:effectLst/>
                <a:latin typeface="Calibri" panose="020F0502020204030204" pitchFamily="34" charset="0"/>
                <a:cs typeface="Calibri" panose="020F0502020204030204" pitchFamily="34" charset="0"/>
              </a:rPr>
              <a:t>plas</a:t>
            </a:r>
            <a:r>
              <a:rPr lang="en-GB" i="0" dirty="0">
                <a:effectLst/>
                <a:latin typeface="Calibri" panose="020F0502020204030204" pitchFamily="34" charset="0"/>
                <a:cs typeface="Calibri" panose="020F0502020204030204" pitchFamily="34" charset="0"/>
              </a:rPr>
              <a:t>’ is the most important feature in this data</a:t>
            </a:r>
            <a:r>
              <a:rPr lang="en-GB" i="0" dirty="0">
                <a:effectLst/>
                <a:latin typeface="system-ui"/>
              </a:rPr>
              <a:t>.</a:t>
            </a:r>
            <a:endParaRPr lang="nl-NL" dirty="0"/>
          </a:p>
        </p:txBody>
      </p:sp>
    </p:spTree>
    <p:extLst>
      <p:ext uri="{BB962C8B-B14F-4D97-AF65-F5344CB8AC3E}">
        <p14:creationId xmlns:p14="http://schemas.microsoft.com/office/powerpoint/2010/main" val="227506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0A3-1BF0-34ED-A495-36A1859AD459}"/>
              </a:ext>
            </a:extLst>
          </p:cNvPr>
          <p:cNvSpPr>
            <a:spLocks noGrp="1"/>
          </p:cNvSpPr>
          <p:nvPr>
            <p:ph type="title"/>
          </p:nvPr>
        </p:nvSpPr>
        <p:spPr/>
        <p:txBody>
          <a:bodyPr/>
          <a:lstStyle/>
          <a:p>
            <a:r>
              <a:rPr lang="nl-NL" dirty="0">
                <a:latin typeface="Calibri" panose="020F0502020204030204" pitchFamily="34" charset="0"/>
                <a:cs typeface="Calibri" panose="020F0502020204030204" pitchFamily="34" charset="0"/>
              </a:rPr>
              <a:t>Split  data</a:t>
            </a:r>
            <a:r>
              <a:rPr lang="nl-NL" dirty="0"/>
              <a:t>:</a:t>
            </a:r>
          </a:p>
        </p:txBody>
      </p:sp>
      <p:sp>
        <p:nvSpPr>
          <p:cNvPr id="3" name="Content Placeholder 2">
            <a:extLst>
              <a:ext uri="{FF2B5EF4-FFF2-40B4-BE49-F238E27FC236}">
                <a16:creationId xmlns:a16="http://schemas.microsoft.com/office/drawing/2014/main" id="{E18B7DE1-71AE-CAFF-E87F-8355F1F8CE5A}"/>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The training set (input) is: (460, 8) </a:t>
            </a:r>
          </a:p>
          <a:p>
            <a:r>
              <a:rPr lang="en-GB" dirty="0">
                <a:latin typeface="Calibri" panose="020F0502020204030204" pitchFamily="34" charset="0"/>
                <a:cs typeface="Calibri" panose="020F0502020204030204" pitchFamily="34" charset="0"/>
              </a:rPr>
              <a:t> The training set (target) is: (460,) </a:t>
            </a:r>
            <a:br>
              <a:rPr lang="en-GB"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 The cross-validation set (input) is: (154, 8) </a:t>
            </a:r>
          </a:p>
          <a:p>
            <a:r>
              <a:rPr lang="en-GB" dirty="0">
                <a:latin typeface="Calibri" panose="020F0502020204030204" pitchFamily="34" charset="0"/>
                <a:cs typeface="Calibri" panose="020F0502020204030204" pitchFamily="34" charset="0"/>
              </a:rPr>
              <a:t> The cross-validation set (target) is: (154,) </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 The test set (input) is: (154, 8) </a:t>
            </a:r>
          </a:p>
          <a:p>
            <a:r>
              <a:rPr lang="en-GB" dirty="0">
                <a:latin typeface="Calibri" panose="020F0502020204030204" pitchFamily="34" charset="0"/>
                <a:cs typeface="Calibri" panose="020F0502020204030204" pitchFamily="34" charset="0"/>
              </a:rPr>
              <a:t> The test set (target) is: (154,)</a:t>
            </a: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962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767</TotalTime>
  <Words>1101</Words>
  <Application>Microsoft Macintosh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Lato</vt:lpstr>
      <vt:lpstr>system-ui</vt:lpstr>
      <vt:lpstr>Wingdings</vt:lpstr>
      <vt:lpstr>Wingdings 3</vt:lpstr>
      <vt:lpstr>Ion Boardroom</vt:lpstr>
      <vt:lpstr>Pima Indians Diabetes prediction ( Binary Classification Analysis)</vt:lpstr>
      <vt:lpstr>Data description:</vt:lpstr>
      <vt:lpstr>Data details:</vt:lpstr>
      <vt:lpstr>Data Exploration and Feature Analysis</vt:lpstr>
      <vt:lpstr>We have unlogic zero values, how can we deal with this problem?</vt:lpstr>
      <vt:lpstr>Exploratory data analysis</vt:lpstr>
      <vt:lpstr>Contribution of features to each category</vt:lpstr>
      <vt:lpstr>           Feature importances</vt:lpstr>
      <vt:lpstr>Split  data:</vt:lpstr>
      <vt:lpstr> Feature Engeneering </vt:lpstr>
      <vt:lpstr> The results of different Models (1):</vt:lpstr>
      <vt:lpstr>The results of different Models (2):</vt:lpstr>
      <vt:lpstr>Select beste model</vt:lpstr>
      <vt:lpstr>Select beste model</vt:lpstr>
      <vt:lpstr>Final 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prediction ( Binary Classification Analysis)</dc:title>
  <dc:creator>Kadir, M.</dc:creator>
  <cp:lastModifiedBy>Kadir, M.</cp:lastModifiedBy>
  <cp:revision>2</cp:revision>
  <dcterms:created xsi:type="dcterms:W3CDTF">2023-12-24T09:00:25Z</dcterms:created>
  <dcterms:modified xsi:type="dcterms:W3CDTF">2023-12-24T21:48:05Z</dcterms:modified>
</cp:coreProperties>
</file>