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2" r:id="rId15"/>
    <p:sldId id="274" r:id="rId16"/>
    <p:sldId id="270" r:id="rId17"/>
    <p:sldId id="273" r:id="rId18"/>
    <p:sldId id="268" r:id="rId19"/>
    <p:sldId id="275" r:id="rId20"/>
    <p:sldId id="279" r:id="rId21"/>
    <p:sldId id="276" r:id="rId22"/>
    <p:sldId id="280" r:id="rId23"/>
    <p:sldId id="277" r:id="rId24"/>
    <p:sldId id="278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E213-9A46-4039-8E61-033EFBD16C1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E060B-F876-41A8-B180-4888B2A6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accent1">
            <a:lumMod val="75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5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2pPr>
            <a:lvl3pPr marL="66979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3pPr>
            <a:lvl4pPr marL="85267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4pPr>
            <a:lvl5pPr marL="1035558" indent="-285750">
              <a:buFont typeface="Arial" panose="020B0604020202020204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9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BBF39B-777F-4141-B216-6F9AD8AECD6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D7995F-5672-4C59-9D06-CD7A779EF9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5016A-BB54-43BF-E7B6-1FB4C56A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00" y="130072"/>
            <a:ext cx="8001000" cy="981569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sz="2000" b="1" u="none" strike="noStrike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roadmap</a:t>
            </a:r>
            <a:endParaRPr lang="en-US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36EE42-73BF-32CE-5913-BE2E7321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732" y="2285999"/>
            <a:ext cx="6400800" cy="1173638"/>
          </a:xfrm>
        </p:spPr>
        <p:txBody>
          <a:bodyPr>
            <a:normAutofit/>
          </a:bodyPr>
          <a:lstStyle/>
          <a:p>
            <a:pPr algn="ctr"/>
            <a:r>
              <a:rPr lang="en-US" sz="5400" b="1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Pathrise</a:t>
            </a:r>
            <a:r>
              <a:rPr lang="en-US" sz="5400" b="1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213C038-A0A2-4136-58E6-5CAE11FE2A87}"/>
              </a:ext>
            </a:extLst>
          </p:cNvPr>
          <p:cNvSpPr/>
          <p:nvPr/>
        </p:nvSpPr>
        <p:spPr>
          <a:xfrm>
            <a:off x="3073138" y="4442383"/>
            <a:ext cx="5561815" cy="176517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Mehrnoush Ghasemi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Ghonchehnazi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DED630-BE86-974E-B69E-8D27A815372B}"/>
              </a:ext>
            </a:extLst>
          </p:cNvPr>
          <p:cNvSpPr txBox="1"/>
          <p:nvPr/>
        </p:nvSpPr>
        <p:spPr>
          <a:xfrm>
            <a:off x="5270623" y="6358596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2023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5194829A-FC3B-F942-960C-125455F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22" y="187224"/>
            <a:ext cx="1473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97CBA-0687-17D5-CF0D-A78DCE93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36B333B-5D52-E327-8C89-8965E6C7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5471"/>
            <a:ext cx="9949360" cy="1891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1E0DD2-6221-67E1-4298-574D52BC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65542"/>
            <a:ext cx="10347482" cy="23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0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A050E-AB6F-660C-6327-4D9477E6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0EF29A2-3A51-4753-EF28-FD1A3A61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737360"/>
            <a:ext cx="10119360" cy="2061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73FA191-5AD2-0B81-CF22-2E58DC19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25" y="3799225"/>
            <a:ext cx="10629664" cy="2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C6D94-E3FD-30D4-3E81-FEBDCA48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D717036-9235-22CA-6AF4-1918ED6B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59"/>
            <a:ext cx="10058400" cy="28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6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2D56A-070E-B5F3-C272-2CB30E9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A6E9074-3A5E-C36B-A6F0-021B31D2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878" y="3996965"/>
            <a:ext cx="10058400" cy="2281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63D346-CA3D-BCD1-EE3B-6D79B83D1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78" y="1866507"/>
            <a:ext cx="11014278" cy="21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2D56A-070E-B5F3-C272-2CB30E9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E48200B-A175-8AD0-B05F-FC156B1E3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350" y="1893397"/>
            <a:ext cx="8401312" cy="40227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904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A43D2-BFAC-A251-DE10-C10FC876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6172A-4E74-65AB-7C08-47BE2B4F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1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Columns deiced to delete: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Pathrise_Status</a:t>
            </a:r>
            <a:r>
              <a:rPr lang="en-US" dirty="0"/>
              <a:t>: Highly over correlated with Placed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Cohort_tag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extracting  new column “year”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cohort_tag</a:t>
            </a:r>
            <a:r>
              <a:rPr lang="en-US" dirty="0"/>
              <a:t> due to get better result. </a:t>
            </a:r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cohoret_tag</a:t>
            </a:r>
            <a:r>
              <a:rPr lang="en-US" dirty="0"/>
              <a:t> has been omitted from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A1D72B-C14C-E7AD-4F44-ADDF3B71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60" y="3572759"/>
            <a:ext cx="5151566" cy="24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3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777DAE-F708-EEAC-27C9-A0B8A73B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Imputation Missing values for Numeric features: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'</a:t>
            </a:r>
            <a:r>
              <a:rPr lang="en-US" b="0" i="0" dirty="0" err="1">
                <a:effectLst/>
              </a:rPr>
              <a:t>program_duration_days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' and </a:t>
            </a:r>
            <a:r>
              <a:rPr lang="en-US" b="0" i="0" dirty="0">
                <a:effectLst/>
              </a:rPr>
              <a:t>'</a:t>
            </a:r>
            <a:r>
              <a:rPr lang="en-US" b="0" i="0" dirty="0" err="1">
                <a:effectLst/>
              </a:rPr>
              <a:t>number_of_interviews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' are float and int feature. Simple and advanced methods imputations like Mean, median , K-Nearest Neighbor and Multivariate feature has been implemented to choose the best method. </a:t>
            </a:r>
          </a:p>
          <a:p>
            <a:pPr algn="l"/>
            <a:r>
              <a:rPr lang="en-US" b="1" i="0" dirty="0">
                <a:effectLst/>
                <a:latin typeface="Helvetica Neue"/>
              </a:rPr>
              <a:t>    Median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is the best method for imputation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5E04F0D-8EC4-F0AF-907A-7A711FF9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Data Preprocessing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</a:b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Missing values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D45815B-A98E-11A4-34B9-68F8DF22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3855563"/>
            <a:ext cx="8084743" cy="20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2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777DAE-F708-EEAC-27C9-A0B8A73B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Imputation Missing values for Object ( Categorical) features: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Probabilistic imputation involves replacing missing values with the most likely value based on the probability distribution of the non-missing values. One common way to achieve this is by randomly sampling values from the distribution of the non-missing values, weighted by their probabilities.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5E04F0D-8EC4-F0AF-907A-7A711FF9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Data Preprocessing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</a:b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B Titr" panose="00000700000000000000" pitchFamily="2" charset="-78"/>
              </a:rPr>
              <a:t>Missing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014675-0406-5755-15B1-B192DED5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41" y="3563332"/>
            <a:ext cx="6910083" cy="24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3B69-E9CD-8563-E336-2626117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Preprocessing</a:t>
            </a:r>
            <a:b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</a:br>
            <a:r>
              <a:rPr kumimoji="0" lang="en-US" sz="25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Outliers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63763-4895-4997-B796-A2A72532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Find Outliers: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Numeric Features: Boxplot, </a:t>
            </a: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z_scores</a:t>
            </a: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B236E1-BA43-0198-A1FF-BA94A93F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1" y="3337643"/>
            <a:ext cx="3353115" cy="2129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52B2E6-DFB4-6702-6D52-436B3250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41" y="3366233"/>
            <a:ext cx="3353115" cy="22992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289A669-CF0A-4841-CAA8-2A86445B7BFD}"/>
              </a:ext>
            </a:extLst>
          </p:cNvPr>
          <p:cNvSpPr/>
          <p:nvPr/>
        </p:nvSpPr>
        <p:spPr>
          <a:xfrm>
            <a:off x="1615284" y="2741455"/>
            <a:ext cx="1593130" cy="550997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Program_Out:42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6127B51-40A2-80A8-1FFB-13D0E2BC1537}"/>
              </a:ext>
            </a:extLst>
          </p:cNvPr>
          <p:cNvSpPr/>
          <p:nvPr/>
        </p:nvSpPr>
        <p:spPr>
          <a:xfrm>
            <a:off x="5229401" y="2694227"/>
            <a:ext cx="1733197" cy="550997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Intreview_Out:43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5CC577A-09EB-37E2-0EFD-47D5740CC19B}"/>
              </a:ext>
            </a:extLst>
          </p:cNvPr>
          <p:cNvSpPr/>
          <p:nvPr/>
        </p:nvSpPr>
        <p:spPr>
          <a:xfrm>
            <a:off x="8692690" y="2618021"/>
            <a:ext cx="1884026" cy="550997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Application_Out:3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E99017-E88D-0374-BAC7-3C10E4A4A219}"/>
              </a:ext>
            </a:extLst>
          </p:cNvPr>
          <p:cNvSpPr txBox="1"/>
          <p:nvPr/>
        </p:nvSpPr>
        <p:spPr>
          <a:xfrm>
            <a:off x="452487" y="5914285"/>
            <a:ext cx="10897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Dealing with outliers</a:t>
            </a:r>
            <a:r>
              <a:rPr lang="en-US" sz="1600" dirty="0"/>
              <a:t>: </a:t>
            </a:r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Remove outlier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, Imputation , Use robust algorithms,…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15ABD8B-33BE-EB3F-DB21-A4C7ABCDCA3D}"/>
              </a:ext>
            </a:extLst>
          </p:cNvPr>
          <p:cNvGrpSpPr/>
          <p:nvPr/>
        </p:nvGrpSpPr>
        <p:grpSpPr>
          <a:xfrm>
            <a:off x="7868553" y="3278893"/>
            <a:ext cx="3649116" cy="2386615"/>
            <a:chOff x="7868553" y="3278893"/>
            <a:chExt cx="3649116" cy="25282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0453C963-E3F0-7E6D-972E-B273E6D6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8553" y="3278893"/>
              <a:ext cx="3649116" cy="2528269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55E3E2C2-052A-FC4F-0D7A-662353963E7C}"/>
                </a:ext>
              </a:extLst>
            </p:cNvPr>
            <p:cNvSpPr/>
            <p:nvPr/>
          </p:nvSpPr>
          <p:spPr>
            <a:xfrm>
              <a:off x="9445658" y="4003709"/>
              <a:ext cx="669303" cy="59846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4934D8F-1132-CAA7-1A62-7BAFA17A25C7}"/>
              </a:ext>
            </a:extLst>
          </p:cNvPr>
          <p:cNvSpPr/>
          <p:nvPr/>
        </p:nvSpPr>
        <p:spPr>
          <a:xfrm>
            <a:off x="8051748" y="1919441"/>
            <a:ext cx="3042972" cy="55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number_of_applications</a:t>
            </a:r>
            <a:r>
              <a:rPr lang="en-US" dirty="0">
                <a:solidFill>
                  <a:srgbClr val="FF0000"/>
                </a:solidFill>
              </a:rPr>
              <a:t>&gt;700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339788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2335A-C10F-DEBD-98C7-6C810C54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Preprocessing</a:t>
            </a:r>
            <a:b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</a:br>
            <a:r>
              <a:rPr kumimoji="0" lang="en-US" sz="23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Outliers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FC751-2FDE-6E0C-820A-8B8AC4A0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Find Outliers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Object Features: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Value_counts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Helvetica Neue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82BE3A-0309-3388-C00C-E2422A94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8134"/>
            <a:ext cx="5284666" cy="2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E43AC-EACD-DA2E-AA08-32729131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B Titr" panose="00000700000000000000" pitchFamily="2" charset="-78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94402-A859-1ECC-818B-7FBBA575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lnSpc>
                <a:spcPct val="3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Preparing a model to predict whether a fellow will be placed at a company.</a:t>
            </a:r>
            <a:endParaRPr lang="en-US" sz="2400" b="0" dirty="0">
              <a:effectLst/>
            </a:endParaRPr>
          </a:p>
          <a:p>
            <a:pPr rtl="0">
              <a:lnSpc>
                <a:spcPct val="3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Preparing a model to predict how long until a placement can be expected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2335A-C10F-DEBD-98C7-6C810C54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Preprocessing</a:t>
            </a:r>
            <a:br>
              <a:rPr kumimoji="0" lang="en-US" sz="29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</a:br>
            <a:r>
              <a:rPr kumimoji="0" lang="en-US" sz="23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Object (Categorical)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FC751-2FDE-6E0C-820A-8B8AC4A0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One-Hot Encoding (Get Dummies)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approach is useful when dealing with categorical variables where there's </a:t>
            </a:r>
            <a:r>
              <a:rPr lang="en-US" sz="2000" i="1" u="sng" dirty="0">
                <a:solidFill>
                  <a:srgbClr val="000000"/>
                </a:solidFill>
              </a:rPr>
              <a:t>no ordinal relationship between the categories.</a:t>
            </a:r>
          </a:p>
          <a:p>
            <a:pPr marL="457200" marR="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Label Encoding: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approach is suitable when dealing with ordinal categorical variables where </a:t>
            </a:r>
            <a:r>
              <a:rPr lang="en-US" sz="2000" u="sng" dirty="0">
                <a:solidFill>
                  <a:srgbClr val="000000"/>
                </a:solidFill>
              </a:rPr>
              <a:t>there's a clear order or hierarchy among the categories.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000" u="sng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Label Encoding has been selected to get the best result</a:t>
            </a:r>
          </a:p>
        </p:txBody>
      </p:sp>
    </p:spTree>
    <p:extLst>
      <p:ext uri="{BB962C8B-B14F-4D97-AF65-F5344CB8AC3E}">
        <p14:creationId xmlns:p14="http://schemas.microsoft.com/office/powerpoint/2010/main" val="66257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E2C19-4392-90E9-B9C7-FFF922A6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Goal_1: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Predict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87E0C-59AA-3202-20A1-342337E8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Comparison of Accuracy in different models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Best Model : Random Forest </a:t>
            </a:r>
          </a:p>
          <a:p>
            <a:r>
              <a:rPr lang="en-US" i="1" u="sng" dirty="0"/>
              <a:t>Data frame have </a:t>
            </a:r>
            <a:r>
              <a:rPr lang="en-US" b="1" i="1" u="sng" dirty="0"/>
              <a:t>Object features 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may perform better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8C514310-E44D-D2D0-298C-1B8979EB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568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7F9730C4-F255-3C93-3D37-29694B228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08100"/>
              </p:ext>
            </p:extLst>
          </p:nvPr>
        </p:nvGraphicFramePr>
        <p:xfrm>
          <a:off x="1720646" y="2303234"/>
          <a:ext cx="8477544" cy="8079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5342">
                  <a:extLst>
                    <a:ext uri="{9D8B030D-6E8A-4147-A177-3AD203B41FA5}">
                      <a16:colId xmlns:a16="http://schemas.microsoft.com/office/drawing/2014/main" xmlns="" val="2325816369"/>
                    </a:ext>
                  </a:extLst>
                </a:gridCol>
                <a:gridCol w="1305125">
                  <a:extLst>
                    <a:ext uri="{9D8B030D-6E8A-4147-A177-3AD203B41FA5}">
                      <a16:colId xmlns:a16="http://schemas.microsoft.com/office/drawing/2014/main" xmlns="" val="2793596820"/>
                    </a:ext>
                  </a:extLst>
                </a:gridCol>
                <a:gridCol w="2075531">
                  <a:extLst>
                    <a:ext uri="{9D8B030D-6E8A-4147-A177-3AD203B41FA5}">
                      <a16:colId xmlns:a16="http://schemas.microsoft.com/office/drawing/2014/main" xmlns="" val="1156849355"/>
                    </a:ext>
                  </a:extLst>
                </a:gridCol>
                <a:gridCol w="1850277">
                  <a:extLst>
                    <a:ext uri="{9D8B030D-6E8A-4147-A177-3AD203B41FA5}">
                      <a16:colId xmlns:a16="http://schemas.microsoft.com/office/drawing/2014/main" xmlns="" val="1195552465"/>
                    </a:ext>
                  </a:extLst>
                </a:gridCol>
                <a:gridCol w="1801269">
                  <a:extLst>
                    <a:ext uri="{9D8B030D-6E8A-4147-A177-3AD203B41FA5}">
                      <a16:colId xmlns:a16="http://schemas.microsoft.com/office/drawing/2014/main" xmlns="" val="2140857979"/>
                    </a:ext>
                  </a:extLst>
                </a:gridCol>
              </a:tblGrid>
              <a:tr h="437126">
                <a:tc>
                  <a:txBody>
                    <a:bodyPr/>
                    <a:lstStyle/>
                    <a:p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Log. Reg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579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06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25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D2A6A-589C-FB64-82C8-31B87017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Predict Models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835319E-0A8E-1853-13A8-F560641D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320" y="1949958"/>
            <a:ext cx="72451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58DF8-053A-17F7-D078-5FA1AAB4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Predict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2844B-5E7B-9A8E-BA65-A0B2860F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Comparison of confusion matrices in different models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2A7625-97B2-C769-5BF4-77459F282793}"/>
              </a:ext>
            </a:extLst>
          </p:cNvPr>
          <p:cNvSpPr txBox="1"/>
          <p:nvPr/>
        </p:nvSpPr>
        <p:spPr>
          <a:xfrm>
            <a:off x="8726400" y="2525934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K nearest neighbor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A9B3182B-295C-8D4E-D615-9CAA883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3427EE-7CD6-C7E5-20EB-CEB70D8E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03" y="3151231"/>
            <a:ext cx="3108960" cy="2826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A4B9C7-CDAE-50EB-780B-F9759E02346C}"/>
              </a:ext>
            </a:extLst>
          </p:cNvPr>
          <p:cNvSpPr txBox="1"/>
          <p:nvPr/>
        </p:nvSpPr>
        <p:spPr>
          <a:xfrm>
            <a:off x="6004099" y="2710600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Random Forest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64A4BE-D253-AE8C-66CC-7903BB24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06" y="3186749"/>
            <a:ext cx="2978869" cy="268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2E1A24-1AEE-2F8D-EBB8-B60913B32B86}"/>
              </a:ext>
            </a:extLst>
          </p:cNvPr>
          <p:cNvSpPr txBox="1"/>
          <p:nvPr/>
        </p:nvSpPr>
        <p:spPr>
          <a:xfrm>
            <a:off x="3281798" y="2720160"/>
            <a:ext cx="230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Support Vector Machine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881D61-CC3D-6B12-FFF8-AF7DAF4BA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9" y="3247284"/>
            <a:ext cx="2926080" cy="24123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0B8AC4-1DD1-7678-4DCF-2BDAC4C94AAA}"/>
              </a:ext>
            </a:extLst>
          </p:cNvPr>
          <p:cNvSpPr txBox="1"/>
          <p:nvPr/>
        </p:nvSpPr>
        <p:spPr>
          <a:xfrm>
            <a:off x="281498" y="2780695"/>
            <a:ext cx="230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5D749D8-D5FD-883D-FA82-EC458601C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381" y="3151232"/>
            <a:ext cx="2560320" cy="26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138EC-4040-A19E-1B5C-B1ADD777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Predict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2E680-88B9-FA1D-4A3C-66576934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Comparison of ROC curve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88A4C8-7369-CD5D-9011-4A7FE572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6" y="2380859"/>
            <a:ext cx="5927280" cy="35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63812-6D61-316C-CAEA-932A1B3A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CADE4">
                    <a:lumMod val="75000"/>
                  </a:srgbClr>
                </a:solidFill>
              </a:rPr>
              <a:t>Goal _</a:t>
            </a:r>
            <a:r>
              <a:rPr lang="en-US" sz="3200" dirty="0" smtClean="0">
                <a:solidFill>
                  <a:srgbClr val="1CADE4">
                    <a:lumMod val="75000"/>
                  </a:srgbClr>
                </a:solidFill>
              </a:rPr>
              <a:t>2: </a:t>
            </a:r>
            <a:r>
              <a:rPr lang="en-US" sz="3100" dirty="0">
                <a:solidFill>
                  <a:srgbClr val="1CADE4">
                    <a:lumMod val="75000"/>
                  </a:srgbClr>
                </a:solidFill>
              </a:rPr>
              <a:t>Preparing a model to predict how long until a placement can be expected.</a:t>
            </a:r>
            <a:endParaRPr lang="en-US" sz="5300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D8A2B2-52B7-70FC-8AFA-F68CAACC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Target column (needs to be predicted)= “</a:t>
            </a:r>
            <a:r>
              <a:rPr lang="en-US" sz="20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Program_duration_day</a:t>
            </a: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”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“</a:t>
            </a:r>
            <a:r>
              <a:rPr lang="en-US" sz="20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Program_duration_day</a:t>
            </a: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” is numerical ⇒ Therefore, Linear Regression Model should be used!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Only data with place=1 is analyzed.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Drop “placed” column.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Standardization before splitting.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1505279-F11F-1E4F-9347-EFFF33A02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15106"/>
              </p:ext>
            </p:extLst>
          </p:nvPr>
        </p:nvGraphicFramePr>
        <p:xfrm>
          <a:off x="448351" y="3583091"/>
          <a:ext cx="11356258" cy="2286003"/>
        </p:xfrm>
        <a:graphic>
          <a:graphicData uri="http://schemas.openxmlformats.org/drawingml/2006/table">
            <a:tbl>
              <a:tblPr/>
              <a:tblGrid>
                <a:gridCol w="389429">
                  <a:extLst>
                    <a:ext uri="{9D8B030D-6E8A-4147-A177-3AD203B41FA5}">
                      <a16:colId xmlns:a16="http://schemas.microsoft.com/office/drawing/2014/main" xmlns="" val="3556096754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xmlns="" val="1097964614"/>
                    </a:ext>
                  </a:extLst>
                </a:gridCol>
                <a:gridCol w="866794">
                  <a:extLst>
                    <a:ext uri="{9D8B030D-6E8A-4147-A177-3AD203B41FA5}">
                      <a16:colId xmlns:a16="http://schemas.microsoft.com/office/drawing/2014/main" xmlns="" val="4057572624"/>
                    </a:ext>
                  </a:extLst>
                </a:gridCol>
                <a:gridCol w="1193412">
                  <a:extLst>
                    <a:ext uri="{9D8B030D-6E8A-4147-A177-3AD203B41FA5}">
                      <a16:colId xmlns:a16="http://schemas.microsoft.com/office/drawing/2014/main" xmlns="" val="4200292292"/>
                    </a:ext>
                  </a:extLst>
                </a:gridCol>
                <a:gridCol w="954730">
                  <a:extLst>
                    <a:ext uri="{9D8B030D-6E8A-4147-A177-3AD203B41FA5}">
                      <a16:colId xmlns:a16="http://schemas.microsoft.com/office/drawing/2014/main" xmlns="" val="313750014"/>
                    </a:ext>
                  </a:extLst>
                </a:gridCol>
                <a:gridCol w="879356">
                  <a:extLst>
                    <a:ext uri="{9D8B030D-6E8A-4147-A177-3AD203B41FA5}">
                      <a16:colId xmlns:a16="http://schemas.microsoft.com/office/drawing/2014/main" xmlns="" val="1277804010"/>
                    </a:ext>
                  </a:extLst>
                </a:gridCol>
                <a:gridCol w="1469781">
                  <a:extLst>
                    <a:ext uri="{9D8B030D-6E8A-4147-A177-3AD203B41FA5}">
                      <a16:colId xmlns:a16="http://schemas.microsoft.com/office/drawing/2014/main" xmlns="" val="208613273"/>
                    </a:ext>
                  </a:extLst>
                </a:gridCol>
                <a:gridCol w="969224">
                  <a:extLst>
                    <a:ext uri="{9D8B030D-6E8A-4147-A177-3AD203B41FA5}">
                      <a16:colId xmlns:a16="http://schemas.microsoft.com/office/drawing/2014/main" xmlns="" val="1790783002"/>
                    </a:ext>
                  </a:extLst>
                </a:gridCol>
                <a:gridCol w="929148">
                  <a:extLst>
                    <a:ext uri="{9D8B030D-6E8A-4147-A177-3AD203B41FA5}">
                      <a16:colId xmlns:a16="http://schemas.microsoft.com/office/drawing/2014/main" xmlns="" val="2265907369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xmlns="" val="408530466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xmlns="" val="2963732997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xmlns="" val="3516816861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xmlns="" val="2041384425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xmlns="" val="2716626957"/>
                    </a:ext>
                  </a:extLst>
                </a:gridCol>
              </a:tblGrid>
              <a:tr h="9283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placed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primary_track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employment_status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highest_level_of_education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length_of_job_search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biggest_challenge_in_search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professional_experience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work_authorization_status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number_of_interviews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number_of_applications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race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program_duration_days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ctr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88501"/>
                  </a:ext>
                </a:extLst>
              </a:tr>
              <a:tr h="45255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3292792"/>
                  </a:ext>
                </a:extLst>
              </a:tr>
              <a:tr h="45255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4512046"/>
                  </a:ext>
                </a:extLst>
              </a:tr>
              <a:tr h="45255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0" anchor="b">
                    <a:lnL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36417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86EE8CB-1F50-594A-BFF7-A8434E98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650" y="358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9BE6CBB-4536-AD43-8B9F-38D22CB2E84A}"/>
              </a:ext>
            </a:extLst>
          </p:cNvPr>
          <p:cNvCxnSpPr/>
          <p:nvPr/>
        </p:nvCxnSpPr>
        <p:spPr>
          <a:xfrm>
            <a:off x="575187" y="4770336"/>
            <a:ext cx="110022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B52132F-FF71-F743-9250-B6A99356027A}"/>
              </a:ext>
            </a:extLst>
          </p:cNvPr>
          <p:cNvCxnSpPr>
            <a:cxnSpLocks/>
          </p:cNvCxnSpPr>
          <p:nvPr/>
        </p:nvCxnSpPr>
        <p:spPr>
          <a:xfrm>
            <a:off x="648926" y="3811690"/>
            <a:ext cx="1" cy="2057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614438-39D7-5F4D-B285-1FD0E9793AFC}"/>
              </a:ext>
            </a:extLst>
          </p:cNvPr>
          <p:cNvSpPr/>
          <p:nvPr/>
        </p:nvSpPr>
        <p:spPr>
          <a:xfrm>
            <a:off x="870154" y="3429000"/>
            <a:ext cx="10104120" cy="2691581"/>
          </a:xfrm>
          <a:prstGeom prst="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95F4A9A-E697-0946-8C57-D9704A66241B}"/>
              </a:ext>
            </a:extLst>
          </p:cNvPr>
          <p:cNvSpPr/>
          <p:nvPr/>
        </p:nvSpPr>
        <p:spPr>
          <a:xfrm>
            <a:off x="11020980" y="3424545"/>
            <a:ext cx="822960" cy="2691581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8DF6492-D297-6546-A087-7F2F32F75C6F}"/>
              </a:ext>
            </a:extLst>
          </p:cNvPr>
          <p:cNvSpPr txBox="1"/>
          <p:nvPr/>
        </p:nvSpPr>
        <p:spPr>
          <a:xfrm>
            <a:off x="8450826" y="30596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A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FE9CB51-93D8-E544-A78F-0A8A93C311E1}"/>
              </a:ext>
            </a:extLst>
          </p:cNvPr>
          <p:cNvSpPr txBox="1"/>
          <p:nvPr/>
        </p:nvSpPr>
        <p:spPr>
          <a:xfrm>
            <a:off x="11216459" y="30421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472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236B7-A52D-4912-0915-7AD96921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CADE4">
                    <a:lumMod val="75000"/>
                  </a:srgbClr>
                </a:solidFill>
              </a:rPr>
              <a:t>Results for 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42A81D-3185-5F4D-ACBF-9A517646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0" y="2240245"/>
            <a:ext cx="3770232" cy="24225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5A3E627-A8A2-954C-BCCC-C2865FE1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79" y="2240244"/>
            <a:ext cx="3550643" cy="26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B5C40B1-AB78-BC48-91AA-60C62C21FC9F}"/>
              </a:ext>
            </a:extLst>
          </p:cNvPr>
          <p:cNvGrpSpPr/>
          <p:nvPr/>
        </p:nvGrpSpPr>
        <p:grpSpPr>
          <a:xfrm>
            <a:off x="4358701" y="220944"/>
            <a:ext cx="3744892" cy="4674906"/>
            <a:chOff x="4358701" y="220944"/>
            <a:chExt cx="3744892" cy="467490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xmlns="" id="{F8EC8798-3024-0D48-AF74-6BB6EBB2F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060" y="2240245"/>
              <a:ext cx="3437533" cy="265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7786BA4-11E9-394F-AEE8-E610FC3DCE12}"/>
                </a:ext>
              </a:extLst>
            </p:cNvPr>
            <p:cNvSpPr txBox="1"/>
            <p:nvPr/>
          </p:nvSpPr>
          <p:spPr>
            <a:xfrm rot="16200000">
              <a:off x="2524067" y="2055578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78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3DBDA-82AD-722D-AB00-8919DDD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i="0" u="none" strike="noStrike" dirty="0">
                <a:effectLst/>
                <a:latin typeface="Nunito" pitchFamily="2" charset="0"/>
              </a:rPr>
              <a:t>Thank you for your attention!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5F1470C-BDF6-295C-3AAD-1964F59C0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727" y="1910513"/>
            <a:ext cx="6754969" cy="3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1ED29-5451-5300-EBB2-84D9794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B Titr" panose="00000700000000000000" pitchFamily="2" charset="-78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AF4659-7563-049B-8298-9A430DC4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84331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latin typeface="CIDFont+F6"/>
              </a:rPr>
              <a:t>Data collection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latin typeface="CIDFont+F6"/>
              </a:rPr>
              <a:t>Perform exploratory data analysis (EDA)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Perform data Preprocessing</a:t>
            </a:r>
          </a:p>
          <a:p>
            <a:pPr lvl="7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Missing values      </a:t>
            </a:r>
          </a:p>
          <a:p>
            <a:pPr lvl="7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Outliers</a:t>
            </a:r>
          </a:p>
          <a:p>
            <a:pPr lvl="7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Object (Categorical) data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                                                                                            Predictive Models for calcification targe (Goal#1)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CIDFont+F6"/>
              <a:ea typeface="+mn-ea"/>
              <a:cs typeface="+mn-cs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sz="2800" b="0" i="0" u="none" strike="noStrike" baseline="0" dirty="0">
                <a:latin typeface="CIDFont+F6"/>
              </a:rPr>
              <a:t>Perform </a:t>
            </a:r>
            <a:r>
              <a:rPr lang="en-US" sz="2800" b="0" i="0" u="none" strike="noStrike" baseline="0" dirty="0">
                <a:latin typeface="Arimo-Regular"/>
              </a:rPr>
              <a:t>Supervised Learning</a:t>
            </a:r>
            <a:endParaRPr lang="en-US" sz="1900" b="0" i="0" u="none" strike="noStrike" baseline="0" dirty="0">
              <a:latin typeface="CIDFont+F6"/>
            </a:endParaRPr>
          </a:p>
          <a:p>
            <a:pPr marL="0" indent="0" algn="l">
              <a:buNone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                                                                                              Linear Regression Model (Goal#2)</a:t>
            </a:r>
            <a:endParaRPr lang="en-US" sz="1900" b="0" i="0" u="none" strike="noStrike" baseline="0" dirty="0">
              <a:latin typeface="CIDFont+F6"/>
            </a:endParaRPr>
          </a:p>
          <a:p>
            <a:pPr marL="342900" indent="-342900" algn="l">
              <a:buFont typeface="+mj-lt"/>
              <a:buAutoNum type="arabicPeriod" startAt="4"/>
            </a:pPr>
            <a:endParaRPr lang="en-US" sz="1900" b="0" i="0" u="none" strike="noStrike" baseline="0" dirty="0">
              <a:latin typeface="CIDFont+F6"/>
            </a:endParaRPr>
          </a:p>
          <a:p>
            <a:pPr algn="l"/>
            <a:endParaRPr lang="en-US" sz="1800" b="0" i="0" u="none" strike="noStrike" baseline="0" dirty="0">
              <a:latin typeface="CIDFont+F6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xmlns="" id="{D2A06B50-FA08-C9DC-BB78-BF91C578CEE2}"/>
              </a:ext>
            </a:extLst>
          </p:cNvPr>
          <p:cNvSpPr/>
          <p:nvPr/>
        </p:nvSpPr>
        <p:spPr>
          <a:xfrm>
            <a:off x="6580480" y="4889845"/>
            <a:ext cx="292231" cy="1055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96B33-B38D-656F-E629-A4F907A6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B Titr" panose="00000700000000000000" pitchFamily="2" charset="-78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270FB0-8DC6-5374-57C7-9834FB16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558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50000"/>
                </a:srgbClr>
              </a:solidFill>
              <a:effectLst/>
              <a:uLnTx/>
              <a:uFillTx/>
              <a:latin typeface="CIDFont+F6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lang="en-US" sz="2600" dirty="0">
              <a:solidFill>
                <a:srgbClr val="2683C6">
                  <a:lumMod val="50000"/>
                </a:srgbClr>
              </a:solidFill>
              <a:latin typeface="CIDFont+F6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Data is provided by Pathrise company in </a:t>
            </a:r>
            <a:r>
              <a:rPr kumimoji="0" lang="en-US" sz="2600" b="0" i="1" u="sng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excel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50000"/>
                  </a:srgbClr>
                </a:solidFill>
                <a:effectLst/>
                <a:uLnTx/>
                <a:uFillTx/>
                <a:latin typeface="CIDFont+F6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4932D-E59B-ECEC-E8E8-6F9BE03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5174A1A-C896-B06D-CAEF-558D9874A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07" y="2088136"/>
            <a:ext cx="4198620" cy="31242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04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99117-1932-6A63-EE76-EC9CB565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540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B Titr" panose="00000700000000000000" pitchFamily="2" charset="-78"/>
              </a:rPr>
              <a:t>Data </a:t>
            </a:r>
            <a:r>
              <a:rPr lang="en-US" sz="3600" b="1" dirty="0" smtClean="0">
                <a:cs typeface="B Titr" panose="00000700000000000000" pitchFamily="2" charset="-78"/>
              </a:rPr>
              <a:t>Wrangling</a:t>
            </a:r>
            <a:endParaRPr lang="en-US" sz="3600" b="1" dirty="0">
              <a:cs typeface="B Titr" panose="00000700000000000000" pitchFamily="2" charset="-78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02480400-F0A4-E119-9507-2CFDB82D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911" y="1880016"/>
            <a:ext cx="10146857" cy="2053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3CD6BB-F2A4-587C-A956-ECE907CB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12" y="3951178"/>
            <a:ext cx="10269250" cy="22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8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D0F1-697D-9BFF-3685-0EA349BD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EC375C3-263F-19A4-76CA-8DE4416C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23" y="4099158"/>
            <a:ext cx="10473179" cy="2078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6C7192-A4A5-1729-39CC-3B3CB781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23" y="1737360"/>
            <a:ext cx="10825113" cy="23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0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38C2B-79F8-13BD-03B6-F09CDCBA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 smtClean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8472876-DC29-8BCA-6E66-5DC70097D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35148"/>
            <a:ext cx="10058400" cy="2120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445B8A-882A-5BDB-6F5C-6C20ADCA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55449"/>
            <a:ext cx="10233740" cy="25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00D50-D138-FE60-8F4F-B55812F8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1CADE4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B Titr" panose="00000700000000000000" pitchFamily="2" charset="-78"/>
              </a:rPr>
              <a:t>Data </a:t>
            </a:r>
            <a:r>
              <a:rPr lang="en-US" sz="3600" b="1" dirty="0">
                <a:solidFill>
                  <a:srgbClr val="1CADE4">
                    <a:lumMod val="75000"/>
                  </a:srgbClr>
                </a:solidFill>
                <a:cs typeface="B Titr" panose="00000700000000000000" pitchFamily="2" charset="-78"/>
              </a:rPr>
              <a:t>Wrangling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5A27C5-9E81-CFEA-72FA-A4B6445C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62077"/>
            <a:ext cx="10305068" cy="211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D0C5CD-F868-F30F-C4BE-0CE240B6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58" y="3878897"/>
            <a:ext cx="10685910" cy="24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73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533</Words>
  <Application>Microsoft Office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Arial Black</vt:lpstr>
      <vt:lpstr>Arimo-Regular</vt:lpstr>
      <vt:lpstr>B Titr</vt:lpstr>
      <vt:lpstr>Calibri</vt:lpstr>
      <vt:lpstr>Calibri Light</vt:lpstr>
      <vt:lpstr>CIDFont+F6</vt:lpstr>
      <vt:lpstr>Courier New</vt:lpstr>
      <vt:lpstr>Helvetica Neue</vt:lpstr>
      <vt:lpstr>Nunito</vt:lpstr>
      <vt:lpstr>Times New Roman</vt:lpstr>
      <vt:lpstr>Wingdings</vt:lpstr>
      <vt:lpstr>Wingdings 3</vt:lpstr>
      <vt:lpstr>Retrospect</vt:lpstr>
      <vt:lpstr>Dataroadmap</vt:lpstr>
      <vt:lpstr>Goals</vt:lpstr>
      <vt:lpstr>Methodology</vt:lpstr>
      <vt:lpstr>Data collection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Preprocessing Missing values</vt:lpstr>
      <vt:lpstr>Data Preprocessing Missing values</vt:lpstr>
      <vt:lpstr>Data Preprocessing Outliers </vt:lpstr>
      <vt:lpstr>Data Preprocessing Outliers </vt:lpstr>
      <vt:lpstr>Data Preprocessing Object (Categorical) data </vt:lpstr>
      <vt:lpstr> Goal_1: Predict Models</vt:lpstr>
      <vt:lpstr>Predict Models</vt:lpstr>
      <vt:lpstr>Predict Models</vt:lpstr>
      <vt:lpstr>Predict Models</vt:lpstr>
      <vt:lpstr>Goal _2: Preparing a model to predict how long until a placement can be expected.</vt:lpstr>
      <vt:lpstr>Results for Linear Regression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Dataroadmap</dc:title>
  <dc:creator>Pejvak</dc:creator>
  <cp:lastModifiedBy>Pejvak</cp:lastModifiedBy>
  <cp:revision>169</cp:revision>
  <dcterms:created xsi:type="dcterms:W3CDTF">2023-08-27T11:35:55Z</dcterms:created>
  <dcterms:modified xsi:type="dcterms:W3CDTF">2024-08-20T21:04:44Z</dcterms:modified>
</cp:coreProperties>
</file>