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29"/>
  </p:notesMasterIdLst>
  <p:sldIdLst>
    <p:sldId id="256" r:id="rId2"/>
    <p:sldId id="258" r:id="rId3"/>
    <p:sldId id="257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9" r:id="rId14"/>
    <p:sldId id="272" r:id="rId15"/>
    <p:sldId id="274" r:id="rId16"/>
    <p:sldId id="270" r:id="rId17"/>
    <p:sldId id="273" r:id="rId18"/>
    <p:sldId id="268" r:id="rId19"/>
    <p:sldId id="275" r:id="rId20"/>
    <p:sldId id="279" r:id="rId21"/>
    <p:sldId id="276" r:id="rId22"/>
    <p:sldId id="280" r:id="rId23"/>
    <p:sldId id="277" r:id="rId24"/>
    <p:sldId id="278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00FA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4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AE213-9A46-4039-8E61-033EFBD16C1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E060B-F876-41A8-B180-4888B2A68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accent1">
            <a:lumMod val="75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F39B-777F-4141-B216-6F9AD8AECD6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7995F-5672-4C59-9D06-CD7A779EF9E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75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F39B-777F-4141-B216-6F9AD8AECD6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7995F-5672-4C59-9D06-CD7A779E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5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F39B-777F-4141-B216-6F9AD8AECD6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7995F-5672-4C59-9D06-CD7A779E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4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  <a:lvl2pPr marL="486918" indent="-285750">
              <a:buFont typeface="Arial" panose="020B0604020202020204" pitchFamily="34" charset="0"/>
              <a:buChar char="•"/>
              <a:defRPr>
                <a:solidFill>
                  <a:schemeClr val="accent2">
                    <a:lumMod val="50000"/>
                  </a:schemeClr>
                </a:solidFill>
                <a:latin typeface="+mn-lt"/>
              </a:defRPr>
            </a:lvl2pPr>
            <a:lvl3pPr marL="669798" indent="-285750">
              <a:buFont typeface="Arial" panose="020B0604020202020204" pitchFamily="34" charset="0"/>
              <a:buChar char="•"/>
              <a:defRPr>
                <a:solidFill>
                  <a:schemeClr val="accent2">
                    <a:lumMod val="50000"/>
                  </a:schemeClr>
                </a:solidFill>
                <a:latin typeface="+mn-lt"/>
              </a:defRPr>
            </a:lvl3pPr>
            <a:lvl4pPr marL="852678" indent="-285750">
              <a:buFont typeface="Arial" panose="020B0604020202020204" pitchFamily="34" charset="0"/>
              <a:buChar char="•"/>
              <a:defRPr>
                <a:solidFill>
                  <a:schemeClr val="accent2">
                    <a:lumMod val="50000"/>
                  </a:schemeClr>
                </a:solidFill>
                <a:latin typeface="+mn-lt"/>
              </a:defRPr>
            </a:lvl4pPr>
            <a:lvl5pPr marL="1035558" indent="-285750">
              <a:buFont typeface="Arial" panose="020B0604020202020204" pitchFamily="34" charset="0"/>
              <a:buChar char="•"/>
              <a:defRPr>
                <a:solidFill>
                  <a:schemeClr val="accent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F39B-777F-4141-B216-6F9AD8AECD6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7995F-5672-4C59-9D06-CD7A779E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3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F39B-777F-4141-B216-6F9AD8AECD6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7995F-5672-4C59-9D06-CD7A779EF9E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56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F39B-777F-4141-B216-6F9AD8AECD6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7995F-5672-4C59-9D06-CD7A779E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5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F39B-777F-4141-B216-6F9AD8AECD6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7995F-5672-4C59-9D06-CD7A779E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9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F39B-777F-4141-B216-6F9AD8AECD6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7995F-5672-4C59-9D06-CD7A779E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1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F39B-777F-4141-B216-6F9AD8AECD6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7995F-5672-4C59-9D06-CD7A779E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4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BBBF39B-777F-4141-B216-6F9AD8AECD6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D7995F-5672-4C59-9D06-CD7A779E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5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F39B-777F-4141-B216-6F9AD8AECD6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7995F-5672-4C59-9D06-CD7A779E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0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BBBF39B-777F-4141-B216-6F9AD8AECD6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1D7995F-5672-4C59-9D06-CD7A779EF9E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55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5016A-BB54-43BF-E7B6-1FB4C56A8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00" y="130072"/>
            <a:ext cx="8001000" cy="981569"/>
          </a:xfrm>
        </p:spPr>
        <p:txBody>
          <a:bodyPr>
            <a:norm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0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Data</a:t>
            </a:r>
            <a:r>
              <a:rPr lang="en-US" sz="2000" b="1" u="none" strike="noStrike" dirty="0">
                <a:solidFill>
                  <a:srgbClr val="FFC000"/>
                </a:solidFill>
                <a:effectLst/>
                <a:latin typeface="Calibri" panose="020F0502020204030204" pitchFamily="34" charset="0"/>
              </a:rPr>
              <a:t>roadmap</a:t>
            </a:r>
            <a:endParaRPr lang="en-US" sz="4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736EE42-73BF-32CE-5913-BE2E7321A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4508" y="1403927"/>
            <a:ext cx="6446982" cy="2493817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i="0" u="none" strike="noStrike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 Black" panose="020B0A04020102020204" pitchFamily="34" charset="0"/>
                <a:cs typeface="Calibri" panose="020F0502020204030204" pitchFamily="34" charset="0"/>
              </a:rPr>
              <a:t>Pathrise</a:t>
            </a:r>
            <a:r>
              <a:rPr lang="en-US" sz="5400" b="1" i="0" u="none" strike="noStrike" dirty="0" smtClean="0">
                <a:solidFill>
                  <a:srgbClr val="AF7B51"/>
                </a:solidFill>
                <a:effectLst/>
                <a:latin typeface="Arial Black" panose="020B0A04020102020204" pitchFamily="34" charset="0"/>
                <a:cs typeface="Calibri" panose="020F0502020204030204" pitchFamily="34" charset="0"/>
              </a:rPr>
              <a:t> </a:t>
            </a:r>
            <a:r>
              <a:rPr lang="en-US" sz="5400" b="1" i="0" u="none" strike="noStrike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 Black" panose="020B0A04020102020204" pitchFamily="34" charset="0"/>
                <a:cs typeface="Calibri" panose="020F0502020204030204" pitchFamily="34" charset="0"/>
              </a:rPr>
              <a:t>Project</a:t>
            </a:r>
            <a:endParaRPr lang="en-US" sz="54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D213C038-A0A2-4136-58E6-5CAE11FE2A87}"/>
              </a:ext>
            </a:extLst>
          </p:cNvPr>
          <p:cNvSpPr/>
          <p:nvPr/>
        </p:nvSpPr>
        <p:spPr>
          <a:xfrm>
            <a:off x="2953065" y="4710545"/>
            <a:ext cx="5561815" cy="116378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anose="020B0A04020102020204" pitchFamily="34" charset="0"/>
                <a:cs typeface="Calibri" panose="020F0502020204030204" pitchFamily="34" charset="0"/>
              </a:rPr>
              <a:t>Mehrnoush Ghasemi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anose="020B0A04020102020204" pitchFamily="34" charset="0"/>
                <a:cs typeface="Calibri" panose="020F0502020204030204" pitchFamily="34" charset="0"/>
              </a:rPr>
              <a:t>Ghonchehnazi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8DED630-BE86-974E-B69E-8D27A815372B}"/>
              </a:ext>
            </a:extLst>
          </p:cNvPr>
          <p:cNvSpPr txBox="1"/>
          <p:nvPr/>
        </p:nvSpPr>
        <p:spPr>
          <a:xfrm>
            <a:off x="5270623" y="6358596"/>
            <a:ext cx="135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August 2023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5194829A-FC3B-F942-960C-125455F55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922" y="187224"/>
            <a:ext cx="14732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45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197CBA-0687-17D5-CF0D-A78DCE93E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1CADE4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B Titr" panose="00000700000000000000" pitchFamily="2" charset="-78"/>
              </a:rPr>
              <a:t>Data </a:t>
            </a:r>
            <a:r>
              <a:rPr lang="en-US" sz="3600" b="1" dirty="0">
                <a:solidFill>
                  <a:srgbClr val="1CADE4">
                    <a:lumMod val="75000"/>
                  </a:srgbClr>
                </a:solidFill>
                <a:cs typeface="B Titr" panose="00000700000000000000" pitchFamily="2" charset="-78"/>
              </a:rPr>
              <a:t>Wrangling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536B333B-5D52-E327-8C89-8965E6C77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05471"/>
            <a:ext cx="9949360" cy="1891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C1E0DD2-6221-67E1-4298-574D52BC8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965542"/>
            <a:ext cx="10347482" cy="231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03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FA050E-AB6F-660C-6327-4D9477E6C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1CADE4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B Titr" panose="00000700000000000000" pitchFamily="2" charset="-78"/>
              </a:rPr>
              <a:t>Data </a:t>
            </a:r>
            <a:r>
              <a:rPr lang="en-US" sz="3600" b="1" dirty="0">
                <a:solidFill>
                  <a:srgbClr val="1CADE4">
                    <a:lumMod val="75000"/>
                  </a:srgbClr>
                </a:solidFill>
                <a:cs typeface="B Titr" panose="00000700000000000000" pitchFamily="2" charset="-78"/>
              </a:rPr>
              <a:t>Wrangling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C0EF29A2-3A51-4753-EF28-FD1A3A613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320" y="1737360"/>
            <a:ext cx="10119360" cy="20618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73FA191-5AD2-0B81-CF22-2E58DC193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625" y="3799225"/>
            <a:ext cx="10629664" cy="246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86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3C6D94-E3FD-30D4-3E81-FEBDCA48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1CADE4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B Titr" panose="00000700000000000000" pitchFamily="2" charset="-78"/>
              </a:rPr>
              <a:t>Data </a:t>
            </a:r>
            <a:r>
              <a:rPr lang="en-US" sz="3600" b="1" dirty="0">
                <a:solidFill>
                  <a:srgbClr val="1CADE4">
                    <a:lumMod val="75000"/>
                  </a:srgbClr>
                </a:solidFill>
                <a:cs typeface="B Titr" panose="00000700000000000000" pitchFamily="2" charset="-78"/>
              </a:rPr>
              <a:t>Wrangling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5D717036-9235-22CA-6AF4-1918ED6BB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737359"/>
            <a:ext cx="10058400" cy="282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60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C2D56A-070E-B5F3-C272-2CB30E98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1CADE4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B Titr" panose="00000700000000000000" pitchFamily="2" charset="-78"/>
              </a:rPr>
              <a:t>Data </a:t>
            </a:r>
            <a:r>
              <a:rPr lang="en-US" sz="3600" b="1" dirty="0">
                <a:solidFill>
                  <a:srgbClr val="1CADE4">
                    <a:lumMod val="75000"/>
                  </a:srgbClr>
                </a:solidFill>
                <a:cs typeface="B Titr" panose="00000700000000000000" pitchFamily="2" charset="-78"/>
              </a:rPr>
              <a:t>Wrangling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5A6E9074-3A5E-C36B-A6F0-021B31D29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878" y="3996965"/>
            <a:ext cx="10058400" cy="2281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463D346-CA3D-BCD1-EE3B-6D79B83D1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78" y="1866507"/>
            <a:ext cx="11014278" cy="21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60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C2D56A-070E-B5F3-C272-2CB30E98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1CADE4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B Titr" panose="00000700000000000000" pitchFamily="2" charset="-78"/>
              </a:rPr>
              <a:t>Data </a:t>
            </a:r>
            <a:r>
              <a:rPr lang="en-US" sz="3600" b="1" dirty="0">
                <a:solidFill>
                  <a:srgbClr val="1CADE4">
                    <a:lumMod val="75000"/>
                  </a:srgbClr>
                </a:solidFill>
                <a:cs typeface="B Titr" panose="00000700000000000000" pitchFamily="2" charset="-78"/>
              </a:rPr>
              <a:t>Wrangling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EE48200B-A175-8AD0-B05F-FC156B1E3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350" y="1893397"/>
            <a:ext cx="8401312" cy="4022725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489045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6A43D2-BFAC-A251-DE10-C10FC8764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1CADE4">
                    <a:lumMod val="75000"/>
                  </a:srgbClr>
                </a:solidFill>
                <a:cs typeface="B Titr" panose="00000700000000000000" pitchFamily="2" charset="-78"/>
              </a:rPr>
              <a:t>Data Wrangling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46172A-4E74-65AB-7C08-47BE2B4F9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419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Columns deiced to delete: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ID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/>
              <a:t>Pathrise_Status</a:t>
            </a:r>
            <a:r>
              <a:rPr lang="en-US" dirty="0"/>
              <a:t>: Highly over correlated with Placed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/>
              <a:t>Cohort_tag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extracting  new column “year”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cohort_tag</a:t>
            </a:r>
            <a:r>
              <a:rPr lang="en-US" dirty="0"/>
              <a:t> due to get better result. </a:t>
            </a:r>
          </a:p>
          <a:p>
            <a:pPr marL="0" indent="0">
              <a:buNone/>
            </a:pPr>
            <a:r>
              <a:rPr lang="en-US" dirty="0"/>
              <a:t>So </a:t>
            </a:r>
            <a:r>
              <a:rPr lang="en-US" dirty="0" err="1"/>
              <a:t>cohoret_tag</a:t>
            </a:r>
            <a:r>
              <a:rPr lang="en-US" dirty="0"/>
              <a:t> has been omitted from data frame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8A1D72B-C14C-E7AD-4F44-ADDF3B71B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660" y="3572759"/>
            <a:ext cx="5151566" cy="247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36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777DAE-F708-EEAC-27C9-A0B8A73B5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Imputation Missing values for Numeric features:</a:t>
            </a:r>
          </a:p>
          <a:p>
            <a:pPr marL="0" indent="0">
              <a:buNone/>
            </a:pPr>
            <a:r>
              <a:rPr lang="en-US" b="0" i="0" dirty="0">
                <a:effectLst/>
              </a:rPr>
              <a:t>'</a:t>
            </a:r>
            <a:r>
              <a:rPr lang="en-US" b="0" i="0" dirty="0" err="1">
                <a:effectLst/>
              </a:rPr>
              <a:t>program_duration_days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' and </a:t>
            </a:r>
            <a:r>
              <a:rPr lang="en-US" b="0" i="0" dirty="0">
                <a:effectLst/>
              </a:rPr>
              <a:t>'</a:t>
            </a:r>
            <a:r>
              <a:rPr lang="en-US" b="0" i="0" dirty="0" err="1">
                <a:effectLst/>
              </a:rPr>
              <a:t>number_of_interviews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' are float and int feature. Simple and advanced methods imputations like Mean, median , K-Nearest Neighbor and Multivariate feature has been implemented to choose the best method. </a:t>
            </a:r>
          </a:p>
          <a:p>
            <a:pPr algn="l"/>
            <a:r>
              <a:rPr lang="en-US" b="1" i="0" dirty="0">
                <a:effectLst/>
                <a:latin typeface="Helvetica Neue"/>
              </a:rPr>
              <a:t>    Median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is the best method for imputation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65E04F0D-8EC4-F0AF-907A-7A711FF93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 fontScale="90000"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1CADE4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B Titr" panose="00000700000000000000" pitchFamily="2" charset="-78"/>
              </a:rPr>
              <a:t>Data Preprocessing</a:t>
            </a:r>
            <a:b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1CADE4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B Titr" panose="00000700000000000000" pitchFamily="2" charset="-78"/>
              </a:rPr>
            </a:br>
            <a:r>
              <a:rPr kumimoji="0" lang="en-US" sz="2800" b="1" i="0" u="none" strike="noStrike" kern="1200" cap="none" spc="-50" normalizeH="0" baseline="0" noProof="0" dirty="0">
                <a:ln>
                  <a:noFill/>
                </a:ln>
                <a:solidFill>
                  <a:srgbClr val="1CADE4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B Titr" panose="00000700000000000000" pitchFamily="2" charset="-78"/>
              </a:rPr>
              <a:t>Missing values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4D45815B-A98E-11A4-34B9-68F8DF229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963" y="3855563"/>
            <a:ext cx="8084743" cy="201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24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777DAE-F708-EEAC-27C9-A0B8A73B5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Imputation Missing values for Object ( Categorical) features: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Probabilistic imputation involves replacing missing values with the most likely value based on the probability distribution of the non-missing values. One common way to achieve this is by randomly sampling values from the distribution of the non-missing values, weighted by their probabilities.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65E04F0D-8EC4-F0AF-907A-7A711FF93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 fontScale="90000"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1CADE4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B Titr" panose="00000700000000000000" pitchFamily="2" charset="-78"/>
              </a:rPr>
              <a:t>Data Preprocessing</a:t>
            </a:r>
            <a:b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1CADE4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B Titr" panose="00000700000000000000" pitchFamily="2" charset="-78"/>
              </a:rPr>
            </a:br>
            <a:r>
              <a:rPr kumimoji="0" lang="en-US" sz="2800" b="1" i="0" u="none" strike="noStrike" kern="1200" cap="none" spc="-50" normalizeH="0" baseline="0" noProof="0" dirty="0">
                <a:ln>
                  <a:noFill/>
                </a:ln>
                <a:solidFill>
                  <a:srgbClr val="1CADE4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B Titr" panose="00000700000000000000" pitchFamily="2" charset="-78"/>
              </a:rPr>
              <a:t>Missing values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4014675-0406-5755-15B1-B192DED54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41" y="3563332"/>
            <a:ext cx="6910083" cy="249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8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5C3B69-E9CD-8563-E336-26261178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kumimoji="0" lang="en-US" sz="3200" b="1" i="0" u="none" strike="noStrike" kern="1200" cap="none" spc="-50" normalizeH="0" baseline="0" noProof="0" dirty="0">
                <a:ln>
                  <a:noFill/>
                </a:ln>
                <a:solidFill>
                  <a:srgbClr val="1CADE4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B Titr" panose="00000700000000000000" pitchFamily="2" charset="-78"/>
              </a:rPr>
              <a:t>Data Preprocessing</a:t>
            </a:r>
            <a:br>
              <a:rPr kumimoji="0" lang="en-US" sz="3200" b="1" i="0" u="none" strike="noStrike" kern="1200" cap="none" spc="-50" normalizeH="0" baseline="0" noProof="0" dirty="0">
                <a:ln>
                  <a:noFill/>
                </a:ln>
                <a:solidFill>
                  <a:srgbClr val="1CADE4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B Titr" panose="00000700000000000000" pitchFamily="2" charset="-78"/>
              </a:rPr>
            </a:br>
            <a:r>
              <a:rPr kumimoji="0" lang="en-US" sz="2500" b="1" i="0" u="none" strike="noStrike" kern="1200" cap="none" spc="-50" normalizeH="0" baseline="0" noProof="0" dirty="0">
                <a:ln>
                  <a:noFill/>
                </a:ln>
                <a:solidFill>
                  <a:srgbClr val="1CADE4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B Titr" panose="00000700000000000000" pitchFamily="2" charset="-78"/>
              </a:rPr>
              <a:t>Outliers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B563763-4895-4997-B796-A2A725324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Find Outliers:</a:t>
            </a:r>
          </a:p>
          <a:p>
            <a:pPr algn="l"/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Numeric Features: Boxplot, </a:t>
            </a:r>
            <a:r>
              <a:rPr lang="en-US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z_scores</a:t>
            </a:r>
            <a:endParaRPr lang="en-US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Helvetica Neue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7B236E1-BA43-0198-A1FF-BA94A93FA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91" y="3337643"/>
            <a:ext cx="3353115" cy="21299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C52B2E6-DFB4-6702-6D52-436B3250A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441" y="3366233"/>
            <a:ext cx="3353115" cy="229927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9289A669-CF0A-4841-CAA8-2A86445B7BFD}"/>
              </a:ext>
            </a:extLst>
          </p:cNvPr>
          <p:cNvSpPr/>
          <p:nvPr/>
        </p:nvSpPr>
        <p:spPr>
          <a:xfrm>
            <a:off x="1615284" y="2741455"/>
            <a:ext cx="1593130" cy="550997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Program_Out:42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B6127B51-40A2-80A8-1FFB-13D0E2BC1537}"/>
              </a:ext>
            </a:extLst>
          </p:cNvPr>
          <p:cNvSpPr/>
          <p:nvPr/>
        </p:nvSpPr>
        <p:spPr>
          <a:xfrm>
            <a:off x="5229401" y="2694227"/>
            <a:ext cx="1733197" cy="550997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Intreview_Out:43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35CC577A-09EB-37E2-0EFD-47D5740CC19B}"/>
              </a:ext>
            </a:extLst>
          </p:cNvPr>
          <p:cNvSpPr/>
          <p:nvPr/>
        </p:nvSpPr>
        <p:spPr>
          <a:xfrm>
            <a:off x="8692690" y="2618021"/>
            <a:ext cx="1884026" cy="550997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Application_Out:3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9E99017-E88D-0374-BAC7-3C10E4A4A219}"/>
              </a:ext>
            </a:extLst>
          </p:cNvPr>
          <p:cNvSpPr txBox="1"/>
          <p:nvPr/>
        </p:nvSpPr>
        <p:spPr>
          <a:xfrm>
            <a:off x="452487" y="5914285"/>
            <a:ext cx="108973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/>
              </a:rPr>
              <a:t>Dealing with outliers</a:t>
            </a:r>
            <a:r>
              <a:rPr lang="en-US" sz="1600" dirty="0"/>
              <a:t>: </a:t>
            </a:r>
            <a:r>
              <a:rPr lang="en-US" sz="2000" b="1" dirty="0">
                <a:solidFill>
                  <a:srgbClr val="FF0000"/>
                </a:solidFill>
                <a:latin typeface="Helvetica Neue"/>
              </a:rPr>
              <a:t>Remove outlier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/>
              </a:rPr>
              <a:t>, Imputation , Use robust algorithms,…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715ABD8B-33BE-EB3F-DB21-A4C7ABCDCA3D}"/>
              </a:ext>
            </a:extLst>
          </p:cNvPr>
          <p:cNvGrpSpPr/>
          <p:nvPr/>
        </p:nvGrpSpPr>
        <p:grpSpPr>
          <a:xfrm>
            <a:off x="7868553" y="3278893"/>
            <a:ext cx="3649116" cy="2386615"/>
            <a:chOff x="7868553" y="3278893"/>
            <a:chExt cx="3649116" cy="2528269"/>
          </a:xfrm>
        </p:grpSpPr>
        <p:pic>
          <p:nvPicPr>
            <p:cNvPr id="6" name="Picture 5">
              <a:extLst>
                <a:ext uri="{FF2B5EF4-FFF2-40B4-BE49-F238E27FC236}">
                  <a16:creationId xmlns="" xmlns:a16="http://schemas.microsoft.com/office/drawing/2014/main" id="{0453C963-E3F0-7E6D-972E-B273E6D64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68553" y="3278893"/>
              <a:ext cx="3649116" cy="2528269"/>
            </a:xfrm>
            <a:prstGeom prst="rect">
              <a:avLst/>
            </a:prstGeom>
          </p:spPr>
        </p:pic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55E3E2C2-052A-FC4F-0D7A-662353963E7C}"/>
                </a:ext>
              </a:extLst>
            </p:cNvPr>
            <p:cNvSpPr/>
            <p:nvPr/>
          </p:nvSpPr>
          <p:spPr>
            <a:xfrm>
              <a:off x="9445658" y="4003709"/>
              <a:ext cx="669303" cy="598468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64934D8F-1132-CAA7-1A62-7BAFA17A25C7}"/>
              </a:ext>
            </a:extLst>
          </p:cNvPr>
          <p:cNvSpPr/>
          <p:nvPr/>
        </p:nvSpPr>
        <p:spPr>
          <a:xfrm>
            <a:off x="8051748" y="1919441"/>
            <a:ext cx="3042972" cy="550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number_of_applications</a:t>
            </a:r>
            <a:r>
              <a:rPr lang="en-US" dirty="0">
                <a:solidFill>
                  <a:srgbClr val="FF0000"/>
                </a:solidFill>
              </a:rPr>
              <a:t>&gt;700 has been removed</a:t>
            </a:r>
          </a:p>
        </p:txBody>
      </p:sp>
    </p:spTree>
    <p:extLst>
      <p:ext uri="{BB962C8B-B14F-4D97-AF65-F5344CB8AC3E}">
        <p14:creationId xmlns:p14="http://schemas.microsoft.com/office/powerpoint/2010/main" val="3397884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92335A-C10F-DEBD-98C7-6C810C54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kumimoji="0" lang="en-US" sz="2900" b="1" i="0" u="none" strike="noStrike" kern="1200" cap="none" spc="-50" normalizeH="0" baseline="0" noProof="0" dirty="0">
                <a:ln>
                  <a:noFill/>
                </a:ln>
                <a:solidFill>
                  <a:srgbClr val="1CADE4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B Titr" panose="00000700000000000000" pitchFamily="2" charset="-78"/>
              </a:rPr>
              <a:t>Data Preprocessing</a:t>
            </a:r>
            <a:br>
              <a:rPr kumimoji="0" lang="en-US" sz="2900" b="1" i="0" u="none" strike="noStrike" kern="1200" cap="none" spc="-50" normalizeH="0" baseline="0" noProof="0" dirty="0">
                <a:ln>
                  <a:noFill/>
                </a:ln>
                <a:solidFill>
                  <a:srgbClr val="1CADE4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B Titr" panose="00000700000000000000" pitchFamily="2" charset="-78"/>
              </a:rPr>
            </a:br>
            <a:r>
              <a:rPr kumimoji="0" lang="en-US" sz="2300" b="1" i="0" u="none" strike="noStrike" kern="1200" cap="none" spc="-50" normalizeH="0" baseline="0" noProof="0" dirty="0">
                <a:ln>
                  <a:noFill/>
                </a:ln>
                <a:solidFill>
                  <a:srgbClr val="1CADE4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B Titr" panose="00000700000000000000" pitchFamily="2" charset="-78"/>
              </a:rPr>
              <a:t>Outliers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69FC751-2FDE-6E0C-820A-8B8AC4A03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/>
              </a:rPr>
              <a:t>Find Outliers</a:t>
            </a: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Object Features: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elvetica Neue"/>
              </a:rPr>
              <a:t>Value_counts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Helvetica Neue"/>
            </a:endParaRPr>
          </a:p>
          <a:p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482BE3A-0309-3388-C00C-E2422A948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08134"/>
            <a:ext cx="5284666" cy="235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1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8E43AC-EACD-DA2E-AA08-32729131B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B Titr" panose="00000700000000000000" pitchFamily="2" charset="-78"/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394402-A859-1ECC-818B-7FBBA5758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lnSpc>
                <a:spcPct val="3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Preparing a model to predict whether a fellow will be placed at a company.</a:t>
            </a:r>
            <a:endParaRPr lang="en-US" sz="2400" b="0" dirty="0">
              <a:effectLst/>
            </a:endParaRPr>
          </a:p>
          <a:p>
            <a:pPr rtl="0">
              <a:lnSpc>
                <a:spcPct val="3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Preparing a model to predict how long until a placement can be expected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8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92335A-C10F-DEBD-98C7-6C810C54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kumimoji="0" lang="en-US" sz="2900" b="1" i="0" u="none" strike="noStrike" kern="1200" cap="none" spc="-50" normalizeH="0" baseline="0" noProof="0" dirty="0">
                <a:ln>
                  <a:noFill/>
                </a:ln>
                <a:solidFill>
                  <a:srgbClr val="1CADE4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B Titr" panose="00000700000000000000" pitchFamily="2" charset="-78"/>
              </a:rPr>
              <a:t>Data Preprocessing</a:t>
            </a:r>
            <a:br>
              <a:rPr kumimoji="0" lang="en-US" sz="2900" b="1" i="0" u="none" strike="noStrike" kern="1200" cap="none" spc="-50" normalizeH="0" baseline="0" noProof="0" dirty="0">
                <a:ln>
                  <a:noFill/>
                </a:ln>
                <a:solidFill>
                  <a:srgbClr val="1CADE4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B Titr" panose="00000700000000000000" pitchFamily="2" charset="-78"/>
              </a:rPr>
            </a:br>
            <a:r>
              <a:rPr kumimoji="0" lang="en-US" sz="2300" b="1" i="0" u="none" strike="noStrike" kern="1200" cap="none" spc="-50" normalizeH="0" baseline="0" noProof="0" dirty="0">
                <a:ln>
                  <a:noFill/>
                </a:ln>
                <a:solidFill>
                  <a:srgbClr val="1CADE4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B Titr" panose="00000700000000000000" pitchFamily="2" charset="-78"/>
              </a:rPr>
              <a:t>Object (Categorical) data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69FC751-2FDE-6E0C-820A-8B8AC4A03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One-Hot Encoding (Get Dummies)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lvl="1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This approach is useful when dealing with categorical variables where there's </a:t>
            </a:r>
            <a:r>
              <a:rPr lang="en-US" sz="2000" i="1" u="sng" dirty="0">
                <a:solidFill>
                  <a:srgbClr val="000000"/>
                </a:solidFill>
              </a:rPr>
              <a:t>no ordinal relationship between the categories.</a:t>
            </a:r>
          </a:p>
          <a:p>
            <a:pPr marL="457200" marR="0" lvl="1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endParaRPr lang="en-US" sz="2000" dirty="0">
              <a:solidFill>
                <a:srgbClr val="000000"/>
              </a:solidFill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cs typeface="Arial" panose="020B0604020202020204" pitchFamily="34" charset="0"/>
              </a:rPr>
              <a:t>Label Encoding:</a:t>
            </a:r>
          </a:p>
          <a:p>
            <a:pPr marL="457200" lvl="1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This approach is suitable when dealing with ordinal categorical variables where </a:t>
            </a:r>
            <a:r>
              <a:rPr lang="en-US" sz="2000" u="sng" dirty="0">
                <a:solidFill>
                  <a:srgbClr val="000000"/>
                </a:solidFill>
              </a:rPr>
              <a:t>there's a clear order or hierarchy among the categories.</a:t>
            </a:r>
          </a:p>
          <a:p>
            <a:pPr marL="457200" lvl="1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endParaRPr lang="en-US" sz="2000" u="sng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Label Encoding has been selected to get the best result</a:t>
            </a:r>
          </a:p>
        </p:txBody>
      </p:sp>
    </p:spTree>
    <p:extLst>
      <p:ext uri="{BB962C8B-B14F-4D97-AF65-F5344CB8AC3E}">
        <p14:creationId xmlns:p14="http://schemas.microsoft.com/office/powerpoint/2010/main" val="662579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4E2C19-4392-90E9-B9C7-FFF922A6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Goal_1: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Predict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087E0C-59AA-3202-20A1-342337E88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Comparison of Accuracy in different models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Best Model : Random Forest </a:t>
            </a:r>
          </a:p>
          <a:p>
            <a:r>
              <a:rPr lang="en-US" i="1" u="sng" dirty="0"/>
              <a:t>Data frame have </a:t>
            </a:r>
            <a:r>
              <a:rPr lang="en-US" b="1" i="1" u="sng" dirty="0"/>
              <a:t>Object features </a:t>
            </a:r>
            <a:r>
              <a:rPr kumimoji="0" lang="en-US" sz="2000" b="1" i="1" u="sng" strike="noStrike" kern="1200" cap="none" spc="0" normalizeH="0" baseline="0" noProof="0" dirty="0">
                <a:ln>
                  <a:noFill/>
                </a:ln>
                <a:solidFill>
                  <a:srgbClr val="2683C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1" u="sng" strike="noStrike" kern="1200" cap="none" spc="0" normalizeH="0" baseline="0" noProof="0" dirty="0">
                <a:ln>
                  <a:noFill/>
                </a:ln>
                <a:solidFill>
                  <a:srgbClr val="2683C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Random Forest may perform better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683C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8C514310-E44D-D2D0-298C-1B8979EBD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35687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="" xmlns:a16="http://schemas.microsoft.com/office/drawing/2014/main" id="{7F9730C4-F255-3C93-3D37-29694B228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108100"/>
              </p:ext>
            </p:extLst>
          </p:nvPr>
        </p:nvGraphicFramePr>
        <p:xfrm>
          <a:off x="1720646" y="2303234"/>
          <a:ext cx="8477544" cy="8079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5342">
                  <a:extLst>
                    <a:ext uri="{9D8B030D-6E8A-4147-A177-3AD203B41FA5}">
                      <a16:colId xmlns="" xmlns:a16="http://schemas.microsoft.com/office/drawing/2014/main" val="2325816369"/>
                    </a:ext>
                  </a:extLst>
                </a:gridCol>
                <a:gridCol w="1305125">
                  <a:extLst>
                    <a:ext uri="{9D8B030D-6E8A-4147-A177-3AD203B41FA5}">
                      <a16:colId xmlns="" xmlns:a16="http://schemas.microsoft.com/office/drawing/2014/main" val="2793596820"/>
                    </a:ext>
                  </a:extLst>
                </a:gridCol>
                <a:gridCol w="2075531">
                  <a:extLst>
                    <a:ext uri="{9D8B030D-6E8A-4147-A177-3AD203B41FA5}">
                      <a16:colId xmlns="" xmlns:a16="http://schemas.microsoft.com/office/drawing/2014/main" val="1156849355"/>
                    </a:ext>
                  </a:extLst>
                </a:gridCol>
                <a:gridCol w="1850277">
                  <a:extLst>
                    <a:ext uri="{9D8B030D-6E8A-4147-A177-3AD203B41FA5}">
                      <a16:colId xmlns="" xmlns:a16="http://schemas.microsoft.com/office/drawing/2014/main" val="1195552465"/>
                    </a:ext>
                  </a:extLst>
                </a:gridCol>
                <a:gridCol w="1801269">
                  <a:extLst>
                    <a:ext uri="{9D8B030D-6E8A-4147-A177-3AD203B41FA5}">
                      <a16:colId xmlns="" xmlns:a16="http://schemas.microsoft.com/office/drawing/2014/main" val="2140857979"/>
                    </a:ext>
                  </a:extLst>
                </a:gridCol>
              </a:tblGrid>
              <a:tr h="437126">
                <a:tc>
                  <a:txBody>
                    <a:bodyPr/>
                    <a:lstStyle/>
                    <a:p>
                      <a:r>
                        <a:rPr kumimoji="0" lang="en-US" sz="1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Log. Reg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Decision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KNN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65793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8060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255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AD2A6A-589C-FB64-82C8-31B87017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800" b="0" i="0" u="none" strike="noStrike" kern="1200" cap="none" spc="-50" normalizeH="0" baseline="0" noProof="0" dirty="0">
                <a:ln>
                  <a:noFill/>
                </a:ln>
                <a:solidFill>
                  <a:srgbClr val="1CADE4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  <a:t>Predict Models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4835319E-0A8E-1853-13A8-F560641DD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320" y="1949958"/>
            <a:ext cx="724517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6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658DF8-053A-17F7-D078-5FA1AAB4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800" b="0" i="0" u="none" strike="noStrike" kern="1200" cap="none" spc="-50" normalizeH="0" baseline="0" noProof="0" dirty="0">
                <a:ln>
                  <a:noFill/>
                </a:ln>
                <a:solidFill>
                  <a:srgbClr val="1CADE4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  <a:t>Predict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22844B-5E7B-9A8E-BA65-A0B2860F2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Comparison of confusion matrices in different models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F2A7625-97B2-C769-5BF4-77459F282793}"/>
              </a:ext>
            </a:extLst>
          </p:cNvPr>
          <p:cNvSpPr txBox="1"/>
          <p:nvPr/>
        </p:nvSpPr>
        <p:spPr>
          <a:xfrm>
            <a:off x="8726400" y="2525934"/>
            <a:ext cx="230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cs typeface="Courier New" panose="02070309020205020404" pitchFamily="49" charset="0"/>
              </a:rPr>
              <a:t>K nearest neighbor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="" xmlns:a16="http://schemas.microsoft.com/office/drawing/2014/main" id="{A9B3182B-295C-8D4E-D615-9CAA883DB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1656"/>
            <a:ext cx="7694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A3427EE-7CD6-C7E5-20EB-CEB70D8E0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403" y="3151231"/>
            <a:ext cx="3108960" cy="28262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7A4B9C7-CDAE-50EB-780B-F9759E02346C}"/>
              </a:ext>
            </a:extLst>
          </p:cNvPr>
          <p:cNvSpPr txBox="1"/>
          <p:nvPr/>
        </p:nvSpPr>
        <p:spPr>
          <a:xfrm>
            <a:off x="6004099" y="2710600"/>
            <a:ext cx="230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Random Forest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164A4BE-D253-AE8C-66CC-7903BB248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806" y="3186749"/>
            <a:ext cx="2978869" cy="26823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72E1A24-1AEE-2F8D-EBB8-B60913B32B86}"/>
              </a:ext>
            </a:extLst>
          </p:cNvPr>
          <p:cNvSpPr txBox="1"/>
          <p:nvPr/>
        </p:nvSpPr>
        <p:spPr>
          <a:xfrm>
            <a:off x="3281798" y="2720160"/>
            <a:ext cx="230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Support Vector Machine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5881D61-CC3D-6B12-FFF8-AF7DAF4BA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59" y="3247284"/>
            <a:ext cx="2926080" cy="24123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A0B8AC4-1DD1-7678-4DCF-2BDAC4C94AAA}"/>
              </a:ext>
            </a:extLst>
          </p:cNvPr>
          <p:cNvSpPr txBox="1"/>
          <p:nvPr/>
        </p:nvSpPr>
        <p:spPr>
          <a:xfrm>
            <a:off x="281498" y="2780695"/>
            <a:ext cx="230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defRPr>
            </a:lvl1pPr>
          </a:lstStyle>
          <a:p>
            <a:pPr algn="ctr"/>
            <a:r>
              <a:rPr lang="en-US" dirty="0"/>
              <a:t>Logistic Regression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D5D749D8-D5FD-883D-FA82-EC458601C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8381" y="3151232"/>
            <a:ext cx="2560320" cy="26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95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1138EC-4040-A19E-1B5C-B1ADD7773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800" b="0" i="0" u="none" strike="noStrike" kern="1200" cap="none" spc="-50" normalizeH="0" baseline="0" noProof="0" dirty="0">
                <a:ln>
                  <a:noFill/>
                </a:ln>
                <a:solidFill>
                  <a:srgbClr val="1CADE4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  <a:t>Predict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862E680-88B9-FA1D-4A3C-665769344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Comparison of ROC curve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588A4C8-7369-CD5D-9011-4A7FE5727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736" y="2380859"/>
            <a:ext cx="5927280" cy="359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4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263812-6D61-316C-CAEA-932A1B3A6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305" y="263527"/>
            <a:ext cx="10058400" cy="14507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1CADE4">
                    <a:lumMod val="75000"/>
                  </a:srgbClr>
                </a:solidFill>
              </a:rPr>
              <a:t>Goal _</a:t>
            </a:r>
            <a:r>
              <a:rPr lang="en-US" sz="3200" dirty="0" smtClean="0">
                <a:solidFill>
                  <a:srgbClr val="1CADE4">
                    <a:lumMod val="75000"/>
                  </a:srgbClr>
                </a:solidFill>
              </a:rPr>
              <a:t>2: </a:t>
            </a:r>
            <a:r>
              <a:rPr lang="en-US" sz="3100" dirty="0">
                <a:solidFill>
                  <a:srgbClr val="1CADE4">
                    <a:lumMod val="75000"/>
                  </a:srgbClr>
                </a:solidFill>
              </a:rPr>
              <a:t>Preparing a model to predict how long until a placement can be expected.</a:t>
            </a:r>
            <a:endParaRPr lang="en-US" sz="5300" dirty="0">
              <a:solidFill>
                <a:srgbClr val="1CADE4">
                  <a:lumMod val="75000"/>
                </a:srgb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1D8A2B2-52B7-70FC-8AFA-F68CAACC5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Target column (needs to be predicted)= “</a:t>
            </a:r>
            <a:r>
              <a:rPr lang="en-US" sz="2000" b="0" i="0" u="none" strike="noStrike" dirty="0" err="1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Program_duration_day</a:t>
            </a:r>
            <a:r>
              <a:rPr lang="en-US" sz="20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”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“</a:t>
            </a:r>
            <a:r>
              <a:rPr lang="en-US" sz="2000" b="0" i="0" u="none" strike="noStrike" dirty="0" err="1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Program_duration_day</a:t>
            </a:r>
            <a:r>
              <a:rPr lang="en-US" sz="20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” is numerical ⇒ Therefore, Linear Regression Model should be used!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Only data with place=1 is analyzed.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Drop “placed” column.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Standardization before splitting.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E1505279-F11F-1E4F-9347-EFFF33A02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915106"/>
              </p:ext>
            </p:extLst>
          </p:nvPr>
        </p:nvGraphicFramePr>
        <p:xfrm>
          <a:off x="448351" y="3583091"/>
          <a:ext cx="11356258" cy="2286003"/>
        </p:xfrm>
        <a:graphic>
          <a:graphicData uri="http://schemas.openxmlformats.org/drawingml/2006/table">
            <a:tbl>
              <a:tblPr/>
              <a:tblGrid>
                <a:gridCol w="389429">
                  <a:extLst>
                    <a:ext uri="{9D8B030D-6E8A-4147-A177-3AD203B41FA5}">
                      <a16:colId xmlns="" xmlns:a16="http://schemas.microsoft.com/office/drawing/2014/main" val="3556096754"/>
                    </a:ext>
                  </a:extLst>
                </a:gridCol>
                <a:gridCol w="866794">
                  <a:extLst>
                    <a:ext uri="{9D8B030D-6E8A-4147-A177-3AD203B41FA5}">
                      <a16:colId xmlns="" xmlns:a16="http://schemas.microsoft.com/office/drawing/2014/main" val="1097964614"/>
                    </a:ext>
                  </a:extLst>
                </a:gridCol>
                <a:gridCol w="866794">
                  <a:extLst>
                    <a:ext uri="{9D8B030D-6E8A-4147-A177-3AD203B41FA5}">
                      <a16:colId xmlns="" xmlns:a16="http://schemas.microsoft.com/office/drawing/2014/main" val="4057572624"/>
                    </a:ext>
                  </a:extLst>
                </a:gridCol>
                <a:gridCol w="1193412">
                  <a:extLst>
                    <a:ext uri="{9D8B030D-6E8A-4147-A177-3AD203B41FA5}">
                      <a16:colId xmlns="" xmlns:a16="http://schemas.microsoft.com/office/drawing/2014/main" val="4200292292"/>
                    </a:ext>
                  </a:extLst>
                </a:gridCol>
                <a:gridCol w="954730">
                  <a:extLst>
                    <a:ext uri="{9D8B030D-6E8A-4147-A177-3AD203B41FA5}">
                      <a16:colId xmlns="" xmlns:a16="http://schemas.microsoft.com/office/drawing/2014/main" val="313750014"/>
                    </a:ext>
                  </a:extLst>
                </a:gridCol>
                <a:gridCol w="879356">
                  <a:extLst>
                    <a:ext uri="{9D8B030D-6E8A-4147-A177-3AD203B41FA5}">
                      <a16:colId xmlns="" xmlns:a16="http://schemas.microsoft.com/office/drawing/2014/main" val="1277804010"/>
                    </a:ext>
                  </a:extLst>
                </a:gridCol>
                <a:gridCol w="1469781">
                  <a:extLst>
                    <a:ext uri="{9D8B030D-6E8A-4147-A177-3AD203B41FA5}">
                      <a16:colId xmlns="" xmlns:a16="http://schemas.microsoft.com/office/drawing/2014/main" val="208613273"/>
                    </a:ext>
                  </a:extLst>
                </a:gridCol>
                <a:gridCol w="969224">
                  <a:extLst>
                    <a:ext uri="{9D8B030D-6E8A-4147-A177-3AD203B41FA5}">
                      <a16:colId xmlns="" xmlns:a16="http://schemas.microsoft.com/office/drawing/2014/main" val="1790783002"/>
                    </a:ext>
                  </a:extLst>
                </a:gridCol>
                <a:gridCol w="929148">
                  <a:extLst>
                    <a:ext uri="{9D8B030D-6E8A-4147-A177-3AD203B41FA5}">
                      <a16:colId xmlns="" xmlns:a16="http://schemas.microsoft.com/office/drawing/2014/main" val="2265907369"/>
                    </a:ext>
                  </a:extLst>
                </a:gridCol>
                <a:gridCol w="825910">
                  <a:extLst>
                    <a:ext uri="{9D8B030D-6E8A-4147-A177-3AD203B41FA5}">
                      <a16:colId xmlns="" xmlns:a16="http://schemas.microsoft.com/office/drawing/2014/main" val="408530466"/>
                    </a:ext>
                  </a:extLst>
                </a:gridCol>
                <a:gridCol w="412955">
                  <a:extLst>
                    <a:ext uri="{9D8B030D-6E8A-4147-A177-3AD203B41FA5}">
                      <a16:colId xmlns="" xmlns:a16="http://schemas.microsoft.com/office/drawing/2014/main" val="2963732997"/>
                    </a:ext>
                  </a:extLst>
                </a:gridCol>
                <a:gridCol w="412955">
                  <a:extLst>
                    <a:ext uri="{9D8B030D-6E8A-4147-A177-3AD203B41FA5}">
                      <a16:colId xmlns="" xmlns:a16="http://schemas.microsoft.com/office/drawing/2014/main" val="3516816861"/>
                    </a:ext>
                  </a:extLst>
                </a:gridCol>
                <a:gridCol w="412955">
                  <a:extLst>
                    <a:ext uri="{9D8B030D-6E8A-4147-A177-3AD203B41FA5}">
                      <a16:colId xmlns="" xmlns:a16="http://schemas.microsoft.com/office/drawing/2014/main" val="2041384425"/>
                    </a:ext>
                  </a:extLst>
                </a:gridCol>
                <a:gridCol w="772815">
                  <a:extLst>
                    <a:ext uri="{9D8B030D-6E8A-4147-A177-3AD203B41FA5}">
                      <a16:colId xmlns="" xmlns:a16="http://schemas.microsoft.com/office/drawing/2014/main" val="2716626957"/>
                    </a:ext>
                  </a:extLst>
                </a:gridCol>
              </a:tblGrid>
              <a:tr h="92832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placed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ctr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primary_track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ctr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employment_status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ctr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dirty="0" err="1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highest_level_of_education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0" anchor="ctr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length_of_job_search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ctr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biggest_challenge_in_search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ctr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professional_experience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ctr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work_authorization_status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ctr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dirty="0" err="1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number_of_interviews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0" anchor="ctr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number_of_applications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ctr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gender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ctr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race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ctr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year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ctr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program_duration_days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ctr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1588501"/>
                  </a:ext>
                </a:extLst>
              </a:tr>
              <a:tr h="452559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112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33292792"/>
                  </a:ext>
                </a:extLst>
              </a:tr>
              <a:tr h="452559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24512046"/>
                  </a:ext>
                </a:extLst>
              </a:tr>
              <a:tr h="452559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4364178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D86EE8CB-1F50-594A-BFF7-A8434E98E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650" y="358309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9BE6CBB-4536-AD43-8B9F-38D22CB2E84A}"/>
              </a:ext>
            </a:extLst>
          </p:cNvPr>
          <p:cNvCxnSpPr/>
          <p:nvPr/>
        </p:nvCxnSpPr>
        <p:spPr>
          <a:xfrm>
            <a:off x="575187" y="4770336"/>
            <a:ext cx="110022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2B52132F-FF71-F743-9250-B6A99356027A}"/>
              </a:ext>
            </a:extLst>
          </p:cNvPr>
          <p:cNvCxnSpPr>
            <a:cxnSpLocks/>
          </p:cNvCxnSpPr>
          <p:nvPr/>
        </p:nvCxnSpPr>
        <p:spPr>
          <a:xfrm>
            <a:off x="648926" y="3811690"/>
            <a:ext cx="1" cy="20574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4614438-39D7-5F4D-B285-1FD0E9793AFC}"/>
              </a:ext>
            </a:extLst>
          </p:cNvPr>
          <p:cNvSpPr/>
          <p:nvPr/>
        </p:nvSpPr>
        <p:spPr>
          <a:xfrm>
            <a:off x="870154" y="3429000"/>
            <a:ext cx="10104120" cy="2691581"/>
          </a:xfrm>
          <a:prstGeom prst="rect">
            <a:avLst/>
          </a:prstGeom>
          <a:noFill/>
          <a:ln w="381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95F4A9A-E697-0946-8C57-D9704A66241B}"/>
              </a:ext>
            </a:extLst>
          </p:cNvPr>
          <p:cNvSpPr/>
          <p:nvPr/>
        </p:nvSpPr>
        <p:spPr>
          <a:xfrm>
            <a:off x="11020980" y="3424545"/>
            <a:ext cx="822960" cy="2691581"/>
          </a:xfrm>
          <a:prstGeom prst="rect">
            <a:avLst/>
          </a:prstGeom>
          <a:noFill/>
          <a:ln w="3810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8DF6492-D297-6546-A087-7F2F32F75C6F}"/>
              </a:ext>
            </a:extLst>
          </p:cNvPr>
          <p:cNvSpPr txBox="1"/>
          <p:nvPr/>
        </p:nvSpPr>
        <p:spPr>
          <a:xfrm>
            <a:off x="8450826" y="30596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A00"/>
                </a:solidFill>
              </a:rPr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FE9CB51-93D8-E544-A78F-0A8A93C311E1}"/>
              </a:ext>
            </a:extLst>
          </p:cNvPr>
          <p:cNvSpPr txBox="1"/>
          <p:nvPr/>
        </p:nvSpPr>
        <p:spPr>
          <a:xfrm>
            <a:off x="11216459" y="30421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40FF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34728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F236B7-A52D-4912-0915-7AD96921A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CADE4">
                    <a:lumMod val="75000"/>
                  </a:srgbClr>
                </a:solidFill>
              </a:rPr>
              <a:t>Results for Linear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942A81D-3185-5F4D-ACBF-9A5176465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30" y="2240245"/>
            <a:ext cx="3770232" cy="242250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25A3E627-A8A2-954C-BCCC-C2865FE11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79" y="2240244"/>
            <a:ext cx="3550643" cy="265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9B5C40B1-AB78-BC48-91AA-60C62C21FC9F}"/>
              </a:ext>
            </a:extLst>
          </p:cNvPr>
          <p:cNvGrpSpPr/>
          <p:nvPr/>
        </p:nvGrpSpPr>
        <p:grpSpPr>
          <a:xfrm>
            <a:off x="4358701" y="220944"/>
            <a:ext cx="3744892" cy="4674906"/>
            <a:chOff x="4358701" y="220944"/>
            <a:chExt cx="3744892" cy="4674906"/>
          </a:xfrm>
        </p:grpSpPr>
        <p:pic>
          <p:nvPicPr>
            <p:cNvPr id="1030" name="Picture 6">
              <a:extLst>
                <a:ext uri="{FF2B5EF4-FFF2-40B4-BE49-F238E27FC236}">
                  <a16:creationId xmlns="" xmlns:a16="http://schemas.microsoft.com/office/drawing/2014/main" id="{F8EC8798-3024-0D48-AF74-6BB6EBB2FC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6060" y="2240245"/>
              <a:ext cx="3437533" cy="2655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67786BA4-11E9-394F-AEE8-E610FC3DCE12}"/>
                </a:ext>
              </a:extLst>
            </p:cNvPr>
            <p:cNvSpPr txBox="1"/>
            <p:nvPr/>
          </p:nvSpPr>
          <p:spPr>
            <a:xfrm rot="16200000">
              <a:off x="2524067" y="2055578"/>
              <a:ext cx="403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Predicted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4780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93DBDA-82AD-722D-AB00-8919DDD3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i="0" u="none" strike="noStrike" dirty="0">
                <a:effectLst/>
                <a:latin typeface="Nunito" pitchFamily="2" charset="0"/>
              </a:rPr>
              <a:t>Thank you for your attention!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E5F1470C-BDF6-295C-3AAD-1964F59C0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4727" y="1910513"/>
            <a:ext cx="6754969" cy="321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2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31ED29-5451-5300-EBB2-84D97948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B Titr" panose="00000700000000000000" pitchFamily="2" charset="-78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AF4659-7563-049B-8298-9A430DC4D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59"/>
            <a:ext cx="10058400" cy="4484331"/>
          </a:xfrm>
        </p:spPr>
        <p:txBody>
          <a:bodyPr>
            <a:normAutofit lnSpcReduction="1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800" b="0" i="0" u="none" strike="noStrike" baseline="0" dirty="0">
                <a:latin typeface="CIDFont+F6"/>
              </a:rPr>
              <a:t>Data collection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b="0" i="0" u="none" strike="noStrike" baseline="0" dirty="0">
                <a:latin typeface="CIDFont+F6"/>
              </a:rPr>
              <a:t>Perform exploratory data analysis (EDA)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683C6">
                    <a:lumMod val="50000"/>
                  </a:srgbClr>
                </a:solidFill>
                <a:effectLst/>
                <a:uLnTx/>
                <a:uFillTx/>
                <a:latin typeface="CIDFont+F6"/>
                <a:ea typeface="+mn-ea"/>
                <a:cs typeface="+mn-cs"/>
              </a:rPr>
              <a:t>Perform data Preprocessing</a:t>
            </a:r>
          </a:p>
          <a:p>
            <a:pPr lvl="7"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2683C6">
                    <a:lumMod val="50000"/>
                  </a:srgbClr>
                </a:solidFill>
                <a:effectLst/>
                <a:uLnTx/>
                <a:uFillTx/>
                <a:latin typeface="CIDFont+F6"/>
                <a:ea typeface="+mn-ea"/>
                <a:cs typeface="+mn-cs"/>
              </a:rPr>
              <a:t>Missing values      </a:t>
            </a:r>
          </a:p>
          <a:p>
            <a:pPr lvl="7"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2683C6">
                    <a:lumMod val="50000"/>
                  </a:srgbClr>
                </a:solidFill>
                <a:effectLst/>
                <a:uLnTx/>
                <a:uFillTx/>
                <a:latin typeface="CIDFont+F6"/>
                <a:ea typeface="+mn-ea"/>
                <a:cs typeface="+mn-cs"/>
              </a:rPr>
              <a:t>Outliers</a:t>
            </a:r>
          </a:p>
          <a:p>
            <a:pPr lvl="7"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2683C6">
                    <a:lumMod val="50000"/>
                  </a:srgbClr>
                </a:solidFill>
                <a:effectLst/>
                <a:uLnTx/>
                <a:uFillTx/>
                <a:latin typeface="CIDFont+F6"/>
                <a:ea typeface="+mn-ea"/>
                <a:cs typeface="+mn-cs"/>
              </a:rPr>
              <a:t>Object (Categorical) data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2683C6">
                    <a:lumMod val="50000"/>
                  </a:srgbClr>
                </a:solidFill>
                <a:effectLst/>
                <a:uLnTx/>
                <a:uFillTx/>
                <a:latin typeface="CIDFont+F6"/>
                <a:ea typeface="+mn-ea"/>
                <a:cs typeface="+mn-cs"/>
              </a:rPr>
              <a:t>                                                                                            Predictive Models for calcification targe (Goal#1)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2683C6">
                  <a:lumMod val="50000"/>
                </a:srgbClr>
              </a:solidFill>
              <a:effectLst/>
              <a:uLnTx/>
              <a:uFillTx/>
              <a:latin typeface="CIDFont+F6"/>
              <a:ea typeface="+mn-ea"/>
              <a:cs typeface="+mn-cs"/>
            </a:endParaRPr>
          </a:p>
          <a:p>
            <a:pPr marL="342900" indent="-342900" algn="l">
              <a:buFont typeface="+mj-lt"/>
              <a:buAutoNum type="arabicPeriod" startAt="4"/>
            </a:pPr>
            <a:r>
              <a:rPr lang="en-US" sz="2800" b="0" i="0" u="none" strike="noStrike" baseline="0" dirty="0">
                <a:latin typeface="CIDFont+F6"/>
              </a:rPr>
              <a:t>Perform </a:t>
            </a:r>
            <a:r>
              <a:rPr lang="en-US" sz="2800" b="0" i="0" u="none" strike="noStrike" baseline="0" dirty="0">
                <a:latin typeface="Arimo-Regular"/>
              </a:rPr>
              <a:t>Supervised Learning</a:t>
            </a:r>
            <a:endParaRPr lang="en-US" sz="1900" b="0" i="0" u="none" strike="noStrike" baseline="0" dirty="0">
              <a:latin typeface="CIDFont+F6"/>
            </a:endParaRPr>
          </a:p>
          <a:p>
            <a:pPr marL="0" indent="0" algn="l">
              <a:buNone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2683C6">
                    <a:lumMod val="50000"/>
                  </a:srgbClr>
                </a:solidFill>
                <a:effectLst/>
                <a:uLnTx/>
                <a:uFillTx/>
                <a:latin typeface="CIDFont+F6"/>
                <a:ea typeface="+mn-ea"/>
                <a:cs typeface="+mn-cs"/>
              </a:rPr>
              <a:t>                                                                                              Linear Regression Model (Goal#2)</a:t>
            </a:r>
            <a:endParaRPr lang="en-US" sz="1900" b="0" i="0" u="none" strike="noStrike" baseline="0" dirty="0">
              <a:latin typeface="CIDFont+F6"/>
            </a:endParaRPr>
          </a:p>
          <a:p>
            <a:pPr marL="342900" indent="-342900" algn="l">
              <a:buFont typeface="+mj-lt"/>
              <a:buAutoNum type="arabicPeriod" startAt="4"/>
            </a:pPr>
            <a:endParaRPr lang="en-US" sz="1900" b="0" i="0" u="none" strike="noStrike" baseline="0" dirty="0">
              <a:latin typeface="CIDFont+F6"/>
            </a:endParaRPr>
          </a:p>
          <a:p>
            <a:pPr algn="l"/>
            <a:endParaRPr lang="en-US" sz="1800" b="0" i="0" u="none" strike="noStrike" baseline="0" dirty="0">
              <a:latin typeface="CIDFont+F6"/>
            </a:endParaRPr>
          </a:p>
        </p:txBody>
      </p:sp>
      <p:sp>
        <p:nvSpPr>
          <p:cNvPr id="4" name="Left Brace 3">
            <a:extLst>
              <a:ext uri="{FF2B5EF4-FFF2-40B4-BE49-F238E27FC236}">
                <a16:creationId xmlns="" xmlns:a16="http://schemas.microsoft.com/office/drawing/2014/main" id="{D2A06B50-FA08-C9DC-BB78-BF91C578CEE2}"/>
              </a:ext>
            </a:extLst>
          </p:cNvPr>
          <p:cNvSpPr/>
          <p:nvPr/>
        </p:nvSpPr>
        <p:spPr>
          <a:xfrm>
            <a:off x="6580480" y="4889845"/>
            <a:ext cx="292231" cy="10558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4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A96B33-B38D-656F-E629-A4F907A6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B Titr" panose="00000700000000000000" pitchFamily="2" charset="-78"/>
              </a:rPr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3270FB0-8DC6-5374-57C7-9834FB166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5558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2683C6">
                  <a:lumMod val="50000"/>
                </a:srgbClr>
              </a:solidFill>
              <a:effectLst/>
              <a:uLnTx/>
              <a:uFillTx/>
              <a:latin typeface="CIDFont+F6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None/>
              <a:tabLst/>
              <a:defRPr/>
            </a:pPr>
            <a:endParaRPr lang="en-US" sz="2600" dirty="0">
              <a:solidFill>
                <a:srgbClr val="2683C6">
                  <a:lumMod val="50000"/>
                </a:srgbClr>
              </a:solidFill>
              <a:latin typeface="CIDFont+F6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2683C6">
                    <a:lumMod val="50000"/>
                  </a:srgbClr>
                </a:solidFill>
                <a:effectLst/>
                <a:uLnTx/>
                <a:uFillTx/>
                <a:latin typeface="CIDFont+F6"/>
                <a:ea typeface="+mn-ea"/>
                <a:cs typeface="+mn-cs"/>
              </a:rPr>
              <a:t>Data is provided by Pathrise company in </a:t>
            </a:r>
            <a:r>
              <a:rPr kumimoji="0" lang="en-US" sz="2600" b="0" i="1" u="sng" strike="noStrike" kern="1200" cap="none" spc="0" normalizeH="0" baseline="0" noProof="0" dirty="0">
                <a:ln>
                  <a:noFill/>
                </a:ln>
                <a:solidFill>
                  <a:srgbClr val="2683C6">
                    <a:lumMod val="50000"/>
                  </a:srgbClr>
                </a:solidFill>
                <a:effectLst/>
                <a:uLnTx/>
                <a:uFillTx/>
                <a:latin typeface="CIDFont+F6"/>
                <a:ea typeface="+mn-ea"/>
                <a:cs typeface="+mn-cs"/>
              </a:rPr>
              <a:t>excel format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2683C6">
                    <a:lumMod val="50000"/>
                  </a:srgbClr>
                </a:solidFill>
                <a:effectLst/>
                <a:uLnTx/>
                <a:uFillTx/>
                <a:latin typeface="CIDFont+F6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11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F4932D-E59B-ECEC-E8E8-6F9BE034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1" i="0" u="none" strike="noStrike" kern="1200" cap="none" spc="-50" normalizeH="0" baseline="0" noProof="0" dirty="0" smtClean="0">
                <a:ln>
                  <a:noFill/>
                </a:ln>
                <a:solidFill>
                  <a:srgbClr val="1CADE4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B Titr" panose="00000700000000000000" pitchFamily="2" charset="-78"/>
              </a:rPr>
              <a:t>Data </a:t>
            </a:r>
            <a:r>
              <a:rPr lang="en-US" sz="3600" b="1" dirty="0">
                <a:solidFill>
                  <a:srgbClr val="1CADE4">
                    <a:lumMod val="75000"/>
                  </a:srgbClr>
                </a:solidFill>
                <a:cs typeface="B Titr" panose="00000700000000000000" pitchFamily="2" charset="-78"/>
              </a:rPr>
              <a:t>Wrangling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A5174A1A-C896-B06D-CAEF-558D9874A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507" y="2088136"/>
            <a:ext cx="4198620" cy="3124200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404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199117-1932-6A63-EE76-EC9CB5657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05407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 b="1" dirty="0">
                <a:cs typeface="B Titr" panose="00000700000000000000" pitchFamily="2" charset="-78"/>
              </a:rPr>
              <a:t>Data </a:t>
            </a:r>
            <a:r>
              <a:rPr lang="en-US" sz="3600" b="1" dirty="0" smtClean="0">
                <a:cs typeface="B Titr" panose="00000700000000000000" pitchFamily="2" charset="-78"/>
              </a:rPr>
              <a:t>Wrangling</a:t>
            </a:r>
            <a:endParaRPr lang="en-US" sz="3600" b="1" dirty="0">
              <a:cs typeface="B Titr" panose="00000700000000000000" pitchFamily="2" charset="-78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="" xmlns:a16="http://schemas.microsoft.com/office/drawing/2014/main" id="{02480400-F0A4-E119-9507-2CFDB82D4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4911" y="1880016"/>
            <a:ext cx="10146857" cy="20536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33CD6BB-F2A4-587C-A956-ECE907CB8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912" y="3951178"/>
            <a:ext cx="10269250" cy="222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87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87D0F1-697D-9BFF-3685-0EA349BD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1CADE4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B Titr" panose="00000700000000000000" pitchFamily="2" charset="-78"/>
              </a:rPr>
              <a:t>Data </a:t>
            </a:r>
            <a:r>
              <a:rPr lang="en-US" sz="3600" b="1" dirty="0">
                <a:solidFill>
                  <a:srgbClr val="1CADE4">
                    <a:lumMod val="75000"/>
                  </a:srgbClr>
                </a:solidFill>
                <a:cs typeface="B Titr" panose="00000700000000000000" pitchFamily="2" charset="-78"/>
              </a:rPr>
              <a:t>Wrangling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3EC375C3-263F-19A4-76CA-8DE4416C1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923" y="4099158"/>
            <a:ext cx="10473179" cy="2078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D6C7192-A4A5-1729-39CC-3B3CB7817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923" y="1737360"/>
            <a:ext cx="10825113" cy="231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09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D38C2B-79F8-13BD-03B6-F09CDCBAD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1CADE4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B Titr" panose="00000700000000000000" pitchFamily="2" charset="-78"/>
              </a:rPr>
              <a:t>Data </a:t>
            </a:r>
            <a:r>
              <a:rPr lang="en-US" sz="3600" b="1" dirty="0" smtClean="0">
                <a:solidFill>
                  <a:srgbClr val="1CADE4">
                    <a:lumMod val="75000"/>
                  </a:srgbClr>
                </a:solidFill>
                <a:cs typeface="B Titr" panose="00000700000000000000" pitchFamily="2" charset="-78"/>
              </a:rPr>
              <a:t>Wrangling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F8472876-DC29-8BCA-6E66-5DC70097D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635148"/>
            <a:ext cx="10058400" cy="2120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2445B8A-882A-5BDB-6F5C-6C20ADCAA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755449"/>
            <a:ext cx="10233740" cy="256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53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E00D50-D138-FE60-8F4F-B55812F8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1CADE4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B Titr" panose="00000700000000000000" pitchFamily="2" charset="-78"/>
              </a:rPr>
              <a:t>Data </a:t>
            </a:r>
            <a:r>
              <a:rPr lang="en-US" sz="3600" b="1" dirty="0">
                <a:solidFill>
                  <a:srgbClr val="1CADE4">
                    <a:lumMod val="75000"/>
                  </a:srgbClr>
                </a:solidFill>
                <a:cs typeface="B Titr" panose="00000700000000000000" pitchFamily="2" charset="-78"/>
              </a:rPr>
              <a:t>Wrangling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9B5A27C5-9E81-CFEA-72FA-A4B6445C5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762077"/>
            <a:ext cx="10305068" cy="21168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2D0C5CD-F868-F30F-C4BE-0CE240B6E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058" y="3878897"/>
            <a:ext cx="10685910" cy="241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735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518</TotalTime>
  <Words>533</Words>
  <Application>Microsoft Office PowerPoint</Application>
  <PresentationFormat>Widescreen</PresentationFormat>
  <Paragraphs>161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1" baseType="lpstr">
      <vt:lpstr>Arial</vt:lpstr>
      <vt:lpstr>Arial Black</vt:lpstr>
      <vt:lpstr>Arimo-Regular</vt:lpstr>
      <vt:lpstr>B Titr</vt:lpstr>
      <vt:lpstr>Calibri</vt:lpstr>
      <vt:lpstr>Calibri Light</vt:lpstr>
      <vt:lpstr>CIDFont+F6</vt:lpstr>
      <vt:lpstr>Courier New</vt:lpstr>
      <vt:lpstr>Helvetica Neue</vt:lpstr>
      <vt:lpstr>Nunito</vt:lpstr>
      <vt:lpstr>Times New Roman</vt:lpstr>
      <vt:lpstr>Wingdings</vt:lpstr>
      <vt:lpstr>Wingdings 3</vt:lpstr>
      <vt:lpstr>Retrospect</vt:lpstr>
      <vt:lpstr>Dataroadmap</vt:lpstr>
      <vt:lpstr>Goals</vt:lpstr>
      <vt:lpstr>Methodology</vt:lpstr>
      <vt:lpstr>Data collection</vt:lpstr>
      <vt:lpstr>Data Wrangling</vt:lpstr>
      <vt:lpstr>Data Wrangling</vt:lpstr>
      <vt:lpstr>Data Wrangling</vt:lpstr>
      <vt:lpstr>Data Wrangling</vt:lpstr>
      <vt:lpstr>Data Wrangling</vt:lpstr>
      <vt:lpstr>Data Wrangling</vt:lpstr>
      <vt:lpstr>Data Wrangling</vt:lpstr>
      <vt:lpstr>Data Wrangling</vt:lpstr>
      <vt:lpstr>Data Wrangling</vt:lpstr>
      <vt:lpstr>Data Wrangling</vt:lpstr>
      <vt:lpstr>Data Wrangling</vt:lpstr>
      <vt:lpstr>Data Preprocessing Missing values</vt:lpstr>
      <vt:lpstr>Data Preprocessing Missing values</vt:lpstr>
      <vt:lpstr>Data Preprocessing Outliers </vt:lpstr>
      <vt:lpstr>Data Preprocessing Outliers </vt:lpstr>
      <vt:lpstr>Data Preprocessing Object (Categorical) data </vt:lpstr>
      <vt:lpstr> Goal_1: Predict Models</vt:lpstr>
      <vt:lpstr>Predict Models</vt:lpstr>
      <vt:lpstr>Predict Models</vt:lpstr>
      <vt:lpstr>Predict Models</vt:lpstr>
      <vt:lpstr>Goal _2: Preparing a model to predict how long until a placement can be expected.</vt:lpstr>
      <vt:lpstr>Results for Linear Regression</vt:lpstr>
      <vt:lpstr>Thank you for your attention!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Dataroadmap</dc:title>
  <dc:creator>Pejvak</dc:creator>
  <cp:lastModifiedBy>Pejvak</cp:lastModifiedBy>
  <cp:revision>170</cp:revision>
  <dcterms:created xsi:type="dcterms:W3CDTF">2023-08-27T11:35:55Z</dcterms:created>
  <dcterms:modified xsi:type="dcterms:W3CDTF">2024-08-20T23:38:37Z</dcterms:modified>
</cp:coreProperties>
</file>