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1.png" ContentType="image/png"/>
  <Override PartName="/ppt/media/image20.png" ContentType="image/png"/>
  <Override PartName="/ppt/media/image19.png" ContentType="image/png"/>
  <Override PartName="/ppt/media/image17.jpeg" ContentType="image/jpeg"/>
  <Override PartName="/ppt/media/image16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.png" ContentType="image/png"/>
  <Override PartName="/ppt/media/image3.png" ContentType="image/png"/>
  <Override PartName="/ppt/media/image18.jpeg" ContentType="image/jpeg"/>
  <Override PartName="/ppt/media/image11.png" ContentType="image/png"/>
  <Override PartName="/ppt/media/image1.jpeg" ContentType="image/jpeg"/>
  <Override PartName="/ppt/media/image22.jpeg" ContentType="image/jpeg"/>
  <Override PartName="/ppt/media/image6.png" ContentType="image/png"/>
  <Override PartName="/ppt/media/image5.jpeg" ContentType="image/jpeg"/>
  <Override PartName="/ppt/media/image8.png" ContentType="image/png"/>
  <Override PartName="/ppt/media/image7.png" ContentType="image/png"/>
  <Override PartName="/ppt/media/image9.jpeg" ContentType="image/jpe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9152280" cy="6857640"/>
            <a:chOff x="0" y="0"/>
            <a:chExt cx="9152280" cy="6857640"/>
          </a:xfrm>
        </p:grpSpPr>
        <p:pic>
          <p:nvPicPr>
            <p:cNvPr id="1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554040" y="542880"/>
              <a:ext cx="8039520" cy="5756040"/>
            </a:xfrm>
            <a:prstGeom prst="rect">
              <a:avLst/>
            </a:prstGeom>
            <a:noFill/>
            <a:ln w="15840">
              <a:solidFill>
                <a:srgbClr val="83992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" name="Picture 9" descr=""/>
            <p:cNvPicPr/>
            <p:nvPr/>
          </p:nvPicPr>
          <p:blipFill>
            <a:blip r:embed="rId4"/>
            <a:srcRect l="0" t="0" r="14236" b="0"/>
            <a:stretch/>
          </p:blipFill>
          <p:spPr>
            <a:xfrm>
              <a:off x="0" y="3128400"/>
              <a:ext cx="68544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"/>
            <p:cNvPicPr/>
            <p:nvPr/>
          </p:nvPicPr>
          <p:blipFill>
            <a:blip r:embed="rId5"/>
            <a:srcRect l="0" t="0" r="14236" b="0"/>
            <a:stretch/>
          </p:blipFill>
          <p:spPr>
            <a:xfrm>
              <a:off x="8466840" y="3128400"/>
              <a:ext cx="68544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6356520" y="5960520"/>
            <a:ext cx="114804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142D50-7ED2-427F-895D-765D95431BF4}" type="datetime1">
              <a:rPr b="0" lang="en-US" sz="1000" spc="-1" strike="noStrike">
                <a:solidFill>
                  <a:srgbClr val="000000"/>
                </a:solidFill>
                <a:latin typeface="Garamond"/>
              </a:rPr>
              <a:t>02/06/2019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1176840" y="5960520"/>
            <a:ext cx="5104440" cy="279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7580160" y="5960520"/>
            <a:ext cx="39528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201C66-5654-4F0D-82E1-5DC7DCFDAFC1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" name="Line 7"/>
          <p:cNvSpPr/>
          <p:nvPr/>
        </p:nvSpPr>
        <p:spPr>
          <a:xfrm>
            <a:off x="1278360" y="2354400"/>
            <a:ext cx="6595560" cy="360"/>
          </a:xfrm>
          <a:prstGeom prst="line">
            <a:avLst/>
          </a:prstGeom>
          <a:ln w="15840">
            <a:solidFill>
              <a:srgbClr val="8399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Third Outline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0" y="0"/>
            <a:ext cx="9152280" cy="6857640"/>
            <a:chOff x="0" y="0"/>
            <a:chExt cx="9152280" cy="6857640"/>
          </a:xfrm>
        </p:grpSpPr>
        <p:pic>
          <p:nvPicPr>
            <p:cNvPr id="48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" name="CustomShape 2"/>
            <p:cNvSpPr/>
            <p:nvPr/>
          </p:nvSpPr>
          <p:spPr>
            <a:xfrm>
              <a:off x="554040" y="542880"/>
              <a:ext cx="8039520" cy="5756040"/>
            </a:xfrm>
            <a:prstGeom prst="rect">
              <a:avLst/>
            </a:prstGeom>
            <a:noFill/>
            <a:ln w="15840">
              <a:solidFill>
                <a:srgbClr val="83992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0" name="Picture 9" descr=""/>
            <p:cNvPicPr/>
            <p:nvPr/>
          </p:nvPicPr>
          <p:blipFill>
            <a:blip r:embed="rId4"/>
            <a:srcRect l="0" t="0" r="14236" b="0"/>
            <a:stretch/>
          </p:blipFill>
          <p:spPr>
            <a:xfrm>
              <a:off x="0" y="3128400"/>
              <a:ext cx="68544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10" descr=""/>
            <p:cNvPicPr/>
            <p:nvPr/>
          </p:nvPicPr>
          <p:blipFill>
            <a:blip r:embed="rId5"/>
            <a:srcRect l="0" t="0" r="14236" b="0"/>
            <a:stretch/>
          </p:blipFill>
          <p:spPr>
            <a:xfrm>
              <a:off x="8466840" y="3128400"/>
              <a:ext cx="68544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Line 3"/>
          <p:cNvSpPr/>
          <p:nvPr/>
        </p:nvSpPr>
        <p:spPr>
          <a:xfrm>
            <a:off x="1278360" y="2356200"/>
            <a:ext cx="6595560" cy="360"/>
          </a:xfrm>
          <a:prstGeom prst="line">
            <a:avLst/>
          </a:prstGeom>
          <a:ln w="15840">
            <a:solidFill>
              <a:srgbClr val="8399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176840" y="915480"/>
            <a:ext cx="6798240" cy="13035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176840" y="2490120"/>
            <a:ext cx="6798240" cy="34444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Edit Master text styles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Second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Third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6356520" y="5960520"/>
            <a:ext cx="114804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ED0646-F47B-4AF6-9108-55B83E0327AF}" type="datetime1">
              <a:rPr b="0" lang="en-US" sz="1000" spc="-1" strike="noStrike">
                <a:solidFill>
                  <a:srgbClr val="000000"/>
                </a:solidFill>
                <a:latin typeface="Garamond"/>
              </a:rPr>
              <a:t>02/06/2019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1176840" y="5960520"/>
            <a:ext cx="5104440" cy="279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7580160" y="5960520"/>
            <a:ext cx="39528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3ADBBA-8275-468E-998E-5F60CD0BEC37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/>
        </p:nvGrpSpPr>
        <p:grpSpPr>
          <a:xfrm>
            <a:off x="0" y="0"/>
            <a:ext cx="9152280" cy="6857640"/>
            <a:chOff x="0" y="0"/>
            <a:chExt cx="9152280" cy="6857640"/>
          </a:xfrm>
        </p:grpSpPr>
        <p:pic>
          <p:nvPicPr>
            <p:cNvPr id="95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ustomShape 2"/>
            <p:cNvSpPr/>
            <p:nvPr/>
          </p:nvSpPr>
          <p:spPr>
            <a:xfrm>
              <a:off x="554040" y="542880"/>
              <a:ext cx="8039520" cy="5756040"/>
            </a:xfrm>
            <a:prstGeom prst="rect">
              <a:avLst/>
            </a:prstGeom>
            <a:noFill/>
            <a:ln w="15840">
              <a:solidFill>
                <a:srgbClr val="83992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7" name="Picture 9" descr=""/>
            <p:cNvPicPr/>
            <p:nvPr/>
          </p:nvPicPr>
          <p:blipFill>
            <a:blip r:embed="rId4"/>
            <a:srcRect l="0" t="0" r="14236" b="0"/>
            <a:stretch/>
          </p:blipFill>
          <p:spPr>
            <a:xfrm>
              <a:off x="0" y="3128400"/>
              <a:ext cx="68544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8" name="Picture 10" descr=""/>
            <p:cNvPicPr/>
            <p:nvPr/>
          </p:nvPicPr>
          <p:blipFill>
            <a:blip r:embed="rId5"/>
            <a:srcRect l="0" t="0" r="14236" b="0"/>
            <a:stretch/>
          </p:blipFill>
          <p:spPr>
            <a:xfrm>
              <a:off x="8466840" y="3128400"/>
              <a:ext cx="68544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6356520" y="5960520"/>
            <a:ext cx="114804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F4BACE-0459-47BE-84C1-1289124A491B}" type="datetime1">
              <a:rPr b="0" lang="en-US" sz="1000" spc="-1" strike="noStrike">
                <a:solidFill>
                  <a:srgbClr val="000000"/>
                </a:solidFill>
                <a:latin typeface="Garamond"/>
              </a:rPr>
              <a:t>02/06/2019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1176840" y="5960520"/>
            <a:ext cx="5104440" cy="279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7580160" y="5960520"/>
            <a:ext cx="39528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797C37-F9B1-4C1F-830B-A6D4EFEA2E9C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Third Outline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176840" y="1196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Internet And Web Technology Lab IT-652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176840" y="30690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Garamond"/>
              </a:rPr>
              <a:t>Anupam Chaudhary– 16IT8029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Garamond"/>
              </a:rPr>
              <a:t>Sarvesh Bajaj – 16IT8035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Garamond"/>
              </a:rPr>
              <a:t>Soham Mehrotra – 16IT8037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Workflow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68" name="Content Placeholder 4" descr=""/>
          <p:cNvPicPr/>
          <p:nvPr/>
        </p:nvPicPr>
        <p:blipFill>
          <a:blip r:embed="rId1"/>
          <a:stretch/>
        </p:blipFill>
        <p:spPr>
          <a:xfrm>
            <a:off x="1176840" y="2823840"/>
            <a:ext cx="6798240" cy="2778480"/>
          </a:xfrm>
          <a:prstGeom prst="rect">
            <a:avLst/>
          </a:prstGeom>
          <a:ln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29.01.18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Work Division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45a1d"/>
                </a:solidFill>
                <a:latin typeface="Cambria"/>
                <a:ea typeface="Cambria"/>
              </a:rPr>
              <a:t>Frontend – Home Page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Cambria"/>
              </a:rPr>
              <a:t>Tried by all for exposure to HTML and CSS, but the best one chosen.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45a1d"/>
                </a:solidFill>
                <a:latin typeface="Cambria"/>
                <a:ea typeface="Cambria"/>
              </a:rPr>
              <a:t>Presentation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Cambria"/>
              </a:rPr>
              <a:t>Sarvesh and Soham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45a1d"/>
                </a:solidFill>
                <a:latin typeface="Cambria"/>
                <a:ea typeface="Cambria"/>
              </a:rPr>
              <a:t>Flowchart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  <a:ea typeface="Cambria"/>
              </a:rPr>
              <a:t>Anupam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29.01.18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Next Week Plans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45a1d"/>
                </a:solidFill>
                <a:latin typeface="Cambria"/>
                <a:ea typeface="Cambria"/>
              </a:rPr>
              <a:t>Frontend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Registration Page will be designed.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45a1d"/>
                </a:solidFill>
                <a:latin typeface="Cambria"/>
                <a:ea typeface="Cambria"/>
              </a:rPr>
              <a:t>Backend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Designing the Database Schema and presenting the ER Diagram.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29.01.18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Work Done (Date-wise)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Cambria"/>
                <a:ea typeface="Cambria"/>
              </a:rPr>
              <a:t>29.01.18 -&gt; Home Page Created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Cambria"/>
                <a:ea typeface="Cambria"/>
              </a:rPr>
              <a:t>06.02.18 -&gt; Registration Page Created, Database </a:t>
            </a:r>
            <a:r>
              <a:rPr b="0" lang="en-US" sz="2400" spc="-1" strike="noStrike">
                <a:solidFill>
                  <a:srgbClr val="a45a1d"/>
                </a:solidFill>
                <a:latin typeface="Cambria"/>
                <a:ea typeface="Cambria"/>
              </a:rPr>
              <a:t>	</a:t>
            </a:r>
            <a:r>
              <a:rPr b="0" lang="en-US" sz="2400" spc="-1" strike="noStrike">
                <a:solidFill>
                  <a:srgbClr val="a45a1d"/>
                </a:solidFill>
                <a:latin typeface="Cambria"/>
                <a:ea typeface="Cambria"/>
              </a:rPr>
              <a:t>	</a:t>
            </a:r>
            <a:r>
              <a:rPr b="0" lang="en-US" sz="2400" spc="-1" strike="noStrike">
                <a:solidFill>
                  <a:srgbClr val="a45a1d"/>
                </a:solidFill>
                <a:latin typeface="Cambria"/>
                <a:ea typeface="Cambria"/>
              </a:rPr>
              <a:t>	</a:t>
            </a:r>
            <a:r>
              <a:rPr b="0" lang="en-US" sz="2400" spc="-1" strike="noStrike">
                <a:solidFill>
                  <a:srgbClr val="a45a1d"/>
                </a:solidFill>
                <a:latin typeface="Cambria"/>
                <a:ea typeface="Cambria"/>
              </a:rPr>
              <a:t>   Schema Finalized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a45a1d"/>
                </a:solidFill>
                <a:latin typeface="Cambria"/>
                <a:ea typeface="Cambria"/>
              </a:rPr>
              <a:t> 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Work Division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45a1d"/>
                </a:solidFill>
                <a:latin typeface="Cambria"/>
                <a:ea typeface="Cambria"/>
              </a:rPr>
              <a:t>Frontend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Home Page – Done by all, chosen one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Registration Page – Soham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45a1d"/>
                </a:solidFill>
                <a:latin typeface="Cambria"/>
                <a:ea typeface="Cambria"/>
              </a:rPr>
              <a:t>Backend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Database Schema – Sarvesh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ER Diagram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184" name="Content Placeholder 5" descr=""/>
          <p:cNvPicPr/>
          <p:nvPr/>
        </p:nvPicPr>
        <p:blipFill>
          <a:blip r:embed="rId1"/>
          <a:stretch/>
        </p:blipFill>
        <p:spPr>
          <a:xfrm>
            <a:off x="1695960" y="2493000"/>
            <a:ext cx="5900040" cy="33840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188720" y="116532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Elements – Registration Page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285840" indent="-28548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00" spc="-1" strike="noStrike">
                <a:solidFill>
                  <a:srgbClr val="a45a1d"/>
                </a:solidFill>
                <a:latin typeface="Cambria"/>
                <a:ea typeface="Cambria"/>
              </a:rPr>
              <a:t>Input</a:t>
            </a:r>
            <a:endParaRPr b="0" lang="en-US" sz="3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Garamond"/>
                <a:ea typeface="Cambria"/>
              </a:rPr>
              <a:t>Text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Garamond"/>
                <a:ea typeface="Cambria"/>
              </a:rPr>
              <a:t>Password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Garamond"/>
                <a:ea typeface="Cambria"/>
              </a:rPr>
              <a:t>Submit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Garamond"/>
                <a:ea typeface="Cambria"/>
              </a:rPr>
              <a:t>Checkbox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00" spc="-1" strike="noStrike">
                <a:solidFill>
                  <a:srgbClr val="a45a1d"/>
                </a:solidFill>
                <a:latin typeface="Cambria"/>
                <a:ea typeface="Cambria"/>
              </a:rPr>
              <a:t>Select</a:t>
            </a:r>
            <a:endParaRPr b="0" lang="en-US" sz="3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00" spc="-1" strike="noStrike">
                <a:solidFill>
                  <a:srgbClr val="a45a1d"/>
                </a:solidFill>
                <a:latin typeface="Cambria"/>
                <a:ea typeface="Cambria"/>
              </a:rPr>
              <a:t>Text-Area</a:t>
            </a:r>
            <a:endParaRPr b="0" lang="en-US" sz="3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68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00" spc="-1" strike="noStrike">
                <a:solidFill>
                  <a:srgbClr val="a45a1d"/>
                </a:solidFill>
                <a:latin typeface="Cambria"/>
                <a:ea typeface="Cambria"/>
              </a:rPr>
              <a:t>Button</a:t>
            </a:r>
            <a:endParaRPr b="0" lang="en-US" sz="3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Home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463040" y="2560320"/>
            <a:ext cx="6309360" cy="32004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Home HTML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193" name="Content Placeholder 5" descr=""/>
          <p:cNvPicPr/>
          <p:nvPr/>
        </p:nvPicPr>
        <p:blipFill>
          <a:blip r:embed="rId1"/>
          <a:stretch/>
        </p:blipFill>
        <p:spPr>
          <a:xfrm>
            <a:off x="1509480" y="2490840"/>
            <a:ext cx="6230520" cy="34444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Home CSS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196" name="Content Placeholder 6" descr=""/>
          <p:cNvPicPr/>
          <p:nvPr/>
        </p:nvPicPr>
        <p:blipFill>
          <a:blip r:embed="rId1"/>
          <a:stretch/>
        </p:blipFill>
        <p:spPr>
          <a:xfrm>
            <a:off x="1509480" y="2490840"/>
            <a:ext cx="6158520" cy="3444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Project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Garamond"/>
              </a:rPr>
              <a:t>Student Information System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    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A set of student friendly web pages that allows students to maintain their records which can be governed by one or more administrators. 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Home JS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199" name="Content Placeholder 4" descr=""/>
          <p:cNvPicPr/>
          <p:nvPr/>
        </p:nvPicPr>
        <p:blipFill>
          <a:blip r:embed="rId1"/>
          <a:stretch/>
        </p:blipFill>
        <p:spPr>
          <a:xfrm>
            <a:off x="1509480" y="2490840"/>
            <a:ext cx="6302520" cy="34444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Registration (Student)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202" name="Content Placeholder 5" descr=""/>
          <p:cNvPicPr/>
          <p:nvPr/>
        </p:nvPicPr>
        <p:blipFill>
          <a:blip r:embed="rId1"/>
          <a:stretch/>
        </p:blipFill>
        <p:spPr>
          <a:xfrm>
            <a:off x="1498320" y="2515680"/>
            <a:ext cx="6155640" cy="34444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Registration (Admin)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205" name="Content Placeholder 4" descr=""/>
          <p:cNvPicPr/>
          <p:nvPr/>
        </p:nvPicPr>
        <p:blipFill>
          <a:blip r:embed="rId1"/>
          <a:stretch/>
        </p:blipFill>
        <p:spPr>
          <a:xfrm>
            <a:off x="1498320" y="2500920"/>
            <a:ext cx="6155640" cy="34444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Registration HTML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208" name="Content Placeholder 5" descr=""/>
          <p:cNvPicPr/>
          <p:nvPr/>
        </p:nvPicPr>
        <p:blipFill>
          <a:blip r:embed="rId1"/>
          <a:stretch/>
        </p:blipFill>
        <p:spPr>
          <a:xfrm>
            <a:off x="1462320" y="2493720"/>
            <a:ext cx="6227640" cy="34444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Registration CSS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211" name="Content Placeholder 6" descr=""/>
          <p:cNvPicPr/>
          <p:nvPr/>
        </p:nvPicPr>
        <p:blipFill>
          <a:blip r:embed="rId1"/>
          <a:stretch/>
        </p:blipFill>
        <p:spPr>
          <a:xfrm>
            <a:off x="1424880" y="2490120"/>
            <a:ext cx="6302520" cy="34444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Next Week Plans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23c33"/>
                </a:solidFill>
                <a:latin typeface="Cambria"/>
                <a:ea typeface="Cambria"/>
              </a:rPr>
              <a:t>Admin Dashboard – I and II will be designed.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23c33"/>
                </a:solidFill>
                <a:latin typeface="Cambria"/>
                <a:ea typeface="Cambria"/>
              </a:rPr>
              <a:t>Form Validation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45a1d"/>
                </a:solidFill>
                <a:latin typeface="Cambria"/>
                <a:ea typeface="Cambria"/>
              </a:rPr>
              <a:t>Frontend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w3schools.com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600" spc="-1" strike="noStrike">
                <a:solidFill>
                  <a:srgbClr val="a45a1d"/>
                </a:solidFill>
                <a:latin typeface="Cambria"/>
                <a:ea typeface="Cambria"/>
              </a:rPr>
              <a:t>Backend</a:t>
            </a:r>
            <a:endParaRPr b="0" lang="en-US" sz="26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Microsoft MySQL Docs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Tutorials Point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06.02.18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041280" y="3069000"/>
            <a:ext cx="303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a45a1d"/>
                </a:solidFill>
                <a:latin typeface="Bookman Old Style"/>
              </a:rPr>
              <a:t>THANK YOU!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176840" y="1484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Tools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Garamond"/>
              </a:rPr>
              <a:t>HTML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Garamond"/>
              </a:rPr>
              <a:t>CSS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Garamond"/>
              </a:rPr>
              <a:t>Python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Garamond"/>
              </a:rPr>
              <a:t>MySQL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a45a1d"/>
                </a:solidFill>
                <a:latin typeface="Garamond"/>
              </a:rPr>
              <a:t>JavaScript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176840" y="141264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Garamond"/>
              </a:rPr>
              <a:t>Web Pages</a:t>
            </a:r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	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a45a1d"/>
                </a:solidFill>
                <a:latin typeface="Cambria"/>
                <a:ea typeface="Cambria"/>
              </a:rPr>
              <a:t>Home Page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Contains the Register/Login Link for students/admin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Contains general notice and information, will be a static page.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176840" y="91548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 algn="ctr">
              <a:lnSpc>
                <a:spcPct val="100000"/>
              </a:lnSpc>
            </a:pPr>
            <a:br/>
            <a:br/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Web Pages(contd..)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a45a1d"/>
                </a:solidFill>
                <a:latin typeface="Cambria"/>
                <a:ea typeface="Cambria"/>
              </a:rPr>
              <a:t>Registration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The User details will be redirected to the Admin Dashboard from the Registration page.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A checkbox will be kept for request for admin status.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176840" y="118620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Web Pages(contd..)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a45a1d"/>
                </a:solidFill>
                <a:latin typeface="Cambria"/>
                <a:ea typeface="Cambria"/>
              </a:rPr>
              <a:t>Login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The User Credentials will be checked from the Database which will contain a field for Role of the User. Accordingly, the User will be redirected.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Students will be redirected to the Home Page with a logged in indication.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Admin will be redirected to Admin Dashboard.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176840" y="118620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Web Pages(contd..)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a45a1d"/>
                </a:solidFill>
                <a:latin typeface="Cambria"/>
                <a:ea typeface="Cambria"/>
              </a:rPr>
              <a:t>Admin Dashboard -- I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All details of registration requests will be shown here. Upon approval, it will be added to the database with a proper role.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All User details from the database will be listed here along with a search option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171080" y="118620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Web Pages(contd..)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176840" y="249012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a45a1d"/>
                </a:solidFill>
                <a:latin typeface="Cambria"/>
                <a:ea typeface="Cambria"/>
              </a:rPr>
              <a:t>Admin Dashboard -- II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All Create and Update Functionality of Users will be available here.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The option to Delete the User will also be given.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181520" y="1185120"/>
            <a:ext cx="67982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US" sz="4000" spc="-1" strike="noStrike">
                <a:solidFill>
                  <a:srgbClr val="262626"/>
                </a:solidFill>
                <a:latin typeface="Garamond"/>
              </a:rPr>
              <a:t>Web Pages(contd..)</a:t>
            </a:r>
            <a:endParaRPr b="0" lang="en-US" sz="40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181520" y="2489040"/>
            <a:ext cx="6798240" cy="344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a45a1d"/>
                </a:solidFill>
                <a:latin typeface="Cambria"/>
                <a:ea typeface="Cambria"/>
              </a:rPr>
              <a:t>Student Dashboard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  <a:ea typeface="Cambria"/>
              </a:rPr>
              <a:t>After Logging in as a student, the User will be redirected to the home page and the Register/Login link will be replaced by a logged in icon.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176840" y="5960520"/>
            <a:ext cx="5104440" cy="27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Date: 22.01.18</a:t>
            </a:r>
            <a:endParaRPr b="0" lang="en-US" sz="1000" spc="-1" strike="noStrike"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841</TotalTime>
  <Application>LibreOffice/6.1.4.2$Linux_X86_64 LibreOffice_project/10$Build-2</Application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2019-01-22T09:33:41Z</dcterms:created>
  <dc:creator>soham</dc:creator>
  <dc:description/>
  <dc:language>en-US</dc:language>
  <cp:lastModifiedBy/>
  <dcterms:modified xsi:type="dcterms:W3CDTF">2019-02-06T01:06:03Z</dcterms:modified>
  <cp:revision>30</cp:revision>
  <dc:subject/>
  <dc:title>Internet And Web Technology Lab IT-652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