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58" r:id="rId5"/>
    <p:sldId id="261" r:id="rId6"/>
    <p:sldId id="262" r:id="rId7"/>
    <p:sldId id="263" r:id="rId8"/>
    <p:sldId id="264" r:id="rId9"/>
    <p:sldId id="273" r:id="rId10"/>
    <p:sldId id="267" r:id="rId11"/>
    <p:sldId id="274"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9" d="100"/>
          <a:sy n="79" d="100"/>
        </p:scale>
        <p:origin x="850"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CDB621-1D79-443E-A9BF-431A3CF0717C}" type="doc">
      <dgm:prSet loTypeId="urn:microsoft.com/office/officeart/2011/layout/TabList" loCatId="list" qsTypeId="urn:microsoft.com/office/officeart/2005/8/quickstyle/simple1" qsCatId="simple" csTypeId="urn:microsoft.com/office/officeart/2005/8/colors/accent0_3" csCatId="mainScheme" phldr="1"/>
      <dgm:spPr/>
    </dgm:pt>
    <dgm:pt modelId="{A7F78EC9-40E6-48BA-A094-53B8339152AF}">
      <dgm:prSet phldrT="[Text]" custT="1"/>
      <dgm:spPr/>
      <dgm:t>
        <a:bodyPr/>
        <a:lstStyle/>
        <a:p>
          <a:r>
            <a:rPr lang="en-US" sz="2800" dirty="0"/>
            <a:t>Stream Lit</a:t>
          </a:r>
          <a:endParaRPr lang="LID4096" sz="2800" dirty="0"/>
        </a:p>
      </dgm:t>
    </dgm:pt>
    <dgm:pt modelId="{DF36E448-C355-468F-AB8D-1BD47E243AFB}" type="parTrans" cxnId="{FEC42BCE-4B7F-48BE-8DAA-573702D38933}">
      <dgm:prSet/>
      <dgm:spPr/>
      <dgm:t>
        <a:bodyPr/>
        <a:lstStyle/>
        <a:p>
          <a:endParaRPr lang="LID4096"/>
        </a:p>
      </dgm:t>
    </dgm:pt>
    <dgm:pt modelId="{CFC75091-3C28-4E51-AD60-01B7AFD8473B}" type="sibTrans" cxnId="{FEC42BCE-4B7F-48BE-8DAA-573702D38933}">
      <dgm:prSet/>
      <dgm:spPr/>
      <dgm:t>
        <a:bodyPr/>
        <a:lstStyle/>
        <a:p>
          <a:endParaRPr lang="LID4096"/>
        </a:p>
      </dgm:t>
    </dgm:pt>
    <dgm:pt modelId="{8D6368A1-F884-4326-9DBC-3C2E9BBCD630}">
      <dgm:prSet phldrT="[Text]" custT="1"/>
      <dgm:spPr/>
      <dgm:t>
        <a:bodyPr/>
        <a:lstStyle/>
        <a:p>
          <a:r>
            <a:rPr lang="en-US" sz="2800" dirty="0"/>
            <a:t>OpenAI</a:t>
          </a:r>
          <a:endParaRPr lang="LID4096" sz="2800" dirty="0"/>
        </a:p>
      </dgm:t>
    </dgm:pt>
    <dgm:pt modelId="{B78CCB0E-0B9D-4C58-89A0-3DC00EF5EEBA}" type="parTrans" cxnId="{D3AE56FA-E9CB-4DBB-B821-11221456FA55}">
      <dgm:prSet/>
      <dgm:spPr/>
      <dgm:t>
        <a:bodyPr/>
        <a:lstStyle/>
        <a:p>
          <a:endParaRPr lang="LID4096"/>
        </a:p>
      </dgm:t>
    </dgm:pt>
    <dgm:pt modelId="{98EF42CC-60A0-43B7-9DAC-6B9967F548B7}" type="sibTrans" cxnId="{D3AE56FA-E9CB-4DBB-B821-11221456FA55}">
      <dgm:prSet/>
      <dgm:spPr/>
      <dgm:t>
        <a:bodyPr/>
        <a:lstStyle/>
        <a:p>
          <a:endParaRPr lang="LID4096"/>
        </a:p>
      </dgm:t>
    </dgm:pt>
    <dgm:pt modelId="{737FDEAC-EE00-430A-A654-81A3C024987C}">
      <dgm:prSet phldrT="[Text]" custT="1"/>
      <dgm:spPr/>
      <dgm:t>
        <a:bodyPr/>
        <a:lstStyle/>
        <a:p>
          <a:r>
            <a:rPr lang="en-US" sz="2800" dirty="0"/>
            <a:t>Neo4j</a:t>
          </a:r>
          <a:r>
            <a:rPr lang="en-US" sz="5700" dirty="0"/>
            <a:t> </a:t>
          </a:r>
          <a:endParaRPr lang="LID4096" sz="5700" dirty="0"/>
        </a:p>
      </dgm:t>
    </dgm:pt>
    <dgm:pt modelId="{90211F47-631A-4D98-A0A9-DE0B3BA916C9}" type="parTrans" cxnId="{A558E453-0E7D-4EC3-82D1-7355FB533710}">
      <dgm:prSet/>
      <dgm:spPr/>
      <dgm:t>
        <a:bodyPr/>
        <a:lstStyle/>
        <a:p>
          <a:endParaRPr lang="LID4096"/>
        </a:p>
      </dgm:t>
    </dgm:pt>
    <dgm:pt modelId="{076D8326-65EE-4468-950F-D551449272BA}" type="sibTrans" cxnId="{A558E453-0E7D-4EC3-82D1-7355FB533710}">
      <dgm:prSet/>
      <dgm:spPr/>
      <dgm:t>
        <a:bodyPr/>
        <a:lstStyle/>
        <a:p>
          <a:endParaRPr lang="LID4096"/>
        </a:p>
      </dgm:t>
    </dgm:pt>
    <dgm:pt modelId="{3E4AEBF8-30C9-4ECF-9B55-34AF98587215}" type="pres">
      <dgm:prSet presAssocID="{80CDB621-1D79-443E-A9BF-431A3CF0717C}" presName="Name0" presStyleCnt="0">
        <dgm:presLayoutVars>
          <dgm:chMax/>
          <dgm:chPref val="3"/>
          <dgm:dir/>
          <dgm:animOne val="branch"/>
          <dgm:animLvl val="lvl"/>
        </dgm:presLayoutVars>
      </dgm:prSet>
      <dgm:spPr/>
    </dgm:pt>
    <dgm:pt modelId="{A78351FA-AF8A-43D3-9618-B0F2E65A03B2}" type="pres">
      <dgm:prSet presAssocID="{A7F78EC9-40E6-48BA-A094-53B8339152AF}" presName="composite" presStyleCnt="0"/>
      <dgm:spPr/>
    </dgm:pt>
    <dgm:pt modelId="{1F634B4D-8EB3-4072-A662-D833BF413B97}" type="pres">
      <dgm:prSet presAssocID="{A7F78EC9-40E6-48BA-A094-53B8339152AF}" presName="FirstChild" presStyleLbl="revTx" presStyleIdx="0" presStyleCnt="3">
        <dgm:presLayoutVars>
          <dgm:chMax val="0"/>
          <dgm:chPref val="0"/>
          <dgm:bulletEnabled val="1"/>
        </dgm:presLayoutVars>
      </dgm:prSet>
      <dgm:spPr/>
    </dgm:pt>
    <dgm:pt modelId="{F01DBB02-ACB1-4BCD-AB4E-E62970BC242B}" type="pres">
      <dgm:prSet presAssocID="{A7F78EC9-40E6-48BA-A094-53B8339152AF}" presName="Parent" presStyleLbl="alignNode1" presStyleIdx="0" presStyleCnt="3" custScaleX="97242">
        <dgm:presLayoutVars>
          <dgm:chMax val="3"/>
          <dgm:chPref val="3"/>
          <dgm:bulletEnabled val="1"/>
        </dgm:presLayoutVars>
      </dgm:prSet>
      <dgm:spPr/>
    </dgm:pt>
    <dgm:pt modelId="{3D629429-16BE-4298-AD7A-EC60B7A4DADC}" type="pres">
      <dgm:prSet presAssocID="{A7F78EC9-40E6-48BA-A094-53B8339152AF}" presName="Accent" presStyleLbl="parChTrans1D1" presStyleIdx="0" presStyleCnt="3"/>
      <dgm:spPr/>
    </dgm:pt>
    <dgm:pt modelId="{EE858251-99AA-411D-A4AD-F3E45F55CFBB}" type="pres">
      <dgm:prSet presAssocID="{CFC75091-3C28-4E51-AD60-01B7AFD8473B}" presName="sibTrans" presStyleCnt="0"/>
      <dgm:spPr/>
    </dgm:pt>
    <dgm:pt modelId="{A037E108-FD16-446C-AD04-53E9783E1C71}" type="pres">
      <dgm:prSet presAssocID="{8D6368A1-F884-4326-9DBC-3C2E9BBCD630}" presName="composite" presStyleCnt="0"/>
      <dgm:spPr/>
    </dgm:pt>
    <dgm:pt modelId="{709C8544-F0D0-4467-BEC6-CBCAB9C1F4E0}" type="pres">
      <dgm:prSet presAssocID="{8D6368A1-F884-4326-9DBC-3C2E9BBCD630}" presName="FirstChild" presStyleLbl="revTx" presStyleIdx="1" presStyleCnt="3">
        <dgm:presLayoutVars>
          <dgm:chMax val="0"/>
          <dgm:chPref val="0"/>
          <dgm:bulletEnabled val="1"/>
        </dgm:presLayoutVars>
      </dgm:prSet>
      <dgm:spPr/>
    </dgm:pt>
    <dgm:pt modelId="{89C66549-A41C-4711-A236-562AAE86502A}" type="pres">
      <dgm:prSet presAssocID="{8D6368A1-F884-4326-9DBC-3C2E9BBCD630}" presName="Parent" presStyleLbl="alignNode1" presStyleIdx="1" presStyleCnt="3">
        <dgm:presLayoutVars>
          <dgm:chMax val="3"/>
          <dgm:chPref val="3"/>
          <dgm:bulletEnabled val="1"/>
        </dgm:presLayoutVars>
      </dgm:prSet>
      <dgm:spPr/>
    </dgm:pt>
    <dgm:pt modelId="{890CF7DD-E7DD-4DC3-BE6D-7AA5DDDA4AD0}" type="pres">
      <dgm:prSet presAssocID="{8D6368A1-F884-4326-9DBC-3C2E9BBCD630}" presName="Accent" presStyleLbl="parChTrans1D1" presStyleIdx="1" presStyleCnt="3"/>
      <dgm:spPr/>
    </dgm:pt>
    <dgm:pt modelId="{AAD1F970-DA23-4423-9C09-8A92B256DFC2}" type="pres">
      <dgm:prSet presAssocID="{98EF42CC-60A0-43B7-9DAC-6B9967F548B7}" presName="sibTrans" presStyleCnt="0"/>
      <dgm:spPr/>
    </dgm:pt>
    <dgm:pt modelId="{63901731-5653-4B94-AAC1-AB6B063AD5BD}" type="pres">
      <dgm:prSet presAssocID="{737FDEAC-EE00-430A-A654-81A3C024987C}" presName="composite" presStyleCnt="0"/>
      <dgm:spPr/>
    </dgm:pt>
    <dgm:pt modelId="{561FA77E-C2F0-4F25-9C4A-A57E3722A1AF}" type="pres">
      <dgm:prSet presAssocID="{737FDEAC-EE00-430A-A654-81A3C024987C}" presName="FirstChild" presStyleLbl="revTx" presStyleIdx="2" presStyleCnt="3">
        <dgm:presLayoutVars>
          <dgm:chMax val="0"/>
          <dgm:chPref val="0"/>
          <dgm:bulletEnabled val="1"/>
        </dgm:presLayoutVars>
      </dgm:prSet>
      <dgm:spPr/>
    </dgm:pt>
    <dgm:pt modelId="{8AA08827-1A14-4818-83A3-A7DE444BF0EC}" type="pres">
      <dgm:prSet presAssocID="{737FDEAC-EE00-430A-A654-81A3C024987C}" presName="Parent" presStyleLbl="alignNode1" presStyleIdx="2" presStyleCnt="3">
        <dgm:presLayoutVars>
          <dgm:chMax val="3"/>
          <dgm:chPref val="3"/>
          <dgm:bulletEnabled val="1"/>
        </dgm:presLayoutVars>
      </dgm:prSet>
      <dgm:spPr/>
    </dgm:pt>
    <dgm:pt modelId="{6462B713-A2C5-49E1-A5C1-CB433E784B17}" type="pres">
      <dgm:prSet presAssocID="{737FDEAC-EE00-430A-A654-81A3C024987C}" presName="Accent" presStyleLbl="parChTrans1D1" presStyleIdx="2" presStyleCnt="3"/>
      <dgm:spPr/>
    </dgm:pt>
  </dgm:ptLst>
  <dgm:cxnLst>
    <dgm:cxn modelId="{A558E453-0E7D-4EC3-82D1-7355FB533710}" srcId="{80CDB621-1D79-443E-A9BF-431A3CF0717C}" destId="{737FDEAC-EE00-430A-A654-81A3C024987C}" srcOrd="2" destOrd="0" parTransId="{90211F47-631A-4D98-A0A9-DE0B3BA916C9}" sibTransId="{076D8326-65EE-4468-950F-D551449272BA}"/>
    <dgm:cxn modelId="{FE47287F-1952-4AFF-BEE7-D5507D4358CA}" type="presOf" srcId="{8D6368A1-F884-4326-9DBC-3C2E9BBCD630}" destId="{89C66549-A41C-4711-A236-562AAE86502A}" srcOrd="0" destOrd="0" presId="urn:microsoft.com/office/officeart/2011/layout/TabList"/>
    <dgm:cxn modelId="{B4CE0393-871D-4B8D-A2B5-D71E3DA729B4}" type="presOf" srcId="{A7F78EC9-40E6-48BA-A094-53B8339152AF}" destId="{F01DBB02-ACB1-4BCD-AB4E-E62970BC242B}" srcOrd="0" destOrd="0" presId="urn:microsoft.com/office/officeart/2011/layout/TabList"/>
    <dgm:cxn modelId="{7B38C2B4-F590-403F-A4BC-2F6E02816B0D}" type="presOf" srcId="{737FDEAC-EE00-430A-A654-81A3C024987C}" destId="{8AA08827-1A14-4818-83A3-A7DE444BF0EC}" srcOrd="0" destOrd="0" presId="urn:microsoft.com/office/officeart/2011/layout/TabList"/>
    <dgm:cxn modelId="{FEC42BCE-4B7F-48BE-8DAA-573702D38933}" srcId="{80CDB621-1D79-443E-A9BF-431A3CF0717C}" destId="{A7F78EC9-40E6-48BA-A094-53B8339152AF}" srcOrd="0" destOrd="0" parTransId="{DF36E448-C355-468F-AB8D-1BD47E243AFB}" sibTransId="{CFC75091-3C28-4E51-AD60-01B7AFD8473B}"/>
    <dgm:cxn modelId="{7A8523F6-6A5C-41C1-9F73-E3F5538EA88F}" type="presOf" srcId="{80CDB621-1D79-443E-A9BF-431A3CF0717C}" destId="{3E4AEBF8-30C9-4ECF-9B55-34AF98587215}" srcOrd="0" destOrd="0" presId="urn:microsoft.com/office/officeart/2011/layout/TabList"/>
    <dgm:cxn modelId="{D3AE56FA-E9CB-4DBB-B821-11221456FA55}" srcId="{80CDB621-1D79-443E-A9BF-431A3CF0717C}" destId="{8D6368A1-F884-4326-9DBC-3C2E9BBCD630}" srcOrd="1" destOrd="0" parTransId="{B78CCB0E-0B9D-4C58-89A0-3DC00EF5EEBA}" sibTransId="{98EF42CC-60A0-43B7-9DAC-6B9967F548B7}"/>
    <dgm:cxn modelId="{F6F8EED2-29CA-493E-9B4F-2C4FDF1DD83A}" type="presParOf" srcId="{3E4AEBF8-30C9-4ECF-9B55-34AF98587215}" destId="{A78351FA-AF8A-43D3-9618-B0F2E65A03B2}" srcOrd="0" destOrd="0" presId="urn:microsoft.com/office/officeart/2011/layout/TabList"/>
    <dgm:cxn modelId="{9B7D262F-99BB-4392-A734-E160C6037E4A}" type="presParOf" srcId="{A78351FA-AF8A-43D3-9618-B0F2E65A03B2}" destId="{1F634B4D-8EB3-4072-A662-D833BF413B97}" srcOrd="0" destOrd="0" presId="urn:microsoft.com/office/officeart/2011/layout/TabList"/>
    <dgm:cxn modelId="{BCE1FCF3-90E9-4430-B1BF-926FC106734B}" type="presParOf" srcId="{A78351FA-AF8A-43D3-9618-B0F2E65A03B2}" destId="{F01DBB02-ACB1-4BCD-AB4E-E62970BC242B}" srcOrd="1" destOrd="0" presId="urn:microsoft.com/office/officeart/2011/layout/TabList"/>
    <dgm:cxn modelId="{308FCE1C-E493-48B8-9760-9C73D0307133}" type="presParOf" srcId="{A78351FA-AF8A-43D3-9618-B0F2E65A03B2}" destId="{3D629429-16BE-4298-AD7A-EC60B7A4DADC}" srcOrd="2" destOrd="0" presId="urn:microsoft.com/office/officeart/2011/layout/TabList"/>
    <dgm:cxn modelId="{BD6B7B54-38F7-430C-9F74-CF2A4D50EF23}" type="presParOf" srcId="{3E4AEBF8-30C9-4ECF-9B55-34AF98587215}" destId="{EE858251-99AA-411D-A4AD-F3E45F55CFBB}" srcOrd="1" destOrd="0" presId="urn:microsoft.com/office/officeart/2011/layout/TabList"/>
    <dgm:cxn modelId="{3AED9D8C-EBE8-47BF-B422-1E5A0E1177D2}" type="presParOf" srcId="{3E4AEBF8-30C9-4ECF-9B55-34AF98587215}" destId="{A037E108-FD16-446C-AD04-53E9783E1C71}" srcOrd="2" destOrd="0" presId="urn:microsoft.com/office/officeart/2011/layout/TabList"/>
    <dgm:cxn modelId="{38312BF5-4C47-4EC3-BEA0-3D6B8559E8DA}" type="presParOf" srcId="{A037E108-FD16-446C-AD04-53E9783E1C71}" destId="{709C8544-F0D0-4467-BEC6-CBCAB9C1F4E0}" srcOrd="0" destOrd="0" presId="urn:microsoft.com/office/officeart/2011/layout/TabList"/>
    <dgm:cxn modelId="{DBD94196-94CC-4C2F-A1C3-745920CB36CE}" type="presParOf" srcId="{A037E108-FD16-446C-AD04-53E9783E1C71}" destId="{89C66549-A41C-4711-A236-562AAE86502A}" srcOrd="1" destOrd="0" presId="urn:microsoft.com/office/officeart/2011/layout/TabList"/>
    <dgm:cxn modelId="{7DF9F92C-210F-4D7E-B7D3-136A79852F08}" type="presParOf" srcId="{A037E108-FD16-446C-AD04-53E9783E1C71}" destId="{890CF7DD-E7DD-4DC3-BE6D-7AA5DDDA4AD0}" srcOrd="2" destOrd="0" presId="urn:microsoft.com/office/officeart/2011/layout/TabList"/>
    <dgm:cxn modelId="{DD830773-7F06-411D-8457-8B8B9D6F0AB7}" type="presParOf" srcId="{3E4AEBF8-30C9-4ECF-9B55-34AF98587215}" destId="{AAD1F970-DA23-4423-9C09-8A92B256DFC2}" srcOrd="3" destOrd="0" presId="urn:microsoft.com/office/officeart/2011/layout/TabList"/>
    <dgm:cxn modelId="{5FEE9A80-FAE2-4B27-818E-4ECB6B088BA0}" type="presParOf" srcId="{3E4AEBF8-30C9-4ECF-9B55-34AF98587215}" destId="{63901731-5653-4B94-AAC1-AB6B063AD5BD}" srcOrd="4" destOrd="0" presId="urn:microsoft.com/office/officeart/2011/layout/TabList"/>
    <dgm:cxn modelId="{E52BBC41-BF43-490A-A2FA-7DECFBF488B0}" type="presParOf" srcId="{63901731-5653-4B94-AAC1-AB6B063AD5BD}" destId="{561FA77E-C2F0-4F25-9C4A-A57E3722A1AF}" srcOrd="0" destOrd="0" presId="urn:microsoft.com/office/officeart/2011/layout/TabList"/>
    <dgm:cxn modelId="{2762B021-5627-40CE-B5E4-2AC29132E082}" type="presParOf" srcId="{63901731-5653-4B94-AAC1-AB6B063AD5BD}" destId="{8AA08827-1A14-4818-83A3-A7DE444BF0EC}" srcOrd="1" destOrd="0" presId="urn:microsoft.com/office/officeart/2011/layout/TabList"/>
    <dgm:cxn modelId="{ADD67922-9769-412E-968A-9D6AF53F83AD}" type="presParOf" srcId="{63901731-5653-4B94-AAC1-AB6B063AD5BD}" destId="{6462B713-A2C5-49E1-A5C1-CB433E784B17}" srcOrd="2"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C684E-EF8B-461F-8225-E6F660DE102E}" type="doc">
      <dgm:prSet loTypeId="urn:microsoft.com/office/officeart/2005/8/layout/process1" loCatId="process" qsTypeId="urn:microsoft.com/office/officeart/2005/8/quickstyle/simple1" qsCatId="simple" csTypeId="urn:microsoft.com/office/officeart/2005/8/colors/accent0_3" csCatId="mainScheme" phldr="1"/>
      <dgm:spPr/>
    </dgm:pt>
    <dgm:pt modelId="{3D38709C-C115-4375-B94C-D95BA5F3D49D}">
      <dgm:prSet phldrT="[Text]"/>
      <dgm:spPr/>
      <dgm:t>
        <a:bodyPr/>
        <a:lstStyle/>
        <a:p>
          <a:r>
            <a:rPr lang="en-US" dirty="0"/>
            <a:t>Create a Graph Cypher QA Chain</a:t>
          </a:r>
          <a:endParaRPr lang="LID4096" dirty="0"/>
        </a:p>
        <a:p>
          <a:endParaRPr lang="LID4096" dirty="0"/>
        </a:p>
      </dgm:t>
    </dgm:pt>
    <dgm:pt modelId="{C3A11D6A-D632-4FAC-9410-FFD1199BC092}" type="parTrans" cxnId="{7AD5B881-DC62-43B6-BFF5-41F63A322899}">
      <dgm:prSet/>
      <dgm:spPr/>
      <dgm:t>
        <a:bodyPr/>
        <a:lstStyle/>
        <a:p>
          <a:endParaRPr lang="LID4096"/>
        </a:p>
      </dgm:t>
    </dgm:pt>
    <dgm:pt modelId="{C29E5060-3C6A-4C39-9303-F0C1859AF6EC}" type="sibTrans" cxnId="{7AD5B881-DC62-43B6-BFF5-41F63A322899}">
      <dgm:prSet/>
      <dgm:spPr/>
      <dgm:t>
        <a:bodyPr/>
        <a:lstStyle/>
        <a:p>
          <a:endParaRPr lang="LID4096"/>
        </a:p>
      </dgm:t>
    </dgm:pt>
    <dgm:pt modelId="{B1439415-A651-4AFF-A15E-BEAD5716DB54}">
      <dgm:prSet phldrT="[Text]"/>
      <dgm:spPr/>
      <dgm:t>
        <a:bodyPr/>
        <a:lstStyle/>
        <a:p>
          <a:r>
            <a:rPr lang="en-US" dirty="0"/>
            <a:t>Register the Chain as a Tool</a:t>
          </a:r>
          <a:endParaRPr lang="LID4096" dirty="0"/>
        </a:p>
      </dgm:t>
    </dgm:pt>
    <dgm:pt modelId="{136FF4B1-C83D-4A36-8D8B-DE4C2ACD6744}" type="parTrans" cxnId="{BA1635D9-7403-40B8-9F48-4E0D9E3C0226}">
      <dgm:prSet/>
      <dgm:spPr/>
      <dgm:t>
        <a:bodyPr/>
        <a:lstStyle/>
        <a:p>
          <a:endParaRPr lang="LID4096"/>
        </a:p>
      </dgm:t>
    </dgm:pt>
    <dgm:pt modelId="{536D1C6D-D06A-40DA-A750-553620CB85ED}" type="sibTrans" cxnId="{BA1635D9-7403-40B8-9F48-4E0D9E3C0226}">
      <dgm:prSet/>
      <dgm:spPr/>
      <dgm:t>
        <a:bodyPr/>
        <a:lstStyle/>
        <a:p>
          <a:endParaRPr lang="LID4096"/>
        </a:p>
      </dgm:t>
    </dgm:pt>
    <dgm:pt modelId="{985A5033-12DA-4357-8822-1BD0897BD9D2}" type="pres">
      <dgm:prSet presAssocID="{B8AC684E-EF8B-461F-8225-E6F660DE102E}" presName="Name0" presStyleCnt="0">
        <dgm:presLayoutVars>
          <dgm:dir/>
          <dgm:resizeHandles val="exact"/>
        </dgm:presLayoutVars>
      </dgm:prSet>
      <dgm:spPr/>
    </dgm:pt>
    <dgm:pt modelId="{10A6DB68-116A-43B2-AFA6-61481FC29574}" type="pres">
      <dgm:prSet presAssocID="{3D38709C-C115-4375-B94C-D95BA5F3D49D}" presName="node" presStyleLbl="node1" presStyleIdx="0" presStyleCnt="2">
        <dgm:presLayoutVars>
          <dgm:bulletEnabled val="1"/>
        </dgm:presLayoutVars>
      </dgm:prSet>
      <dgm:spPr/>
    </dgm:pt>
    <dgm:pt modelId="{4C0C5236-09FC-4003-A457-D20C5FD9ABC6}" type="pres">
      <dgm:prSet presAssocID="{C29E5060-3C6A-4C39-9303-F0C1859AF6EC}" presName="sibTrans" presStyleLbl="sibTrans2D1" presStyleIdx="0" presStyleCnt="1"/>
      <dgm:spPr/>
    </dgm:pt>
    <dgm:pt modelId="{C5B15260-19AF-4320-AC13-8AC390BA70B2}" type="pres">
      <dgm:prSet presAssocID="{C29E5060-3C6A-4C39-9303-F0C1859AF6EC}" presName="connectorText" presStyleLbl="sibTrans2D1" presStyleIdx="0" presStyleCnt="1"/>
      <dgm:spPr/>
    </dgm:pt>
    <dgm:pt modelId="{DB42E8F0-AA3D-4419-B3DF-8F9C23BDB50A}" type="pres">
      <dgm:prSet presAssocID="{B1439415-A651-4AFF-A15E-BEAD5716DB54}" presName="node" presStyleLbl="node1" presStyleIdx="1" presStyleCnt="2">
        <dgm:presLayoutVars>
          <dgm:bulletEnabled val="1"/>
        </dgm:presLayoutVars>
      </dgm:prSet>
      <dgm:spPr/>
    </dgm:pt>
  </dgm:ptLst>
  <dgm:cxnLst>
    <dgm:cxn modelId="{5D316266-F8E0-4ED3-AB6D-ECD25DC8EA13}" type="presOf" srcId="{C29E5060-3C6A-4C39-9303-F0C1859AF6EC}" destId="{C5B15260-19AF-4320-AC13-8AC390BA70B2}" srcOrd="1" destOrd="0" presId="urn:microsoft.com/office/officeart/2005/8/layout/process1"/>
    <dgm:cxn modelId="{2188F16A-EC1D-450A-A8FF-ADE26CCC4B3A}" type="presOf" srcId="{B8AC684E-EF8B-461F-8225-E6F660DE102E}" destId="{985A5033-12DA-4357-8822-1BD0897BD9D2}" srcOrd="0" destOrd="0" presId="urn:microsoft.com/office/officeart/2005/8/layout/process1"/>
    <dgm:cxn modelId="{7AD5B881-DC62-43B6-BFF5-41F63A322899}" srcId="{B8AC684E-EF8B-461F-8225-E6F660DE102E}" destId="{3D38709C-C115-4375-B94C-D95BA5F3D49D}" srcOrd="0" destOrd="0" parTransId="{C3A11D6A-D632-4FAC-9410-FFD1199BC092}" sibTransId="{C29E5060-3C6A-4C39-9303-F0C1859AF6EC}"/>
    <dgm:cxn modelId="{3E5CA5B1-A73D-454B-83DA-C2BE2578EEFA}" type="presOf" srcId="{B1439415-A651-4AFF-A15E-BEAD5716DB54}" destId="{DB42E8F0-AA3D-4419-B3DF-8F9C23BDB50A}" srcOrd="0" destOrd="0" presId="urn:microsoft.com/office/officeart/2005/8/layout/process1"/>
    <dgm:cxn modelId="{E3ED12C8-1C64-469E-B519-91A1140F4621}" type="presOf" srcId="{C29E5060-3C6A-4C39-9303-F0C1859AF6EC}" destId="{4C0C5236-09FC-4003-A457-D20C5FD9ABC6}" srcOrd="0" destOrd="0" presId="urn:microsoft.com/office/officeart/2005/8/layout/process1"/>
    <dgm:cxn modelId="{A0BCDCCF-150C-4C11-819D-34057B483511}" type="presOf" srcId="{3D38709C-C115-4375-B94C-D95BA5F3D49D}" destId="{10A6DB68-116A-43B2-AFA6-61481FC29574}" srcOrd="0" destOrd="0" presId="urn:microsoft.com/office/officeart/2005/8/layout/process1"/>
    <dgm:cxn modelId="{BA1635D9-7403-40B8-9F48-4E0D9E3C0226}" srcId="{B8AC684E-EF8B-461F-8225-E6F660DE102E}" destId="{B1439415-A651-4AFF-A15E-BEAD5716DB54}" srcOrd="1" destOrd="0" parTransId="{136FF4B1-C83D-4A36-8D8B-DE4C2ACD6744}" sibTransId="{536D1C6D-D06A-40DA-A750-553620CB85ED}"/>
    <dgm:cxn modelId="{001312AD-A71D-4B54-9FA9-ABDFCB80DC81}" type="presParOf" srcId="{985A5033-12DA-4357-8822-1BD0897BD9D2}" destId="{10A6DB68-116A-43B2-AFA6-61481FC29574}" srcOrd="0" destOrd="0" presId="urn:microsoft.com/office/officeart/2005/8/layout/process1"/>
    <dgm:cxn modelId="{ADF84E87-C3F8-44F3-9791-1461E5005C29}" type="presParOf" srcId="{985A5033-12DA-4357-8822-1BD0897BD9D2}" destId="{4C0C5236-09FC-4003-A457-D20C5FD9ABC6}" srcOrd="1" destOrd="0" presId="urn:microsoft.com/office/officeart/2005/8/layout/process1"/>
    <dgm:cxn modelId="{E7AD0982-0C60-4628-A373-88A20A93886E}" type="presParOf" srcId="{4C0C5236-09FC-4003-A457-D20C5FD9ABC6}" destId="{C5B15260-19AF-4320-AC13-8AC390BA70B2}" srcOrd="0" destOrd="0" presId="urn:microsoft.com/office/officeart/2005/8/layout/process1"/>
    <dgm:cxn modelId="{1AF1E920-9F5A-4B8A-B9FA-C9D845EC17C7}" type="presParOf" srcId="{985A5033-12DA-4357-8822-1BD0897BD9D2}" destId="{DB42E8F0-AA3D-4419-B3DF-8F9C23BDB50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2B713-A2C5-49E1-A5C1-CB433E784B17}">
      <dsp:nvSpPr>
        <dsp:cNvPr id="0" name=""/>
        <dsp:cNvSpPr/>
      </dsp:nvSpPr>
      <dsp:spPr>
        <a:xfrm>
          <a:off x="0" y="3786341"/>
          <a:ext cx="8167075" cy="0"/>
        </a:xfrm>
        <a:prstGeom prst="line">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CF7DD-E7DD-4DC3-BE6D-7AA5DDDA4AD0}">
      <dsp:nvSpPr>
        <dsp:cNvPr id="0" name=""/>
        <dsp:cNvSpPr/>
      </dsp:nvSpPr>
      <dsp:spPr>
        <a:xfrm>
          <a:off x="0" y="2503914"/>
          <a:ext cx="8167075" cy="0"/>
        </a:xfrm>
        <a:prstGeom prst="line">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29429-16BE-4298-AD7A-EC60B7A4DADC}">
      <dsp:nvSpPr>
        <dsp:cNvPr id="0" name=""/>
        <dsp:cNvSpPr/>
      </dsp:nvSpPr>
      <dsp:spPr>
        <a:xfrm>
          <a:off x="0" y="1221486"/>
          <a:ext cx="8167075" cy="0"/>
        </a:xfrm>
        <a:prstGeom prst="line">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34B4D-8EB3-4072-A662-D833BF413B97}">
      <dsp:nvSpPr>
        <dsp:cNvPr id="0" name=""/>
        <dsp:cNvSpPr/>
      </dsp:nvSpPr>
      <dsp:spPr>
        <a:xfrm>
          <a:off x="2123439" y="127"/>
          <a:ext cx="6043635" cy="1221359"/>
        </a:xfrm>
        <a:prstGeom prst="rect">
          <a:avLst/>
        </a:prstGeom>
        <a:noFill/>
        <a:ln>
          <a:noFill/>
        </a:ln>
        <a:effectLst/>
      </dsp:spPr>
      <dsp:style>
        <a:lnRef idx="0">
          <a:scrgbClr r="0" g="0" b="0"/>
        </a:lnRef>
        <a:fillRef idx="0">
          <a:scrgbClr r="0" g="0" b="0"/>
        </a:fillRef>
        <a:effectRef idx="0">
          <a:scrgbClr r="0" g="0" b="0"/>
        </a:effectRef>
        <a:fontRef idx="minor"/>
      </dsp:style>
    </dsp:sp>
    <dsp:sp modelId="{F01DBB02-ACB1-4BCD-AB4E-E62970BC242B}">
      <dsp:nvSpPr>
        <dsp:cNvPr id="0" name=""/>
        <dsp:cNvSpPr/>
      </dsp:nvSpPr>
      <dsp:spPr>
        <a:xfrm>
          <a:off x="29282" y="127"/>
          <a:ext cx="2064875" cy="1221359"/>
        </a:xfrm>
        <a:prstGeom prst="round2SameRect">
          <a:avLst>
            <a:gd name="adj1" fmla="val 16670"/>
            <a:gd name="adj2" fmla="val 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Stream Lit</a:t>
          </a:r>
          <a:endParaRPr lang="LID4096" sz="2800" kern="1200" dirty="0"/>
        </a:p>
      </dsp:txBody>
      <dsp:txXfrm>
        <a:off x="88915" y="59760"/>
        <a:ext cx="1945609" cy="1161726"/>
      </dsp:txXfrm>
    </dsp:sp>
    <dsp:sp modelId="{709C8544-F0D0-4467-BEC6-CBCAB9C1F4E0}">
      <dsp:nvSpPr>
        <dsp:cNvPr id="0" name=""/>
        <dsp:cNvSpPr/>
      </dsp:nvSpPr>
      <dsp:spPr>
        <a:xfrm>
          <a:off x="2123439" y="1282554"/>
          <a:ext cx="6043635" cy="1221359"/>
        </a:xfrm>
        <a:prstGeom prst="rect">
          <a:avLst/>
        </a:prstGeom>
        <a:noFill/>
        <a:ln>
          <a:noFill/>
        </a:ln>
        <a:effectLst/>
      </dsp:spPr>
      <dsp:style>
        <a:lnRef idx="0">
          <a:scrgbClr r="0" g="0" b="0"/>
        </a:lnRef>
        <a:fillRef idx="0">
          <a:scrgbClr r="0" g="0" b="0"/>
        </a:fillRef>
        <a:effectRef idx="0">
          <a:scrgbClr r="0" g="0" b="0"/>
        </a:effectRef>
        <a:fontRef idx="minor"/>
      </dsp:style>
    </dsp:sp>
    <dsp:sp modelId="{89C66549-A41C-4711-A236-562AAE86502A}">
      <dsp:nvSpPr>
        <dsp:cNvPr id="0" name=""/>
        <dsp:cNvSpPr/>
      </dsp:nvSpPr>
      <dsp:spPr>
        <a:xfrm>
          <a:off x="0" y="1282554"/>
          <a:ext cx="2123439" cy="1221359"/>
        </a:xfrm>
        <a:prstGeom prst="round2SameRect">
          <a:avLst>
            <a:gd name="adj1" fmla="val 16670"/>
            <a:gd name="adj2" fmla="val 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OpenAI</a:t>
          </a:r>
          <a:endParaRPr lang="LID4096" sz="2800" kern="1200" dirty="0"/>
        </a:p>
      </dsp:txBody>
      <dsp:txXfrm>
        <a:off x="59633" y="1342187"/>
        <a:ext cx="2004173" cy="1161726"/>
      </dsp:txXfrm>
    </dsp:sp>
    <dsp:sp modelId="{561FA77E-C2F0-4F25-9C4A-A57E3722A1AF}">
      <dsp:nvSpPr>
        <dsp:cNvPr id="0" name=""/>
        <dsp:cNvSpPr/>
      </dsp:nvSpPr>
      <dsp:spPr>
        <a:xfrm>
          <a:off x="2123439" y="2564982"/>
          <a:ext cx="6043635" cy="1221359"/>
        </a:xfrm>
        <a:prstGeom prst="rect">
          <a:avLst/>
        </a:prstGeom>
        <a:noFill/>
        <a:ln>
          <a:noFill/>
        </a:ln>
        <a:effectLst/>
      </dsp:spPr>
      <dsp:style>
        <a:lnRef idx="0">
          <a:scrgbClr r="0" g="0" b="0"/>
        </a:lnRef>
        <a:fillRef idx="0">
          <a:scrgbClr r="0" g="0" b="0"/>
        </a:fillRef>
        <a:effectRef idx="0">
          <a:scrgbClr r="0" g="0" b="0"/>
        </a:effectRef>
        <a:fontRef idx="minor"/>
      </dsp:style>
    </dsp:sp>
    <dsp:sp modelId="{8AA08827-1A14-4818-83A3-A7DE444BF0EC}">
      <dsp:nvSpPr>
        <dsp:cNvPr id="0" name=""/>
        <dsp:cNvSpPr/>
      </dsp:nvSpPr>
      <dsp:spPr>
        <a:xfrm>
          <a:off x="0" y="2564982"/>
          <a:ext cx="2123439" cy="1221359"/>
        </a:xfrm>
        <a:prstGeom prst="round2SameRect">
          <a:avLst>
            <a:gd name="adj1" fmla="val 16670"/>
            <a:gd name="adj2" fmla="val 0"/>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Neo4j</a:t>
          </a:r>
          <a:r>
            <a:rPr lang="en-US" sz="5700" kern="1200" dirty="0"/>
            <a:t> </a:t>
          </a:r>
          <a:endParaRPr lang="LID4096" sz="5700" kern="1200" dirty="0"/>
        </a:p>
      </dsp:txBody>
      <dsp:txXfrm>
        <a:off x="59633" y="2624615"/>
        <a:ext cx="2004173" cy="1161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6DB68-116A-43B2-AFA6-61481FC29574}">
      <dsp:nvSpPr>
        <dsp:cNvPr id="0" name=""/>
        <dsp:cNvSpPr/>
      </dsp:nvSpPr>
      <dsp:spPr>
        <a:xfrm>
          <a:off x="880" y="892719"/>
          <a:ext cx="1878214" cy="112692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a Graph Cypher QA Chain</a:t>
          </a:r>
          <a:endParaRPr lang="LID4096" sz="1800" kern="1200" dirty="0"/>
        </a:p>
        <a:p>
          <a:pPr marL="0" lvl="0" indent="0" algn="ctr" defTabSz="800100">
            <a:lnSpc>
              <a:spcPct val="90000"/>
            </a:lnSpc>
            <a:spcBef>
              <a:spcPct val="0"/>
            </a:spcBef>
            <a:spcAft>
              <a:spcPct val="35000"/>
            </a:spcAft>
            <a:buNone/>
          </a:pPr>
          <a:endParaRPr lang="LID4096" sz="1800" kern="1200" dirty="0"/>
        </a:p>
      </dsp:txBody>
      <dsp:txXfrm>
        <a:off x="33887" y="925726"/>
        <a:ext cx="1812200" cy="1060914"/>
      </dsp:txXfrm>
    </dsp:sp>
    <dsp:sp modelId="{4C0C5236-09FC-4003-A457-D20C5FD9ABC6}">
      <dsp:nvSpPr>
        <dsp:cNvPr id="0" name=""/>
        <dsp:cNvSpPr/>
      </dsp:nvSpPr>
      <dsp:spPr>
        <a:xfrm>
          <a:off x="2066917" y="1223285"/>
          <a:ext cx="398181" cy="46579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LID4096" sz="1400" kern="1200"/>
        </a:p>
      </dsp:txBody>
      <dsp:txXfrm>
        <a:off x="2066917" y="1316444"/>
        <a:ext cx="278727" cy="279479"/>
      </dsp:txXfrm>
    </dsp:sp>
    <dsp:sp modelId="{DB42E8F0-AA3D-4419-B3DF-8F9C23BDB50A}">
      <dsp:nvSpPr>
        <dsp:cNvPr id="0" name=""/>
        <dsp:cNvSpPr/>
      </dsp:nvSpPr>
      <dsp:spPr>
        <a:xfrm>
          <a:off x="2630381" y="892719"/>
          <a:ext cx="1878214" cy="1126928"/>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Register the Chain as a Tool</a:t>
          </a:r>
          <a:endParaRPr lang="LID4096" sz="1800" kern="1200" dirty="0"/>
        </a:p>
      </dsp:txBody>
      <dsp:txXfrm>
        <a:off x="2663388" y="925726"/>
        <a:ext cx="1812200" cy="106091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sv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0.png"/><Relationship Id="rId5" Type="http://schemas.openxmlformats.org/officeDocument/2006/relationships/diagramLayout" Target="../diagrams/layout1.xml"/><Relationship Id="rId10" Type="http://schemas.openxmlformats.org/officeDocument/2006/relationships/image" Target="../media/image9.svg"/><Relationship Id="rId4" Type="http://schemas.openxmlformats.org/officeDocument/2006/relationships/diagramData" Target="../diagrams/data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CBA8-2C8C-E83A-4CB7-73255AAE5BBA}"/>
              </a:ext>
            </a:extLst>
          </p:cNvPr>
          <p:cNvSpPr>
            <a:spLocks noGrp="1"/>
          </p:cNvSpPr>
          <p:nvPr>
            <p:ph type="ctrTitle"/>
          </p:nvPr>
        </p:nvSpPr>
        <p:spPr>
          <a:xfrm>
            <a:off x="1876424" y="1110212"/>
            <a:ext cx="8791575" cy="979975"/>
          </a:xfrm>
        </p:spPr>
        <p:txBody>
          <a:bodyPr/>
          <a:lstStyle/>
          <a:p>
            <a:pPr algn="ctr"/>
            <a:r>
              <a:rPr lang="en-US" cap="none" dirty="0"/>
              <a:t>CHATBUDYY</a:t>
            </a:r>
            <a:endParaRPr lang="en-AE" cap="none" dirty="0"/>
          </a:p>
        </p:txBody>
      </p:sp>
      <p:sp>
        <p:nvSpPr>
          <p:cNvPr id="3" name="Subtitle 2">
            <a:extLst>
              <a:ext uri="{FF2B5EF4-FFF2-40B4-BE49-F238E27FC236}">
                <a16:creationId xmlns:a16="http://schemas.microsoft.com/office/drawing/2014/main" id="{E2D5A40C-2957-8722-AAB2-7AD1CD06F94D}"/>
              </a:ext>
            </a:extLst>
          </p:cNvPr>
          <p:cNvSpPr>
            <a:spLocks noGrp="1"/>
          </p:cNvSpPr>
          <p:nvPr>
            <p:ph type="subTitle" idx="1"/>
          </p:nvPr>
        </p:nvSpPr>
        <p:spPr>
          <a:xfrm>
            <a:off x="1876424" y="3337169"/>
            <a:ext cx="8791575" cy="1920631"/>
          </a:xfrm>
        </p:spPr>
        <p:txBody>
          <a:bodyPr/>
          <a:lstStyle/>
          <a:p>
            <a:pPr algn="ctr"/>
            <a:r>
              <a:rPr lang="en-US" b="1" i="1" cap="none" dirty="0">
                <a:solidFill>
                  <a:schemeClr val="bg2">
                    <a:lumMod val="25000"/>
                    <a:lumOff val="75000"/>
                  </a:schemeClr>
                </a:solidFill>
                <a:latin typeface="Aptos Display" panose="020B0004020202020204" pitchFamily="34" charset="0"/>
              </a:rPr>
              <a:t>Team Members</a:t>
            </a:r>
          </a:p>
          <a:p>
            <a:pPr algn="ctr"/>
            <a:r>
              <a:rPr lang="en-US" cap="none" dirty="0">
                <a:solidFill>
                  <a:schemeClr val="bg2">
                    <a:lumMod val="25000"/>
                    <a:lumOff val="75000"/>
                  </a:schemeClr>
                </a:solidFill>
                <a:latin typeface="Aptos Display" panose="020B0004020202020204" pitchFamily="34" charset="0"/>
              </a:rPr>
              <a:t>Arslan Jamil - Fa20-bse-002</a:t>
            </a:r>
          </a:p>
          <a:p>
            <a:pPr algn="ctr"/>
            <a:r>
              <a:rPr lang="en-US" cap="none" dirty="0">
                <a:solidFill>
                  <a:schemeClr val="bg2">
                    <a:lumMod val="25000"/>
                    <a:lumOff val="75000"/>
                  </a:schemeClr>
                </a:solidFill>
                <a:latin typeface="Aptos Display" panose="020B0004020202020204" pitchFamily="34" charset="0"/>
              </a:rPr>
              <a:t>Labia Qaiser -Fa20-bse-006</a:t>
            </a:r>
          </a:p>
          <a:p>
            <a:pPr algn="ctr"/>
            <a:r>
              <a:rPr lang="en-US" cap="none" dirty="0">
                <a:solidFill>
                  <a:schemeClr val="bg2">
                    <a:lumMod val="25000"/>
                    <a:lumOff val="75000"/>
                  </a:schemeClr>
                </a:solidFill>
                <a:latin typeface="Aptos Display" panose="020B0004020202020204" pitchFamily="34" charset="0"/>
              </a:rPr>
              <a:t>Muhammad Mehroz - Fa20-bse-071 </a:t>
            </a:r>
            <a:endParaRPr lang="en-AE" cap="none" dirty="0">
              <a:solidFill>
                <a:schemeClr val="bg2">
                  <a:lumMod val="25000"/>
                  <a:lumOff val="75000"/>
                </a:schemeClr>
              </a:solidFill>
              <a:latin typeface="Aptos Display" panose="020B0004020202020204" pitchFamily="34" charset="0"/>
            </a:endParaRPr>
          </a:p>
        </p:txBody>
      </p:sp>
      <p:sp>
        <p:nvSpPr>
          <p:cNvPr id="4" name="Title 1">
            <a:extLst>
              <a:ext uri="{FF2B5EF4-FFF2-40B4-BE49-F238E27FC236}">
                <a16:creationId xmlns:a16="http://schemas.microsoft.com/office/drawing/2014/main" id="{1B29711D-5928-E920-8928-62863EC1BBD4}"/>
              </a:ext>
            </a:extLst>
          </p:cNvPr>
          <p:cNvSpPr txBox="1">
            <a:spLocks/>
          </p:cNvSpPr>
          <p:nvPr/>
        </p:nvSpPr>
        <p:spPr>
          <a:xfrm>
            <a:off x="1876423" y="2090187"/>
            <a:ext cx="8791575" cy="979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cap="none" dirty="0"/>
              <a:t>Chat Bot Using Neo4j</a:t>
            </a:r>
            <a:endParaRPr lang="en-AE" cap="none" dirty="0"/>
          </a:p>
        </p:txBody>
      </p:sp>
      <p:pic>
        <p:nvPicPr>
          <p:cNvPr id="6" name="Graphic 5">
            <a:extLst>
              <a:ext uri="{FF2B5EF4-FFF2-40B4-BE49-F238E27FC236}">
                <a16:creationId xmlns:a16="http://schemas.microsoft.com/office/drawing/2014/main" id="{0F122B9E-026A-E9B4-AFC3-CE4AED544C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7230" y="2707967"/>
            <a:ext cx="2684340" cy="2684340"/>
          </a:xfrm>
          <a:prstGeom prst="rect">
            <a:avLst/>
          </a:prstGeom>
        </p:spPr>
      </p:pic>
    </p:spTree>
    <p:extLst>
      <p:ext uri="{BB962C8B-B14F-4D97-AF65-F5344CB8AC3E}">
        <p14:creationId xmlns:p14="http://schemas.microsoft.com/office/powerpoint/2010/main" val="286733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A784-E4AE-C181-19B4-74DBB836BEEF}"/>
              </a:ext>
            </a:extLst>
          </p:cNvPr>
          <p:cNvSpPr>
            <a:spLocks noGrp="1"/>
          </p:cNvSpPr>
          <p:nvPr>
            <p:ph type="title"/>
          </p:nvPr>
        </p:nvSpPr>
        <p:spPr/>
        <p:txBody>
          <a:bodyPr/>
          <a:lstStyle/>
          <a:p>
            <a:r>
              <a:rPr lang="en-US" cap="none" dirty="0"/>
              <a:t>Graph semantic search vs Vector search</a:t>
            </a:r>
            <a:endParaRPr lang="en-AE" cap="none" dirty="0"/>
          </a:p>
        </p:txBody>
      </p:sp>
      <p:graphicFrame>
        <p:nvGraphicFramePr>
          <p:cNvPr id="7" name="Table 6">
            <a:extLst>
              <a:ext uri="{FF2B5EF4-FFF2-40B4-BE49-F238E27FC236}">
                <a16:creationId xmlns:a16="http://schemas.microsoft.com/office/drawing/2014/main" id="{A0DDB998-025B-FED4-3AF5-B06785EFF23B}"/>
              </a:ext>
            </a:extLst>
          </p:cNvPr>
          <p:cNvGraphicFramePr>
            <a:graphicFrameLocks noGrp="1"/>
          </p:cNvGraphicFramePr>
          <p:nvPr>
            <p:extLst>
              <p:ext uri="{D42A27DB-BD31-4B8C-83A1-F6EECF244321}">
                <p14:modId xmlns:p14="http://schemas.microsoft.com/office/powerpoint/2010/main" val="4121701438"/>
              </p:ext>
            </p:extLst>
          </p:nvPr>
        </p:nvGraphicFramePr>
        <p:xfrm>
          <a:off x="2563446" y="1888222"/>
          <a:ext cx="6166338" cy="4153816"/>
        </p:xfrm>
        <a:graphic>
          <a:graphicData uri="http://schemas.openxmlformats.org/drawingml/2006/table">
            <a:tbl>
              <a:tblPr firstRow="1" bandRow="1">
                <a:tableStyleId>{5C22544A-7EE6-4342-B048-85BDC9FD1C3A}</a:tableStyleId>
              </a:tblPr>
              <a:tblGrid>
                <a:gridCol w="3083169">
                  <a:extLst>
                    <a:ext uri="{9D8B030D-6E8A-4147-A177-3AD203B41FA5}">
                      <a16:colId xmlns:a16="http://schemas.microsoft.com/office/drawing/2014/main" val="2931467238"/>
                    </a:ext>
                  </a:extLst>
                </a:gridCol>
                <a:gridCol w="3083169">
                  <a:extLst>
                    <a:ext uri="{9D8B030D-6E8A-4147-A177-3AD203B41FA5}">
                      <a16:colId xmlns:a16="http://schemas.microsoft.com/office/drawing/2014/main" val="708750099"/>
                    </a:ext>
                  </a:extLst>
                </a:gridCol>
              </a:tblGrid>
              <a:tr h="247785">
                <a:tc>
                  <a:txBody>
                    <a:bodyPr/>
                    <a:lstStyle/>
                    <a:p>
                      <a:pPr algn="ctr"/>
                      <a:r>
                        <a:rPr lang="en-US" dirty="0"/>
                        <a:t>Graph Search</a:t>
                      </a:r>
                      <a:endParaRPr lang="LID4096" dirty="0"/>
                    </a:p>
                  </a:txBody>
                  <a:tcPr/>
                </a:tc>
                <a:tc>
                  <a:txBody>
                    <a:bodyPr/>
                    <a:lstStyle/>
                    <a:p>
                      <a:pPr algn="ctr"/>
                      <a:r>
                        <a:rPr lang="en-US" dirty="0"/>
                        <a:t>Vector Search</a:t>
                      </a:r>
                      <a:endParaRPr lang="LID4096" dirty="0"/>
                    </a:p>
                  </a:txBody>
                  <a:tcPr/>
                </a:tc>
                <a:extLst>
                  <a:ext uri="{0D108BD9-81ED-4DB2-BD59-A6C34878D82A}">
                    <a16:rowId xmlns:a16="http://schemas.microsoft.com/office/drawing/2014/main" val="2869166052"/>
                  </a:ext>
                </a:extLst>
              </a:tr>
              <a:tr h="2077321">
                <a:tc>
                  <a:txBody>
                    <a:bodyPr/>
                    <a:lstStyle/>
                    <a:p>
                      <a:r>
                        <a:rPr lang="en-US" sz="1200" b="1" i="0" kern="1200" dirty="0">
                          <a:solidFill>
                            <a:schemeClr val="dk1"/>
                          </a:solidFill>
                          <a:effectLst/>
                          <a:latin typeface="+mn-lt"/>
                          <a:ea typeface="+mn-ea"/>
                          <a:cs typeface="+mn-cs"/>
                        </a:rPr>
                        <a:t>Graph Representation</a:t>
                      </a:r>
                      <a:r>
                        <a:rPr lang="en-US" sz="1200" b="0" i="0" kern="1200" dirty="0">
                          <a:solidFill>
                            <a:schemeClr val="dk1"/>
                          </a:solidFill>
                          <a:effectLst/>
                          <a:latin typeface="+mn-lt"/>
                          <a:ea typeface="+mn-ea"/>
                          <a:cs typeface="+mn-cs"/>
                        </a:rPr>
                        <a:t>: In addition to vector representations, data entities (such as movies, actors, directors, etc.) are also represented as nodes in a graph. Relationships between these entities are represented as edges in the graph.</a:t>
                      </a:r>
                    </a:p>
                    <a:p>
                      <a:pPr algn="ctr"/>
                      <a:endParaRPr lang="LID4096" sz="1200" dirty="0"/>
                    </a:p>
                  </a:txBody>
                  <a:tcPr/>
                </a:tc>
                <a:tc>
                  <a:txBody>
                    <a:bodyPr/>
                    <a:lstStyle/>
                    <a:p>
                      <a:r>
                        <a:rPr lang="en-US" sz="1200" b="1" i="0" kern="1200" dirty="0">
                          <a:solidFill>
                            <a:schemeClr val="dk1"/>
                          </a:solidFill>
                          <a:effectLst/>
                          <a:latin typeface="+mn-lt"/>
                          <a:ea typeface="+mn-ea"/>
                          <a:cs typeface="+mn-cs"/>
                        </a:rPr>
                        <a:t>Lack of Precision</a:t>
                      </a:r>
                      <a:r>
                        <a:rPr lang="en-US" sz="1200" b="0" i="0" kern="1200" dirty="0">
                          <a:solidFill>
                            <a:schemeClr val="dk1"/>
                          </a:solidFill>
                          <a:effectLst/>
                          <a:latin typeface="+mn-lt"/>
                          <a:ea typeface="+mn-ea"/>
                          <a:cs typeface="+mn-cs"/>
                        </a:rPr>
                        <a:t>: Vector similarity doesn't always guarantee precise matches. It may group together items that are somewhat related but not exactly what the user is looking for. For example, in a movie recommendation system, it might suggest movies with similar themes or genres but not necessarily with identical plots or characters.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LID4096" sz="1200" dirty="0"/>
                    </a:p>
                    <a:p>
                      <a:pPr algn="ctr"/>
                      <a:endParaRPr lang="LID4096" sz="1200" dirty="0"/>
                    </a:p>
                  </a:txBody>
                  <a:tcPr/>
                </a:tc>
                <a:extLst>
                  <a:ext uri="{0D108BD9-81ED-4DB2-BD59-A6C34878D82A}">
                    <a16:rowId xmlns:a16="http://schemas.microsoft.com/office/drawing/2014/main" val="4028616237"/>
                  </a:ext>
                </a:extLst>
              </a:tr>
              <a:tr h="1710735">
                <a:tc>
                  <a:txBody>
                    <a:bodyPr/>
                    <a:lstStyle/>
                    <a:p>
                      <a:r>
                        <a:rPr lang="en-US" sz="1200" b="1" i="0" kern="1200" dirty="0">
                          <a:solidFill>
                            <a:schemeClr val="dk1"/>
                          </a:solidFill>
                          <a:effectLst/>
                          <a:latin typeface="+mn-lt"/>
                          <a:ea typeface="+mn-ea"/>
                          <a:cs typeface="+mn-cs"/>
                        </a:rPr>
                        <a:t>Contextual Insights</a:t>
                      </a:r>
                      <a:r>
                        <a:rPr lang="en-US" sz="1200" b="0" i="0" kern="1200" dirty="0">
                          <a:solidFill>
                            <a:schemeClr val="dk1"/>
                          </a:solidFill>
                          <a:effectLst/>
                          <a:latin typeface="+mn-lt"/>
                          <a:ea typeface="+mn-ea"/>
                          <a:cs typeface="+mn-cs"/>
                        </a:rPr>
                        <a:t>: By leveraging the graph structure, the search algorithm can consider the relationships and hierarchies between entities. For instance, in a movie graph, relationships could represent actor-director collaborations, sequels, genres, and more.</a:t>
                      </a:r>
                      <a:endParaRPr lang="LID4096"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mn-lt"/>
                          <a:ea typeface="+mn-ea"/>
                          <a:cs typeface="+mn-cs"/>
                        </a:rPr>
                        <a:t>Limited Contextual Understanding</a:t>
                      </a:r>
                      <a:r>
                        <a:rPr lang="en-US" sz="1200" b="0" i="0" kern="1200" dirty="0">
                          <a:solidFill>
                            <a:schemeClr val="dk1"/>
                          </a:solidFill>
                          <a:effectLst/>
                          <a:latin typeface="+mn-lt"/>
                          <a:ea typeface="+mn-ea"/>
                          <a:cs typeface="+mn-cs"/>
                        </a:rPr>
                        <a:t>: Vector representations focus primarily on the statistical relationships between words or features within documents. While this captures some semantic meaning, it may miss out on deeper contextual understanding or nuances present in the data.</a:t>
                      </a:r>
                    </a:p>
                    <a:p>
                      <a:pPr algn="ctr"/>
                      <a:endParaRPr lang="LID4096" sz="1200" dirty="0"/>
                    </a:p>
                  </a:txBody>
                  <a:tcPr/>
                </a:tc>
                <a:extLst>
                  <a:ext uri="{0D108BD9-81ED-4DB2-BD59-A6C34878D82A}">
                    <a16:rowId xmlns:a16="http://schemas.microsoft.com/office/drawing/2014/main" val="3602088650"/>
                  </a:ext>
                </a:extLst>
              </a:tr>
            </a:tbl>
          </a:graphicData>
        </a:graphic>
      </p:graphicFrame>
    </p:spTree>
    <p:extLst>
      <p:ext uri="{BB962C8B-B14F-4D97-AF65-F5344CB8AC3E}">
        <p14:creationId xmlns:p14="http://schemas.microsoft.com/office/powerpoint/2010/main" val="333551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A784-E4AE-C181-19B4-74DBB836BEEF}"/>
              </a:ext>
            </a:extLst>
          </p:cNvPr>
          <p:cNvSpPr>
            <a:spLocks noGrp="1"/>
          </p:cNvSpPr>
          <p:nvPr>
            <p:ph type="title"/>
          </p:nvPr>
        </p:nvSpPr>
        <p:spPr/>
        <p:txBody>
          <a:bodyPr/>
          <a:lstStyle/>
          <a:p>
            <a:r>
              <a:rPr lang="en-US" cap="none" dirty="0"/>
              <a:t>Steps to Implement Graph Search</a:t>
            </a:r>
            <a:endParaRPr lang="en-AE" cap="none" dirty="0"/>
          </a:p>
        </p:txBody>
      </p:sp>
      <p:graphicFrame>
        <p:nvGraphicFramePr>
          <p:cNvPr id="4" name="Diagram 3">
            <a:extLst>
              <a:ext uri="{FF2B5EF4-FFF2-40B4-BE49-F238E27FC236}">
                <a16:creationId xmlns:a16="http://schemas.microsoft.com/office/drawing/2014/main" id="{6655D232-6FE5-0C3A-E250-6CBC91A76576}"/>
              </a:ext>
            </a:extLst>
          </p:cNvPr>
          <p:cNvGraphicFramePr/>
          <p:nvPr>
            <p:extLst>
              <p:ext uri="{D42A27DB-BD31-4B8C-83A1-F6EECF244321}">
                <p14:modId xmlns:p14="http://schemas.microsoft.com/office/powerpoint/2010/main" val="3454227997"/>
              </p:ext>
            </p:extLst>
          </p:nvPr>
        </p:nvGraphicFramePr>
        <p:xfrm>
          <a:off x="3657601" y="1440802"/>
          <a:ext cx="4509477" cy="29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0E79FED-EEEC-F4FF-6A87-9E591AA2795F}"/>
              </a:ext>
            </a:extLst>
          </p:cNvPr>
          <p:cNvPicPr>
            <a:picLocks noChangeAspect="1"/>
          </p:cNvPicPr>
          <p:nvPr/>
        </p:nvPicPr>
        <p:blipFill>
          <a:blip r:embed="rId7"/>
          <a:stretch>
            <a:fillRect/>
          </a:stretch>
        </p:blipFill>
        <p:spPr>
          <a:xfrm>
            <a:off x="2360246" y="3521946"/>
            <a:ext cx="6879698" cy="2991746"/>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7696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A784-E4AE-C181-19B4-74DBB836BEEF}"/>
              </a:ext>
            </a:extLst>
          </p:cNvPr>
          <p:cNvSpPr>
            <a:spLocks noGrp="1"/>
          </p:cNvSpPr>
          <p:nvPr>
            <p:ph type="title"/>
          </p:nvPr>
        </p:nvSpPr>
        <p:spPr/>
        <p:txBody>
          <a:bodyPr/>
          <a:lstStyle/>
          <a:p>
            <a:r>
              <a:rPr lang="en-US" cap="none" dirty="0"/>
              <a:t>Results</a:t>
            </a:r>
            <a:endParaRPr lang="en-AE" cap="none" dirty="0"/>
          </a:p>
        </p:txBody>
      </p:sp>
      <p:sp>
        <p:nvSpPr>
          <p:cNvPr id="3" name="TextBox 2">
            <a:extLst>
              <a:ext uri="{FF2B5EF4-FFF2-40B4-BE49-F238E27FC236}">
                <a16:creationId xmlns:a16="http://schemas.microsoft.com/office/drawing/2014/main" id="{965ADF7A-A652-32C1-6313-BB34AC31C145}"/>
              </a:ext>
            </a:extLst>
          </p:cNvPr>
          <p:cNvSpPr txBox="1"/>
          <p:nvPr/>
        </p:nvSpPr>
        <p:spPr>
          <a:xfrm>
            <a:off x="1219200" y="2097088"/>
            <a:ext cx="7369908" cy="646331"/>
          </a:xfrm>
          <a:prstGeom prst="rect">
            <a:avLst/>
          </a:prstGeom>
          <a:noFill/>
        </p:spPr>
        <p:txBody>
          <a:bodyPr wrap="square" rtlCol="0">
            <a:spAutoFit/>
          </a:bodyPr>
          <a:lstStyle/>
          <a:p>
            <a:r>
              <a:rPr lang="en-US" dirty="0"/>
              <a:t>After using Graph Search the results are contextual and precise according to data we have used.</a:t>
            </a:r>
            <a:endParaRPr lang="LID4096" dirty="0"/>
          </a:p>
        </p:txBody>
      </p:sp>
      <p:pic>
        <p:nvPicPr>
          <p:cNvPr id="11" name="Picture 10">
            <a:extLst>
              <a:ext uri="{FF2B5EF4-FFF2-40B4-BE49-F238E27FC236}">
                <a16:creationId xmlns:a16="http://schemas.microsoft.com/office/drawing/2014/main" id="{FEC25DE2-2D74-0394-8C0B-8836DC3098E4}"/>
              </a:ext>
            </a:extLst>
          </p:cNvPr>
          <p:cNvPicPr>
            <a:picLocks noChangeAspect="1"/>
          </p:cNvPicPr>
          <p:nvPr/>
        </p:nvPicPr>
        <p:blipFill rotWithShape="1">
          <a:blip r:embed="rId2"/>
          <a:srcRect b="57205"/>
          <a:stretch/>
        </p:blipFill>
        <p:spPr>
          <a:xfrm>
            <a:off x="2086706" y="2962131"/>
            <a:ext cx="8542215" cy="867407"/>
          </a:xfrm>
          <a:prstGeom prst="rect">
            <a:avLst/>
          </a:prstGeom>
        </p:spPr>
      </p:pic>
      <p:pic>
        <p:nvPicPr>
          <p:cNvPr id="13" name="Picture 12">
            <a:extLst>
              <a:ext uri="{FF2B5EF4-FFF2-40B4-BE49-F238E27FC236}">
                <a16:creationId xmlns:a16="http://schemas.microsoft.com/office/drawing/2014/main" id="{C2BA7B67-D348-6D46-D4BA-33E2FB4D60E0}"/>
              </a:ext>
            </a:extLst>
          </p:cNvPr>
          <p:cNvPicPr>
            <a:picLocks noChangeAspect="1"/>
          </p:cNvPicPr>
          <p:nvPr/>
        </p:nvPicPr>
        <p:blipFill>
          <a:blip r:embed="rId3"/>
          <a:stretch>
            <a:fillRect/>
          </a:stretch>
        </p:blipFill>
        <p:spPr>
          <a:xfrm>
            <a:off x="2955189" y="3964194"/>
            <a:ext cx="6789620" cy="2348841"/>
          </a:xfrm>
          <a:prstGeom prst="rect">
            <a:avLst/>
          </a:prstGeom>
        </p:spPr>
      </p:pic>
    </p:spTree>
    <p:extLst>
      <p:ext uri="{BB962C8B-B14F-4D97-AF65-F5344CB8AC3E}">
        <p14:creationId xmlns:p14="http://schemas.microsoft.com/office/powerpoint/2010/main" val="75667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Free Thank You Slide | Slidebazaar">
            <a:extLst>
              <a:ext uri="{FF2B5EF4-FFF2-40B4-BE49-F238E27FC236}">
                <a16:creationId xmlns:a16="http://schemas.microsoft.com/office/drawing/2014/main" id="{63DF3BF1-0BF6-F62E-CF9E-07659C571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83" y="102140"/>
            <a:ext cx="11828834" cy="665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60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526F-C0E9-44B5-EA65-7D90C51CC4E9}"/>
              </a:ext>
            </a:extLst>
          </p:cNvPr>
          <p:cNvSpPr>
            <a:spLocks noGrp="1"/>
          </p:cNvSpPr>
          <p:nvPr>
            <p:ph type="title"/>
          </p:nvPr>
        </p:nvSpPr>
        <p:spPr/>
        <p:txBody>
          <a:bodyPr/>
          <a:lstStyle/>
          <a:p>
            <a:r>
              <a:rPr lang="en-US" dirty="0"/>
              <a:t>Chat Buddy UI</a:t>
            </a:r>
            <a:endParaRPr lang="en-AE" dirty="0"/>
          </a:p>
        </p:txBody>
      </p:sp>
      <p:pic>
        <p:nvPicPr>
          <p:cNvPr id="25" name="Picture 24">
            <a:extLst>
              <a:ext uri="{FF2B5EF4-FFF2-40B4-BE49-F238E27FC236}">
                <a16:creationId xmlns:a16="http://schemas.microsoft.com/office/drawing/2014/main" id="{7639C937-EB98-8B36-BC3A-F26E12ABA08C}"/>
              </a:ext>
            </a:extLst>
          </p:cNvPr>
          <p:cNvPicPr>
            <a:picLocks noChangeAspect="1"/>
          </p:cNvPicPr>
          <p:nvPr/>
        </p:nvPicPr>
        <p:blipFill rotWithShape="1">
          <a:blip r:embed="rId2"/>
          <a:srcRect t="12975"/>
          <a:stretch/>
        </p:blipFill>
        <p:spPr>
          <a:xfrm>
            <a:off x="1330935" y="1758462"/>
            <a:ext cx="9526954" cy="4273378"/>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84611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526F-C0E9-44B5-EA65-7D90C51CC4E9}"/>
              </a:ext>
            </a:extLst>
          </p:cNvPr>
          <p:cNvSpPr>
            <a:spLocks noGrp="1"/>
          </p:cNvSpPr>
          <p:nvPr>
            <p:ph type="title"/>
          </p:nvPr>
        </p:nvSpPr>
        <p:spPr/>
        <p:txBody>
          <a:bodyPr/>
          <a:lstStyle/>
          <a:p>
            <a:r>
              <a:rPr lang="en-US" dirty="0"/>
              <a:t>Technologies </a:t>
            </a:r>
            <a:endParaRPr lang="en-AE" dirty="0"/>
          </a:p>
        </p:txBody>
      </p:sp>
      <p:pic>
        <p:nvPicPr>
          <p:cNvPr id="7" name="Graphic 6">
            <a:extLst>
              <a:ext uri="{FF2B5EF4-FFF2-40B4-BE49-F238E27FC236}">
                <a16:creationId xmlns:a16="http://schemas.microsoft.com/office/drawing/2014/main" id="{3FB949A1-6BBD-FD5D-1D6B-5009FD94142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1475" r="31239" b="48710"/>
          <a:stretch/>
        </p:blipFill>
        <p:spPr>
          <a:xfrm>
            <a:off x="1016002" y="2097088"/>
            <a:ext cx="914400" cy="735584"/>
          </a:xfrm>
          <a:prstGeom prst="rect">
            <a:avLst/>
          </a:prstGeom>
        </p:spPr>
      </p:pic>
      <p:graphicFrame>
        <p:nvGraphicFramePr>
          <p:cNvPr id="12" name="Diagram 11">
            <a:extLst>
              <a:ext uri="{FF2B5EF4-FFF2-40B4-BE49-F238E27FC236}">
                <a16:creationId xmlns:a16="http://schemas.microsoft.com/office/drawing/2014/main" id="{F8CD1010-CE3B-E10F-22F2-8232E6F36D16}"/>
              </a:ext>
            </a:extLst>
          </p:cNvPr>
          <p:cNvGraphicFramePr/>
          <p:nvPr/>
        </p:nvGraphicFramePr>
        <p:xfrm>
          <a:off x="1930401" y="2011118"/>
          <a:ext cx="8167075" cy="37864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1E0606FE-CD86-0879-8CEB-7D88F5DEF275}"/>
              </a:ext>
            </a:extLst>
          </p:cNvPr>
          <p:cNvSpPr txBox="1"/>
          <p:nvPr/>
        </p:nvSpPr>
        <p:spPr>
          <a:xfrm>
            <a:off x="4089035" y="2235903"/>
            <a:ext cx="4947139" cy="646331"/>
          </a:xfrm>
          <a:prstGeom prst="rect">
            <a:avLst/>
          </a:prstGeom>
          <a:noFill/>
        </p:spPr>
        <p:txBody>
          <a:bodyPr wrap="square" rtlCol="0">
            <a:spAutoFit/>
          </a:bodyPr>
          <a:lstStyle/>
          <a:p>
            <a:r>
              <a:rPr lang="en-US" dirty="0"/>
              <a:t>Transforming Python scripts into interactive web apps with ease</a:t>
            </a:r>
            <a:endParaRPr lang="LID4096" dirty="0"/>
          </a:p>
        </p:txBody>
      </p:sp>
      <p:sp>
        <p:nvSpPr>
          <p:cNvPr id="17" name="TextBox 16">
            <a:extLst>
              <a:ext uri="{FF2B5EF4-FFF2-40B4-BE49-F238E27FC236}">
                <a16:creationId xmlns:a16="http://schemas.microsoft.com/office/drawing/2014/main" id="{702CFB77-E3E9-49DA-25E4-29ABA525DFCD}"/>
              </a:ext>
            </a:extLst>
          </p:cNvPr>
          <p:cNvSpPr txBox="1"/>
          <p:nvPr/>
        </p:nvSpPr>
        <p:spPr>
          <a:xfrm>
            <a:off x="4079265" y="3391799"/>
            <a:ext cx="5760305" cy="923330"/>
          </a:xfrm>
          <a:prstGeom prst="rect">
            <a:avLst/>
          </a:prstGeom>
          <a:noFill/>
        </p:spPr>
        <p:txBody>
          <a:bodyPr wrap="square" rtlCol="0">
            <a:spAutoFit/>
          </a:bodyPr>
          <a:lstStyle/>
          <a:p>
            <a:r>
              <a:rPr lang="en-US" dirty="0"/>
              <a:t>OpenAI has gained prominence through its Generative Pretrained Transformer (GPT) series. GPT models are trained on vast datasets to generate text that mimics human writing. </a:t>
            </a:r>
            <a:endParaRPr lang="LID4096" dirty="0"/>
          </a:p>
        </p:txBody>
      </p:sp>
      <p:pic>
        <p:nvPicPr>
          <p:cNvPr id="19" name="Graphic 18">
            <a:extLst>
              <a:ext uri="{FF2B5EF4-FFF2-40B4-BE49-F238E27FC236}">
                <a16:creationId xmlns:a16="http://schemas.microsoft.com/office/drawing/2014/main" id="{21CDDA1E-BCBF-7845-A334-FD92C44FF2D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55836" y="3558275"/>
            <a:ext cx="655824" cy="655824"/>
          </a:xfrm>
          <a:prstGeom prst="rect">
            <a:avLst/>
          </a:prstGeom>
        </p:spPr>
      </p:pic>
      <p:pic>
        <p:nvPicPr>
          <p:cNvPr id="21" name="Picture 20">
            <a:extLst>
              <a:ext uri="{FF2B5EF4-FFF2-40B4-BE49-F238E27FC236}">
                <a16:creationId xmlns:a16="http://schemas.microsoft.com/office/drawing/2014/main" id="{E9AA0F14-AE6D-2018-3808-39377AC36FBE}"/>
              </a:ext>
            </a:extLst>
          </p:cNvPr>
          <p:cNvPicPr>
            <a:picLocks noChangeAspect="1"/>
          </p:cNvPicPr>
          <p:nvPr/>
        </p:nvPicPr>
        <p:blipFill rotWithShape="1">
          <a:blip r:embed="rId11"/>
          <a:srcRect r="67919"/>
          <a:stretch/>
        </p:blipFill>
        <p:spPr>
          <a:xfrm>
            <a:off x="1055836" y="4728347"/>
            <a:ext cx="765516" cy="836615"/>
          </a:xfrm>
          <a:prstGeom prst="rect">
            <a:avLst/>
          </a:prstGeom>
        </p:spPr>
      </p:pic>
      <p:sp>
        <p:nvSpPr>
          <p:cNvPr id="23" name="TextBox 22">
            <a:extLst>
              <a:ext uri="{FF2B5EF4-FFF2-40B4-BE49-F238E27FC236}">
                <a16:creationId xmlns:a16="http://schemas.microsoft.com/office/drawing/2014/main" id="{C41EC06E-E767-2351-8D3F-301D099CF360}"/>
              </a:ext>
            </a:extLst>
          </p:cNvPr>
          <p:cNvSpPr txBox="1"/>
          <p:nvPr/>
        </p:nvSpPr>
        <p:spPr>
          <a:xfrm>
            <a:off x="4089035" y="4641632"/>
            <a:ext cx="5760305" cy="1200329"/>
          </a:xfrm>
          <a:prstGeom prst="rect">
            <a:avLst/>
          </a:prstGeom>
          <a:noFill/>
        </p:spPr>
        <p:txBody>
          <a:bodyPr wrap="square" rtlCol="0">
            <a:spAutoFit/>
          </a:bodyPr>
          <a:lstStyle/>
          <a:p>
            <a:r>
              <a:rPr lang="en-US" dirty="0"/>
              <a:t>Neo4j organizes data in a graph structure comprised of nodes, relationships, and properties. This allows for flexible and efficient representation of complex relationships and interconnected data.</a:t>
            </a:r>
            <a:endParaRPr lang="LID4096" dirty="0"/>
          </a:p>
        </p:txBody>
      </p:sp>
    </p:spTree>
    <p:extLst>
      <p:ext uri="{BB962C8B-B14F-4D97-AF65-F5344CB8AC3E}">
        <p14:creationId xmlns:p14="http://schemas.microsoft.com/office/powerpoint/2010/main" val="382447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B990-AD06-B561-9395-379F96AE853F}"/>
              </a:ext>
            </a:extLst>
          </p:cNvPr>
          <p:cNvSpPr>
            <a:spLocks noGrp="1"/>
          </p:cNvSpPr>
          <p:nvPr>
            <p:ph type="title"/>
          </p:nvPr>
        </p:nvSpPr>
        <p:spPr/>
        <p:txBody>
          <a:bodyPr/>
          <a:lstStyle/>
          <a:p>
            <a:r>
              <a:rPr lang="en-US" dirty="0"/>
              <a:t>Project Setup</a:t>
            </a:r>
            <a:endParaRPr lang="en-AE" dirty="0"/>
          </a:p>
        </p:txBody>
      </p:sp>
      <p:sp>
        <p:nvSpPr>
          <p:cNvPr id="3" name="Content Placeholder 2">
            <a:extLst>
              <a:ext uri="{FF2B5EF4-FFF2-40B4-BE49-F238E27FC236}">
                <a16:creationId xmlns:a16="http://schemas.microsoft.com/office/drawing/2014/main" id="{61137FB1-56CD-8B81-619E-F79ABB7AAE3C}"/>
              </a:ext>
            </a:extLst>
          </p:cNvPr>
          <p:cNvSpPr>
            <a:spLocks noGrp="1"/>
          </p:cNvSpPr>
          <p:nvPr>
            <p:ph idx="1"/>
          </p:nvPr>
        </p:nvSpPr>
        <p:spPr>
          <a:xfrm>
            <a:off x="1063258" y="1865251"/>
            <a:ext cx="9905999" cy="3541714"/>
          </a:xfrm>
        </p:spPr>
        <p:txBody>
          <a:bodyPr>
            <a:normAutofit/>
          </a:bodyPr>
          <a:lstStyle/>
          <a:p>
            <a:r>
              <a:rPr lang="en-US" dirty="0"/>
              <a:t>Installing Python locally</a:t>
            </a:r>
          </a:p>
          <a:p>
            <a:r>
              <a:rPr lang="en-US" dirty="0"/>
              <a:t>Cloning the  git repository </a:t>
            </a:r>
          </a:p>
          <a:p>
            <a:r>
              <a:rPr lang="en-US" dirty="0"/>
              <a:t>Install </a:t>
            </a:r>
            <a:r>
              <a:rPr lang="en-AE" dirty="0"/>
              <a:t>the project dependencies stream lit, Lang chain, </a:t>
            </a:r>
            <a:r>
              <a:rPr lang="en-US" dirty="0"/>
              <a:t>OpenAI and neo4j driver</a:t>
            </a:r>
          </a:p>
          <a:p>
            <a:r>
              <a:rPr lang="en-AE" dirty="0"/>
              <a:t>Command to run the project</a:t>
            </a:r>
          </a:p>
          <a:p>
            <a:endParaRPr lang="en-AE" dirty="0"/>
          </a:p>
          <a:p>
            <a:pPr marL="0" indent="0">
              <a:buNone/>
            </a:pPr>
            <a:endParaRPr lang="en-AE" dirty="0"/>
          </a:p>
        </p:txBody>
      </p:sp>
      <p:pic>
        <p:nvPicPr>
          <p:cNvPr id="6" name="Picture 5">
            <a:extLst>
              <a:ext uri="{FF2B5EF4-FFF2-40B4-BE49-F238E27FC236}">
                <a16:creationId xmlns:a16="http://schemas.microsoft.com/office/drawing/2014/main" id="{51041C4B-8C73-CF34-690D-ECF1A68EB71F}"/>
              </a:ext>
            </a:extLst>
          </p:cNvPr>
          <p:cNvPicPr>
            <a:picLocks noChangeAspect="1"/>
          </p:cNvPicPr>
          <p:nvPr/>
        </p:nvPicPr>
        <p:blipFill>
          <a:blip r:embed="rId2"/>
          <a:stretch>
            <a:fillRect/>
          </a:stretch>
        </p:blipFill>
        <p:spPr>
          <a:xfrm>
            <a:off x="4264166" y="4498939"/>
            <a:ext cx="3210373" cy="523948"/>
          </a:xfrm>
          <a:prstGeom prst="rect">
            <a:avLst/>
          </a:prstGeom>
        </p:spPr>
      </p:pic>
    </p:spTree>
    <p:extLst>
      <p:ext uri="{BB962C8B-B14F-4D97-AF65-F5344CB8AC3E}">
        <p14:creationId xmlns:p14="http://schemas.microsoft.com/office/powerpoint/2010/main" val="222060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712B-135C-E72F-37B8-02AAD0C5CC97}"/>
              </a:ext>
            </a:extLst>
          </p:cNvPr>
          <p:cNvSpPr>
            <a:spLocks noGrp="1"/>
          </p:cNvSpPr>
          <p:nvPr>
            <p:ph type="title"/>
          </p:nvPr>
        </p:nvSpPr>
        <p:spPr>
          <a:xfrm>
            <a:off x="711567" y="618518"/>
            <a:ext cx="9905998" cy="1478570"/>
          </a:xfrm>
        </p:spPr>
        <p:txBody>
          <a:bodyPr/>
          <a:lstStyle/>
          <a:p>
            <a:r>
              <a:rPr lang="en-US" dirty="0"/>
              <a:t>Creating llm instance</a:t>
            </a:r>
            <a:endParaRPr lang="en-AE" dirty="0"/>
          </a:p>
        </p:txBody>
      </p:sp>
      <p:sp>
        <p:nvSpPr>
          <p:cNvPr id="3" name="Content Placeholder 2">
            <a:extLst>
              <a:ext uri="{FF2B5EF4-FFF2-40B4-BE49-F238E27FC236}">
                <a16:creationId xmlns:a16="http://schemas.microsoft.com/office/drawing/2014/main" id="{C42C0707-3390-DD04-7F7D-5EEE82755A4C}"/>
              </a:ext>
            </a:extLst>
          </p:cNvPr>
          <p:cNvSpPr>
            <a:spLocks noGrp="1"/>
          </p:cNvSpPr>
          <p:nvPr>
            <p:ph idx="1"/>
          </p:nvPr>
        </p:nvSpPr>
        <p:spPr>
          <a:xfrm>
            <a:off x="981158" y="1759292"/>
            <a:ext cx="9694658" cy="4805631"/>
          </a:xfrm>
        </p:spPr>
        <p:txBody>
          <a:bodyPr>
            <a:normAutofit fontScale="92500" lnSpcReduction="20000"/>
          </a:bodyPr>
          <a:lstStyle/>
          <a:p>
            <a:pPr marL="0" indent="0">
              <a:buNone/>
            </a:pPr>
            <a:r>
              <a:rPr lang="en-US" dirty="0"/>
              <a:t>Configuring the LLM instance to communicate with a GPT model using OpenAI.</a:t>
            </a:r>
          </a:p>
          <a:p>
            <a:pPr marL="0" indent="0">
              <a:buNone/>
            </a:pPr>
            <a:r>
              <a:rPr lang="en-US" dirty="0"/>
              <a:t>There are the following steps for achieving this:</a:t>
            </a:r>
            <a:br>
              <a:rPr lang="en-US" dirty="0"/>
            </a:br>
            <a:r>
              <a:rPr lang="en-US" b="1" dirty="0"/>
              <a:t>1-</a:t>
            </a:r>
            <a:r>
              <a:rPr lang="en-AE" b="1" dirty="0" err="1"/>
              <a:t>Obtai</a:t>
            </a:r>
            <a:r>
              <a:rPr lang="en-US" b="1" dirty="0"/>
              <a:t>n</a:t>
            </a:r>
            <a:r>
              <a:rPr lang="en-AE" b="1" dirty="0"/>
              <a:t>  an API key</a:t>
            </a:r>
          </a:p>
          <a:p>
            <a:pPr marL="0" indent="0">
              <a:buNone/>
            </a:pPr>
            <a:r>
              <a:rPr lang="en-US" b="1" dirty="0"/>
              <a:t>2-Setting </a:t>
            </a:r>
            <a:r>
              <a:rPr lang="en-US" b="1" dirty="0" err="1"/>
              <a:t>Streamlit</a:t>
            </a:r>
            <a:r>
              <a:rPr lang="en-US" b="1" dirty="0"/>
              <a:t> Secrets</a:t>
            </a:r>
          </a:p>
          <a:p>
            <a:pPr>
              <a:buFont typeface="Wingdings" panose="05000000000000000000" pitchFamily="2" charset="2"/>
              <a:buChar char="§"/>
            </a:pPr>
            <a:r>
              <a:rPr lang="en-US" dirty="0"/>
              <a:t>Create a </a:t>
            </a:r>
            <a:r>
              <a:rPr lang="en-US" dirty="0" err="1"/>
              <a:t>secrets.toml</a:t>
            </a:r>
            <a:r>
              <a:rPr lang="en-US" dirty="0"/>
              <a:t> file in .</a:t>
            </a:r>
            <a:r>
              <a:rPr lang="en-US" dirty="0" err="1"/>
              <a:t>streamlit</a:t>
            </a:r>
            <a:r>
              <a:rPr lang="en-US" dirty="0"/>
              <a:t>/ folder. </a:t>
            </a:r>
          </a:p>
          <a:p>
            <a:pPr>
              <a:buFont typeface="Wingdings" panose="05000000000000000000" pitchFamily="2" charset="2"/>
              <a:buChar char="§"/>
            </a:pPr>
            <a:r>
              <a:rPr lang="en-US" dirty="0"/>
              <a:t> Add the text and the </a:t>
            </a:r>
            <a:r>
              <a:rPr lang="en-US" dirty="0" err="1"/>
              <a:t>api</a:t>
            </a:r>
            <a:r>
              <a:rPr lang="en-US" dirty="0"/>
              <a:t> key in the .</a:t>
            </a:r>
            <a:r>
              <a:rPr lang="en-US" dirty="0" err="1"/>
              <a:t>streamlit</a:t>
            </a:r>
            <a:r>
              <a:rPr lang="en-US" dirty="0"/>
              <a:t>/</a:t>
            </a:r>
            <a:r>
              <a:rPr lang="en-US" dirty="0" err="1"/>
              <a:t>secrets.toml</a:t>
            </a:r>
            <a:r>
              <a:rPr lang="en-US" dirty="0"/>
              <a:t> file .</a:t>
            </a:r>
          </a:p>
          <a:p>
            <a:pPr>
              <a:buFont typeface="Wingdings" panose="05000000000000000000" pitchFamily="2" charset="2"/>
              <a:buChar char="§"/>
            </a:pPr>
            <a:r>
              <a:rPr lang="en-US" dirty="0"/>
              <a:t>Access the values in the </a:t>
            </a:r>
            <a:r>
              <a:rPr lang="en-US" dirty="0" err="1"/>
              <a:t>streamlit</a:t>
            </a:r>
            <a:r>
              <a:rPr lang="en-US" dirty="0"/>
              <a:t> file using the command </a:t>
            </a:r>
            <a:r>
              <a:rPr lang="en-US" dirty="0" err="1"/>
              <a:t>st.secrets</a:t>
            </a:r>
            <a:r>
              <a:rPr lang="en-US" dirty="0"/>
              <a:t> map</a:t>
            </a:r>
          </a:p>
          <a:p>
            <a:pPr marL="0" indent="0">
              <a:buNone/>
            </a:pPr>
            <a:r>
              <a:rPr lang="en-US" b="1" dirty="0"/>
              <a:t>Initializing the open Ai</a:t>
            </a:r>
          </a:p>
          <a:p>
            <a:pPr marL="0" indent="0">
              <a:buNone/>
            </a:pPr>
            <a:r>
              <a:rPr lang="en-US" dirty="0"/>
              <a:t>Create a new llm.py file in the project root. Create a new variable called llm assigned to a new instance of the </a:t>
            </a:r>
            <a:r>
              <a:rPr lang="en-US" dirty="0" err="1"/>
              <a:t>ChatOpenAI</a:t>
            </a:r>
            <a:r>
              <a:rPr lang="en-US" dirty="0"/>
              <a:t> class.</a:t>
            </a:r>
          </a:p>
          <a:p>
            <a:pPr marL="0" indent="0">
              <a:buNone/>
            </a:pPr>
            <a:r>
              <a:rPr lang="en-US" dirty="0"/>
              <a:t>The LLM should be initialized with an </a:t>
            </a:r>
            <a:r>
              <a:rPr lang="en-US" dirty="0" err="1"/>
              <a:t>openai_api_key</a:t>
            </a:r>
            <a:r>
              <a:rPr lang="en-US" dirty="0"/>
              <a:t> keyword argument.</a:t>
            </a:r>
          </a:p>
          <a:p>
            <a:pPr marL="0" indent="0">
              <a:buNone/>
            </a:pPr>
            <a:endParaRPr lang="en-US" i="0" dirty="0">
              <a:solidFill>
                <a:srgbClr val="09090A"/>
              </a:solidFill>
              <a:effectLst/>
              <a:latin typeface="Public Sans"/>
            </a:endParaRP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315088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82ED0-7515-7062-2952-B0FD626AAD4A}"/>
              </a:ext>
            </a:extLst>
          </p:cNvPr>
          <p:cNvSpPr>
            <a:spLocks noGrp="1"/>
          </p:cNvSpPr>
          <p:nvPr>
            <p:ph idx="1"/>
          </p:nvPr>
        </p:nvSpPr>
        <p:spPr/>
        <p:txBody>
          <a:bodyPr/>
          <a:lstStyle/>
          <a:p>
            <a:r>
              <a:rPr lang="en-US" b="1" dirty="0"/>
              <a:t>Initializing the embedded model</a:t>
            </a:r>
          </a:p>
          <a:p>
            <a:pPr marL="0" indent="0">
              <a:buNone/>
            </a:pPr>
            <a:r>
              <a:rPr lang="en-US" dirty="0"/>
              <a:t>Create an instance of the OpenAI Embeddings model. This will be used by Lang chain to create an embedding of the user’s input which will be used to find similar documents using Neo4j’s vector index.</a:t>
            </a:r>
          </a:p>
          <a:p>
            <a:pPr marL="0" indent="0">
              <a:buNone/>
            </a:pPr>
            <a:br>
              <a:rPr lang="en-US" dirty="0"/>
            </a:br>
            <a:endParaRPr lang="en-US" dirty="0"/>
          </a:p>
          <a:p>
            <a:endParaRPr lang="en-AE" dirty="0"/>
          </a:p>
        </p:txBody>
      </p:sp>
    </p:spTree>
    <p:extLst>
      <p:ext uri="{BB962C8B-B14F-4D97-AF65-F5344CB8AC3E}">
        <p14:creationId xmlns:p14="http://schemas.microsoft.com/office/powerpoint/2010/main" val="153390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F82F-B5C6-78B3-B241-F5A671F6A8D7}"/>
              </a:ext>
            </a:extLst>
          </p:cNvPr>
          <p:cNvSpPr>
            <a:spLocks noGrp="1"/>
          </p:cNvSpPr>
          <p:nvPr>
            <p:ph type="title"/>
          </p:nvPr>
        </p:nvSpPr>
        <p:spPr/>
        <p:txBody>
          <a:bodyPr/>
          <a:lstStyle/>
          <a:p>
            <a:r>
              <a:rPr lang="en-US" cap="none" dirty="0"/>
              <a:t>Connecting with Neo4j</a:t>
            </a:r>
            <a:endParaRPr lang="en-AE" cap="none" dirty="0"/>
          </a:p>
        </p:txBody>
      </p:sp>
      <p:sp>
        <p:nvSpPr>
          <p:cNvPr id="3" name="Content Placeholder 2">
            <a:extLst>
              <a:ext uri="{FF2B5EF4-FFF2-40B4-BE49-F238E27FC236}">
                <a16:creationId xmlns:a16="http://schemas.microsoft.com/office/drawing/2014/main" id="{DA582BB9-B4D6-EC71-3E38-1FFAB13B76CD}"/>
              </a:ext>
            </a:extLst>
          </p:cNvPr>
          <p:cNvSpPr>
            <a:spLocks noGrp="1"/>
          </p:cNvSpPr>
          <p:nvPr>
            <p:ph idx="1"/>
          </p:nvPr>
        </p:nvSpPr>
        <p:spPr>
          <a:xfrm>
            <a:off x="1141413" y="1834707"/>
            <a:ext cx="8809984" cy="972193"/>
          </a:xfrm>
        </p:spPr>
        <p:txBody>
          <a:bodyPr>
            <a:normAutofit/>
          </a:bodyPr>
          <a:lstStyle/>
          <a:p>
            <a:pPr marL="0" indent="0">
              <a:buNone/>
            </a:pPr>
            <a:r>
              <a:rPr lang="en-US" sz="1800" dirty="0"/>
              <a:t>You will need to create an instance of the Neo4jGraph class that is configured to connect to the Neo4j Sandbox instance was created for you when you enrolled in the course.</a:t>
            </a:r>
            <a:endParaRPr lang="en-AE" sz="1800" b="1" dirty="0"/>
          </a:p>
        </p:txBody>
      </p:sp>
      <p:pic>
        <p:nvPicPr>
          <p:cNvPr id="7" name="Picture 6">
            <a:extLst>
              <a:ext uri="{FF2B5EF4-FFF2-40B4-BE49-F238E27FC236}">
                <a16:creationId xmlns:a16="http://schemas.microsoft.com/office/drawing/2014/main" id="{186A64F5-EC6D-8FB5-E0AD-5E8C343D2B01}"/>
              </a:ext>
            </a:extLst>
          </p:cNvPr>
          <p:cNvPicPr>
            <a:picLocks noChangeAspect="1"/>
          </p:cNvPicPr>
          <p:nvPr/>
        </p:nvPicPr>
        <p:blipFill>
          <a:blip r:embed="rId2"/>
          <a:stretch>
            <a:fillRect/>
          </a:stretch>
        </p:blipFill>
        <p:spPr>
          <a:xfrm>
            <a:off x="4094816" y="3866741"/>
            <a:ext cx="3731811" cy="1326866"/>
          </a:xfrm>
          <a:prstGeom prst="rect">
            <a:avLst/>
          </a:prstGeom>
          <a:effectLst>
            <a:glow rad="63500">
              <a:schemeClr val="accent2">
                <a:satMod val="175000"/>
                <a:alpha val="40000"/>
              </a:schemeClr>
            </a:glow>
          </a:effectLst>
        </p:spPr>
      </p:pic>
      <p:sp>
        <p:nvSpPr>
          <p:cNvPr id="8" name="Content Placeholder 2">
            <a:extLst>
              <a:ext uri="{FF2B5EF4-FFF2-40B4-BE49-F238E27FC236}">
                <a16:creationId xmlns:a16="http://schemas.microsoft.com/office/drawing/2014/main" id="{6D211061-1884-EB6D-A449-B9BD49BD135F}"/>
              </a:ext>
            </a:extLst>
          </p:cNvPr>
          <p:cNvSpPr txBox="1">
            <a:spLocks/>
          </p:cNvSpPr>
          <p:nvPr/>
        </p:nvSpPr>
        <p:spPr>
          <a:xfrm>
            <a:off x="3369059" y="5322596"/>
            <a:ext cx="6001588" cy="7098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Set these as secrets in the </a:t>
            </a:r>
            <a:r>
              <a:rPr lang="en-US" sz="1800" dirty="0" err="1"/>
              <a:t>Streamlit</a:t>
            </a:r>
            <a:r>
              <a:rPr lang="en-US" sz="1800" dirty="0"/>
              <a:t> app by opening the .</a:t>
            </a:r>
            <a:r>
              <a:rPr lang="en-US" sz="1800" dirty="0" err="1"/>
              <a:t>streamlit</a:t>
            </a:r>
            <a:r>
              <a:rPr lang="en-US" sz="1800" dirty="0"/>
              <a:t>/</a:t>
            </a:r>
            <a:r>
              <a:rPr lang="en-US" sz="1800" dirty="0" err="1"/>
              <a:t>secrets.toml</a:t>
            </a:r>
            <a:r>
              <a:rPr lang="en-US" sz="1800" dirty="0"/>
              <a:t> and paste the following values.</a:t>
            </a:r>
            <a:endParaRPr lang="en-AE" sz="1800" b="1" dirty="0"/>
          </a:p>
        </p:txBody>
      </p:sp>
      <p:pic>
        <p:nvPicPr>
          <p:cNvPr id="14" name="Picture 13">
            <a:extLst>
              <a:ext uri="{FF2B5EF4-FFF2-40B4-BE49-F238E27FC236}">
                <a16:creationId xmlns:a16="http://schemas.microsoft.com/office/drawing/2014/main" id="{8E6B0326-D254-E385-AC56-E5C06034C45B}"/>
              </a:ext>
            </a:extLst>
          </p:cNvPr>
          <p:cNvPicPr>
            <a:picLocks noChangeAspect="1"/>
          </p:cNvPicPr>
          <p:nvPr/>
        </p:nvPicPr>
        <p:blipFill rotWithShape="1">
          <a:blip r:embed="rId3"/>
          <a:srcRect b="25377"/>
          <a:stretch/>
        </p:blipFill>
        <p:spPr>
          <a:xfrm>
            <a:off x="2802339" y="3071977"/>
            <a:ext cx="6861513" cy="529687"/>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73043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BA22-97B0-3323-B4BC-F4D2937B4CDC}"/>
              </a:ext>
            </a:extLst>
          </p:cNvPr>
          <p:cNvSpPr>
            <a:spLocks noGrp="1"/>
          </p:cNvSpPr>
          <p:nvPr>
            <p:ph type="title"/>
          </p:nvPr>
        </p:nvSpPr>
        <p:spPr/>
        <p:txBody>
          <a:bodyPr/>
          <a:lstStyle/>
          <a:p>
            <a:r>
              <a:rPr lang="en-US" dirty="0"/>
              <a:t>Creating the agent</a:t>
            </a:r>
            <a:endParaRPr lang="en-AE" dirty="0"/>
          </a:p>
        </p:txBody>
      </p:sp>
      <p:sp>
        <p:nvSpPr>
          <p:cNvPr id="12" name="TextBox 11">
            <a:extLst>
              <a:ext uri="{FF2B5EF4-FFF2-40B4-BE49-F238E27FC236}">
                <a16:creationId xmlns:a16="http://schemas.microsoft.com/office/drawing/2014/main" id="{39944EEE-82F1-9A07-28A0-4B5F44880FEC}"/>
              </a:ext>
            </a:extLst>
          </p:cNvPr>
          <p:cNvSpPr txBox="1"/>
          <p:nvPr/>
        </p:nvSpPr>
        <p:spPr>
          <a:xfrm>
            <a:off x="1258278" y="2097088"/>
            <a:ext cx="7846646" cy="646331"/>
          </a:xfrm>
          <a:prstGeom prst="rect">
            <a:avLst/>
          </a:prstGeom>
          <a:noFill/>
        </p:spPr>
        <p:txBody>
          <a:bodyPr wrap="square" rtlCol="0">
            <a:spAutoFit/>
          </a:bodyPr>
          <a:lstStyle/>
          <a:p>
            <a:r>
              <a:rPr lang="en-US" dirty="0"/>
              <a:t>Agents are run using an </a:t>
            </a:r>
            <a:r>
              <a:rPr lang="en-US" dirty="0" err="1"/>
              <a:t>AgentExecutor</a:t>
            </a:r>
            <a:r>
              <a:rPr lang="en-US" dirty="0"/>
              <a:t> object, which is responsible for executing the actions returned by the Agent.</a:t>
            </a:r>
            <a:endParaRPr lang="LID4096" dirty="0"/>
          </a:p>
        </p:txBody>
      </p:sp>
      <p:pic>
        <p:nvPicPr>
          <p:cNvPr id="14" name="Picture 13">
            <a:extLst>
              <a:ext uri="{FF2B5EF4-FFF2-40B4-BE49-F238E27FC236}">
                <a16:creationId xmlns:a16="http://schemas.microsoft.com/office/drawing/2014/main" id="{3990916C-404E-3285-8093-6B36A1E6DEAB}"/>
              </a:ext>
            </a:extLst>
          </p:cNvPr>
          <p:cNvPicPr>
            <a:picLocks noChangeAspect="1"/>
          </p:cNvPicPr>
          <p:nvPr/>
        </p:nvPicPr>
        <p:blipFill>
          <a:blip r:embed="rId2"/>
          <a:stretch>
            <a:fillRect/>
          </a:stretch>
        </p:blipFill>
        <p:spPr>
          <a:xfrm>
            <a:off x="2430584" y="2901736"/>
            <a:ext cx="7566190" cy="3463601"/>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233639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BA22-97B0-3323-B4BC-F4D2937B4CDC}"/>
              </a:ext>
            </a:extLst>
          </p:cNvPr>
          <p:cNvSpPr>
            <a:spLocks noGrp="1"/>
          </p:cNvSpPr>
          <p:nvPr>
            <p:ph type="title"/>
          </p:nvPr>
        </p:nvSpPr>
        <p:spPr/>
        <p:txBody>
          <a:bodyPr/>
          <a:lstStyle/>
          <a:p>
            <a:r>
              <a:rPr lang="en-US" dirty="0"/>
              <a:t>Defining the scope</a:t>
            </a:r>
            <a:endParaRPr lang="en-AE" dirty="0"/>
          </a:p>
        </p:txBody>
      </p:sp>
      <p:sp>
        <p:nvSpPr>
          <p:cNvPr id="12" name="TextBox 11">
            <a:extLst>
              <a:ext uri="{FF2B5EF4-FFF2-40B4-BE49-F238E27FC236}">
                <a16:creationId xmlns:a16="http://schemas.microsoft.com/office/drawing/2014/main" id="{39944EEE-82F1-9A07-28A0-4B5F44880FEC}"/>
              </a:ext>
            </a:extLst>
          </p:cNvPr>
          <p:cNvSpPr txBox="1"/>
          <p:nvPr/>
        </p:nvSpPr>
        <p:spPr>
          <a:xfrm>
            <a:off x="1258278" y="2097088"/>
            <a:ext cx="7846646" cy="1477328"/>
          </a:xfrm>
          <a:prstGeom prst="rect">
            <a:avLst/>
          </a:prstGeom>
          <a:noFill/>
        </p:spPr>
        <p:txBody>
          <a:bodyPr wrap="square" rtlCol="0">
            <a:spAutoFit/>
          </a:bodyPr>
          <a:lstStyle/>
          <a:p>
            <a:r>
              <a:rPr lang="en-US" dirty="0"/>
              <a:t>To avoid end-users misusing the agent, the scope of the agent can be restricted in the form of a System Prompt.</a:t>
            </a:r>
          </a:p>
          <a:p>
            <a:endParaRPr lang="en-US" dirty="0"/>
          </a:p>
          <a:p>
            <a:r>
              <a:rPr lang="en-US" dirty="0"/>
              <a:t>We used the </a:t>
            </a:r>
            <a:r>
              <a:rPr lang="en-US" dirty="0" err="1"/>
              <a:t>Langchain</a:t>
            </a:r>
            <a:r>
              <a:rPr lang="en-US" dirty="0"/>
              <a:t> hub to download the hwchase17/react-chat prompt for </a:t>
            </a:r>
            <a:r>
              <a:rPr lang="en-US" dirty="0" err="1"/>
              <a:t>ReAct</a:t>
            </a:r>
            <a:r>
              <a:rPr lang="en-US" dirty="0"/>
              <a:t> Agents.</a:t>
            </a:r>
            <a:endParaRPr lang="LID4096" dirty="0"/>
          </a:p>
        </p:txBody>
      </p:sp>
      <p:sp>
        <p:nvSpPr>
          <p:cNvPr id="3" name="TextBox 2">
            <a:extLst>
              <a:ext uri="{FF2B5EF4-FFF2-40B4-BE49-F238E27FC236}">
                <a16:creationId xmlns:a16="http://schemas.microsoft.com/office/drawing/2014/main" id="{2B4840A2-7DF7-F52B-31E7-AA7672F42087}"/>
              </a:ext>
            </a:extLst>
          </p:cNvPr>
          <p:cNvSpPr txBox="1"/>
          <p:nvPr/>
        </p:nvSpPr>
        <p:spPr>
          <a:xfrm>
            <a:off x="1258278" y="3574416"/>
            <a:ext cx="7846646" cy="584775"/>
          </a:xfrm>
          <a:prstGeom prst="rect">
            <a:avLst/>
          </a:prstGeom>
          <a:noFill/>
        </p:spPr>
        <p:txBody>
          <a:bodyPr wrap="square" rtlCol="0">
            <a:spAutoFit/>
          </a:bodyPr>
          <a:lstStyle/>
          <a:p>
            <a:r>
              <a:rPr lang="en-US" sz="3200" dirty="0"/>
              <a:t>Making own Scope</a:t>
            </a:r>
            <a:endParaRPr lang="LID4096" sz="3200" dirty="0"/>
          </a:p>
        </p:txBody>
      </p:sp>
      <p:sp>
        <p:nvSpPr>
          <p:cNvPr id="5" name="TextBox 4">
            <a:extLst>
              <a:ext uri="{FF2B5EF4-FFF2-40B4-BE49-F238E27FC236}">
                <a16:creationId xmlns:a16="http://schemas.microsoft.com/office/drawing/2014/main" id="{46CCFE56-F09C-AD5E-D810-4D3633F92384}"/>
              </a:ext>
            </a:extLst>
          </p:cNvPr>
          <p:cNvSpPr txBox="1"/>
          <p:nvPr/>
        </p:nvSpPr>
        <p:spPr>
          <a:xfrm>
            <a:off x="1324708" y="4159191"/>
            <a:ext cx="10054491" cy="369332"/>
          </a:xfrm>
          <a:prstGeom prst="rect">
            <a:avLst/>
          </a:prstGeom>
          <a:noFill/>
        </p:spPr>
        <p:txBody>
          <a:bodyPr wrap="square" rtlCol="0">
            <a:spAutoFit/>
          </a:bodyPr>
          <a:lstStyle/>
          <a:p>
            <a:r>
              <a:rPr lang="en-US" dirty="0"/>
              <a:t>Writing an </a:t>
            </a:r>
            <a:r>
              <a:rPr lang="en-US" dirty="0" err="1"/>
              <a:t>custome</a:t>
            </a:r>
            <a:r>
              <a:rPr lang="en-US" dirty="0"/>
              <a:t> Prompt Template specific for our chat bot which is trained on the specific data .</a:t>
            </a:r>
            <a:endParaRPr lang="LID4096" dirty="0"/>
          </a:p>
        </p:txBody>
      </p:sp>
      <p:pic>
        <p:nvPicPr>
          <p:cNvPr id="8" name="Picture 7">
            <a:extLst>
              <a:ext uri="{FF2B5EF4-FFF2-40B4-BE49-F238E27FC236}">
                <a16:creationId xmlns:a16="http://schemas.microsoft.com/office/drawing/2014/main" id="{7BE7473A-3C25-84DF-C413-B1870C38560D}"/>
              </a:ext>
            </a:extLst>
          </p:cNvPr>
          <p:cNvPicPr>
            <a:picLocks noChangeAspect="1"/>
          </p:cNvPicPr>
          <p:nvPr/>
        </p:nvPicPr>
        <p:blipFill>
          <a:blip r:embed="rId2"/>
          <a:stretch>
            <a:fillRect/>
          </a:stretch>
        </p:blipFill>
        <p:spPr>
          <a:xfrm>
            <a:off x="3369790" y="4519733"/>
            <a:ext cx="5735134" cy="2233572"/>
          </a:xfrm>
          <a:prstGeom prst="rect">
            <a:avLst/>
          </a:prstGeom>
        </p:spPr>
      </p:pic>
    </p:spTree>
    <p:extLst>
      <p:ext uri="{BB962C8B-B14F-4D97-AF65-F5344CB8AC3E}">
        <p14:creationId xmlns:p14="http://schemas.microsoft.com/office/powerpoint/2010/main" val="2321439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367</TotalTime>
  <Words>664</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Display</vt:lpstr>
      <vt:lpstr>Arial</vt:lpstr>
      <vt:lpstr>Public Sans</vt:lpstr>
      <vt:lpstr>Tw Cen MT</vt:lpstr>
      <vt:lpstr>Wingdings</vt:lpstr>
      <vt:lpstr>Circuit</vt:lpstr>
      <vt:lpstr>CHATBUDYY</vt:lpstr>
      <vt:lpstr>Chat Buddy UI</vt:lpstr>
      <vt:lpstr>Technologies </vt:lpstr>
      <vt:lpstr>Project Setup</vt:lpstr>
      <vt:lpstr>Creating llm instance</vt:lpstr>
      <vt:lpstr>PowerPoint Presentation</vt:lpstr>
      <vt:lpstr>Connecting with Neo4j</vt:lpstr>
      <vt:lpstr>Creating the agent</vt:lpstr>
      <vt:lpstr>Defining the scope</vt:lpstr>
      <vt:lpstr>Graph semantic search vs Vector search</vt:lpstr>
      <vt:lpstr>Steps to Implement Graph Search</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 using python</dc:title>
  <dc:creator>LaibaQ</dc:creator>
  <cp:lastModifiedBy>Muhammad Mehroz</cp:lastModifiedBy>
  <cp:revision>34</cp:revision>
  <dcterms:created xsi:type="dcterms:W3CDTF">2024-03-30T12:30:35Z</dcterms:created>
  <dcterms:modified xsi:type="dcterms:W3CDTF">2024-03-30T18:47:27Z</dcterms:modified>
</cp:coreProperties>
</file>