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304" y="1918624"/>
            <a:ext cx="8689976" cy="1936684"/>
          </a:xfrm>
        </p:spPr>
        <p:txBody>
          <a:bodyPr/>
          <a:lstStyle/>
          <a:p>
            <a:r>
              <a:rPr lang="en-US" dirty="0" smtClean="0"/>
              <a:t>3D object detection for autonomous driving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7180" y="4090086"/>
            <a:ext cx="3731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Dr. S.N Omkar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Chief Research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Aerospace Engineering Dept.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IISc Bangalore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Guide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Ramesh K.N</a:t>
            </a:r>
          </a:p>
        </p:txBody>
      </p:sp>
    </p:spTree>
    <p:extLst>
      <p:ext uri="{BB962C8B-B14F-4D97-AF65-F5344CB8AC3E}">
        <p14:creationId xmlns:p14="http://schemas.microsoft.com/office/powerpoint/2010/main" val="40179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042" y="1569308"/>
            <a:ext cx="44731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View Point prediction: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θ to denote the vehicle orientation respecting to the camera frame, and β to denote the object azimuth respecting to the camera center. Three vehicles have different orientations, however, the projection of them are exactly the same on cropped </a:t>
            </a:r>
            <a:r>
              <a:rPr lang="en-US" dirty="0" err="1"/>
              <a:t>RoI</a:t>
            </a:r>
            <a:r>
              <a:rPr lang="en-US" dirty="0"/>
              <a:t> images. We therefore regress the viewpoint angle α deﬁned as: α = θ + β.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 store the </a:t>
            </a:r>
            <a:r>
              <a:rPr lang="en-US" dirty="0"/>
              <a:t>training targets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/>
              <a:t>[sinα,cosα] pair instead of the raw angle value.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90" y="1112108"/>
            <a:ext cx="5668851" cy="43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253" y="988541"/>
            <a:ext cx="806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Key Point Prediction: </a:t>
            </a:r>
          </a:p>
          <a:p>
            <a:pPr lvl="1"/>
            <a:r>
              <a:rPr lang="en-US" dirty="0"/>
              <a:t>Besides stereo boxes and viewpoint angle, we notice that the 3D box corner which projected in the box middle can provide more rigorous constraints to the 3D box estimation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45" y="2188870"/>
            <a:ext cx="7103682" cy="3248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4429" y="5437348"/>
            <a:ext cx="7339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deﬁne four 3D semantic </a:t>
            </a:r>
            <a:r>
              <a:rPr lang="en-US" dirty="0" smtClean="0"/>
              <a:t>key points </a:t>
            </a:r>
            <a:r>
              <a:rPr lang="en-US" dirty="0"/>
              <a:t>which indicate four corners at the bottom of the 3D bounding box. There is only one 3D semantic </a:t>
            </a:r>
            <a:r>
              <a:rPr lang="en-US" dirty="0" smtClean="0"/>
              <a:t>key point </a:t>
            </a:r>
            <a:r>
              <a:rPr lang="en-US" dirty="0"/>
              <a:t>can be visibly projected to the box middle (instead of left or right edges). We deﬁne the projection of this semantic </a:t>
            </a:r>
            <a:r>
              <a:rPr lang="en-US" dirty="0" smtClean="0"/>
              <a:t>key point </a:t>
            </a:r>
            <a:r>
              <a:rPr lang="en-US" dirty="0"/>
              <a:t>as perspective </a:t>
            </a:r>
            <a:r>
              <a:rPr lang="en-US" dirty="0" smtClean="0"/>
              <a:t>key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563" y="413499"/>
            <a:ext cx="40653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Box Estimation: </a:t>
            </a:r>
          </a:p>
          <a:p>
            <a:pPr lvl="1"/>
            <a:r>
              <a:rPr lang="en-US" dirty="0"/>
              <a:t>we solve a coarse 3D bounding box by utilizing the sparse </a:t>
            </a:r>
            <a:r>
              <a:rPr lang="en-US" dirty="0" err="1"/>
              <a:t>keypoint</a:t>
            </a:r>
            <a:r>
              <a:rPr lang="en-US" dirty="0"/>
              <a:t> and 2D box information. States of the 3D bounding box can be represented by x = {x</a:t>
            </a:r>
            <a:r>
              <a:rPr lang="en-US" dirty="0" smtClean="0"/>
              <a:t>, y, z, θ</a:t>
            </a:r>
            <a:r>
              <a:rPr lang="en-US" dirty="0"/>
              <a:t>}, which denotes the 3D center position and horizontal orientation respectively. Given the left-right 2D boxes, perspective </a:t>
            </a:r>
            <a:r>
              <a:rPr lang="en-US" dirty="0" err="1" smtClean="0"/>
              <a:t>keypoint</a:t>
            </a:r>
            <a:r>
              <a:rPr lang="en-US" dirty="0"/>
              <a:t>, and regressed dimensions, the 3D box can be solved by minimize the </a:t>
            </a:r>
            <a:r>
              <a:rPr lang="en-US" dirty="0" err="1"/>
              <a:t>reprojection</a:t>
            </a:r>
            <a:r>
              <a:rPr lang="en-US" dirty="0"/>
              <a:t> error of 2D boxes and the </a:t>
            </a:r>
            <a:r>
              <a:rPr lang="en-US" dirty="0" err="1"/>
              <a:t>keypoint</a:t>
            </a:r>
            <a:r>
              <a:rPr lang="en-US" dirty="0"/>
              <a:t>. we extract seven measurements from stereo boxes and perspective </a:t>
            </a:r>
            <a:r>
              <a:rPr lang="en-US" dirty="0" err="1"/>
              <a:t>keypoints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z = {</a:t>
            </a:r>
            <a:r>
              <a:rPr lang="en-US" dirty="0" err="1"/>
              <a:t>ul,vt,ur,vb,u</a:t>
            </a:r>
            <a:r>
              <a:rPr lang="en-US" dirty="0"/>
              <a:t>′ </a:t>
            </a:r>
            <a:r>
              <a:rPr lang="en-US" dirty="0" err="1"/>
              <a:t>l,u</a:t>
            </a:r>
            <a:r>
              <a:rPr lang="en-US" dirty="0"/>
              <a:t>′ </a:t>
            </a:r>
            <a:r>
              <a:rPr lang="en-US" dirty="0" err="1"/>
              <a:t>r,up</a:t>
            </a:r>
            <a:r>
              <a:rPr lang="en-US" dirty="0"/>
              <a:t>},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represent left, top, right, bottom edges of the left 2D box, left, right edges of the right 2D box, and the u coordinate of the perspective </a:t>
            </a:r>
            <a:r>
              <a:rPr lang="en-US" dirty="0" err="1"/>
              <a:t>keypoint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52" y="413499"/>
            <a:ext cx="7068065" cy="3788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07" y="4576564"/>
            <a:ext cx="4656650" cy="1746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385" y="4531647"/>
            <a:ext cx="2698594" cy="370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0052" y="4202205"/>
            <a:ext cx="614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formulate the 3D-2D relations by projection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7307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614" y="745093"/>
            <a:ext cx="517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6567" y="1511971"/>
            <a:ext cx="7068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Scope of Further research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Stereo R-CNN is heavy for computation and we know YOLO (You Only Look Once) method is not that heavy for computation.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By combining the YOLO model and Stereo R-CNN, we could even run out 3D Objection Model in our smart phones, as YOLO can be run in smart phones.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decreases cost also.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paper is published on these till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0152" y="3237470"/>
            <a:ext cx="652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 sir!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7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27" y="1742302"/>
            <a:ext cx="10729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stereo R-CNN is differ/better than monocular and LiDAR based 3D Object Detection methods.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3D object detection methods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heavily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LiDAR data for providing accurate depth information in autonomous driving scenarios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 has the disadvantage of high cost, relatively short perception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range.</a:t>
            </a:r>
          </a:p>
          <a:p>
            <a:pPr lvl="1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Monocular: It uses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camera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alternative low-cost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for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object detection. The depth information can be predicted by semantic properties in scenes and object size, etc. However, the inferred depth cannot guarantee the accuracy, especially for unseen scenes.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Stereo: It uses two or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cameras, Comparing with monocular camera, stereo camera provides more precise depth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and comparing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LiDAR, stereo camera is low-cost while achieving comparable depth accuracy for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134" y="691978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 R-CNN extends Faster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R-CNN, for stereo inputs to simultaneously detect and associate object in left and right images.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-&gt; R-CNN – Region Convolutional Neural Network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Evolution of R-CNN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R-CNN -&gt; Fast R-CNN -&gt; Faster R-CNN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R-CNN : It has three separate models.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 Input images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 extract Region proposals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compute CNN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 Regions(using SVM)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Bounding box(Runs simple linear regression in regional proposal to generate a tighter bounding box coordinates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 R-CNN : Those three models of R-CNN are combined to form one model.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Faster R-CNN : We reuse the same CNN features instead of running selective search.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" y="0"/>
            <a:ext cx="12100289" cy="4757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624" y="4757351"/>
            <a:ext cx="9514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Stereo R-CNN 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Stereo RPN(Regional Proposal Network)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Stereo R-CNN 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Stereo Regression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Key point Prediction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3D Box Estimation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0831" y="617838"/>
            <a:ext cx="90945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Stereo R-CNN </a:t>
            </a:r>
            <a:r>
              <a:rPr lang="en-US" dirty="0" smtClean="0"/>
              <a:t>Network: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use weight-share </a:t>
            </a:r>
            <a:r>
              <a:rPr lang="en-US" dirty="0" smtClean="0"/>
              <a:t>ResNet-101 </a:t>
            </a:r>
            <a:r>
              <a:rPr lang="en-US" dirty="0"/>
              <a:t>and FPN </a:t>
            </a:r>
            <a:r>
              <a:rPr lang="en-US" dirty="0" smtClean="0"/>
              <a:t>as </a:t>
            </a:r>
            <a:r>
              <a:rPr lang="en-US" dirty="0"/>
              <a:t>our backbone network to extract consistent features on left and right images. </a:t>
            </a:r>
            <a:endParaRPr lang="en-US" dirty="0" smtClean="0"/>
          </a:p>
          <a:p>
            <a:pPr lvl="2"/>
            <a:r>
              <a:rPr lang="en-US" dirty="0" smtClean="0"/>
              <a:t>    Here </a:t>
            </a:r>
            <a:r>
              <a:rPr lang="en-US" dirty="0" err="1" smtClean="0"/>
              <a:t>ResNet</a:t>
            </a:r>
            <a:r>
              <a:rPr lang="en-US" dirty="0" smtClean="0"/>
              <a:t> means : Residual Network</a:t>
            </a:r>
          </a:p>
          <a:p>
            <a:pPr lvl="2"/>
            <a:r>
              <a:rPr lang="en-US" dirty="0" smtClean="0"/>
              <a:t>    101 indicates number of Layers.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FPN : Feature Pyramid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ResNet-101 produce convolutional Feature maps as output of last layer.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5" y="2706130"/>
            <a:ext cx="5984042" cy="2719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2875" y="5585254"/>
            <a:ext cx="664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concatenate left and right feature maps at each scale, then we feed the concatenated features into the stereo RPN network.</a:t>
            </a:r>
          </a:p>
        </p:txBody>
      </p:sp>
    </p:spTree>
    <p:extLst>
      <p:ext uri="{BB962C8B-B14F-4D97-AF65-F5344CB8AC3E}">
        <p14:creationId xmlns:p14="http://schemas.microsoft.com/office/powerpoint/2010/main" val="10484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629" y="514047"/>
            <a:ext cx="10163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Stereo RPN (Region Proposal Network)</a:t>
            </a: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smtClean="0"/>
              <a:t>sliding window </a:t>
            </a:r>
            <a:r>
              <a:rPr lang="en-US" dirty="0"/>
              <a:t>based foreground detector</a:t>
            </a:r>
            <a:r>
              <a:rPr lang="en-US" dirty="0" smtClean="0"/>
              <a:t>. </a:t>
            </a:r>
            <a:r>
              <a:rPr lang="en-US" dirty="0"/>
              <a:t>The size of sliding window is </a:t>
            </a:r>
            <a:r>
              <a:rPr lang="en-US" dirty="0" smtClean="0"/>
              <a:t>‘n x n’ </a:t>
            </a:r>
            <a:r>
              <a:rPr lang="en-US" dirty="0"/>
              <a:t>(here 3×3). For each sliding window, a set of 9 anchors are generated which all have the same center (</a:t>
            </a:r>
            <a:r>
              <a:rPr lang="en-US" dirty="0" smtClean="0"/>
              <a:t>x  ,y  ) </a:t>
            </a:r>
            <a:r>
              <a:rPr lang="en-US" dirty="0"/>
              <a:t>but with 3 different aspect ratios and 3 different scales as shown below. Note that all these coordinates are computed with respect to the original image</a:t>
            </a:r>
            <a:r>
              <a:rPr lang="en-US" dirty="0" smtClean="0"/>
              <a:t>. Furthermore</a:t>
            </a:r>
            <a:r>
              <a:rPr lang="en-US" dirty="0"/>
              <a:t>, for each of these anchors, a value p∗ is computed which indicated how much these anchors overlap with the ground-truth bounding boxes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86" y="2545372"/>
            <a:ext cx="8995719" cy="3557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6421" y="1431541"/>
            <a:ext cx="75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306" y="4968958"/>
            <a:ext cx="813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is </a:t>
            </a:r>
            <a:r>
              <a:rPr lang="en-US" dirty="0" smtClean="0"/>
              <a:t>1          </a:t>
            </a:r>
            <a:r>
              <a:rPr lang="en-US" dirty="0"/>
              <a:t>if </a:t>
            </a:r>
            <a:r>
              <a:rPr lang="en-US" dirty="0" err="1" smtClean="0"/>
              <a:t>IoU</a:t>
            </a:r>
            <a:r>
              <a:rPr lang="en-US" dirty="0" smtClean="0"/>
              <a:t> </a:t>
            </a:r>
            <a:r>
              <a:rPr lang="en-US" dirty="0"/>
              <a:t>&gt; 0.7</a:t>
            </a:r>
          </a:p>
          <a:p>
            <a:r>
              <a:rPr lang="en-US" dirty="0"/>
              <a:t>p* is -</a:t>
            </a:r>
            <a:r>
              <a:rPr lang="en-US" dirty="0" smtClean="0"/>
              <a:t>1         if </a:t>
            </a:r>
            <a:r>
              <a:rPr lang="en-US" dirty="0" err="1"/>
              <a:t>IoU</a:t>
            </a:r>
            <a:r>
              <a:rPr lang="en-US" dirty="0"/>
              <a:t> &lt; 0.3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4306" y="2679527"/>
            <a:ext cx="657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(Anchor ∩ </a:t>
            </a:r>
            <a:r>
              <a:rPr lang="en-US" dirty="0" err="1"/>
              <a:t>GTBox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(Anchor ∪ </a:t>
            </a:r>
            <a:r>
              <a:rPr lang="en-US" dirty="0" err="1"/>
              <a:t>GTBox</a:t>
            </a:r>
            <a:r>
              <a:rPr lang="en-US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05232" y="3002692"/>
            <a:ext cx="17546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578" y="2818027"/>
            <a:ext cx="9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IoU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1087" y="1063700"/>
            <a:ext cx="916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assign the union of left and right GT boxes (referred as union GT box) as the target for </a:t>
            </a:r>
            <a:r>
              <a:rPr lang="en-US" dirty="0" err="1"/>
              <a:t>objectness</a:t>
            </a:r>
            <a:r>
              <a:rPr lang="en-US" dirty="0"/>
              <a:t> classiﬁcation. An anchor is assigned a positive label if its Intersection-over-Union (</a:t>
            </a:r>
            <a:r>
              <a:rPr lang="en-US" dirty="0" err="1"/>
              <a:t>IoU</a:t>
            </a:r>
            <a:r>
              <a:rPr lang="en-US" dirty="0"/>
              <a:t>) ratio with one of union GT boxes is above 0.7, and a negative label if its </a:t>
            </a:r>
            <a:r>
              <a:rPr lang="en-US" dirty="0" err="1"/>
              <a:t>IoU</a:t>
            </a:r>
            <a:r>
              <a:rPr lang="en-US" dirty="0"/>
              <a:t> with any of union boxes is below 0.3.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10" y="2071471"/>
            <a:ext cx="5495925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8" y="4134717"/>
            <a:ext cx="803192" cy="49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1391" y="4302125"/>
            <a:ext cx="704335" cy="36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103" y="1112108"/>
            <a:ext cx="994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the 3 X 3, spatial </a:t>
            </a:r>
            <a:r>
              <a:rPr lang="en-US" dirty="0"/>
              <a:t>features extracted from those convolution feature maps (shown above within </a:t>
            </a:r>
            <a:r>
              <a:rPr lang="en-US" b="1" dirty="0"/>
              <a:t>red box</a:t>
            </a:r>
            <a:r>
              <a:rPr lang="en-US" dirty="0"/>
              <a:t>) are fed to a smaller network which has two tasks: classification (</a:t>
            </a:r>
            <a:r>
              <a:rPr lang="en-US" dirty="0" err="1"/>
              <a:t>cls</a:t>
            </a:r>
            <a:r>
              <a:rPr lang="en-US" dirty="0"/>
              <a:t>) and regression (</a:t>
            </a:r>
            <a:r>
              <a:rPr lang="en-US" dirty="0" err="1"/>
              <a:t>reg</a:t>
            </a:r>
            <a:r>
              <a:rPr lang="en-US" dirty="0"/>
              <a:t>). The output of </a:t>
            </a:r>
            <a:r>
              <a:rPr lang="en-US" dirty="0" err="1"/>
              <a:t>regressor</a:t>
            </a:r>
            <a:r>
              <a:rPr lang="en-US" dirty="0"/>
              <a:t> determines a predicted </a:t>
            </a:r>
            <a:r>
              <a:rPr lang="en-US" dirty="0" smtClean="0"/>
              <a:t>bounding-box (x, y, w, h), </a:t>
            </a:r>
            <a:r>
              <a:rPr lang="en-US" dirty="0"/>
              <a:t> The output of classification sub-network is a </a:t>
            </a:r>
            <a:r>
              <a:rPr lang="en-US" dirty="0" smtClean="0"/>
              <a:t>probability p* </a:t>
            </a:r>
            <a:r>
              <a:rPr lang="en-US" dirty="0"/>
              <a:t>indicating whether the predicted box contains an </a:t>
            </a:r>
            <a:r>
              <a:rPr lang="en-US" dirty="0" smtClean="0"/>
              <a:t>object(1) or background(0).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79" y="2536610"/>
            <a:ext cx="2724150" cy="3514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29" y="2536609"/>
            <a:ext cx="3486364" cy="22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962" y="1285103"/>
            <a:ext cx="819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Stereo R-CNN 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Stereo Regression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Key point Prediction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38" y="2286000"/>
            <a:ext cx="7871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Stereo Regression : </a:t>
            </a:r>
            <a:r>
              <a:rPr lang="en-US" dirty="0"/>
              <a:t>After stereo RPN, we have corresponding left-right proposal pairs. We apply </a:t>
            </a:r>
            <a:r>
              <a:rPr lang="en-US" dirty="0" err="1"/>
              <a:t>RoI</a:t>
            </a:r>
            <a:r>
              <a:rPr lang="en-US" dirty="0"/>
              <a:t> Align on the left and right feature maps respectively at appropriate pyramid level. The left and right </a:t>
            </a:r>
            <a:r>
              <a:rPr lang="en-US" dirty="0" err="1"/>
              <a:t>RoI</a:t>
            </a:r>
            <a:r>
              <a:rPr lang="en-US" dirty="0"/>
              <a:t> features are concatenated and fed into two sequential fully-connected layers (each followed by a </a:t>
            </a:r>
            <a:r>
              <a:rPr lang="en-US" dirty="0" err="1"/>
              <a:t>ReLU</a:t>
            </a:r>
            <a:r>
              <a:rPr lang="en-US" dirty="0"/>
              <a:t> layer) to extract semantic information. We use four sub-branches to predict object class, stereo bounding boxes, dimension, and viewpoint angle respectively.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38" y="4102444"/>
            <a:ext cx="8192530" cy="166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2479</TotalTime>
  <Words>1000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Droplet</vt:lpstr>
      <vt:lpstr>3D object detection for autonomous driving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detection for autonomous driving</dc:title>
  <dc:creator>Srinu Maripi</dc:creator>
  <cp:lastModifiedBy>Srinu Maripi</cp:lastModifiedBy>
  <cp:revision>62</cp:revision>
  <dcterms:created xsi:type="dcterms:W3CDTF">2019-08-29T10:51:39Z</dcterms:created>
  <dcterms:modified xsi:type="dcterms:W3CDTF">2019-09-06T08:12:21Z</dcterms:modified>
</cp:coreProperties>
</file>