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1" r:id="rId5"/>
    <p:sldId id="292" r:id="rId6"/>
    <p:sldId id="295" r:id="rId7"/>
    <p:sldId id="296" r:id="rId8"/>
    <p:sldId id="315" r:id="rId9"/>
    <p:sldId id="260" r:id="rId10"/>
    <p:sldId id="282" r:id="rId11"/>
    <p:sldId id="261" r:id="rId12"/>
    <p:sldId id="281" r:id="rId13"/>
    <p:sldId id="314" r:id="rId14"/>
    <p:sldId id="302" r:id="rId15"/>
    <p:sldId id="283" r:id="rId16"/>
    <p:sldId id="284" r:id="rId17"/>
    <p:sldId id="285" r:id="rId18"/>
    <p:sldId id="312" r:id="rId19"/>
    <p:sldId id="313" r:id="rId20"/>
    <p:sldId id="286" r:id="rId21"/>
    <p:sldId id="288" r:id="rId22"/>
    <p:sldId id="287" r:id="rId23"/>
    <p:sldId id="303" r:id="rId24"/>
    <p:sldId id="304" r:id="rId25"/>
    <p:sldId id="299" r:id="rId26"/>
    <p:sldId id="307" r:id="rId27"/>
    <p:sldId id="309" r:id="rId28"/>
    <p:sldId id="305" r:id="rId29"/>
    <p:sldId id="306" r:id="rId30"/>
    <p:sldId id="310" r:id="rId31"/>
    <p:sldId id="300" r:id="rId32"/>
    <p:sldId id="311" r:id="rId33"/>
    <p:sldId id="297" r:id="rId34"/>
    <p:sldId id="263" r:id="rId35"/>
    <p:sldId id="264" r:id="rId36"/>
    <p:sldId id="265"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43" d="100"/>
          <a:sy n="43" d="100"/>
        </p:scale>
        <p:origin x="66"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ehrunnisa\Downloads\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618175574646149"/>
          <c:y val="8.349695554716241E-2"/>
          <c:w val="0.5057073568088829"/>
          <c:h val="0.91650304445283759"/>
        </c:manualLayout>
      </c:layout>
      <c:barChart>
        <c:barDir val="bar"/>
        <c:grouping val="stacked"/>
        <c:varyColors val="0"/>
        <c:ser>
          <c:idx val="0"/>
          <c:order val="0"/>
          <c:tx>
            <c:strRef>
              <c:f>Sheet1!$B$1</c:f>
              <c:strCache>
                <c:ptCount val="1"/>
                <c:pt idx="0">
                  <c:v>Start Date Activity</c:v>
                </c:pt>
              </c:strCache>
            </c:strRef>
          </c:tx>
          <c:spPr>
            <a:noFill/>
          </c:spPr>
          <c:invertIfNegative val="0"/>
          <c:cat>
            <c:strRef>
              <c:f>Sheet1!$A$2:$A$7</c:f>
              <c:strCache>
                <c:ptCount val="6"/>
                <c:pt idx="0">
                  <c:v>Review and Presentation</c:v>
                </c:pt>
                <c:pt idx="1">
                  <c:v>Reporting and Finalization</c:v>
                </c:pt>
                <c:pt idx="2">
                  <c:v>Result Analysis and Interpretation </c:v>
                </c:pt>
                <c:pt idx="3">
                  <c:v>Model Implementation and Evaluation</c:v>
                </c:pt>
                <c:pt idx="4">
                  <c:v>Data Collection and Preprocessing</c:v>
                </c:pt>
                <c:pt idx="5">
                  <c:v>Planning and Preparation</c:v>
                </c:pt>
              </c:strCache>
            </c:strRef>
          </c:cat>
          <c:val>
            <c:numRef>
              <c:f>Sheet1!$B$2:$B$8</c:f>
              <c:numCache>
                <c:formatCode>d\-mmm</c:formatCode>
                <c:ptCount val="7"/>
                <c:pt idx="0">
                  <c:v>45554</c:v>
                </c:pt>
                <c:pt idx="1">
                  <c:v>45569</c:v>
                </c:pt>
                <c:pt idx="2">
                  <c:v>45591</c:v>
                </c:pt>
                <c:pt idx="3">
                  <c:v>45622</c:v>
                </c:pt>
                <c:pt idx="4">
                  <c:v>45647</c:v>
                </c:pt>
                <c:pt idx="5">
                  <c:v>45654</c:v>
                </c:pt>
                <c:pt idx="6">
                  <c:v>45627</c:v>
                </c:pt>
              </c:numCache>
            </c:numRef>
          </c:val>
          <c:extLst>
            <c:ext xmlns:c16="http://schemas.microsoft.com/office/drawing/2014/chart" uri="{C3380CC4-5D6E-409C-BE32-E72D297353CC}">
              <c16:uniqueId val="{00000000-0BBE-421E-86E8-929B52F1FD33}"/>
            </c:ext>
          </c:extLst>
        </c:ser>
        <c:ser>
          <c:idx val="1"/>
          <c:order val="1"/>
          <c:tx>
            <c:strRef>
              <c:f>Sheet1!$D$1</c:f>
              <c:strCache>
                <c:ptCount val="1"/>
                <c:pt idx="0">
                  <c:v>Total Days</c:v>
                </c:pt>
              </c:strCache>
            </c:strRef>
          </c:tx>
          <c:invertIfNegative val="0"/>
          <c:cat>
            <c:strRef>
              <c:f>Sheet1!$A$2:$A$7</c:f>
              <c:strCache>
                <c:ptCount val="6"/>
                <c:pt idx="0">
                  <c:v>Review and Presentation</c:v>
                </c:pt>
                <c:pt idx="1">
                  <c:v>Reporting and Finalization</c:v>
                </c:pt>
                <c:pt idx="2">
                  <c:v>Result Analysis and Interpretation </c:v>
                </c:pt>
                <c:pt idx="3">
                  <c:v>Model Implementation and Evaluation</c:v>
                </c:pt>
                <c:pt idx="4">
                  <c:v>Data Collection and Preprocessing</c:v>
                </c:pt>
                <c:pt idx="5">
                  <c:v>Planning and Preparation</c:v>
                </c:pt>
              </c:strCache>
            </c:strRef>
          </c:cat>
          <c:val>
            <c:numRef>
              <c:f>Sheet1!$D$2:$D$7</c:f>
              <c:numCache>
                <c:formatCode>General</c:formatCode>
                <c:ptCount val="6"/>
                <c:pt idx="0">
                  <c:v>14</c:v>
                </c:pt>
                <c:pt idx="1">
                  <c:v>22</c:v>
                </c:pt>
                <c:pt idx="2">
                  <c:v>30</c:v>
                </c:pt>
                <c:pt idx="3">
                  <c:v>25</c:v>
                </c:pt>
                <c:pt idx="4">
                  <c:v>7</c:v>
                </c:pt>
                <c:pt idx="5">
                  <c:v>3</c:v>
                </c:pt>
              </c:numCache>
            </c:numRef>
          </c:val>
          <c:extLst>
            <c:ext xmlns:c16="http://schemas.microsoft.com/office/drawing/2014/chart" uri="{C3380CC4-5D6E-409C-BE32-E72D297353CC}">
              <c16:uniqueId val="{00000001-0BBE-421E-86E8-929B52F1FD33}"/>
            </c:ext>
          </c:extLst>
        </c:ser>
        <c:dLbls>
          <c:showLegendKey val="0"/>
          <c:showVal val="0"/>
          <c:showCatName val="0"/>
          <c:showSerName val="0"/>
          <c:showPercent val="0"/>
          <c:showBubbleSize val="0"/>
        </c:dLbls>
        <c:gapWidth val="150"/>
        <c:overlap val="100"/>
        <c:axId val="39237888"/>
        <c:axId val="128097664"/>
      </c:barChart>
      <c:catAx>
        <c:axId val="39237888"/>
        <c:scaling>
          <c:orientation val="maxMin"/>
        </c:scaling>
        <c:delete val="0"/>
        <c:axPos val="l"/>
        <c:numFmt formatCode="General" sourceLinked="0"/>
        <c:majorTickMark val="out"/>
        <c:minorTickMark val="none"/>
        <c:tickLblPos val="nextTo"/>
        <c:crossAx val="128097664"/>
        <c:crossesAt val="45500"/>
        <c:auto val="1"/>
        <c:lblAlgn val="ctr"/>
        <c:lblOffset val="100"/>
        <c:noMultiLvlLbl val="0"/>
      </c:catAx>
      <c:valAx>
        <c:axId val="128097664"/>
        <c:scaling>
          <c:orientation val="minMax"/>
          <c:min val="45554"/>
        </c:scaling>
        <c:delete val="0"/>
        <c:axPos val="t"/>
        <c:majorGridlines/>
        <c:numFmt formatCode="d\-mmm" sourceLinked="0"/>
        <c:majorTickMark val="out"/>
        <c:minorTickMark val="in"/>
        <c:tickLblPos val="nextTo"/>
        <c:crossAx val="39237888"/>
        <c:crosses val="autoZero"/>
        <c:crossBetween val="between"/>
        <c:majorUnit val="10"/>
      </c:valAx>
    </c:plotArea>
    <c:legend>
      <c:legendPos val="r"/>
      <c:layout>
        <c:manualLayout>
          <c:xMode val="edge"/>
          <c:yMode val="edge"/>
          <c:x val="0.81546710952011114"/>
          <c:y val="0.36616918942273474"/>
          <c:w val="0.17879933188241193"/>
          <c:h val="0.14638954944089258"/>
        </c:manualLayout>
      </c:layout>
      <c:overlay val="0"/>
    </c:legend>
    <c:plotVisOnly val="1"/>
    <c:dispBlanksAs val="gap"/>
    <c:showDLblsOverMax val="0"/>
  </c:chart>
  <c:spPr>
    <a:no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1069102"/>
            <a:ext cx="10736513" cy="1470025"/>
          </a:xfrm>
        </p:spPr>
        <p:txBody>
          <a:bodyPr/>
          <a:lstStyle/>
          <a:p>
            <a:r>
              <a:rPr lang="en-IN" sz="2400" dirty="0"/>
              <a:t>Topic :</a:t>
            </a:r>
            <a:r>
              <a:rPr lang="en-US" sz="2400" dirty="0"/>
              <a:t> Heart Disease Prediction using Machine Learning</a:t>
            </a:r>
            <a:br>
              <a:rPr lang="en-US" dirty="0"/>
            </a:br>
            <a:r>
              <a:rPr lang="en-US" dirty="0"/>
              <a:t>                    </a:t>
            </a:r>
            <a:endParaRPr lang="en-GB" sz="20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70697843"/>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b="1" dirty="0">
                          <a:solidFill>
                            <a:srgbClr val="002060"/>
                          </a:solidFill>
                        </a:rPr>
                        <a:t>20201CSE0675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rgbClr val="002060"/>
                          </a:solidFill>
                        </a:rPr>
                        <a:t>LATTHIKA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a:solidFill>
                            <a:srgbClr val="002060"/>
                          </a:solidFill>
                        </a:rPr>
                        <a:t>20201CSE0665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rgbClr val="002060"/>
                          </a:solidFill>
                        </a:rPr>
                        <a:t>KAKARLA MEHRUNNISA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b="1" dirty="0">
                          <a:solidFill>
                            <a:srgbClr val="002060"/>
                          </a:solidFill>
                        </a:rPr>
                        <a:t>20201CSE0685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rgbClr val="002060"/>
                          </a:solidFill>
                        </a:rPr>
                        <a:t>PALLAVI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err="1"/>
              <a:t>Dr.</a:t>
            </a:r>
            <a:r>
              <a:rPr lang="en-GB" sz="1700" dirty="0"/>
              <a:t> Aarif Ahamed S</a:t>
            </a:r>
          </a:p>
          <a:p>
            <a:pPr algn="l"/>
            <a:r>
              <a:rPr lang="en-GB" sz="1700" dirty="0"/>
              <a:t>Assistant Professor</a:t>
            </a:r>
          </a:p>
          <a:p>
            <a:pPr algn="l"/>
            <a:r>
              <a:rPr lang="en-GB" sz="1700" dirty="0"/>
              <a:t>School of CSE&amp;IS </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
        <p:nvSpPr>
          <p:cNvPr id="7" name="TextBox 6">
            <a:extLst>
              <a:ext uri="{FF2B5EF4-FFF2-40B4-BE49-F238E27FC236}">
                <a16:creationId xmlns:a16="http://schemas.microsoft.com/office/drawing/2014/main" id="{7A7274E0-F20A-82E9-E7D3-A4EF05C0C658}"/>
              </a:ext>
            </a:extLst>
          </p:cNvPr>
          <p:cNvSpPr txBox="1"/>
          <p:nvPr/>
        </p:nvSpPr>
        <p:spPr>
          <a:xfrm>
            <a:off x="3018584" y="2721955"/>
            <a:ext cx="1936376" cy="369332"/>
          </a:xfrm>
          <a:prstGeom prst="rect">
            <a:avLst/>
          </a:prstGeom>
          <a:noFill/>
        </p:spPr>
        <p:txBody>
          <a:bodyPr wrap="square" rtlCol="0">
            <a:spAutoFit/>
          </a:bodyPr>
          <a:lstStyle/>
          <a:p>
            <a:r>
              <a:rPr lang="en-IN" b="1" dirty="0">
                <a:solidFill>
                  <a:srgbClr val="002060"/>
                </a:solidFill>
              </a:rPr>
              <a:t>CSE-G123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6816-DCAC-4740-3CD1-65A9EC8611AF}"/>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BB27A1F2-98E7-3915-7B3A-4683056CFA12}"/>
              </a:ext>
            </a:extLst>
          </p:cNvPr>
          <p:cNvSpPr>
            <a:spLocks noGrp="1"/>
          </p:cNvSpPr>
          <p:nvPr>
            <p:ph idx="1"/>
          </p:nvPr>
        </p:nvSpPr>
        <p:spPr/>
        <p:txBody>
          <a:bodyPr>
            <a:normAutofit/>
          </a:bodyPr>
          <a:lstStyle/>
          <a:p>
            <a:pPr marL="457200" indent="-457200">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p>
          <a:p>
            <a:pPr>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and Engineering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Model Selection</a:t>
            </a:r>
          </a:p>
          <a:p>
            <a:pPr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Evaluation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 and Hyper Parameter Tuning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model Evaluation After Cross-Validation and Hyper parameter tuning</a:t>
            </a:r>
          </a:p>
          <a:p>
            <a:pPr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Comparative Analysis and Evaluation</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Development of Hybrid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29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
            <a:ext cx="10668000" cy="954741"/>
          </a:xfrm>
        </p:spPr>
        <p:txBody>
          <a:bodyPr/>
          <a:lstStyle/>
          <a:p>
            <a:pPr marL="0" indent="0" algn="just">
              <a:buNone/>
            </a:pPr>
            <a:r>
              <a:rPr lang="en-US" sz="2800" b="1" dirty="0">
                <a:effectLst/>
                <a:latin typeface="Times New Roman" panose="02020603050405020304" pitchFamily="18" charset="0"/>
                <a:ea typeface="Times New Roman" panose="02020603050405020304" pitchFamily="18" charset="0"/>
              </a:rPr>
              <a:t>1. </a:t>
            </a:r>
            <a:r>
              <a:rPr lang="en-US" sz="2800" b="1" dirty="0">
                <a:effectLst/>
              </a:rPr>
              <a:t>Data Collection and Preprocessing:</a:t>
            </a:r>
            <a:endParaRPr lang="en-IN" sz="2800" dirty="0">
              <a:effectLst/>
            </a:endParaRPr>
          </a:p>
        </p:txBody>
      </p:sp>
      <p:sp>
        <p:nvSpPr>
          <p:cNvPr id="3" name="Content Placeholder 2"/>
          <p:cNvSpPr>
            <a:spLocks noGrp="1"/>
          </p:cNvSpPr>
          <p:nvPr>
            <p:ph idx="1"/>
          </p:nvPr>
        </p:nvSpPr>
        <p:spPr>
          <a:xfrm>
            <a:off x="812800" y="954742"/>
            <a:ext cx="10668000" cy="5463986"/>
          </a:xfrm>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1.1Data Sourcing.</a:t>
            </a:r>
          </a:p>
          <a:p>
            <a:pPr marL="0" indent="0" algn="just">
              <a:buNone/>
            </a:pPr>
            <a:r>
              <a:rPr lang="en-US" sz="1800" dirty="0">
                <a:effectLst/>
                <a:latin typeface="Times New Roman" panose="02020603050405020304" pitchFamily="18" charset="0"/>
                <a:ea typeface="Times New Roman" panose="02020603050405020304" pitchFamily="18" charset="0"/>
              </a:rPr>
              <a:t>1.2 Data Cleaning</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1.3 Data Split: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7580D545-78D5-DD79-66C8-77DD4257D6F9}"/>
              </a:ext>
            </a:extLst>
          </p:cNvPr>
          <p:cNvPicPr>
            <a:picLocks noChangeAspect="1"/>
          </p:cNvPicPr>
          <p:nvPr/>
        </p:nvPicPr>
        <p:blipFill>
          <a:blip r:embed="rId2"/>
          <a:stretch>
            <a:fillRect/>
          </a:stretch>
        </p:blipFill>
        <p:spPr>
          <a:xfrm>
            <a:off x="812801" y="1965959"/>
            <a:ext cx="4673599" cy="3404235"/>
          </a:xfrm>
          <a:prstGeom prst="rect">
            <a:avLst/>
          </a:prstGeom>
        </p:spPr>
      </p:pic>
      <p:pic>
        <p:nvPicPr>
          <p:cNvPr id="9" name="Picture 8">
            <a:extLst>
              <a:ext uri="{FF2B5EF4-FFF2-40B4-BE49-F238E27FC236}">
                <a16:creationId xmlns:a16="http://schemas.microsoft.com/office/drawing/2014/main" id="{F7A0C65E-BC67-9750-D60B-44CC26D541B3}"/>
              </a:ext>
            </a:extLst>
          </p:cNvPr>
          <p:cNvPicPr>
            <a:picLocks noChangeAspect="1"/>
          </p:cNvPicPr>
          <p:nvPr/>
        </p:nvPicPr>
        <p:blipFill>
          <a:blip r:embed="rId3"/>
          <a:stretch>
            <a:fillRect/>
          </a:stretch>
        </p:blipFill>
        <p:spPr>
          <a:xfrm>
            <a:off x="5783580" y="1965958"/>
            <a:ext cx="5697220" cy="3404235"/>
          </a:xfrm>
          <a:prstGeom prst="rect">
            <a:avLst/>
          </a:prstGeom>
        </p:spPr>
      </p:pic>
      <p:sp>
        <p:nvSpPr>
          <p:cNvPr id="11" name="TextBox 10">
            <a:extLst>
              <a:ext uri="{FF2B5EF4-FFF2-40B4-BE49-F238E27FC236}">
                <a16:creationId xmlns:a16="http://schemas.microsoft.com/office/drawing/2014/main" id="{B5C17DEF-8764-CF26-44F6-98EBCDBA8B17}"/>
              </a:ext>
            </a:extLst>
          </p:cNvPr>
          <p:cNvSpPr txBox="1"/>
          <p:nvPr/>
        </p:nvSpPr>
        <p:spPr>
          <a:xfrm>
            <a:off x="3810000" y="5370193"/>
            <a:ext cx="3893127"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Handling Missing Values</a:t>
            </a:r>
            <a:endParaRPr lang="en-IN" dirty="0"/>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E9AA-E490-2198-7E69-3641DCC53ECD}"/>
              </a:ext>
            </a:extLst>
          </p:cNvPr>
          <p:cNvSpPr>
            <a:spLocks noGrp="1"/>
          </p:cNvSpPr>
          <p:nvPr>
            <p:ph type="title"/>
          </p:nvPr>
        </p:nvSpPr>
        <p:spPr/>
        <p:txBody>
          <a:bodyPr/>
          <a:lstStyle/>
          <a:p>
            <a:br>
              <a:rPr lang="en-US" sz="2800" b="1" dirty="0">
                <a:effectLst/>
                <a:latin typeface="Times New Roman" panose="02020603050405020304" pitchFamily="18" charset="0"/>
                <a:ea typeface="Times New Roman" panose="02020603050405020304" pitchFamily="18" charset="0"/>
              </a:rPr>
            </a:br>
            <a:br>
              <a:rPr lang="en-US" sz="2800" b="1" dirty="0">
                <a:effectLst/>
                <a:latin typeface="Times New Roman" panose="02020603050405020304" pitchFamily="18" charset="0"/>
                <a:ea typeface="Times New Roman" panose="02020603050405020304" pitchFamily="18" charset="0"/>
              </a:rPr>
            </a:br>
            <a:r>
              <a:rPr lang="en-US" sz="2800" b="1" dirty="0">
                <a:effectLst/>
              </a:rPr>
              <a:t>2.Exploratory Data Analysis (EDA):</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9EC910-EB4C-ACAE-79EE-5A2AD9D48827}"/>
              </a:ext>
            </a:extLst>
          </p:cNvPr>
          <p:cNvSpPr>
            <a:spLocks noGrp="1"/>
          </p:cNvSpPr>
          <p:nvPr>
            <p:ph idx="1"/>
          </p:nvPr>
        </p:nvSpPr>
        <p:spPr>
          <a:xfrm>
            <a:off x="812800" y="941294"/>
            <a:ext cx="10237694" cy="5235387"/>
          </a:xfrm>
        </p:spPr>
        <p:txBody>
          <a:bodyPr>
            <a:norm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2.1 Descriptive Analysis: Central Tendency, Dispersion, Correlation Analysis</a:t>
            </a:r>
          </a:p>
          <a:p>
            <a:pPr algn="just">
              <a:lnSpc>
                <a:spcPct val="150000"/>
              </a:lnSpc>
            </a:pPr>
            <a:r>
              <a:rPr lang="en-IN" sz="1800" dirty="0">
                <a:effectLst/>
                <a:latin typeface="Times New Roman" panose="02020603050405020304" pitchFamily="18" charset="0"/>
                <a:ea typeface="Times New Roman" panose="02020603050405020304" pitchFamily="18" charset="0"/>
              </a:rPr>
              <a:t>2.2 Visualization: Histograms, Heatmaps, Scatter</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1800" dirty="0">
                <a:effectLst/>
                <a:latin typeface="Times New Roman" panose="02020603050405020304" pitchFamily="18" charset="0"/>
                <a:ea typeface="Times New Roman" panose="02020603050405020304" pitchFamily="18" charset="0"/>
              </a:rPr>
              <a:t>                   </a:t>
            </a:r>
            <a:r>
              <a:rPr lang="en-US" sz="1800" dirty="0">
                <a:solidFill>
                  <a:srgbClr val="040C28"/>
                </a:solidFill>
                <a:effectLst/>
                <a:latin typeface="Times New Roman" panose="02020603050405020304" pitchFamily="18" charset="0"/>
                <a:ea typeface="Times New Roman" panose="02020603050405020304" pitchFamily="18" charset="0"/>
              </a:rPr>
              <a:t>Description Of The Data In The </a:t>
            </a:r>
            <a:r>
              <a:rPr lang="en-US" sz="1800" dirty="0" err="1">
                <a:solidFill>
                  <a:srgbClr val="040C28"/>
                </a:solidFill>
                <a:effectLst/>
                <a:latin typeface="Times New Roman" panose="02020603050405020304" pitchFamily="18" charset="0"/>
                <a:ea typeface="Times New Roman" panose="02020603050405020304" pitchFamily="18" charset="0"/>
              </a:rPr>
              <a:t>Dataframe</a:t>
            </a:r>
            <a:endParaRPr lang="en-IN" dirty="0"/>
          </a:p>
        </p:txBody>
      </p:sp>
      <p:pic>
        <p:nvPicPr>
          <p:cNvPr id="4" name="Picture 3">
            <a:extLst>
              <a:ext uri="{FF2B5EF4-FFF2-40B4-BE49-F238E27FC236}">
                <a16:creationId xmlns:a16="http://schemas.microsoft.com/office/drawing/2014/main" id="{0D4AD2AD-A9FF-4EB8-5243-F15F88D427D8}"/>
              </a:ext>
            </a:extLst>
          </p:cNvPr>
          <p:cNvPicPr>
            <a:picLocks noChangeAspect="1"/>
          </p:cNvPicPr>
          <p:nvPr/>
        </p:nvPicPr>
        <p:blipFill>
          <a:blip r:embed="rId2"/>
          <a:stretch>
            <a:fillRect/>
          </a:stretch>
        </p:blipFill>
        <p:spPr>
          <a:xfrm>
            <a:off x="1011382" y="2280919"/>
            <a:ext cx="10367818" cy="3080789"/>
          </a:xfrm>
          <a:prstGeom prst="rect">
            <a:avLst/>
          </a:prstGeom>
        </p:spPr>
      </p:pic>
    </p:spTree>
    <p:extLst>
      <p:ext uri="{BB962C8B-B14F-4D97-AF65-F5344CB8AC3E}">
        <p14:creationId xmlns:p14="http://schemas.microsoft.com/office/powerpoint/2010/main" val="84587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718F90-443D-6198-7B84-DE086ACF9E3C}"/>
              </a:ext>
            </a:extLst>
          </p:cNvPr>
          <p:cNvPicPr>
            <a:picLocks noChangeAspect="1"/>
          </p:cNvPicPr>
          <p:nvPr/>
        </p:nvPicPr>
        <p:blipFill>
          <a:blip r:embed="rId2"/>
          <a:stretch>
            <a:fillRect/>
          </a:stretch>
        </p:blipFill>
        <p:spPr>
          <a:xfrm>
            <a:off x="812800" y="762000"/>
            <a:ext cx="10383699" cy="4486901"/>
          </a:xfrm>
          <a:prstGeom prst="rect">
            <a:avLst/>
          </a:prstGeom>
        </p:spPr>
      </p:pic>
      <p:sp>
        <p:nvSpPr>
          <p:cNvPr id="5" name="TextBox 4">
            <a:extLst>
              <a:ext uri="{FF2B5EF4-FFF2-40B4-BE49-F238E27FC236}">
                <a16:creationId xmlns:a16="http://schemas.microsoft.com/office/drawing/2014/main" id="{5D9CD533-3C77-4995-20E8-65D093F768B0}"/>
              </a:ext>
            </a:extLst>
          </p:cNvPr>
          <p:cNvSpPr txBox="1"/>
          <p:nvPr/>
        </p:nvSpPr>
        <p:spPr>
          <a:xfrm>
            <a:off x="4470400" y="5384800"/>
            <a:ext cx="3543300"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         Correlation analysis</a:t>
            </a:r>
            <a:endParaRPr lang="en-IN" dirty="0"/>
          </a:p>
        </p:txBody>
      </p:sp>
    </p:spTree>
    <p:extLst>
      <p:ext uri="{BB962C8B-B14F-4D97-AF65-F5344CB8AC3E}">
        <p14:creationId xmlns:p14="http://schemas.microsoft.com/office/powerpoint/2010/main" val="403508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B2AAA-BA77-0E04-DCC5-8E0E52F491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036" y="124691"/>
            <a:ext cx="10958946" cy="5555673"/>
          </a:xfrm>
          <a:prstGeom prst="rect">
            <a:avLst/>
          </a:prstGeom>
          <a:noFill/>
          <a:ln>
            <a:noFill/>
          </a:ln>
        </p:spPr>
      </p:pic>
      <p:sp>
        <p:nvSpPr>
          <p:cNvPr id="3" name="TextBox 2">
            <a:extLst>
              <a:ext uri="{FF2B5EF4-FFF2-40B4-BE49-F238E27FC236}">
                <a16:creationId xmlns:a16="http://schemas.microsoft.com/office/drawing/2014/main" id="{E149FC38-EADA-155B-7B40-6170285B32D4}"/>
              </a:ext>
            </a:extLst>
          </p:cNvPr>
          <p:cNvSpPr txBox="1"/>
          <p:nvPr/>
        </p:nvSpPr>
        <p:spPr>
          <a:xfrm>
            <a:off x="3408218" y="5721927"/>
            <a:ext cx="5652655"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Correlation Matrix with Heat Map </a:t>
            </a:r>
            <a:endParaRPr lang="en-IN" dirty="0"/>
          </a:p>
        </p:txBody>
      </p:sp>
    </p:spTree>
    <p:extLst>
      <p:ext uri="{BB962C8B-B14F-4D97-AF65-F5344CB8AC3E}">
        <p14:creationId xmlns:p14="http://schemas.microsoft.com/office/powerpoint/2010/main" val="417264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06A8-F3CB-1550-96C9-44C1C8C34197}"/>
              </a:ext>
            </a:extLst>
          </p:cNvPr>
          <p:cNvSpPr>
            <a:spLocks noGrp="1"/>
          </p:cNvSpPr>
          <p:nvPr>
            <p:ph type="title"/>
          </p:nvPr>
        </p:nvSpPr>
        <p:spPr/>
        <p:txBody>
          <a:bodyPr/>
          <a:lstStyle/>
          <a:p>
            <a:br>
              <a:rPr lang="en-US" sz="2800" b="1" dirty="0">
                <a:effectLst/>
              </a:rPr>
            </a:br>
            <a:r>
              <a:rPr lang="en-US" sz="2800" b="1" dirty="0">
                <a:effectLst/>
              </a:rPr>
              <a:t>3. Feature Selection and Engineering:</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C1D0D8-9CE7-2898-567C-FA6F0C390944}"/>
              </a:ext>
            </a:extLst>
          </p:cNvPr>
          <p:cNvSpPr>
            <a:spLocks noGrp="1"/>
          </p:cNvSpPr>
          <p:nvPr>
            <p:ph idx="1"/>
          </p:nvPr>
        </p:nvSpPr>
        <p:spPr/>
        <p:txBody>
          <a:bodyPr/>
          <a:lstStyle/>
          <a:p>
            <a:pPr>
              <a:lnSpc>
                <a:spcPct val="150000"/>
              </a:lnSpc>
            </a:pPr>
            <a:r>
              <a:rPr lang="en-US" sz="1800" b="1" dirty="0">
                <a:effectLst/>
                <a:latin typeface="Times New Roman" panose="02020603050405020304" pitchFamily="18" charset="0"/>
                <a:ea typeface="Times New Roman" panose="02020603050405020304" pitchFamily="18" charset="0"/>
              </a:rPr>
              <a:t> Feature Importance: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Employed techniques (e.g., statistical tests, correlation matrices) to select relevant features associated with heart disease.</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Feature Engineering: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Created new features or transform  from the existing ones to enhance the predictive power of the model</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647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268B-31D0-A87F-0EDC-EB8A6B9FEEDE}"/>
              </a:ext>
            </a:extLst>
          </p:cNvPr>
          <p:cNvSpPr>
            <a:spLocks noGrp="1"/>
          </p:cNvSpPr>
          <p:nvPr>
            <p:ph type="title"/>
          </p:nvPr>
        </p:nvSpPr>
        <p:spPr/>
        <p:txBody>
          <a:bodyPr/>
          <a:lstStyle/>
          <a:p>
            <a:r>
              <a:rPr lang="en-US" sz="2400" b="1" dirty="0">
                <a:effectLst/>
              </a:rPr>
              <a:t>4. Model Selection</a:t>
            </a:r>
            <a:endParaRPr lang="en-IN" sz="2400" dirty="0"/>
          </a:p>
        </p:txBody>
      </p:sp>
      <p:sp>
        <p:nvSpPr>
          <p:cNvPr id="3" name="Content Placeholder 2">
            <a:extLst>
              <a:ext uri="{FF2B5EF4-FFF2-40B4-BE49-F238E27FC236}">
                <a16:creationId xmlns:a16="http://schemas.microsoft.com/office/drawing/2014/main" id="{8B315D2B-D9F9-9149-D21F-62418EB8F6A3}"/>
              </a:ext>
            </a:extLst>
          </p:cNvPr>
          <p:cNvSpPr>
            <a:spLocks noGrp="1"/>
          </p:cNvSpPr>
          <p:nvPr>
            <p:ph idx="1"/>
          </p:nvPr>
        </p:nvSpPr>
        <p:spPr>
          <a:xfrm>
            <a:off x="812800" y="981635"/>
            <a:ext cx="10668000" cy="5114363"/>
          </a:xfrm>
        </p:spPr>
        <p:txBody>
          <a:bodyPr/>
          <a:lstStyle/>
          <a:p>
            <a:pPr algn="just"/>
            <a:r>
              <a:rPr lang="en-US" sz="1800" dirty="0">
                <a:effectLst/>
                <a:latin typeface="Times New Roman" panose="02020603050405020304" pitchFamily="18" charset="0"/>
                <a:ea typeface="Times New Roman" panose="02020603050405020304" pitchFamily="18" charset="0"/>
              </a:rPr>
              <a:t>Implement a range of machine learning algorithms:</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Logistic Regression</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K-Nearest Neighbors (KNN)</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RandomForest</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CatBoost</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XGBoost</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Naive Bayes</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 Vector Machines (SVM)</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Stochastic Gradient Descent (SGD)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DF9A04F-1172-C34E-A9E5-E30CC591EFE8}"/>
              </a:ext>
            </a:extLst>
          </p:cNvPr>
          <p:cNvPicPr>
            <a:picLocks noChangeAspect="1"/>
          </p:cNvPicPr>
          <p:nvPr/>
        </p:nvPicPr>
        <p:blipFill>
          <a:blip r:embed="rId2"/>
          <a:stretch>
            <a:fillRect/>
          </a:stretch>
        </p:blipFill>
        <p:spPr>
          <a:xfrm>
            <a:off x="1676400" y="1925782"/>
            <a:ext cx="8146473" cy="3754582"/>
          </a:xfrm>
          <a:prstGeom prst="rect">
            <a:avLst/>
          </a:prstGeom>
        </p:spPr>
      </p:pic>
      <p:sp>
        <p:nvSpPr>
          <p:cNvPr id="6" name="TextBox 5">
            <a:extLst>
              <a:ext uri="{FF2B5EF4-FFF2-40B4-BE49-F238E27FC236}">
                <a16:creationId xmlns:a16="http://schemas.microsoft.com/office/drawing/2014/main" id="{29F96630-2A89-826B-AEF1-9B3A564D1D39}"/>
              </a:ext>
            </a:extLst>
          </p:cNvPr>
          <p:cNvSpPr txBox="1"/>
          <p:nvPr/>
        </p:nvSpPr>
        <p:spPr>
          <a:xfrm>
            <a:off x="3713018" y="5680364"/>
            <a:ext cx="4946073"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                  Model Implementation</a:t>
            </a:r>
            <a:endParaRPr lang="en-IN" dirty="0"/>
          </a:p>
        </p:txBody>
      </p:sp>
    </p:spTree>
    <p:extLst>
      <p:ext uri="{BB962C8B-B14F-4D97-AF65-F5344CB8AC3E}">
        <p14:creationId xmlns:p14="http://schemas.microsoft.com/office/powerpoint/2010/main" val="356869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48B8-A2FF-8FF7-2798-EA48B332A718}"/>
              </a:ext>
            </a:extLst>
          </p:cNvPr>
          <p:cNvSpPr>
            <a:spLocks noGrp="1"/>
          </p:cNvSpPr>
          <p:nvPr>
            <p:ph type="title"/>
          </p:nvPr>
        </p:nvSpPr>
        <p:spPr/>
        <p:txBody>
          <a:bodyPr/>
          <a:lstStyle/>
          <a:p>
            <a:r>
              <a:rPr lang="en-IN" sz="2400" dirty="0">
                <a:cs typeface="Times New Roman" panose="02020603050405020304" pitchFamily="18" charset="0"/>
              </a:rPr>
              <a:t>5.Model Evaluation</a:t>
            </a:r>
            <a:r>
              <a:rPr lang="en-US" sz="2400" dirty="0">
                <a:effectLst/>
                <a:cs typeface="Times New Roman" panose="02020603050405020304" pitchFamily="18" charset="0"/>
              </a:rPr>
              <a:t> </a:t>
            </a:r>
            <a:endParaRPr lang="en-IN" sz="24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BD4AC955-0A82-2628-5E8F-106BB0B4CA3C}"/>
              </a:ext>
            </a:extLst>
          </p:cNvPr>
          <p:cNvSpPr>
            <a:spLocks noGrp="1"/>
          </p:cNvSpPr>
          <p:nvPr>
            <p:ph idx="1"/>
          </p:nvPr>
        </p:nvSpPr>
        <p:spPr/>
        <p:txBody>
          <a:bodyPr>
            <a:normAutofit/>
          </a:bodyPr>
          <a:lstStyle/>
          <a:p>
            <a:pPr lvl="1">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Evaluating the accuracy, precision, recall, f1 score and ROC AUC. </a:t>
            </a:r>
          </a:p>
        </p:txBody>
      </p:sp>
      <p:pic>
        <p:nvPicPr>
          <p:cNvPr id="4" name="Picture 3">
            <a:extLst>
              <a:ext uri="{FF2B5EF4-FFF2-40B4-BE49-F238E27FC236}">
                <a16:creationId xmlns:a16="http://schemas.microsoft.com/office/drawing/2014/main" id="{3A4E7EF8-D5A0-42B1-086D-D336CFD42C01}"/>
              </a:ext>
            </a:extLst>
          </p:cNvPr>
          <p:cNvPicPr>
            <a:picLocks noChangeAspect="1"/>
          </p:cNvPicPr>
          <p:nvPr/>
        </p:nvPicPr>
        <p:blipFill>
          <a:blip r:embed="rId2"/>
          <a:stretch>
            <a:fillRect/>
          </a:stretch>
        </p:blipFill>
        <p:spPr>
          <a:xfrm>
            <a:off x="2424545" y="1565564"/>
            <a:ext cx="6857999" cy="3991124"/>
          </a:xfrm>
          <a:prstGeom prst="rect">
            <a:avLst/>
          </a:prstGeom>
        </p:spPr>
      </p:pic>
      <p:sp>
        <p:nvSpPr>
          <p:cNvPr id="6" name="TextBox 5">
            <a:extLst>
              <a:ext uri="{FF2B5EF4-FFF2-40B4-BE49-F238E27FC236}">
                <a16:creationId xmlns:a16="http://schemas.microsoft.com/office/drawing/2014/main" id="{0EF69340-F4C3-BC7B-9393-C41F5A019C8E}"/>
              </a:ext>
            </a:extLst>
          </p:cNvPr>
          <p:cNvSpPr txBox="1"/>
          <p:nvPr/>
        </p:nvSpPr>
        <p:spPr>
          <a:xfrm>
            <a:off x="3990109" y="5749636"/>
            <a:ext cx="3699164" cy="369332"/>
          </a:xfrm>
          <a:prstGeom prst="rect">
            <a:avLst/>
          </a:prstGeom>
          <a:noFill/>
        </p:spPr>
        <p:txBody>
          <a:bodyPr wrap="square" rtlCol="0">
            <a:spAutoFit/>
          </a:bodyPr>
          <a:lstStyle/>
          <a:p>
            <a:r>
              <a:rPr lang="en-IN" dirty="0"/>
              <a:t>      Model Evaluation</a:t>
            </a:r>
          </a:p>
        </p:txBody>
      </p:sp>
    </p:spTree>
    <p:extLst>
      <p:ext uri="{BB962C8B-B14F-4D97-AF65-F5344CB8AC3E}">
        <p14:creationId xmlns:p14="http://schemas.microsoft.com/office/powerpoint/2010/main" val="392670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27C8F1-60BD-6609-9B43-DB267BFF619C}"/>
              </a:ext>
            </a:extLst>
          </p:cNvPr>
          <p:cNvPicPr>
            <a:picLocks noChangeAspect="1"/>
          </p:cNvPicPr>
          <p:nvPr/>
        </p:nvPicPr>
        <p:blipFill>
          <a:blip r:embed="rId2"/>
          <a:stretch>
            <a:fillRect/>
          </a:stretch>
        </p:blipFill>
        <p:spPr>
          <a:xfrm>
            <a:off x="825500" y="685800"/>
            <a:ext cx="10668000" cy="4634230"/>
          </a:xfrm>
          <a:prstGeom prst="rect">
            <a:avLst/>
          </a:prstGeom>
        </p:spPr>
      </p:pic>
      <p:sp>
        <p:nvSpPr>
          <p:cNvPr id="4" name="TextBox 3">
            <a:extLst>
              <a:ext uri="{FF2B5EF4-FFF2-40B4-BE49-F238E27FC236}">
                <a16:creationId xmlns:a16="http://schemas.microsoft.com/office/drawing/2014/main" id="{4750642F-A18A-1C74-A78A-A1CE65A2842A}"/>
              </a:ext>
            </a:extLst>
          </p:cNvPr>
          <p:cNvSpPr txBox="1"/>
          <p:nvPr/>
        </p:nvSpPr>
        <p:spPr>
          <a:xfrm>
            <a:off x="3492500" y="5320030"/>
            <a:ext cx="4953000"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           Model Evaluation Result</a:t>
            </a:r>
            <a:endParaRPr lang="en-IN" dirty="0"/>
          </a:p>
        </p:txBody>
      </p:sp>
    </p:spTree>
    <p:extLst>
      <p:ext uri="{BB962C8B-B14F-4D97-AF65-F5344CB8AC3E}">
        <p14:creationId xmlns:p14="http://schemas.microsoft.com/office/powerpoint/2010/main" val="364958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F9BE4A-6DBB-F405-8F39-E74FF337B760}"/>
              </a:ext>
            </a:extLst>
          </p:cNvPr>
          <p:cNvPicPr>
            <a:picLocks noChangeAspect="1"/>
          </p:cNvPicPr>
          <p:nvPr/>
        </p:nvPicPr>
        <p:blipFill>
          <a:blip r:embed="rId2"/>
          <a:stretch>
            <a:fillRect/>
          </a:stretch>
        </p:blipFill>
        <p:spPr>
          <a:xfrm>
            <a:off x="698500" y="838199"/>
            <a:ext cx="10680700" cy="4872355"/>
          </a:xfrm>
          <a:prstGeom prst="rect">
            <a:avLst/>
          </a:prstGeom>
        </p:spPr>
      </p:pic>
      <p:sp>
        <p:nvSpPr>
          <p:cNvPr id="6" name="TextBox 5">
            <a:extLst>
              <a:ext uri="{FF2B5EF4-FFF2-40B4-BE49-F238E27FC236}">
                <a16:creationId xmlns:a16="http://schemas.microsoft.com/office/drawing/2014/main" id="{2F690743-6A86-5838-3616-AC8DF79882C5}"/>
              </a:ext>
            </a:extLst>
          </p:cNvPr>
          <p:cNvSpPr txBox="1"/>
          <p:nvPr/>
        </p:nvSpPr>
        <p:spPr>
          <a:xfrm>
            <a:off x="3987800" y="5880100"/>
            <a:ext cx="3771900"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       Model Evaluation Result</a:t>
            </a:r>
            <a:endParaRPr lang="en-IN" dirty="0"/>
          </a:p>
        </p:txBody>
      </p:sp>
    </p:spTree>
    <p:extLst>
      <p:ext uri="{BB962C8B-B14F-4D97-AF65-F5344CB8AC3E}">
        <p14:creationId xmlns:p14="http://schemas.microsoft.com/office/powerpoint/2010/main" val="369668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008529"/>
            <a:ext cx="10668000" cy="5087469"/>
          </a:xfrm>
        </p:spPr>
        <p:txBody>
          <a:bodyPr>
            <a:no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Cardiovascular Disease (CVD) &amp; Global Impact: CVD accounts for nearly 31% of global deaths, highlighting its substantial impact on mortality worldwide.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Economic Burden of Heart Diseases: In India, heart-related ailments caused an economic loss of $237 billion between 2005 and 2015, signifying significant financial implications.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Importance of Heart Health: The heart plays a crucial role in supplying oxygen and nutrients throughout the body, with dysfunction posing substantial challenges to overall health.</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Factors Contributing to Heart Diseases: Unhealthy lifestyles, including dietary patterns and modern rapid-paced living, significantly elevate the risk of heart diseases.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Machine Learning in Healthcare: The study explores machine learning's potential in analyzing patient data to predict heart diseases, focusing on risk assessment and symptom identification.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Model Evaluation &amp; Performance: Initial deployment of various algorithms showcased diverse performances, with subsequent cross-validation and tuning significantly enhancing predictive capabilities.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Hybrid Model Achievement: The creation of a hybrid model combining Logistic Regression and </a:t>
            </a:r>
            <a:r>
              <a:rPr lang="en-US" sz="1800" b="0" i="0" dirty="0" err="1">
                <a:effectLst/>
                <a:latin typeface="Times New Roman" panose="02020603050405020304" pitchFamily="18" charset="0"/>
                <a:cs typeface="Times New Roman" panose="02020603050405020304" pitchFamily="18" charset="0"/>
              </a:rPr>
              <a:t>CatBoost</a:t>
            </a:r>
            <a:r>
              <a:rPr lang="en-US" sz="1800" b="0" i="0" dirty="0">
                <a:effectLst/>
                <a:latin typeface="Times New Roman" panose="02020603050405020304" pitchFamily="18" charset="0"/>
                <a:cs typeface="Times New Roman" panose="02020603050405020304" pitchFamily="18" charset="0"/>
              </a:rPr>
              <a:t> demonstrated exceptional predictive performance, achieving 97% accuracy and high precision and recall scores above 0.9</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F9C4-F9F3-9638-CA8A-39AEE39FEE30}"/>
              </a:ext>
            </a:extLst>
          </p:cNvPr>
          <p:cNvSpPr>
            <a:spLocks noGrp="1"/>
          </p:cNvSpPr>
          <p:nvPr>
            <p:ph type="title"/>
          </p:nvPr>
        </p:nvSpPr>
        <p:spPr>
          <a:xfrm>
            <a:off x="571500" y="230144"/>
            <a:ext cx="10668000" cy="317033"/>
          </a:xfrm>
        </p:spPr>
        <p:txBody>
          <a:bodyPr/>
          <a:lstStyle/>
          <a:p>
            <a:br>
              <a:rPr lang="en-IN" dirty="0">
                <a:effectLst/>
              </a:rPr>
            </a:br>
            <a:r>
              <a:rPr lang="en-US" dirty="0"/>
              <a:t>6.Cross Validation and Parameter Tuning :</a:t>
            </a:r>
            <a:endParaRPr lang="en-IN" dirty="0"/>
          </a:p>
        </p:txBody>
      </p:sp>
      <p:sp>
        <p:nvSpPr>
          <p:cNvPr id="3" name="Content Placeholder 2">
            <a:extLst>
              <a:ext uri="{FF2B5EF4-FFF2-40B4-BE49-F238E27FC236}">
                <a16:creationId xmlns:a16="http://schemas.microsoft.com/office/drawing/2014/main" id="{3AC0E7AF-D548-FF6B-BEF3-E6AF2527D7EC}"/>
              </a:ext>
            </a:extLst>
          </p:cNvPr>
          <p:cNvSpPr>
            <a:spLocks noGrp="1"/>
          </p:cNvSpPr>
          <p:nvPr>
            <p:ph idx="1"/>
          </p:nvPr>
        </p:nvSpPr>
        <p:spPr>
          <a:xfrm>
            <a:off x="812800" y="997527"/>
            <a:ext cx="10668000" cy="5098471"/>
          </a:xfrm>
        </p:spPr>
        <p:txBody>
          <a:bodyPr/>
          <a:lstStyle/>
          <a:p>
            <a:pPr algn="just"/>
            <a:r>
              <a:rPr lang="en-US" sz="1800" dirty="0">
                <a:effectLst/>
                <a:latin typeface="Times New Roman" panose="02020603050405020304" pitchFamily="18" charset="0"/>
                <a:ea typeface="Times New Roman" panose="02020603050405020304" pitchFamily="18" charset="0"/>
              </a:rPr>
              <a:t>Cross-validation involves partitioning the dataset into subsets to iteratively train and validate the model, ensuring robustness and preventing overfitting.</a:t>
            </a:r>
          </a:p>
          <a:p>
            <a:pPr algn="just"/>
            <a:r>
              <a:rPr lang="en-US" sz="1800" dirty="0">
                <a:effectLst/>
                <a:latin typeface="Times New Roman" panose="02020603050405020304" pitchFamily="18" charset="0"/>
                <a:ea typeface="Times New Roman" panose="02020603050405020304" pitchFamily="18" charset="0"/>
              </a:rPr>
              <a:t> Hyperparameter tuning adjusts model parameters to optimize performance and enhance predictive accuracy..</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1BAB9C-49A8-121E-2618-91E3BECCBCF8}"/>
              </a:ext>
            </a:extLst>
          </p:cNvPr>
          <p:cNvPicPr>
            <a:picLocks noChangeAspect="1"/>
          </p:cNvPicPr>
          <p:nvPr/>
        </p:nvPicPr>
        <p:blipFill>
          <a:blip r:embed="rId2"/>
          <a:stretch>
            <a:fillRect/>
          </a:stretch>
        </p:blipFill>
        <p:spPr>
          <a:xfrm>
            <a:off x="711200" y="2008909"/>
            <a:ext cx="6257636" cy="3851564"/>
          </a:xfrm>
          <a:prstGeom prst="rect">
            <a:avLst/>
          </a:prstGeom>
        </p:spPr>
      </p:pic>
      <p:sp>
        <p:nvSpPr>
          <p:cNvPr id="6" name="TextBox 5">
            <a:extLst>
              <a:ext uri="{FF2B5EF4-FFF2-40B4-BE49-F238E27FC236}">
                <a16:creationId xmlns:a16="http://schemas.microsoft.com/office/drawing/2014/main" id="{F2432E81-1312-F280-5041-09A7A52EEBCE}"/>
              </a:ext>
            </a:extLst>
          </p:cNvPr>
          <p:cNvSpPr txBox="1"/>
          <p:nvPr/>
        </p:nvSpPr>
        <p:spPr>
          <a:xfrm>
            <a:off x="7356764" y="2008909"/>
            <a:ext cx="4322618" cy="2308324"/>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Grid search exhaustively searches specified hyperparameter values to determine the optimal combination for model performance, while randomized search randomly selects hyperparameter values from specified ranges, reducing computational cost while finding effective parameters for model optimization</a:t>
            </a:r>
            <a:r>
              <a:rPr lang="en-IN" b="0" i="0" dirty="0">
                <a:solidFill>
                  <a:srgbClr val="374151"/>
                </a:solidFill>
                <a:effectLst/>
                <a:latin typeface="Söhne"/>
              </a:rPr>
              <a:t>.</a:t>
            </a:r>
            <a:endParaRPr lang="en-IN" dirty="0"/>
          </a:p>
        </p:txBody>
      </p:sp>
    </p:spTree>
    <p:extLst>
      <p:ext uri="{BB962C8B-B14F-4D97-AF65-F5344CB8AC3E}">
        <p14:creationId xmlns:p14="http://schemas.microsoft.com/office/powerpoint/2010/main" val="385277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3BA0DE-3F09-7124-4A97-8A00723823B8}"/>
              </a:ext>
            </a:extLst>
          </p:cNvPr>
          <p:cNvPicPr>
            <a:picLocks noChangeAspect="1"/>
          </p:cNvPicPr>
          <p:nvPr/>
        </p:nvPicPr>
        <p:blipFill>
          <a:blip r:embed="rId2"/>
          <a:stretch>
            <a:fillRect/>
          </a:stretch>
        </p:blipFill>
        <p:spPr>
          <a:xfrm>
            <a:off x="762001" y="110837"/>
            <a:ext cx="5333999" cy="5170776"/>
          </a:xfrm>
          <a:prstGeom prst="rect">
            <a:avLst/>
          </a:prstGeom>
        </p:spPr>
      </p:pic>
      <p:pic>
        <p:nvPicPr>
          <p:cNvPr id="5" name="Picture 4">
            <a:extLst>
              <a:ext uri="{FF2B5EF4-FFF2-40B4-BE49-F238E27FC236}">
                <a16:creationId xmlns:a16="http://schemas.microsoft.com/office/drawing/2014/main" id="{5205537F-2722-F9FD-A81D-0602BF2205C5}"/>
              </a:ext>
            </a:extLst>
          </p:cNvPr>
          <p:cNvPicPr>
            <a:picLocks noChangeAspect="1"/>
          </p:cNvPicPr>
          <p:nvPr/>
        </p:nvPicPr>
        <p:blipFill>
          <a:blip r:embed="rId3"/>
          <a:stretch>
            <a:fillRect/>
          </a:stretch>
        </p:blipFill>
        <p:spPr>
          <a:xfrm>
            <a:off x="6248399" y="110837"/>
            <a:ext cx="5333999" cy="5170776"/>
          </a:xfrm>
          <a:prstGeom prst="rect">
            <a:avLst/>
          </a:prstGeom>
        </p:spPr>
      </p:pic>
      <p:sp>
        <p:nvSpPr>
          <p:cNvPr id="6" name="TextBox 5">
            <a:extLst>
              <a:ext uri="{FF2B5EF4-FFF2-40B4-BE49-F238E27FC236}">
                <a16:creationId xmlns:a16="http://schemas.microsoft.com/office/drawing/2014/main" id="{4FA9A5B8-9D52-C061-84E6-E81AED3E3708}"/>
              </a:ext>
            </a:extLst>
          </p:cNvPr>
          <p:cNvSpPr txBox="1"/>
          <p:nvPr/>
        </p:nvSpPr>
        <p:spPr>
          <a:xfrm>
            <a:off x="6899564" y="5281613"/>
            <a:ext cx="4142509" cy="873572"/>
          </a:xfrm>
          <a:prstGeom prst="rect">
            <a:avLst/>
          </a:prstGeom>
          <a:noFill/>
        </p:spPr>
        <p:txBody>
          <a:bodyPr wrap="square" rtlCol="0">
            <a:spAutoFit/>
          </a:bodyPr>
          <a:lstStyle/>
          <a:p>
            <a:pPr algn="ctr">
              <a:lnSpc>
                <a:spcPct val="150000"/>
              </a:lnSpc>
            </a:pPr>
            <a:r>
              <a:rPr lang="en-IN" sz="1800" dirty="0">
                <a:effectLst/>
                <a:latin typeface="Times New Roman" panose="02020603050405020304" pitchFamily="18" charset="0"/>
                <a:ea typeface="Times New Roman" panose="02020603050405020304" pitchFamily="18" charset="0"/>
              </a:rPr>
              <a:t>Cross-Validation and Hyper parameter tuning Result</a:t>
            </a:r>
          </a:p>
        </p:txBody>
      </p:sp>
      <p:sp>
        <p:nvSpPr>
          <p:cNvPr id="7" name="TextBox 6">
            <a:extLst>
              <a:ext uri="{FF2B5EF4-FFF2-40B4-BE49-F238E27FC236}">
                <a16:creationId xmlns:a16="http://schemas.microsoft.com/office/drawing/2014/main" id="{FF6A24B6-AFDC-BA0A-F914-A90C6AE04A74}"/>
              </a:ext>
            </a:extLst>
          </p:cNvPr>
          <p:cNvSpPr txBox="1"/>
          <p:nvPr/>
        </p:nvSpPr>
        <p:spPr>
          <a:xfrm>
            <a:off x="872836" y="5403273"/>
            <a:ext cx="5223164" cy="64633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Hyper parameter tuning on Logistic Regression and                K–Nearest </a:t>
            </a:r>
            <a:r>
              <a:rPr lang="en-IN" sz="1800" dirty="0" err="1">
                <a:effectLst/>
                <a:latin typeface="Times New Roman" panose="02020603050405020304" pitchFamily="18" charset="0"/>
                <a:ea typeface="Times New Roman" panose="02020603050405020304" pitchFamily="18" charset="0"/>
              </a:rPr>
              <a:t>Neighbors</a:t>
            </a:r>
            <a:endParaRPr lang="en-IN" dirty="0"/>
          </a:p>
        </p:txBody>
      </p:sp>
    </p:spTree>
    <p:extLst>
      <p:ext uri="{BB962C8B-B14F-4D97-AF65-F5344CB8AC3E}">
        <p14:creationId xmlns:p14="http://schemas.microsoft.com/office/powerpoint/2010/main" val="20873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6E35-02F0-E8DF-E745-AF3A15EA058B}"/>
              </a:ext>
            </a:extLst>
          </p:cNvPr>
          <p:cNvSpPr>
            <a:spLocks noGrp="1"/>
          </p:cNvSpPr>
          <p:nvPr>
            <p:ph type="title"/>
          </p:nvPr>
        </p:nvSpPr>
        <p:spPr>
          <a:xfrm>
            <a:off x="812800" y="518321"/>
            <a:ext cx="10668000" cy="487362"/>
          </a:xfrm>
        </p:spPr>
        <p:txBody>
          <a:bodyPr/>
          <a:lstStyle/>
          <a:p>
            <a:r>
              <a:rPr lang="en-US" b="1" dirty="0">
                <a:effectLst/>
              </a:rPr>
              <a:t>7. Re-model Evaluation after cross validation and Hyper parameter tuning:</a:t>
            </a:r>
            <a:br>
              <a:rPr lang="en-IN" dirty="0">
                <a:effectLst/>
              </a:rPr>
            </a:br>
            <a:endParaRPr lang="en-IN" dirty="0"/>
          </a:p>
        </p:txBody>
      </p:sp>
      <p:sp>
        <p:nvSpPr>
          <p:cNvPr id="3" name="Content Placeholder 2">
            <a:extLst>
              <a:ext uri="{FF2B5EF4-FFF2-40B4-BE49-F238E27FC236}">
                <a16:creationId xmlns:a16="http://schemas.microsoft.com/office/drawing/2014/main" id="{E8C880EC-E7B6-7045-210C-3B0E9C2E9F1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Performance Evaluation on Test Set</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Selecting the Best Model</a:t>
            </a:r>
            <a:endParaRPr lang="en-IN" dirty="0"/>
          </a:p>
        </p:txBody>
      </p:sp>
      <p:pic>
        <p:nvPicPr>
          <p:cNvPr id="5" name="Picture 4">
            <a:extLst>
              <a:ext uri="{FF2B5EF4-FFF2-40B4-BE49-F238E27FC236}">
                <a16:creationId xmlns:a16="http://schemas.microsoft.com/office/drawing/2014/main" id="{6BE9C2D1-3772-7E06-15CE-103825D5D2BD}"/>
              </a:ext>
            </a:extLst>
          </p:cNvPr>
          <p:cNvPicPr>
            <a:picLocks noChangeAspect="1"/>
          </p:cNvPicPr>
          <p:nvPr/>
        </p:nvPicPr>
        <p:blipFill>
          <a:blip r:embed="rId2"/>
          <a:stretch>
            <a:fillRect/>
          </a:stretch>
        </p:blipFill>
        <p:spPr>
          <a:xfrm>
            <a:off x="1967345" y="1870363"/>
            <a:ext cx="8686799" cy="3636991"/>
          </a:xfrm>
          <a:prstGeom prst="rect">
            <a:avLst/>
          </a:prstGeom>
        </p:spPr>
      </p:pic>
      <p:sp>
        <p:nvSpPr>
          <p:cNvPr id="6" name="TextBox 5">
            <a:extLst>
              <a:ext uri="{FF2B5EF4-FFF2-40B4-BE49-F238E27FC236}">
                <a16:creationId xmlns:a16="http://schemas.microsoft.com/office/drawing/2014/main" id="{622B07CF-B15D-ED67-BF43-D0F10ED05BB5}"/>
              </a:ext>
            </a:extLst>
          </p:cNvPr>
          <p:cNvSpPr txBox="1"/>
          <p:nvPr/>
        </p:nvSpPr>
        <p:spPr>
          <a:xfrm>
            <a:off x="4488873" y="5507354"/>
            <a:ext cx="2313709"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Re- </a:t>
            </a:r>
            <a:r>
              <a:rPr lang="en-IN" sz="1800" dirty="0">
                <a:effectLst/>
                <a:latin typeface="Times New Roman" panose="02020603050405020304" pitchFamily="18" charset="0"/>
                <a:ea typeface="Times New Roman" panose="02020603050405020304" pitchFamily="18" charset="0"/>
              </a:rPr>
              <a:t>model Evaluation</a:t>
            </a:r>
          </a:p>
        </p:txBody>
      </p:sp>
      <p:sp>
        <p:nvSpPr>
          <p:cNvPr id="9" name="TextBox 8">
            <a:extLst>
              <a:ext uri="{FF2B5EF4-FFF2-40B4-BE49-F238E27FC236}">
                <a16:creationId xmlns:a16="http://schemas.microsoft.com/office/drawing/2014/main" id="{00ECF721-4E05-42CA-2F5F-1391ABA1B9C6}"/>
              </a:ext>
            </a:extLst>
          </p:cNvPr>
          <p:cNvSpPr txBox="1"/>
          <p:nvPr/>
        </p:nvSpPr>
        <p:spPr>
          <a:xfrm>
            <a:off x="5638800" y="1177636"/>
            <a:ext cx="4378036"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Comparison with Initial Results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Providing Final Conclusions</a:t>
            </a:r>
            <a:r>
              <a:rPr lang="en-IN" sz="1800" dirty="0">
                <a:effectLst/>
                <a:latin typeface="Times New Roman" panose="02020603050405020304" pitchFamily="18" charset="0"/>
                <a:ea typeface="Times New Roman" panose="02020603050405020304" pitchFamily="18" charset="0"/>
              </a:rPr>
              <a:t> </a:t>
            </a:r>
            <a:endParaRPr lang="en-IN" dirty="0"/>
          </a:p>
          <a:p>
            <a:endParaRPr lang="en-IN" dirty="0"/>
          </a:p>
        </p:txBody>
      </p:sp>
    </p:spTree>
    <p:extLst>
      <p:ext uri="{BB962C8B-B14F-4D97-AF65-F5344CB8AC3E}">
        <p14:creationId xmlns:p14="http://schemas.microsoft.com/office/powerpoint/2010/main" val="98472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1F76A4-4D02-92A0-E85E-B63B415E1C0F}"/>
              </a:ext>
            </a:extLst>
          </p:cNvPr>
          <p:cNvPicPr>
            <a:picLocks noChangeAspect="1"/>
          </p:cNvPicPr>
          <p:nvPr/>
        </p:nvPicPr>
        <p:blipFill>
          <a:blip r:embed="rId2"/>
          <a:stretch>
            <a:fillRect/>
          </a:stretch>
        </p:blipFill>
        <p:spPr>
          <a:xfrm>
            <a:off x="831273" y="221673"/>
            <a:ext cx="10667999" cy="5142172"/>
          </a:xfrm>
          <a:prstGeom prst="rect">
            <a:avLst/>
          </a:prstGeom>
        </p:spPr>
      </p:pic>
      <p:sp>
        <p:nvSpPr>
          <p:cNvPr id="3" name="TextBox 2">
            <a:extLst>
              <a:ext uri="{FF2B5EF4-FFF2-40B4-BE49-F238E27FC236}">
                <a16:creationId xmlns:a16="http://schemas.microsoft.com/office/drawing/2014/main" id="{02D31081-9920-0640-6430-9F526F24A648}"/>
              </a:ext>
            </a:extLst>
          </p:cNvPr>
          <p:cNvSpPr txBox="1"/>
          <p:nvPr/>
        </p:nvSpPr>
        <p:spPr>
          <a:xfrm>
            <a:off x="4052453" y="5363845"/>
            <a:ext cx="4225637"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Re- </a:t>
            </a:r>
            <a:r>
              <a:rPr lang="en-IN" sz="1800" dirty="0">
                <a:effectLst/>
                <a:latin typeface="Times New Roman" panose="02020603050405020304" pitchFamily="18" charset="0"/>
                <a:ea typeface="Times New Roman" panose="02020603050405020304" pitchFamily="18" charset="0"/>
              </a:rPr>
              <a:t>model Evaluation  Result</a:t>
            </a:r>
            <a:endParaRPr lang="en-IN" dirty="0"/>
          </a:p>
        </p:txBody>
      </p:sp>
    </p:spTree>
    <p:extLst>
      <p:ext uri="{BB962C8B-B14F-4D97-AF65-F5344CB8AC3E}">
        <p14:creationId xmlns:p14="http://schemas.microsoft.com/office/powerpoint/2010/main" val="8636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A94DCC-D101-2A89-EBA6-4D815F889420}"/>
              </a:ext>
            </a:extLst>
          </p:cNvPr>
          <p:cNvPicPr>
            <a:picLocks noChangeAspect="1"/>
          </p:cNvPicPr>
          <p:nvPr/>
        </p:nvPicPr>
        <p:blipFill>
          <a:blip r:embed="rId2"/>
          <a:stretch>
            <a:fillRect/>
          </a:stretch>
        </p:blipFill>
        <p:spPr>
          <a:xfrm>
            <a:off x="736600" y="812800"/>
            <a:ext cx="10901218" cy="4525962"/>
          </a:xfrm>
          <a:prstGeom prst="rect">
            <a:avLst/>
          </a:prstGeom>
        </p:spPr>
      </p:pic>
      <p:sp>
        <p:nvSpPr>
          <p:cNvPr id="3" name="TextBox 2">
            <a:extLst>
              <a:ext uri="{FF2B5EF4-FFF2-40B4-BE49-F238E27FC236}">
                <a16:creationId xmlns:a16="http://schemas.microsoft.com/office/drawing/2014/main" id="{3280FD05-4CBE-07DF-66FF-8118300BCF65}"/>
              </a:ext>
            </a:extLst>
          </p:cNvPr>
          <p:cNvSpPr txBox="1"/>
          <p:nvPr/>
        </p:nvSpPr>
        <p:spPr>
          <a:xfrm>
            <a:off x="4488873" y="5338762"/>
            <a:ext cx="3255818"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Re- </a:t>
            </a:r>
            <a:r>
              <a:rPr lang="en-IN" sz="1800" dirty="0">
                <a:effectLst/>
                <a:latin typeface="Times New Roman" panose="02020603050405020304" pitchFamily="18" charset="0"/>
                <a:ea typeface="Times New Roman" panose="02020603050405020304" pitchFamily="18" charset="0"/>
              </a:rPr>
              <a:t>model Evaluation  Result</a:t>
            </a:r>
            <a:endParaRPr lang="en-IN" dirty="0"/>
          </a:p>
        </p:txBody>
      </p:sp>
    </p:spTree>
    <p:extLst>
      <p:ext uri="{BB962C8B-B14F-4D97-AF65-F5344CB8AC3E}">
        <p14:creationId xmlns:p14="http://schemas.microsoft.com/office/powerpoint/2010/main" val="56063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BF73-ADDC-53D2-0487-542EAD95F089}"/>
              </a:ext>
            </a:extLst>
          </p:cNvPr>
          <p:cNvSpPr>
            <a:spLocks noGrp="1"/>
          </p:cNvSpPr>
          <p:nvPr>
            <p:ph type="title"/>
          </p:nvPr>
        </p:nvSpPr>
        <p:spPr/>
        <p:txBody>
          <a:bodyPr/>
          <a:lstStyle/>
          <a:p>
            <a:r>
              <a:rPr lang="en-IN" dirty="0"/>
              <a:t>8.Comparitive Analysis and Evaluation</a:t>
            </a:r>
          </a:p>
        </p:txBody>
      </p:sp>
      <p:sp>
        <p:nvSpPr>
          <p:cNvPr id="3" name="Content Placeholder 2">
            <a:extLst>
              <a:ext uri="{FF2B5EF4-FFF2-40B4-BE49-F238E27FC236}">
                <a16:creationId xmlns:a16="http://schemas.microsoft.com/office/drawing/2014/main" id="{F979BA25-412A-70F4-B65F-552139C9AEC4}"/>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Before Tuning</a:t>
            </a:r>
          </a:p>
          <a:p>
            <a:endParaRPr lang="en-US" sz="1800" b="1" dirty="0">
              <a:effectLst/>
              <a:latin typeface="Times New Roman" panose="02020603050405020304" pitchFamily="18"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802462CC-7185-4F57-5BAB-63E573A0B5C6}"/>
              </a:ext>
            </a:extLst>
          </p:cNvPr>
          <p:cNvGraphicFramePr>
            <a:graphicFrameLocks noGrp="1"/>
          </p:cNvGraphicFramePr>
          <p:nvPr>
            <p:extLst>
              <p:ext uri="{D42A27DB-BD31-4B8C-83A1-F6EECF244321}">
                <p14:modId xmlns:p14="http://schemas.microsoft.com/office/powerpoint/2010/main" val="4136029844"/>
              </p:ext>
            </p:extLst>
          </p:nvPr>
        </p:nvGraphicFramePr>
        <p:xfrm>
          <a:off x="901700" y="1663700"/>
          <a:ext cx="8080692" cy="3543300"/>
        </p:xfrm>
        <a:graphic>
          <a:graphicData uri="http://schemas.openxmlformats.org/drawingml/2006/table">
            <a:tbl>
              <a:tblPr firstRow="1" firstCol="1" bandRow="1">
                <a:tableStyleId>{5C22544A-7EE6-4342-B048-85BDC9FD1C3A}</a:tableStyleId>
              </a:tblPr>
              <a:tblGrid>
                <a:gridCol w="1333500">
                  <a:extLst>
                    <a:ext uri="{9D8B030D-6E8A-4147-A177-3AD203B41FA5}">
                      <a16:colId xmlns:a16="http://schemas.microsoft.com/office/drawing/2014/main" val="3439436389"/>
                    </a:ext>
                  </a:extLst>
                </a:gridCol>
                <a:gridCol w="1359160">
                  <a:extLst>
                    <a:ext uri="{9D8B030D-6E8A-4147-A177-3AD203B41FA5}">
                      <a16:colId xmlns:a16="http://schemas.microsoft.com/office/drawing/2014/main" val="3771214035"/>
                    </a:ext>
                  </a:extLst>
                </a:gridCol>
                <a:gridCol w="1346330">
                  <a:extLst>
                    <a:ext uri="{9D8B030D-6E8A-4147-A177-3AD203B41FA5}">
                      <a16:colId xmlns:a16="http://schemas.microsoft.com/office/drawing/2014/main" val="2928601567"/>
                    </a:ext>
                  </a:extLst>
                </a:gridCol>
                <a:gridCol w="1347234">
                  <a:extLst>
                    <a:ext uri="{9D8B030D-6E8A-4147-A177-3AD203B41FA5}">
                      <a16:colId xmlns:a16="http://schemas.microsoft.com/office/drawing/2014/main" val="3570024594"/>
                    </a:ext>
                  </a:extLst>
                </a:gridCol>
                <a:gridCol w="1347234">
                  <a:extLst>
                    <a:ext uri="{9D8B030D-6E8A-4147-A177-3AD203B41FA5}">
                      <a16:colId xmlns:a16="http://schemas.microsoft.com/office/drawing/2014/main" val="2895320018"/>
                    </a:ext>
                  </a:extLst>
                </a:gridCol>
                <a:gridCol w="1347234">
                  <a:extLst>
                    <a:ext uri="{9D8B030D-6E8A-4147-A177-3AD203B41FA5}">
                      <a16:colId xmlns:a16="http://schemas.microsoft.com/office/drawing/2014/main" val="611262898"/>
                    </a:ext>
                  </a:extLst>
                </a:gridCol>
              </a:tblGrid>
              <a:tr h="564695">
                <a:tc>
                  <a:txBody>
                    <a:bodyPr/>
                    <a:lstStyle/>
                    <a:p>
                      <a:pPr algn="just">
                        <a:lnSpc>
                          <a:spcPct val="150000"/>
                        </a:lnSpc>
                        <a:tabLst>
                          <a:tab pos="619125" algn="l"/>
                        </a:tabLst>
                      </a:pPr>
                      <a:r>
                        <a:rPr lang="en-IN" sz="140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F1 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ROC 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1854746"/>
                  </a:ext>
                </a:extLst>
              </a:tr>
              <a:tr h="1205556">
                <a:tc>
                  <a:txBody>
                    <a:bodyPr/>
                    <a:lstStyle/>
                    <a:p>
                      <a:pPr algn="just">
                        <a:lnSpc>
                          <a:spcPct val="150000"/>
                        </a:lnSpc>
                        <a:tabLst>
                          <a:tab pos="619125" algn="l"/>
                        </a:tabLst>
                      </a:pPr>
                      <a:r>
                        <a:rPr lang="en-IN" sz="1400" dirty="0">
                          <a:effectLst/>
                        </a:rPr>
                        <a:t>Logistic Regression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0.8837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0.9268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0.9048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4772251"/>
                  </a:ext>
                </a:extLst>
              </a:tr>
              <a:tr h="567493">
                <a:tc>
                  <a:txBody>
                    <a:bodyPr/>
                    <a:lstStyle/>
                    <a:p>
                      <a:pPr algn="just">
                        <a:lnSpc>
                          <a:spcPct val="150000"/>
                        </a:lnSpc>
                        <a:tabLst>
                          <a:tab pos="619125" algn="l"/>
                        </a:tabLst>
                      </a:pPr>
                      <a:r>
                        <a:rPr lang="en-IN" sz="1400">
                          <a:effectLst/>
                        </a:rPr>
                        <a:t>Naïve Bayes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0.8816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0.8780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0.8889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0.8819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2654527"/>
                  </a:ext>
                </a:extLst>
              </a:tr>
              <a:tr h="1205556">
                <a:tc>
                  <a:txBody>
                    <a:bodyPr/>
                    <a:lstStyle/>
                    <a:p>
                      <a:pPr algn="just">
                        <a:lnSpc>
                          <a:spcPct val="150000"/>
                        </a:lnSpc>
                        <a:tabLst>
                          <a:tab pos="619125" algn="l"/>
                        </a:tabLst>
                      </a:pPr>
                      <a:r>
                        <a:rPr lang="en-IN" sz="1400">
                          <a:effectLst/>
                        </a:rPr>
                        <a:t>Random 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0.8158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dirty="0">
                          <a:effectLst/>
                        </a:rPr>
                        <a:t>0.8140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0.8537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0.8333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dirty="0">
                          <a:effectLst/>
                        </a:rPr>
                        <a:t>0.8125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6670134"/>
                  </a:ext>
                </a:extLst>
              </a:tr>
            </a:tbl>
          </a:graphicData>
        </a:graphic>
      </p:graphicFrame>
    </p:spTree>
    <p:extLst>
      <p:ext uri="{BB962C8B-B14F-4D97-AF65-F5344CB8AC3E}">
        <p14:creationId xmlns:p14="http://schemas.microsoft.com/office/powerpoint/2010/main" val="386814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B65AE-C57E-0200-4E5C-45ACCF398C65}"/>
              </a:ext>
            </a:extLst>
          </p:cNvPr>
          <p:cNvSpPr txBox="1"/>
          <p:nvPr/>
        </p:nvSpPr>
        <p:spPr>
          <a:xfrm>
            <a:off x="858982" y="1108364"/>
            <a:ext cx="5957454"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After Tuning (Cross-Validation &amp; Hyperparameter Tuning</a:t>
            </a:r>
            <a:endParaRPr lang="en-IN" dirty="0"/>
          </a:p>
        </p:txBody>
      </p:sp>
      <p:graphicFrame>
        <p:nvGraphicFramePr>
          <p:cNvPr id="3" name="Table 2">
            <a:extLst>
              <a:ext uri="{FF2B5EF4-FFF2-40B4-BE49-F238E27FC236}">
                <a16:creationId xmlns:a16="http://schemas.microsoft.com/office/drawing/2014/main" id="{1B05A73A-C0FF-4642-3E54-AEE02128701D}"/>
              </a:ext>
            </a:extLst>
          </p:cNvPr>
          <p:cNvGraphicFramePr>
            <a:graphicFrameLocks noGrp="1"/>
          </p:cNvGraphicFramePr>
          <p:nvPr>
            <p:extLst>
              <p:ext uri="{D42A27DB-BD31-4B8C-83A1-F6EECF244321}">
                <p14:modId xmlns:p14="http://schemas.microsoft.com/office/powerpoint/2010/main" val="3818603667"/>
              </p:ext>
            </p:extLst>
          </p:nvPr>
        </p:nvGraphicFramePr>
        <p:xfrm>
          <a:off x="952501" y="1689100"/>
          <a:ext cx="8029893" cy="2933701"/>
        </p:xfrm>
        <a:graphic>
          <a:graphicData uri="http://schemas.openxmlformats.org/drawingml/2006/table">
            <a:tbl>
              <a:tblPr firstRow="1" firstCol="1" bandRow="1">
                <a:tableStyleId>{5C22544A-7EE6-4342-B048-85BDC9FD1C3A}</a:tableStyleId>
              </a:tblPr>
              <a:tblGrid>
                <a:gridCol w="1337866">
                  <a:extLst>
                    <a:ext uri="{9D8B030D-6E8A-4147-A177-3AD203B41FA5}">
                      <a16:colId xmlns:a16="http://schemas.microsoft.com/office/drawing/2014/main" val="3296934248"/>
                    </a:ext>
                  </a:extLst>
                </a:gridCol>
                <a:gridCol w="1337866">
                  <a:extLst>
                    <a:ext uri="{9D8B030D-6E8A-4147-A177-3AD203B41FA5}">
                      <a16:colId xmlns:a16="http://schemas.microsoft.com/office/drawing/2014/main" val="1933725732"/>
                    </a:ext>
                  </a:extLst>
                </a:gridCol>
                <a:gridCol w="1337866">
                  <a:extLst>
                    <a:ext uri="{9D8B030D-6E8A-4147-A177-3AD203B41FA5}">
                      <a16:colId xmlns:a16="http://schemas.microsoft.com/office/drawing/2014/main" val="1840494523"/>
                    </a:ext>
                  </a:extLst>
                </a:gridCol>
                <a:gridCol w="1338765">
                  <a:extLst>
                    <a:ext uri="{9D8B030D-6E8A-4147-A177-3AD203B41FA5}">
                      <a16:colId xmlns:a16="http://schemas.microsoft.com/office/drawing/2014/main" val="2165068134"/>
                    </a:ext>
                  </a:extLst>
                </a:gridCol>
                <a:gridCol w="1338765">
                  <a:extLst>
                    <a:ext uri="{9D8B030D-6E8A-4147-A177-3AD203B41FA5}">
                      <a16:colId xmlns:a16="http://schemas.microsoft.com/office/drawing/2014/main" val="1106153398"/>
                    </a:ext>
                  </a:extLst>
                </a:gridCol>
                <a:gridCol w="1338765">
                  <a:extLst>
                    <a:ext uri="{9D8B030D-6E8A-4147-A177-3AD203B41FA5}">
                      <a16:colId xmlns:a16="http://schemas.microsoft.com/office/drawing/2014/main" val="2036874614"/>
                    </a:ext>
                  </a:extLst>
                </a:gridCol>
              </a:tblGrid>
              <a:tr h="570228">
                <a:tc>
                  <a:txBody>
                    <a:bodyPr/>
                    <a:lstStyle/>
                    <a:p>
                      <a:pPr algn="just">
                        <a:lnSpc>
                          <a:spcPct val="150000"/>
                        </a:lnSpc>
                        <a:tabLst>
                          <a:tab pos="619125" algn="l"/>
                        </a:tabLst>
                      </a:pPr>
                      <a:r>
                        <a:rPr lang="en-IN" sz="140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F1 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ROC 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3970619"/>
                  </a:ext>
                </a:extLst>
              </a:tr>
              <a:tr h="573053">
                <a:tc>
                  <a:txBody>
                    <a:bodyPr/>
                    <a:lstStyle/>
                    <a:p>
                      <a:pPr algn="just">
                        <a:lnSpc>
                          <a:spcPct val="150000"/>
                        </a:lnSpc>
                        <a:tabLst>
                          <a:tab pos="619125" algn="l"/>
                        </a:tabLst>
                      </a:pPr>
                      <a:r>
                        <a:rPr lang="en-IN" sz="1400">
                          <a:effectLst/>
                        </a:rPr>
                        <a:t>CatBoost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0.9050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0.9583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0.8598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0.9064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895048"/>
                  </a:ext>
                </a:extLst>
              </a:tr>
              <a:tr h="1217367">
                <a:tc>
                  <a:txBody>
                    <a:bodyPr/>
                    <a:lstStyle/>
                    <a:p>
                      <a:pPr algn="just">
                        <a:lnSpc>
                          <a:spcPct val="150000"/>
                        </a:lnSpc>
                        <a:tabLst>
                          <a:tab pos="619125" algn="l"/>
                        </a:tabLst>
                      </a:pPr>
                      <a:r>
                        <a:rPr lang="en-IN" sz="1400">
                          <a:effectLst/>
                        </a:rPr>
                        <a:t>Random 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0.9474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0.8318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9933226"/>
                  </a:ext>
                </a:extLst>
              </a:tr>
              <a:tr h="573053">
                <a:tc>
                  <a:txBody>
                    <a:bodyPr/>
                    <a:lstStyle/>
                    <a:p>
                      <a:pPr algn="just">
                        <a:lnSpc>
                          <a:spcPct val="150000"/>
                        </a:lnSpc>
                        <a:tabLst>
                          <a:tab pos="619125" algn="l"/>
                        </a:tabLst>
                      </a:pPr>
                      <a:r>
                        <a:rPr lang="en-IN" sz="1400">
                          <a:effectLst/>
                        </a:rPr>
                        <a:t>XGBoost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dirty="0">
                          <a:effectLst/>
                        </a:rPr>
                        <a:t>0.9293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0.8598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a:effectLst/>
                        </a:rPr>
                        <a:t>0.8932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400" dirty="0">
                          <a:effectLst/>
                        </a:rPr>
                        <a:t>0.8923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2414018"/>
                  </a:ext>
                </a:extLst>
              </a:tr>
            </a:tbl>
          </a:graphicData>
        </a:graphic>
      </p:graphicFrame>
    </p:spTree>
    <p:extLst>
      <p:ext uri="{BB962C8B-B14F-4D97-AF65-F5344CB8AC3E}">
        <p14:creationId xmlns:p14="http://schemas.microsoft.com/office/powerpoint/2010/main" val="2967772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EA2CC1-B5B4-A62D-C55B-1D08E69FEA89}"/>
              </a:ext>
            </a:extLst>
          </p:cNvPr>
          <p:cNvSpPr txBox="1"/>
          <p:nvPr/>
        </p:nvSpPr>
        <p:spPr>
          <a:xfrm>
            <a:off x="789709" y="1094509"/>
            <a:ext cx="9296400"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Comparative Analysis and Evaluation</a:t>
            </a:r>
            <a:endParaRPr lang="en-US" sz="1800" b="1" dirty="0">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816728A-A699-D7F2-DC8F-41C2AB47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5381" y="1417674"/>
            <a:ext cx="5884719" cy="4355158"/>
          </a:xfrm>
          <a:prstGeom prst="rect">
            <a:avLst/>
          </a:prstGeom>
          <a:noFill/>
          <a:ln>
            <a:noFill/>
          </a:ln>
        </p:spPr>
      </p:pic>
    </p:spTree>
    <p:extLst>
      <p:ext uri="{BB962C8B-B14F-4D97-AF65-F5344CB8AC3E}">
        <p14:creationId xmlns:p14="http://schemas.microsoft.com/office/powerpoint/2010/main" val="192863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2C9F6-1E20-8C21-8835-E439ACE5D9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1" y="501333"/>
            <a:ext cx="5570219" cy="5350826"/>
          </a:xfrm>
          <a:prstGeom prst="rect">
            <a:avLst/>
          </a:prstGeom>
          <a:noFill/>
          <a:ln>
            <a:noFill/>
          </a:ln>
        </p:spPr>
      </p:pic>
      <p:pic>
        <p:nvPicPr>
          <p:cNvPr id="3" name="Picture 2">
            <a:extLst>
              <a:ext uri="{FF2B5EF4-FFF2-40B4-BE49-F238E27FC236}">
                <a16:creationId xmlns:a16="http://schemas.microsoft.com/office/drawing/2014/main" id="{FCEDEF1B-62FE-0CF4-AFCE-D118F36DA2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9360" y="501334"/>
            <a:ext cx="5356859" cy="5350826"/>
          </a:xfrm>
          <a:prstGeom prst="rect">
            <a:avLst/>
          </a:prstGeom>
          <a:noFill/>
          <a:ln>
            <a:noFill/>
          </a:ln>
        </p:spPr>
      </p:pic>
    </p:spTree>
    <p:extLst>
      <p:ext uri="{BB962C8B-B14F-4D97-AF65-F5344CB8AC3E}">
        <p14:creationId xmlns:p14="http://schemas.microsoft.com/office/powerpoint/2010/main" val="191453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748375-2EF6-169D-A35F-123282122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127" y="955963"/>
            <a:ext cx="5347855" cy="4391891"/>
          </a:xfrm>
          <a:prstGeom prst="rect">
            <a:avLst/>
          </a:prstGeom>
          <a:noFill/>
          <a:ln>
            <a:noFill/>
          </a:ln>
        </p:spPr>
      </p:pic>
      <p:pic>
        <p:nvPicPr>
          <p:cNvPr id="3" name="Picture 2">
            <a:extLst>
              <a:ext uri="{FF2B5EF4-FFF2-40B4-BE49-F238E27FC236}">
                <a16:creationId xmlns:a16="http://schemas.microsoft.com/office/drawing/2014/main" id="{A4789C1A-07CE-E383-D2CF-BEEADE788F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4654" y="955963"/>
            <a:ext cx="5167745" cy="4163090"/>
          </a:xfrm>
          <a:prstGeom prst="rect">
            <a:avLst/>
          </a:prstGeom>
          <a:noFill/>
          <a:ln>
            <a:noFill/>
          </a:ln>
        </p:spPr>
      </p:pic>
    </p:spTree>
    <p:extLst>
      <p:ext uri="{BB962C8B-B14F-4D97-AF65-F5344CB8AC3E}">
        <p14:creationId xmlns:p14="http://schemas.microsoft.com/office/powerpoint/2010/main" val="221348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1374AB-C7F9-6FB3-CA94-FFC5A2BF3EAB}"/>
              </a:ext>
            </a:extLst>
          </p:cNvPr>
          <p:cNvGraphicFramePr>
            <a:graphicFrameLocks noGrp="1"/>
          </p:cNvGraphicFramePr>
          <p:nvPr>
            <p:extLst>
              <p:ext uri="{D42A27DB-BD31-4B8C-83A1-F6EECF244321}">
                <p14:modId xmlns:p14="http://schemas.microsoft.com/office/powerpoint/2010/main" val="91159390"/>
              </p:ext>
            </p:extLst>
          </p:nvPr>
        </p:nvGraphicFramePr>
        <p:xfrm>
          <a:off x="820271" y="1089212"/>
          <a:ext cx="10690412" cy="5232830"/>
        </p:xfrm>
        <a:graphic>
          <a:graphicData uri="http://schemas.openxmlformats.org/drawingml/2006/table">
            <a:tbl>
              <a:tblPr firstRow="1" firstCol="1" bandRow="1">
                <a:tableStyleId>{5940675A-B579-460E-94D1-54222C63F5DA}</a:tableStyleId>
              </a:tblPr>
              <a:tblGrid>
                <a:gridCol w="2559688">
                  <a:extLst>
                    <a:ext uri="{9D8B030D-6E8A-4147-A177-3AD203B41FA5}">
                      <a16:colId xmlns:a16="http://schemas.microsoft.com/office/drawing/2014/main" val="1476050505"/>
                    </a:ext>
                  </a:extLst>
                </a:gridCol>
                <a:gridCol w="758397">
                  <a:extLst>
                    <a:ext uri="{9D8B030D-6E8A-4147-A177-3AD203B41FA5}">
                      <a16:colId xmlns:a16="http://schemas.microsoft.com/office/drawing/2014/main" val="3560242883"/>
                    </a:ext>
                  </a:extLst>
                </a:gridCol>
                <a:gridCol w="2336538">
                  <a:extLst>
                    <a:ext uri="{9D8B030D-6E8A-4147-A177-3AD203B41FA5}">
                      <a16:colId xmlns:a16="http://schemas.microsoft.com/office/drawing/2014/main" val="4005082219"/>
                    </a:ext>
                  </a:extLst>
                </a:gridCol>
                <a:gridCol w="2646339">
                  <a:extLst>
                    <a:ext uri="{9D8B030D-6E8A-4147-A177-3AD203B41FA5}">
                      <a16:colId xmlns:a16="http://schemas.microsoft.com/office/drawing/2014/main" val="376531372"/>
                    </a:ext>
                  </a:extLst>
                </a:gridCol>
                <a:gridCol w="2389450">
                  <a:extLst>
                    <a:ext uri="{9D8B030D-6E8A-4147-A177-3AD203B41FA5}">
                      <a16:colId xmlns:a16="http://schemas.microsoft.com/office/drawing/2014/main" val="4273600841"/>
                    </a:ext>
                  </a:extLst>
                </a:gridCol>
              </a:tblGrid>
              <a:tr h="174680">
                <a:tc>
                  <a:txBody>
                    <a:bodyPr/>
                    <a:lstStyle/>
                    <a:p>
                      <a:pPr algn="just"/>
                      <a:r>
                        <a:rPr lang="en-US" sz="1600">
                          <a:effectLst/>
                          <a:latin typeface="Times New Roman" panose="02020603050405020304" pitchFamily="18" charset="0"/>
                          <a:cs typeface="Times New Roman" panose="02020603050405020304" pitchFamily="18" charset="0"/>
                        </a:rPr>
                        <a:t>Author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YOP</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 Aim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 Technologies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 Drawbacks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53687497"/>
                  </a:ext>
                </a:extLst>
              </a:tr>
              <a:tr h="1032205">
                <a:tc>
                  <a:txBody>
                    <a:bodyPr/>
                    <a:lstStyle/>
                    <a:p>
                      <a:pPr algn="just"/>
                      <a:r>
                        <a:rPr lang="en-IN" sz="1600" dirty="0" err="1">
                          <a:effectLst/>
                          <a:latin typeface="Times New Roman" panose="02020603050405020304" pitchFamily="18" charset="0"/>
                          <a:cs typeface="Times New Roman" panose="02020603050405020304" pitchFamily="18" charset="0"/>
                        </a:rPr>
                        <a:t>Seyed</a:t>
                      </a:r>
                      <a:r>
                        <a:rPr lang="en-IN" sz="1600" dirty="0">
                          <a:effectLst/>
                          <a:latin typeface="Times New Roman" panose="02020603050405020304" pitchFamily="18" charset="0"/>
                          <a:cs typeface="Times New Roman" panose="02020603050405020304" pitchFamily="18" charset="0"/>
                        </a:rPr>
                        <a:t> Matin </a:t>
                      </a:r>
                      <a:r>
                        <a:rPr lang="en-IN" sz="1600" dirty="0" err="1">
                          <a:effectLst/>
                          <a:latin typeface="Times New Roman" panose="02020603050405020304" pitchFamily="18" charset="0"/>
                          <a:cs typeface="Times New Roman" panose="02020603050405020304" pitchFamily="18" charset="0"/>
                        </a:rPr>
                        <a:t>Malakouti</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 [8]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dirty="0">
                          <a:effectLst/>
                          <a:latin typeface="Times New Roman" panose="02020603050405020304" pitchFamily="18" charset="0"/>
                          <a:cs typeface="Times New Roman" panose="02020603050405020304" pitchFamily="18" charset="0"/>
                        </a:rPr>
                        <a:t>2023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dirty="0">
                          <a:effectLst/>
                          <a:latin typeface="Times New Roman" panose="02020603050405020304" pitchFamily="18" charset="0"/>
                          <a:cs typeface="Times New Roman" panose="02020603050405020304" pitchFamily="18" charset="0"/>
                        </a:rPr>
                        <a:t>Heart disease classification based on ECG using machine learning models</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IN" sz="1600" dirty="0">
                          <a:effectLst/>
                          <a:latin typeface="Times New Roman" panose="02020603050405020304" pitchFamily="18" charset="0"/>
                          <a:cs typeface="Times New Roman" panose="02020603050405020304" pitchFamily="18" charset="0"/>
                        </a:rPr>
                        <a:t>machine learning algorithms, Dummy Classifier algorithm and cross-validation</a:t>
                      </a:r>
                    </a:p>
                    <a:p>
                      <a:pPr algn="just"/>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Lack of Discussion on Model Limitations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734033764"/>
                  </a:ext>
                </a:extLst>
              </a:tr>
              <a:tr h="1720341">
                <a:tc>
                  <a:txBody>
                    <a:bodyPr/>
                    <a:lstStyle/>
                    <a:p>
                      <a:pPr algn="just"/>
                      <a:r>
                        <a:rPr lang="en-US" sz="1600" dirty="0" err="1">
                          <a:effectLst/>
                          <a:latin typeface="Times New Roman" panose="02020603050405020304" pitchFamily="18" charset="0"/>
                          <a:cs typeface="Times New Roman" panose="02020603050405020304" pitchFamily="18" charset="0"/>
                        </a:rPr>
                        <a:t>Yagyanath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Rimal</a:t>
                      </a:r>
                      <a:r>
                        <a:rPr lang="en-US"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Siddhartha </a:t>
                      </a:r>
                      <a:r>
                        <a:rPr lang="en-US" sz="1600" dirty="0" err="1">
                          <a:effectLst/>
                          <a:latin typeface="Times New Roman" panose="02020603050405020304" pitchFamily="18" charset="0"/>
                          <a:cs typeface="Times New Roman" panose="02020603050405020304" pitchFamily="18" charset="0"/>
                        </a:rPr>
                        <a:t>Paudel</a:t>
                      </a:r>
                      <a:r>
                        <a:rPr lang="en-US"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Navneet Sharma,</a:t>
                      </a:r>
                      <a:endParaRPr lang="en-IN" sz="1600" dirty="0">
                        <a:effectLst/>
                        <a:latin typeface="Times New Roman" panose="02020603050405020304" pitchFamily="18" charset="0"/>
                        <a:cs typeface="Times New Roman" panose="02020603050405020304" pitchFamily="18" charset="0"/>
                      </a:endParaRPr>
                    </a:p>
                    <a:p>
                      <a:pPr algn="just"/>
                      <a:r>
                        <a:rPr lang="en-US" sz="1600" dirty="0" err="1">
                          <a:effectLst/>
                          <a:latin typeface="Times New Roman" panose="02020603050405020304" pitchFamily="18" charset="0"/>
                          <a:cs typeface="Times New Roman" panose="02020603050405020304" pitchFamily="18" charset="0"/>
                        </a:rPr>
                        <a:t>Abeer</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Alsadoon</a:t>
                      </a:r>
                      <a:endParaRPr lang="en-US"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dirty="0">
                          <a:effectLst/>
                          <a:latin typeface="Times New Roman" panose="02020603050405020304" pitchFamily="18" charset="0"/>
                          <a:cs typeface="Times New Roman" panose="02020603050405020304" pitchFamily="18" charset="0"/>
                        </a:rPr>
                        <a:t>2023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Machine learning model matters its accuracy: a comparative study of ensemble learning and AutoML using heart disease prediction</a:t>
                      </a:r>
                      <a:endParaRPr lang="en-IN" sz="1600">
                        <a:effectLst/>
                        <a:latin typeface="Times New Roman" panose="02020603050405020304" pitchFamily="18" charset="0"/>
                        <a:cs typeface="Times New Roman" panose="02020603050405020304" pitchFamily="18" charset="0"/>
                      </a:endParaRPr>
                    </a:p>
                    <a:p>
                      <a:pPr algn="just"/>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Ensemble learning, Artificial neural network ,Support vector machine,K nearest neighbors, Random forest and AutoML</a:t>
                      </a:r>
                      <a:endParaRPr lang="en-IN" sz="1600">
                        <a:effectLst/>
                        <a:latin typeface="Times New Roman" panose="02020603050405020304" pitchFamily="18" charset="0"/>
                        <a:cs typeface="Times New Roman" panose="02020603050405020304" pitchFamily="18" charset="0"/>
                      </a:endParaRPr>
                    </a:p>
                    <a:p>
                      <a:pPr algn="just"/>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Achieved only 88% 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43535609"/>
                  </a:ext>
                </a:extLst>
              </a:tr>
              <a:tr h="2236444">
                <a:tc>
                  <a:txBody>
                    <a:bodyPr/>
                    <a:lstStyle/>
                    <a:p>
                      <a:pPr algn="just"/>
                      <a:r>
                        <a:rPr lang="en-IN" sz="1600" dirty="0">
                          <a:effectLst/>
                          <a:latin typeface="Times New Roman" panose="02020603050405020304" pitchFamily="18" charset="0"/>
                          <a:cs typeface="Times New Roman" panose="02020603050405020304" pitchFamily="18" charset="0"/>
                        </a:rPr>
                        <a:t>Arman </a:t>
                      </a:r>
                      <a:r>
                        <a:rPr lang="en-IN" sz="1600" dirty="0" err="1">
                          <a:effectLst/>
                          <a:latin typeface="Times New Roman" panose="02020603050405020304" pitchFamily="18" charset="0"/>
                          <a:cs typeface="Times New Roman" panose="02020603050405020304" pitchFamily="18" charset="0"/>
                        </a:rPr>
                        <a:t>Naseri,David</a:t>
                      </a:r>
                      <a:r>
                        <a:rPr lang="en-IN" sz="1600" dirty="0">
                          <a:effectLst/>
                          <a:latin typeface="Times New Roman" panose="02020603050405020304" pitchFamily="18" charset="0"/>
                          <a:cs typeface="Times New Roman" panose="02020603050405020304" pitchFamily="18" charset="0"/>
                        </a:rPr>
                        <a:t> Tax, </a:t>
                      </a:r>
                      <a:r>
                        <a:rPr lang="en-IN" sz="1600" dirty="0" err="1">
                          <a:effectLst/>
                          <a:latin typeface="Times New Roman" panose="02020603050405020304" pitchFamily="18" charset="0"/>
                          <a:cs typeface="Times New Roman" panose="02020603050405020304" pitchFamily="18" charset="0"/>
                        </a:rPr>
                        <a:t>Pim</a:t>
                      </a:r>
                      <a:r>
                        <a:rPr lang="en-IN" sz="1600" dirty="0">
                          <a:effectLst/>
                          <a:latin typeface="Times New Roman" panose="02020603050405020304" pitchFamily="18" charset="0"/>
                          <a:cs typeface="Times New Roman" panose="02020603050405020304" pitchFamily="18" charset="0"/>
                        </a:rPr>
                        <a:t> van der </a:t>
                      </a:r>
                      <a:r>
                        <a:rPr lang="en-IN" sz="1600" dirty="0" err="1">
                          <a:effectLst/>
                          <a:latin typeface="Times New Roman" panose="02020603050405020304" pitchFamily="18" charset="0"/>
                          <a:cs typeface="Times New Roman" panose="02020603050405020304" pitchFamily="18" charset="0"/>
                        </a:rPr>
                        <a:t>Harst</a:t>
                      </a:r>
                      <a:r>
                        <a:rPr lang="en-IN" sz="1600" dirty="0">
                          <a:effectLst/>
                          <a:latin typeface="Times New Roman" panose="02020603050405020304" pitchFamily="18" charset="0"/>
                          <a:cs typeface="Times New Roman" panose="02020603050405020304" pitchFamily="18" charset="0"/>
                        </a:rPr>
                        <a:t>, Marcel Reinders, Ivo van der </a:t>
                      </a:r>
                      <a:r>
                        <a:rPr lang="en-IN" sz="1600" dirty="0" err="1">
                          <a:effectLst/>
                          <a:latin typeface="Times New Roman" panose="02020603050405020304" pitchFamily="18" charset="0"/>
                          <a:cs typeface="Times New Roman" panose="02020603050405020304" pitchFamily="18" charset="0"/>
                        </a:rPr>
                        <a:t>Bilt</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 [9]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2023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Data-efficient machine learning methods in the ME-TIME study: Rationale and design of a longitudinal study to detect atrial fibrillation and heart failure from wearables</a:t>
                      </a:r>
                      <a:endParaRPr lang="en-IN" sz="1600">
                        <a:effectLst/>
                        <a:latin typeface="Times New Roman" panose="02020603050405020304" pitchFamily="18" charset="0"/>
                        <a:cs typeface="Times New Roman" panose="02020603050405020304" pitchFamily="18" charset="0"/>
                      </a:endParaRPr>
                    </a:p>
                    <a:p>
                      <a:pPr algn="just"/>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a:effectLst/>
                          <a:latin typeface="Times New Roman" panose="02020603050405020304" pitchFamily="18" charset="0"/>
                          <a:cs typeface="Times New Roman" panose="02020603050405020304" pitchFamily="18" charset="0"/>
                        </a:rPr>
                        <a:t>smartwatches for continuous monitoring of cardiovascular biomarkers, machine learning algorithms, and a cloud-based data platform</a:t>
                      </a:r>
                      <a:endParaRPr lang="en-IN" sz="1600">
                        <a:effectLst/>
                        <a:latin typeface="Times New Roman" panose="02020603050405020304" pitchFamily="18" charset="0"/>
                        <a:cs typeface="Times New Roman" panose="02020603050405020304" pitchFamily="18" charset="0"/>
                      </a:endParaRPr>
                    </a:p>
                    <a:p>
                      <a:pPr algn="just"/>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dirty="0">
                          <a:effectLst/>
                          <a:latin typeface="Times New Roman" panose="02020603050405020304" pitchFamily="18" charset="0"/>
                          <a:cs typeface="Times New Roman" panose="02020603050405020304" pitchFamily="18" charset="0"/>
                        </a:rPr>
                        <a:t>Challenge of labeling large amounts of continuous data, which is labor-intensive, and the need for machine learning methods that are data-efficient, i.e., needing a low number of labels</a:t>
                      </a:r>
                      <a:endParaRPr lang="en-IN"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499234448"/>
                  </a:ext>
                </a:extLst>
              </a:tr>
            </a:tbl>
          </a:graphicData>
        </a:graphic>
      </p:graphicFrame>
      <p:sp>
        <p:nvSpPr>
          <p:cNvPr id="3" name="TextBox 2">
            <a:extLst>
              <a:ext uri="{FF2B5EF4-FFF2-40B4-BE49-F238E27FC236}">
                <a16:creationId xmlns:a16="http://schemas.microsoft.com/office/drawing/2014/main" id="{39BBAE4F-01A5-BB6E-7237-1EFDAFB2BD35}"/>
              </a:ext>
            </a:extLst>
          </p:cNvPr>
          <p:cNvSpPr txBox="1"/>
          <p:nvPr/>
        </p:nvSpPr>
        <p:spPr>
          <a:xfrm>
            <a:off x="820271" y="268941"/>
            <a:ext cx="8202705" cy="800219"/>
          </a:xfrm>
          <a:prstGeom prst="rect">
            <a:avLst/>
          </a:prstGeom>
          <a:noFill/>
        </p:spPr>
        <p:txBody>
          <a:bodyPr wrap="square" rtlCol="0">
            <a:spAutoFit/>
          </a:bodyPr>
          <a:lstStyle/>
          <a:p>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Literature</a:t>
            </a:r>
            <a:r>
              <a:rPr lang="en-GB" sz="2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Review</a:t>
            </a:r>
            <a:endParaRPr lang="en-IN"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8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A6892-6741-9382-F7AA-14BFBC6169BE}"/>
              </a:ext>
            </a:extLst>
          </p:cNvPr>
          <p:cNvSpPr txBox="1"/>
          <p:nvPr/>
        </p:nvSpPr>
        <p:spPr>
          <a:xfrm>
            <a:off x="886691" y="1066800"/>
            <a:ext cx="730134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Best Model Selection</a:t>
            </a:r>
            <a:endParaRPr lang="en-IN" dirty="0"/>
          </a:p>
          <a:p>
            <a:endParaRPr lang="en-IN" dirty="0"/>
          </a:p>
        </p:txBody>
      </p:sp>
      <p:sp>
        <p:nvSpPr>
          <p:cNvPr id="3" name="TextBox 2">
            <a:extLst>
              <a:ext uri="{FF2B5EF4-FFF2-40B4-BE49-F238E27FC236}">
                <a16:creationId xmlns:a16="http://schemas.microsoft.com/office/drawing/2014/main" id="{5CA3DB36-58C9-D706-5C74-B921D8AD5F8D}"/>
              </a:ext>
            </a:extLst>
          </p:cNvPr>
          <p:cNvSpPr txBox="1"/>
          <p:nvPr/>
        </p:nvSpPr>
        <p:spPr>
          <a:xfrm>
            <a:off x="886691" y="1524000"/>
            <a:ext cx="1041861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evaluation highlights that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after tuning, emerged as the most consistent and robust performer. It displayed noteworthy improvements in accuracy, precision, recall, F1 Score, and ROC AUC.</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These enhancements position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as the top-performing model among the others, showcasing its suitability for this specific dataset and problem context.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562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24D6-C5A9-1EC0-D014-4CAFF7427CA8}"/>
              </a:ext>
            </a:extLst>
          </p:cNvPr>
          <p:cNvSpPr>
            <a:spLocks noGrp="1"/>
          </p:cNvSpPr>
          <p:nvPr>
            <p:ph type="title"/>
          </p:nvPr>
        </p:nvSpPr>
        <p:spPr/>
        <p:txBody>
          <a:bodyPr/>
          <a:lstStyle/>
          <a:p>
            <a:r>
              <a:rPr lang="en-IN" dirty="0"/>
              <a:t>9.Development of Hybrid Model</a:t>
            </a:r>
          </a:p>
        </p:txBody>
      </p:sp>
      <p:sp>
        <p:nvSpPr>
          <p:cNvPr id="3" name="Content Placeholder 2">
            <a:extLst>
              <a:ext uri="{FF2B5EF4-FFF2-40B4-BE49-F238E27FC236}">
                <a16:creationId xmlns:a16="http://schemas.microsoft.com/office/drawing/2014/main" id="{58D54D1B-89A7-FFFD-BB80-28D4EFBFFF32}"/>
              </a:ext>
            </a:extLst>
          </p:cNvPr>
          <p:cNvSpPr>
            <a:spLocks noGrp="1"/>
          </p:cNvSpPr>
          <p:nvPr>
            <p:ph idx="1"/>
          </p:nvPr>
        </p:nvSpPr>
        <p:spPr/>
        <p:txBody>
          <a:bodyPr/>
          <a:lstStyle/>
          <a:p>
            <a:r>
              <a:rPr lang="en-IN" sz="1800" dirty="0">
                <a:latin typeface="Times New Roman" panose="02020603050405020304" pitchFamily="18" charset="0"/>
                <a:ea typeface="Times New Roman" panose="02020603050405020304" pitchFamily="18" charset="0"/>
              </a:rPr>
              <a:t>L</a:t>
            </a:r>
            <a:r>
              <a:rPr lang="en-IN" sz="1800" dirty="0">
                <a:effectLst/>
                <a:latin typeface="Times New Roman" panose="02020603050405020304" pitchFamily="18" charset="0"/>
                <a:ea typeface="Times New Roman" panose="02020603050405020304" pitchFamily="18" charset="0"/>
              </a:rPr>
              <a:t>ogistic regression deemed the best performer before cross-validation and hyperparameter tuning.</a:t>
            </a:r>
          </a:p>
          <a:p>
            <a:r>
              <a:rPr lang="en-IN" sz="1800" dirty="0" err="1">
                <a:effectLst/>
                <a:latin typeface="Times New Roman" panose="02020603050405020304" pitchFamily="18" charset="0"/>
                <a:ea typeface="Times New Roman" panose="02020603050405020304" pitchFamily="18" charset="0"/>
              </a:rPr>
              <a:t>CatBoost</a:t>
            </a:r>
            <a:r>
              <a:rPr lang="en-IN" sz="1800" dirty="0">
                <a:effectLst/>
                <a:latin typeface="Times New Roman" panose="02020603050405020304" pitchFamily="18" charset="0"/>
                <a:ea typeface="Times New Roman" panose="02020603050405020304" pitchFamily="18" charset="0"/>
              </a:rPr>
              <a:t>, identified as the superior model after tuning</a:t>
            </a:r>
          </a:p>
          <a:p>
            <a:r>
              <a:rPr lang="en-IN" sz="1800" dirty="0">
                <a:effectLst/>
                <a:latin typeface="Times New Roman" panose="02020603050405020304" pitchFamily="18" charset="0"/>
                <a:ea typeface="Times New Roman" panose="02020603050405020304" pitchFamily="18" charset="0"/>
              </a:rPr>
              <a:t>Random Forest, demonstrated consistent competence both before and after the tuning process.</a:t>
            </a:r>
          </a:p>
          <a:p>
            <a:r>
              <a:rPr lang="en-IN" sz="1800" dirty="0">
                <a:latin typeface="Times New Roman" panose="02020603050405020304" pitchFamily="18" charset="0"/>
                <a:ea typeface="Times New Roman" panose="02020603050405020304" pitchFamily="18" charset="0"/>
              </a:rPr>
              <a:t>C</a:t>
            </a:r>
            <a:r>
              <a:rPr lang="en-IN" sz="1800" dirty="0">
                <a:effectLst/>
                <a:latin typeface="Times New Roman" panose="02020603050405020304" pitchFamily="18" charset="0"/>
                <a:ea typeface="Times New Roman" panose="02020603050405020304" pitchFamily="18" charset="0"/>
              </a:rPr>
              <a:t>reation of a hybrid model using the </a:t>
            </a:r>
            <a:r>
              <a:rPr lang="en-IN" sz="1800" dirty="0" err="1">
                <a:effectLst/>
                <a:latin typeface="Times New Roman" panose="02020603050405020304" pitchFamily="18" charset="0"/>
                <a:ea typeface="Times New Roman" panose="02020603050405020304" pitchFamily="18" charset="0"/>
              </a:rPr>
              <a:t>VotingClassifier</a:t>
            </a:r>
            <a:r>
              <a:rPr lang="en-IN" sz="1800" dirty="0">
                <a:effectLst/>
                <a:latin typeface="Times New Roman" panose="02020603050405020304" pitchFamily="18" charset="0"/>
                <a:ea typeface="Times New Roman" panose="02020603050405020304" pitchFamily="18" charset="0"/>
              </a:rPr>
              <a:t> ensemble from Scikit-Learn. </a:t>
            </a:r>
          </a:p>
          <a:p>
            <a:r>
              <a:rPr lang="en-IN" sz="1800" dirty="0">
                <a:latin typeface="Times New Roman" panose="02020603050405020304" pitchFamily="18" charset="0"/>
                <a:ea typeface="Times New Roman" panose="02020603050405020304" pitchFamily="18" charset="0"/>
              </a:rPr>
              <a:t>M</a:t>
            </a:r>
            <a:r>
              <a:rPr lang="en-IN" sz="1800" dirty="0">
                <a:effectLst/>
                <a:latin typeface="Times New Roman" panose="02020603050405020304" pitchFamily="18" charset="0"/>
                <a:ea typeface="Times New Roman" panose="02020603050405020304" pitchFamily="18" charset="0"/>
              </a:rPr>
              <a:t>odels are integrated into a </a:t>
            </a:r>
            <a:r>
              <a:rPr lang="en-IN" sz="1800" dirty="0" err="1">
                <a:effectLst/>
                <a:latin typeface="Times New Roman" panose="02020603050405020304" pitchFamily="18" charset="0"/>
                <a:ea typeface="Times New Roman" panose="02020603050405020304" pitchFamily="18" charset="0"/>
              </a:rPr>
              <a:t>VotingClassifier</a:t>
            </a:r>
            <a:r>
              <a:rPr lang="en-IN" sz="1800" dirty="0">
                <a:effectLst/>
                <a:latin typeface="Times New Roman" panose="02020603050405020304" pitchFamily="18" charset="0"/>
                <a:ea typeface="Times New Roman" panose="02020603050405020304" pitchFamily="18" charset="0"/>
              </a:rPr>
              <a:t>, which acts as a meta-estimator, combining the predictions of its constituent models.</a:t>
            </a:r>
          </a:p>
          <a:p>
            <a:r>
              <a:rPr lang="en-IN" sz="1800" dirty="0">
                <a:effectLst/>
                <a:latin typeface="Times New Roman" panose="02020603050405020304" pitchFamily="18" charset="0"/>
                <a:ea typeface="Times New Roman" panose="02020603050405020304" pitchFamily="18" charset="0"/>
              </a:rPr>
              <a:t>The 'soft' voting scheme, employed in this instance.</a:t>
            </a:r>
          </a:p>
          <a:p>
            <a:endParaRPr lang="en-IN" dirty="0"/>
          </a:p>
        </p:txBody>
      </p:sp>
      <p:pic>
        <p:nvPicPr>
          <p:cNvPr id="5" name="Picture 4">
            <a:extLst>
              <a:ext uri="{FF2B5EF4-FFF2-40B4-BE49-F238E27FC236}">
                <a16:creationId xmlns:a16="http://schemas.microsoft.com/office/drawing/2014/main" id="{EEB09E2A-FFEE-1D03-A426-6A79F1AA6D22}"/>
              </a:ext>
            </a:extLst>
          </p:cNvPr>
          <p:cNvPicPr>
            <a:picLocks noChangeAspect="1"/>
          </p:cNvPicPr>
          <p:nvPr/>
        </p:nvPicPr>
        <p:blipFill>
          <a:blip r:embed="rId2"/>
          <a:stretch>
            <a:fillRect/>
          </a:stretch>
        </p:blipFill>
        <p:spPr>
          <a:xfrm>
            <a:off x="1320800" y="3429000"/>
            <a:ext cx="7613967" cy="2666997"/>
          </a:xfrm>
          <a:prstGeom prst="rect">
            <a:avLst/>
          </a:prstGeom>
        </p:spPr>
      </p:pic>
    </p:spTree>
    <p:extLst>
      <p:ext uri="{BB962C8B-B14F-4D97-AF65-F5344CB8AC3E}">
        <p14:creationId xmlns:p14="http://schemas.microsoft.com/office/powerpoint/2010/main" val="2929076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26E87-A47E-0F92-9B0A-0C479DF2188C}"/>
              </a:ext>
            </a:extLst>
          </p:cNvPr>
          <p:cNvPicPr>
            <a:picLocks noChangeAspect="1"/>
          </p:cNvPicPr>
          <p:nvPr/>
        </p:nvPicPr>
        <p:blipFill>
          <a:blip r:embed="rId2"/>
          <a:stretch>
            <a:fillRect/>
          </a:stretch>
        </p:blipFill>
        <p:spPr>
          <a:xfrm>
            <a:off x="698500" y="215901"/>
            <a:ext cx="5397500" cy="5290502"/>
          </a:xfrm>
          <a:prstGeom prst="rect">
            <a:avLst/>
          </a:prstGeom>
        </p:spPr>
      </p:pic>
      <p:pic>
        <p:nvPicPr>
          <p:cNvPr id="3" name="Picture 2">
            <a:extLst>
              <a:ext uri="{FF2B5EF4-FFF2-40B4-BE49-F238E27FC236}">
                <a16:creationId xmlns:a16="http://schemas.microsoft.com/office/drawing/2014/main" id="{69FDED0D-6E1A-1CF3-ADD7-4B50EBEAE476}"/>
              </a:ext>
            </a:extLst>
          </p:cNvPr>
          <p:cNvPicPr>
            <a:picLocks noChangeAspect="1"/>
          </p:cNvPicPr>
          <p:nvPr/>
        </p:nvPicPr>
        <p:blipFill>
          <a:blip r:embed="rId3"/>
          <a:stretch>
            <a:fillRect/>
          </a:stretch>
        </p:blipFill>
        <p:spPr>
          <a:xfrm>
            <a:off x="6362700" y="215901"/>
            <a:ext cx="5130800" cy="5290502"/>
          </a:xfrm>
          <a:prstGeom prst="rect">
            <a:avLst/>
          </a:prstGeom>
        </p:spPr>
      </p:pic>
      <p:sp>
        <p:nvSpPr>
          <p:cNvPr id="4" name="TextBox 3">
            <a:extLst>
              <a:ext uri="{FF2B5EF4-FFF2-40B4-BE49-F238E27FC236}">
                <a16:creationId xmlns:a16="http://schemas.microsoft.com/office/drawing/2014/main" id="{B2F151B5-1950-DFB8-9419-53F36742B30A}"/>
              </a:ext>
            </a:extLst>
          </p:cNvPr>
          <p:cNvSpPr txBox="1"/>
          <p:nvPr/>
        </p:nvSpPr>
        <p:spPr>
          <a:xfrm>
            <a:off x="1384300" y="5638800"/>
            <a:ext cx="3619500" cy="400110"/>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Evaluating the hybrid model</a:t>
            </a:r>
            <a:endParaRPr lang="en-IN" dirty="0"/>
          </a:p>
        </p:txBody>
      </p:sp>
      <p:sp>
        <p:nvSpPr>
          <p:cNvPr id="5" name="TextBox 4">
            <a:extLst>
              <a:ext uri="{FF2B5EF4-FFF2-40B4-BE49-F238E27FC236}">
                <a16:creationId xmlns:a16="http://schemas.microsoft.com/office/drawing/2014/main" id="{7FD2DA06-BFDB-9CF0-688D-1CF493F1E256}"/>
              </a:ext>
            </a:extLst>
          </p:cNvPr>
          <p:cNvSpPr txBox="1"/>
          <p:nvPr/>
        </p:nvSpPr>
        <p:spPr>
          <a:xfrm>
            <a:off x="7632700" y="5638800"/>
            <a:ext cx="3429000"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Hybrid model evaluation result</a:t>
            </a:r>
            <a:endParaRPr lang="en-IN" dirty="0"/>
          </a:p>
        </p:txBody>
      </p:sp>
    </p:spTree>
    <p:extLst>
      <p:ext uri="{BB962C8B-B14F-4D97-AF65-F5344CB8AC3E}">
        <p14:creationId xmlns:p14="http://schemas.microsoft.com/office/powerpoint/2010/main" val="2282024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DABE58-85DC-AA7A-2AC4-1782176B3707}"/>
              </a:ext>
            </a:extLst>
          </p:cNvPr>
          <p:cNvSpPr txBox="1"/>
          <p:nvPr/>
        </p:nvSpPr>
        <p:spPr>
          <a:xfrm>
            <a:off x="720436" y="347991"/>
            <a:ext cx="6979023" cy="523220"/>
          </a:xfrm>
          <a:prstGeom prst="rect">
            <a:avLst/>
          </a:prstGeom>
          <a:noFill/>
        </p:spPr>
        <p:txBody>
          <a:bodyPr wrap="square" rtlCol="0">
            <a:spAutoFit/>
          </a:bodyPr>
          <a:lstStyle/>
          <a:p>
            <a:r>
              <a:rPr lang="en-GB" sz="2800" b="1" dirty="0">
                <a:latin typeface="Verdana" panose="020B0604030504040204" pitchFamily="34" charset="0"/>
                <a:ea typeface="Verdana" panose="020B0604030504040204" pitchFamily="34" charset="0"/>
                <a:cs typeface="Times New Roman" panose="02020603050405020304" pitchFamily="18" charset="0"/>
              </a:rPr>
              <a:t>Timeline of Project</a:t>
            </a:r>
            <a:endParaRPr lang="en-IN" sz="2800" b="1" dirty="0">
              <a:latin typeface="Verdana" panose="020B0604030504040204" pitchFamily="34" charset="0"/>
              <a:ea typeface="Verdana" panose="020B060403050404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0000000-0008-0000-0000-00000A000000}"/>
              </a:ext>
            </a:extLst>
          </p:cNvPr>
          <p:cNvGraphicFramePr>
            <a:graphicFrameLocks/>
          </p:cNvGraphicFramePr>
          <p:nvPr>
            <p:extLst>
              <p:ext uri="{D42A27DB-BD31-4B8C-83A1-F6EECF244321}">
                <p14:modId xmlns:p14="http://schemas.microsoft.com/office/powerpoint/2010/main" val="709483497"/>
              </p:ext>
            </p:extLst>
          </p:nvPr>
        </p:nvGraphicFramePr>
        <p:xfrm>
          <a:off x="789709" y="789280"/>
          <a:ext cx="10681855" cy="54591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452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Here are the potential outcomes: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Identification of Optimal Algorithms</a:t>
            </a:r>
            <a:endParaRPr lang="en-US" sz="1800" b="1" dirty="0">
              <a:latin typeface="Times New Roman" panose="02020603050405020304" pitchFamily="18" charset="0"/>
              <a:ea typeface="Times New Roman" panose="02020603050405020304" pitchFamily="18" charset="0"/>
            </a:endParaRPr>
          </a:p>
          <a:p>
            <a:pPr lvl="1" algn="just"/>
            <a:r>
              <a:rPr lang="en-US" sz="1800" dirty="0">
                <a:effectLst/>
                <a:latin typeface="Times New Roman" panose="02020603050405020304" pitchFamily="18" charset="0"/>
                <a:ea typeface="Times New Roman" panose="02020603050405020304" pitchFamily="18" charset="0"/>
              </a:rPr>
              <a:t>Determine the most effective machine learning algorithms for heart disease prediction based on comprehensive comparative analysis and performance metrics. This outcome helps healthcare professionals select the most suitable models for accurate predictions. </a:t>
            </a:r>
            <a:endParaRPr lang="en-IN" sz="1800" dirty="0">
              <a:effectLst/>
              <a:latin typeface="Times New Roman" panose="02020603050405020304" pitchFamily="18" charset="0"/>
              <a:ea typeface="Times New Roman" panose="02020603050405020304" pitchFamily="18" charset="0"/>
            </a:endParaRPr>
          </a:p>
          <a:p>
            <a:pPr algn="just"/>
            <a:endParaRPr lang="en-US" sz="1800" b="1"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Performance Metrics Insights</a:t>
            </a:r>
            <a:endParaRPr lang="en-US" sz="1800" b="1" dirty="0">
              <a:latin typeface="Times New Roman" panose="02020603050405020304" pitchFamily="18" charset="0"/>
              <a:ea typeface="Times New Roman" panose="02020603050405020304" pitchFamily="18" charset="0"/>
            </a:endParaRPr>
          </a:p>
          <a:p>
            <a:pPr lvl="1" algn="just"/>
            <a:r>
              <a:rPr lang="en-US" sz="1800" dirty="0">
                <a:effectLst/>
                <a:latin typeface="Times New Roman" panose="02020603050405020304" pitchFamily="18" charset="0"/>
                <a:ea typeface="Times New Roman" panose="02020603050405020304" pitchFamily="18" charset="0"/>
              </a:rPr>
              <a:t>Provide detailed insights into the performance metrics (accuracy, precision, recall, etc.) of each algorithm. Highlight their strengths and weaknesses, aiding in informed decision-making regarding algorithm selection in clinical settings. </a:t>
            </a:r>
            <a:endParaRPr lang="en-IN" sz="1800" dirty="0">
              <a:effectLst/>
              <a:latin typeface="Times New Roman" panose="02020603050405020304" pitchFamily="18" charset="0"/>
              <a:ea typeface="Times New Roman" panose="02020603050405020304" pitchFamily="18" charset="0"/>
            </a:endParaRPr>
          </a:p>
          <a:p>
            <a:pPr algn="just"/>
            <a:endParaRPr lang="en-US" sz="1800" b="1"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Model Interpretability</a:t>
            </a:r>
            <a:r>
              <a:rPr lang="en-US" sz="1800" dirty="0">
                <a:effectLst/>
                <a:latin typeface="Times New Roman" panose="02020603050405020304" pitchFamily="18" charset="0"/>
                <a:ea typeface="Times New Roman" panose="02020603050405020304" pitchFamily="18" charset="0"/>
              </a:rPr>
              <a:t> </a:t>
            </a:r>
          </a:p>
          <a:p>
            <a:pPr lvl="1" algn="just"/>
            <a:r>
              <a:rPr lang="en-US" sz="1800" dirty="0">
                <a:effectLst/>
                <a:latin typeface="Times New Roman" panose="02020603050405020304" pitchFamily="18" charset="0"/>
                <a:ea typeface="Times New Roman" panose="02020603050405020304" pitchFamily="18" charset="0"/>
              </a:rPr>
              <a:t>Offer insights into the interpretability of models, understanding how each algorithm makes predictions. This outcome aids in trust-building among healthcare practitioners who might need to comprehend and trust the model's decisions.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This project aimed to analyze extensive medical data, employing various machine learning algorithms to predict heart diseases efficiently. </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Initial utilization of Logistic Regression, Naive Bayes, and Random Forest showcased top models based on multiple metrics. </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Following cross-validation and tuning, </a:t>
            </a:r>
            <a:r>
              <a:rPr lang="en-US" sz="1800" b="0" i="0" dirty="0" err="1">
                <a:effectLst/>
                <a:latin typeface="Times New Roman" panose="02020603050405020304" pitchFamily="18" charset="0"/>
                <a:cs typeface="Times New Roman" panose="02020603050405020304" pitchFamily="18" charset="0"/>
              </a:rPr>
              <a:t>CatBoost</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RandomForest</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XGBoost</a:t>
            </a:r>
            <a:r>
              <a:rPr lang="en-US" sz="1800" b="0" i="0" dirty="0">
                <a:effectLst/>
                <a:latin typeface="Times New Roman" panose="02020603050405020304" pitchFamily="18" charset="0"/>
                <a:cs typeface="Times New Roman" panose="02020603050405020304" pitchFamily="18" charset="0"/>
              </a:rPr>
              <a:t> emerged as superior performers, enhancing accuracy, precision, and F1 scores. </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culmination was a hybrid model utilizing a Voting Classifier, combining Logistic Regression ,</a:t>
            </a:r>
            <a:r>
              <a:rPr lang="en-US" sz="1800" b="0" i="0" dirty="0" err="1">
                <a:effectLst/>
                <a:latin typeface="Times New Roman" panose="02020603050405020304" pitchFamily="18" charset="0"/>
                <a:cs typeface="Times New Roman" panose="02020603050405020304" pitchFamily="18" charset="0"/>
              </a:rPr>
              <a:t>CatBoost</a:t>
            </a:r>
            <a:r>
              <a:rPr lang="en-US" sz="1800" b="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Random Forest</a:t>
            </a:r>
            <a:r>
              <a:rPr lang="en-US" sz="1800" b="0" i="0" dirty="0">
                <a:effectLst/>
                <a:latin typeface="Times New Roman" panose="02020603050405020304" pitchFamily="18" charset="0"/>
                <a:cs typeface="Times New Roman" panose="02020603050405020304" pitchFamily="18" charset="0"/>
              </a:rPr>
              <a:t> achieving a remarkable 97% accuracy with enhanced precision, recall, F1 score, and ROC AUC.</a:t>
            </a: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25237"/>
            <a:ext cx="10668000" cy="5070762"/>
          </a:xfrm>
        </p:spPr>
        <p:txBody>
          <a:bodyPr>
            <a:normAutofit fontScale="62500" lnSpcReduction="20000"/>
          </a:bodyPr>
          <a:lstStyle/>
          <a:p>
            <a:pPr marL="457200" lvl="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 Ahmed, H., Younis, E. M., Hendawi, A., &amp; Ali, A. A. (2020). Heart disease identification from patients’ social posts, machine learning solution on Spark. </a:t>
            </a:r>
            <a:r>
              <a:rPr lang="en-US" sz="2100" i="1" dirty="0">
                <a:solidFill>
                  <a:srgbClr val="222222"/>
                </a:solidFill>
                <a:effectLst/>
                <a:latin typeface="Arial" panose="020B0604020202020204" pitchFamily="34" charset="0"/>
                <a:ea typeface="Times New Roman" panose="02020603050405020304" pitchFamily="18" charset="0"/>
              </a:rPr>
              <a:t>Future Generation Computer Systems</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111</a:t>
            </a:r>
            <a:r>
              <a:rPr lang="en-US" sz="2100" dirty="0">
                <a:solidFill>
                  <a:srgbClr val="222222"/>
                </a:solidFill>
                <a:effectLst/>
                <a:latin typeface="Arial" panose="020B0604020202020204" pitchFamily="34" charset="0"/>
                <a:ea typeface="Times New Roman" panose="02020603050405020304" pitchFamily="18" charset="0"/>
              </a:rPr>
              <a:t>, 714-722</a:t>
            </a:r>
          </a:p>
          <a:p>
            <a:pPr marL="457200" lvl="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Ali, M. M., Paul, B. K., Ahmed, K., Bui, F. M., Quinn, J. M., &amp; Moni, M. A. (2021). Heart disease prediction using supervised machine learning algorithms: Performance analysis and comparison. </a:t>
            </a:r>
            <a:r>
              <a:rPr lang="en-US" sz="2100" i="1" dirty="0">
                <a:solidFill>
                  <a:srgbClr val="222222"/>
                </a:solidFill>
                <a:effectLst/>
                <a:latin typeface="Arial" panose="020B0604020202020204" pitchFamily="34" charset="0"/>
                <a:ea typeface="Times New Roman" panose="02020603050405020304" pitchFamily="18" charset="0"/>
              </a:rPr>
              <a:t>Computers in Biology and Medicine</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136</a:t>
            </a:r>
            <a:r>
              <a:rPr lang="en-US" sz="2100" dirty="0">
                <a:solidFill>
                  <a:srgbClr val="222222"/>
                </a:solidFill>
                <a:effectLst/>
                <a:latin typeface="Arial" panose="020B0604020202020204" pitchFamily="34" charset="0"/>
                <a:ea typeface="Times New Roman" panose="02020603050405020304" pitchFamily="18" charset="0"/>
              </a:rPr>
              <a:t>, 104672</a:t>
            </a:r>
          </a:p>
          <a:p>
            <a:pPr marL="45720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Bhushan, M., Pandit, A., &amp; Garg, A. (2023). Machine learning and deep learning techniques for the analysis of heart disease: a systematic literature review, open challenges and future directions. </a:t>
            </a:r>
            <a:r>
              <a:rPr lang="en-US" sz="2100" i="1" dirty="0">
                <a:solidFill>
                  <a:srgbClr val="222222"/>
                </a:solidFill>
                <a:effectLst/>
                <a:latin typeface="Arial" panose="020B0604020202020204" pitchFamily="34" charset="0"/>
                <a:ea typeface="Times New Roman" panose="02020603050405020304" pitchFamily="18" charset="0"/>
              </a:rPr>
              <a:t>Artificial Intelligence Review</a:t>
            </a:r>
            <a:r>
              <a:rPr lang="en-US" sz="2100" dirty="0">
                <a:solidFill>
                  <a:srgbClr val="222222"/>
                </a:solidFill>
                <a:effectLst/>
                <a:latin typeface="Arial" panose="020B0604020202020204" pitchFamily="34" charset="0"/>
                <a:ea typeface="Times New Roman" panose="02020603050405020304" pitchFamily="18" charset="0"/>
              </a:rPr>
              <a:t>, 1-52</a:t>
            </a:r>
          </a:p>
          <a:p>
            <a:pPr marL="45720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Chang, V., Bhavani, V. R., Xu, A. Q., &amp; Hossain, M. A. (2022). An artificial intelligence model for heart disease detection using machine learning algorithms. </a:t>
            </a:r>
            <a:r>
              <a:rPr lang="en-US" sz="2100" i="1" dirty="0">
                <a:solidFill>
                  <a:srgbClr val="222222"/>
                </a:solidFill>
                <a:effectLst/>
                <a:latin typeface="Arial" panose="020B0604020202020204" pitchFamily="34" charset="0"/>
                <a:ea typeface="Times New Roman" panose="02020603050405020304" pitchFamily="18" charset="0"/>
              </a:rPr>
              <a:t>Healthcare Analytics</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2</a:t>
            </a:r>
            <a:r>
              <a:rPr lang="en-US" sz="2100" dirty="0">
                <a:solidFill>
                  <a:srgbClr val="222222"/>
                </a:solidFill>
                <a:effectLst/>
                <a:latin typeface="Arial" panose="020B0604020202020204" pitchFamily="34" charset="0"/>
                <a:ea typeface="Times New Roman" panose="02020603050405020304" pitchFamily="18" charset="0"/>
              </a:rPr>
              <a:t>, 100016</a:t>
            </a:r>
          </a:p>
          <a:p>
            <a:pPr marL="45720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Diwakar, M., Tripathi, A., Joshi, K., Memoria, M., &amp; Singh, P. (2021). Latest trends on heart disease prediction using machine learning and image fusion. </a:t>
            </a:r>
            <a:r>
              <a:rPr lang="en-US" sz="2100" i="1" dirty="0">
                <a:solidFill>
                  <a:srgbClr val="222222"/>
                </a:solidFill>
                <a:effectLst/>
                <a:latin typeface="Arial" panose="020B0604020202020204" pitchFamily="34" charset="0"/>
                <a:ea typeface="Times New Roman" panose="02020603050405020304" pitchFamily="18" charset="0"/>
              </a:rPr>
              <a:t>Materials Today: Proceedings</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37</a:t>
            </a:r>
            <a:r>
              <a:rPr lang="en-US" sz="2100" dirty="0">
                <a:solidFill>
                  <a:srgbClr val="222222"/>
                </a:solidFill>
                <a:effectLst/>
                <a:latin typeface="Arial" panose="020B0604020202020204" pitchFamily="34" charset="0"/>
                <a:ea typeface="Times New Roman" panose="02020603050405020304" pitchFamily="18" charset="0"/>
              </a:rPr>
              <a:t>, 3213-3218</a:t>
            </a:r>
          </a:p>
          <a:p>
            <a:pPr marL="45720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Jinny, S. V., &amp; Mate, Y. V. (2021). Early prediction model for coronary heart disease using genetic algorithms, hyper-parameter optimization and machine learning techniques. </a:t>
            </a:r>
            <a:r>
              <a:rPr lang="en-US" sz="2100" i="1" dirty="0">
                <a:solidFill>
                  <a:srgbClr val="222222"/>
                </a:solidFill>
                <a:effectLst/>
                <a:latin typeface="Arial" panose="020B0604020202020204" pitchFamily="34" charset="0"/>
                <a:ea typeface="Times New Roman" panose="02020603050405020304" pitchFamily="18" charset="0"/>
              </a:rPr>
              <a:t>Health and Technology</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11</a:t>
            </a:r>
            <a:r>
              <a:rPr lang="en-US" sz="2100" dirty="0">
                <a:solidFill>
                  <a:srgbClr val="222222"/>
                </a:solidFill>
                <a:effectLst/>
                <a:latin typeface="Arial" panose="020B0604020202020204" pitchFamily="34" charset="0"/>
                <a:ea typeface="Times New Roman" panose="02020603050405020304" pitchFamily="18" charset="0"/>
              </a:rPr>
              <a:t>, 63-73</a:t>
            </a:r>
          </a:p>
          <a:p>
            <a:pPr marL="457200" indent="-457200" algn="just">
              <a:lnSpc>
                <a:spcPct val="120000"/>
              </a:lnSpc>
              <a:buFont typeface="+mj-lt"/>
              <a:buAutoNum type="arabicPeriod"/>
            </a:pPr>
            <a:r>
              <a:rPr lang="en-US" sz="2100" dirty="0" err="1">
                <a:solidFill>
                  <a:srgbClr val="222222"/>
                </a:solidFill>
                <a:effectLst/>
                <a:latin typeface="Arial" panose="020B0604020202020204" pitchFamily="34" charset="0"/>
                <a:ea typeface="Times New Roman" panose="02020603050405020304" pitchFamily="18" charset="0"/>
              </a:rPr>
              <a:t>Katarya</a:t>
            </a:r>
            <a:r>
              <a:rPr lang="en-US" sz="2100" dirty="0">
                <a:solidFill>
                  <a:srgbClr val="222222"/>
                </a:solidFill>
                <a:effectLst/>
                <a:latin typeface="Arial" panose="020B0604020202020204" pitchFamily="34" charset="0"/>
                <a:ea typeface="Times New Roman" panose="02020603050405020304" pitchFamily="18" charset="0"/>
              </a:rPr>
              <a:t>, R., &amp; Meena, S. K. (2021). Machine learning techniques for heart disease prediction: a comparative study and analysis. </a:t>
            </a:r>
            <a:r>
              <a:rPr lang="en-US" sz="2100" i="1" dirty="0">
                <a:solidFill>
                  <a:srgbClr val="222222"/>
                </a:solidFill>
                <a:effectLst/>
                <a:latin typeface="Arial" panose="020B0604020202020204" pitchFamily="34" charset="0"/>
                <a:ea typeface="Times New Roman" panose="02020603050405020304" pitchFamily="18" charset="0"/>
              </a:rPr>
              <a:t>Health and Technology</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11</a:t>
            </a:r>
            <a:r>
              <a:rPr lang="en-US" sz="2100" dirty="0">
                <a:solidFill>
                  <a:srgbClr val="222222"/>
                </a:solidFill>
                <a:effectLst/>
                <a:latin typeface="Arial" panose="020B0604020202020204" pitchFamily="34" charset="0"/>
                <a:ea typeface="Times New Roman" panose="02020603050405020304" pitchFamily="18" charset="0"/>
              </a:rPr>
              <a:t>, 87-9</a:t>
            </a:r>
            <a:endParaRPr lang="en-US" sz="2100" dirty="0">
              <a:solidFill>
                <a:srgbClr val="222222"/>
              </a:solidFill>
              <a:latin typeface="Arial" panose="020B0604020202020204" pitchFamily="34" charset="0"/>
              <a:ea typeface="Times New Roman" panose="02020603050405020304" pitchFamily="18" charset="0"/>
            </a:endParaRPr>
          </a:p>
          <a:p>
            <a:pPr marL="457200" indent="-457200" algn="just">
              <a:lnSpc>
                <a:spcPct val="120000"/>
              </a:lnSpc>
              <a:buFont typeface="+mj-lt"/>
              <a:buAutoNum type="arabicPeriod"/>
            </a:pPr>
            <a:r>
              <a:rPr lang="en-US" sz="2100" dirty="0" err="1">
                <a:solidFill>
                  <a:srgbClr val="222222"/>
                </a:solidFill>
                <a:effectLst/>
                <a:latin typeface="Arial" panose="020B0604020202020204" pitchFamily="34" charset="0"/>
                <a:ea typeface="Times New Roman" panose="02020603050405020304" pitchFamily="18" charset="0"/>
              </a:rPr>
              <a:t>Malakouti</a:t>
            </a:r>
            <a:r>
              <a:rPr lang="en-US" sz="2100" dirty="0">
                <a:solidFill>
                  <a:srgbClr val="222222"/>
                </a:solidFill>
                <a:effectLst/>
                <a:latin typeface="Arial" panose="020B0604020202020204" pitchFamily="34" charset="0"/>
                <a:ea typeface="Times New Roman" panose="02020603050405020304" pitchFamily="18" charset="0"/>
              </a:rPr>
              <a:t>, S. M. (2023). Heart disease classification based on ECG using machine learning models. </a:t>
            </a:r>
            <a:r>
              <a:rPr lang="en-US" sz="2100" i="1" dirty="0">
                <a:solidFill>
                  <a:srgbClr val="222222"/>
                </a:solidFill>
                <a:effectLst/>
                <a:latin typeface="Arial" panose="020B0604020202020204" pitchFamily="34" charset="0"/>
                <a:ea typeface="Times New Roman" panose="02020603050405020304" pitchFamily="18" charset="0"/>
              </a:rPr>
              <a:t>Biomedical Signal Processing and Control</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84</a:t>
            </a:r>
            <a:r>
              <a:rPr lang="en-US" sz="2100" dirty="0">
                <a:solidFill>
                  <a:srgbClr val="222222"/>
                </a:solidFill>
                <a:effectLst/>
                <a:latin typeface="Arial" panose="020B0604020202020204" pitchFamily="34" charset="0"/>
                <a:ea typeface="Times New Roman" panose="02020603050405020304" pitchFamily="18" charset="0"/>
              </a:rPr>
              <a:t>, 104796.</a:t>
            </a:r>
          </a:p>
          <a:p>
            <a:pPr marL="457200" indent="-457200" algn="just">
              <a:lnSpc>
                <a:spcPct val="120000"/>
              </a:lnSpc>
              <a:buFont typeface="+mj-lt"/>
              <a:buAutoNum type="arabicPeriod"/>
            </a:pPr>
            <a:r>
              <a:rPr lang="en-US" sz="2100" dirty="0" err="1">
                <a:solidFill>
                  <a:srgbClr val="222222"/>
                </a:solidFill>
                <a:effectLst/>
                <a:latin typeface="Arial" panose="020B0604020202020204" pitchFamily="34" charset="0"/>
                <a:ea typeface="Times New Roman" panose="02020603050405020304" pitchFamily="18" charset="0"/>
              </a:rPr>
              <a:t>Naseri</a:t>
            </a:r>
            <a:r>
              <a:rPr lang="en-US" sz="2100" dirty="0">
                <a:solidFill>
                  <a:srgbClr val="222222"/>
                </a:solidFill>
                <a:effectLst/>
                <a:latin typeface="Arial" panose="020B0604020202020204" pitchFamily="34" charset="0"/>
                <a:ea typeface="Times New Roman" panose="02020603050405020304" pitchFamily="18" charset="0"/>
              </a:rPr>
              <a:t>, A., Tax, D., van der </a:t>
            </a:r>
            <a:r>
              <a:rPr lang="en-US" sz="2100" dirty="0" err="1">
                <a:solidFill>
                  <a:srgbClr val="222222"/>
                </a:solidFill>
                <a:effectLst/>
                <a:latin typeface="Arial" panose="020B0604020202020204" pitchFamily="34" charset="0"/>
                <a:ea typeface="Times New Roman" panose="02020603050405020304" pitchFamily="18" charset="0"/>
              </a:rPr>
              <a:t>Harst</a:t>
            </a:r>
            <a:r>
              <a:rPr lang="en-US" sz="2100" dirty="0">
                <a:solidFill>
                  <a:srgbClr val="222222"/>
                </a:solidFill>
                <a:effectLst/>
                <a:latin typeface="Arial" panose="020B0604020202020204" pitchFamily="34" charset="0"/>
                <a:ea typeface="Times New Roman" panose="02020603050405020304" pitchFamily="18" charset="0"/>
              </a:rPr>
              <a:t>, P., Reinders, M., &amp; van der </a:t>
            </a:r>
            <a:r>
              <a:rPr lang="en-US" sz="2100" dirty="0" err="1">
                <a:solidFill>
                  <a:srgbClr val="222222"/>
                </a:solidFill>
                <a:effectLst/>
                <a:latin typeface="Arial" panose="020B0604020202020204" pitchFamily="34" charset="0"/>
                <a:ea typeface="Times New Roman" panose="02020603050405020304" pitchFamily="18" charset="0"/>
              </a:rPr>
              <a:t>Bilt</a:t>
            </a:r>
            <a:r>
              <a:rPr lang="en-US" sz="2100" dirty="0">
                <a:solidFill>
                  <a:srgbClr val="222222"/>
                </a:solidFill>
                <a:effectLst/>
                <a:latin typeface="Arial" panose="020B0604020202020204" pitchFamily="34" charset="0"/>
                <a:ea typeface="Times New Roman" panose="02020603050405020304" pitchFamily="18" charset="0"/>
              </a:rPr>
              <a:t>, I. (2023). Data-efficient machine learning methods in the ME-TIME study: Rationale and design of a longitudinal study to detect atrial fibrillation and heart failure from wearables. </a:t>
            </a:r>
            <a:r>
              <a:rPr lang="en-US" sz="2100" i="1" dirty="0">
                <a:solidFill>
                  <a:srgbClr val="222222"/>
                </a:solidFill>
                <a:effectLst/>
                <a:latin typeface="Arial" panose="020B0604020202020204" pitchFamily="34" charset="0"/>
                <a:ea typeface="Times New Roman" panose="02020603050405020304" pitchFamily="18" charset="0"/>
              </a:rPr>
              <a:t>Cardiovascular Digital Health Journal</a:t>
            </a:r>
            <a:endParaRPr lang="en-IN" sz="2100" dirty="0">
              <a:effectLst/>
              <a:latin typeface="Times New Roman" panose="02020603050405020304" pitchFamily="18" charset="0"/>
              <a:ea typeface="Times New Roman" panose="02020603050405020304" pitchFamily="18" charset="0"/>
            </a:endParaRPr>
          </a:p>
          <a:p>
            <a:pPr marL="457200" indent="-457200" algn="just">
              <a:lnSpc>
                <a:spcPct val="120000"/>
              </a:lnSpc>
              <a:buFont typeface="+mj-lt"/>
              <a:buAutoNum type="arabicPeriod"/>
            </a:pPr>
            <a:r>
              <a:rPr lang="en-US" sz="2100" dirty="0">
                <a:solidFill>
                  <a:srgbClr val="222222"/>
                </a:solidFill>
                <a:effectLst/>
                <a:latin typeface="Arial" panose="020B0604020202020204" pitchFamily="34" charset="0"/>
                <a:ea typeface="Times New Roman" panose="02020603050405020304" pitchFamily="18" charset="0"/>
              </a:rPr>
              <a:t>Pires, I. M., Marques, G., Garcia, N. M., &amp; </a:t>
            </a:r>
            <a:r>
              <a:rPr lang="en-US" sz="2100" dirty="0" err="1">
                <a:solidFill>
                  <a:srgbClr val="222222"/>
                </a:solidFill>
                <a:effectLst/>
                <a:latin typeface="Arial" panose="020B0604020202020204" pitchFamily="34" charset="0"/>
                <a:ea typeface="Times New Roman" panose="02020603050405020304" pitchFamily="18" charset="0"/>
              </a:rPr>
              <a:t>Ponciano</a:t>
            </a:r>
            <a:r>
              <a:rPr lang="en-US" sz="2100" dirty="0">
                <a:solidFill>
                  <a:srgbClr val="222222"/>
                </a:solidFill>
                <a:effectLst/>
                <a:latin typeface="Arial" panose="020B0604020202020204" pitchFamily="34" charset="0"/>
                <a:ea typeface="Times New Roman" panose="02020603050405020304" pitchFamily="18" charset="0"/>
              </a:rPr>
              <a:t>, V. (2020). Machine learning for the evaluation of the presence of heart disease. </a:t>
            </a:r>
            <a:r>
              <a:rPr lang="en-US" sz="2100" i="1" dirty="0">
                <a:solidFill>
                  <a:srgbClr val="222222"/>
                </a:solidFill>
                <a:effectLst/>
                <a:latin typeface="Arial" panose="020B0604020202020204" pitchFamily="34" charset="0"/>
                <a:ea typeface="Times New Roman" panose="02020603050405020304" pitchFamily="18" charset="0"/>
              </a:rPr>
              <a:t>Procedia Computer Science</a:t>
            </a:r>
            <a:r>
              <a:rPr lang="en-US" sz="2100" dirty="0">
                <a:solidFill>
                  <a:srgbClr val="222222"/>
                </a:solidFill>
                <a:effectLst/>
                <a:latin typeface="Arial" panose="020B0604020202020204" pitchFamily="34" charset="0"/>
                <a:ea typeface="Times New Roman" panose="02020603050405020304" pitchFamily="18" charset="0"/>
              </a:rPr>
              <a:t>, </a:t>
            </a:r>
            <a:r>
              <a:rPr lang="en-US" sz="2100" i="1" dirty="0">
                <a:solidFill>
                  <a:srgbClr val="222222"/>
                </a:solidFill>
                <a:effectLst/>
                <a:latin typeface="Arial" panose="020B0604020202020204" pitchFamily="34" charset="0"/>
                <a:ea typeface="Times New Roman" panose="02020603050405020304" pitchFamily="18" charset="0"/>
              </a:rPr>
              <a:t>177</a:t>
            </a:r>
            <a:r>
              <a:rPr lang="en-US" sz="2100" dirty="0">
                <a:solidFill>
                  <a:srgbClr val="222222"/>
                </a:solidFill>
                <a:effectLst/>
                <a:latin typeface="Arial" panose="020B0604020202020204" pitchFamily="34" charset="0"/>
                <a:ea typeface="Times New Roman" panose="02020603050405020304" pitchFamily="18" charset="0"/>
              </a:rPr>
              <a:t>, 432-437.</a:t>
            </a:r>
          </a:p>
          <a:p>
            <a:pPr marL="457200" indent="-457200" algn="just">
              <a:lnSpc>
                <a:spcPct val="120000"/>
              </a:lnSpc>
              <a:buFont typeface="+mj-lt"/>
              <a:buAutoNum type="arabicPeriod"/>
            </a:pPr>
            <a:r>
              <a:rPr lang="en-US" sz="2100" dirty="0" err="1">
                <a:solidFill>
                  <a:srgbClr val="222222"/>
                </a:solidFill>
                <a:effectLst/>
                <a:latin typeface="Arial" panose="020B0604020202020204" pitchFamily="34" charset="0"/>
                <a:ea typeface="Times New Roman" panose="02020603050405020304" pitchFamily="18" charset="0"/>
              </a:rPr>
              <a:t>Rimal</a:t>
            </a:r>
            <a:r>
              <a:rPr lang="en-US" sz="2100" dirty="0">
                <a:solidFill>
                  <a:srgbClr val="222222"/>
                </a:solidFill>
                <a:effectLst/>
                <a:latin typeface="Arial" panose="020B0604020202020204" pitchFamily="34" charset="0"/>
                <a:ea typeface="Times New Roman" panose="02020603050405020304" pitchFamily="18" charset="0"/>
              </a:rPr>
              <a:t>, Y., </a:t>
            </a:r>
            <a:r>
              <a:rPr lang="en-US" sz="2100" dirty="0" err="1">
                <a:solidFill>
                  <a:srgbClr val="222222"/>
                </a:solidFill>
                <a:effectLst/>
                <a:latin typeface="Arial" panose="020B0604020202020204" pitchFamily="34" charset="0"/>
                <a:ea typeface="Times New Roman" panose="02020603050405020304" pitchFamily="18" charset="0"/>
              </a:rPr>
              <a:t>Paudel</a:t>
            </a:r>
            <a:r>
              <a:rPr lang="en-US" sz="2100" dirty="0">
                <a:solidFill>
                  <a:srgbClr val="222222"/>
                </a:solidFill>
                <a:effectLst/>
                <a:latin typeface="Arial" panose="020B0604020202020204" pitchFamily="34" charset="0"/>
                <a:ea typeface="Times New Roman" panose="02020603050405020304" pitchFamily="18" charset="0"/>
              </a:rPr>
              <a:t>, S., Sharma, N., &amp; </a:t>
            </a:r>
            <a:r>
              <a:rPr lang="en-US" sz="2100" dirty="0" err="1">
                <a:solidFill>
                  <a:srgbClr val="222222"/>
                </a:solidFill>
                <a:effectLst/>
                <a:latin typeface="Arial" panose="020B0604020202020204" pitchFamily="34" charset="0"/>
                <a:ea typeface="Times New Roman" panose="02020603050405020304" pitchFamily="18" charset="0"/>
              </a:rPr>
              <a:t>Alsadoon</a:t>
            </a:r>
            <a:r>
              <a:rPr lang="en-US" sz="2100" dirty="0">
                <a:solidFill>
                  <a:srgbClr val="222222"/>
                </a:solidFill>
                <a:effectLst/>
                <a:latin typeface="Arial" panose="020B0604020202020204" pitchFamily="34" charset="0"/>
                <a:ea typeface="Times New Roman" panose="02020603050405020304" pitchFamily="18" charset="0"/>
              </a:rPr>
              <a:t>, A. (2023). Machine learning model matters its accuracy: a comparative study of ensemble learning and </a:t>
            </a:r>
            <a:r>
              <a:rPr lang="en-US" sz="2100" dirty="0" err="1">
                <a:solidFill>
                  <a:srgbClr val="222222"/>
                </a:solidFill>
                <a:effectLst/>
                <a:latin typeface="Arial" panose="020B0604020202020204" pitchFamily="34" charset="0"/>
                <a:ea typeface="Times New Roman" panose="02020603050405020304" pitchFamily="18" charset="0"/>
              </a:rPr>
              <a:t>AutoML</a:t>
            </a:r>
            <a:r>
              <a:rPr lang="en-US" sz="2100" dirty="0">
                <a:solidFill>
                  <a:srgbClr val="222222"/>
                </a:solidFill>
                <a:effectLst/>
                <a:latin typeface="Arial" panose="020B0604020202020204" pitchFamily="34" charset="0"/>
                <a:ea typeface="Times New Roman" panose="02020603050405020304" pitchFamily="18" charset="0"/>
              </a:rPr>
              <a:t> using heart disease prediction. </a:t>
            </a:r>
            <a:r>
              <a:rPr lang="en-US" sz="2100" i="1" dirty="0">
                <a:solidFill>
                  <a:srgbClr val="222222"/>
                </a:solidFill>
                <a:effectLst/>
                <a:latin typeface="Arial" panose="020B0604020202020204" pitchFamily="34" charset="0"/>
                <a:ea typeface="Times New Roman" panose="02020603050405020304" pitchFamily="18" charset="0"/>
              </a:rPr>
              <a:t>Multimedia Tools and Applications</a:t>
            </a:r>
            <a:r>
              <a:rPr lang="en-US" sz="2100" dirty="0">
                <a:solidFill>
                  <a:srgbClr val="222222"/>
                </a:solidFill>
                <a:effectLst/>
                <a:latin typeface="Arial" panose="020B0604020202020204" pitchFamily="34" charset="0"/>
                <a:ea typeface="Times New Roman" panose="02020603050405020304" pitchFamily="18" charset="0"/>
              </a:rPr>
              <a:t>, 1-18</a:t>
            </a:r>
            <a:endParaRPr lang="en-IN" sz="2100" dirty="0">
              <a:effectLst/>
              <a:latin typeface="Times New Roman" panose="02020603050405020304" pitchFamily="18" charset="0"/>
              <a:ea typeface="Times New Roman" panose="02020603050405020304" pitchFamily="18" charset="0"/>
            </a:endParaRPr>
          </a:p>
          <a:p>
            <a:pPr marL="457200" indent="-457200" algn="just">
              <a:lnSpc>
                <a:spcPct val="120000"/>
              </a:lnSpc>
              <a:buFont typeface="+mj-lt"/>
              <a:buAutoNum type="arabicPeriod"/>
            </a:pPr>
            <a:endParaRPr lang="en-IN" sz="2100" dirty="0">
              <a:effectLst/>
              <a:latin typeface="Times New Roman" panose="02020603050405020304" pitchFamily="18" charset="0"/>
              <a:ea typeface="Times New Roman" panose="02020603050405020304" pitchFamily="18" charset="0"/>
            </a:endParaRPr>
          </a:p>
          <a:p>
            <a:pPr algn="just">
              <a:lnSpc>
                <a:spcPct val="120000"/>
              </a:lnSpc>
              <a:buFont typeface="+mj-lt"/>
              <a:buAutoNum type="arabicPeriod"/>
            </a:pPr>
            <a:endParaRPr lang="en-IN" sz="2100" dirty="0">
              <a:effectLst/>
              <a:latin typeface="Times New Roman" panose="02020603050405020304" pitchFamily="18" charset="0"/>
              <a:ea typeface="Times New Roman" panose="02020603050405020304" pitchFamily="18" charset="0"/>
            </a:endParaRPr>
          </a:p>
          <a:p>
            <a:pPr algn="just">
              <a:lnSpc>
                <a:spcPct val="120000"/>
              </a:lnSpc>
              <a:buFont typeface="+mj-lt"/>
              <a:buAutoNum type="arabicPeriod"/>
            </a:pPr>
            <a:endParaRPr lang="en-IN" sz="2100" dirty="0">
              <a:effectLst/>
              <a:latin typeface="Times New Roman" panose="02020603050405020304" pitchFamily="18" charset="0"/>
              <a:ea typeface="Times New Roman" panose="02020603050405020304" pitchFamily="18" charset="0"/>
            </a:endParaRPr>
          </a:p>
          <a:p>
            <a:pPr algn="just">
              <a:lnSpc>
                <a:spcPct val="120000"/>
              </a:lnSpc>
              <a:buFont typeface="+mj-lt"/>
              <a:buAutoNum type="arabicPeriod"/>
            </a:pPr>
            <a:endParaRPr lang="en-US" sz="2100" dirty="0">
              <a:solidFill>
                <a:srgbClr val="222222"/>
              </a:solidFill>
              <a:effectLst/>
              <a:latin typeface="Arial" panose="020B0604020202020204" pitchFamily="34" charset="0"/>
              <a:ea typeface="Times New Roman" panose="02020603050405020304" pitchFamily="18" charset="0"/>
            </a:endParaRPr>
          </a:p>
          <a:p>
            <a:pPr marL="342900" lvl="0" indent="-342900" algn="just">
              <a:lnSpc>
                <a:spcPct val="120000"/>
              </a:lnSpc>
              <a:buFont typeface="+mj-lt"/>
              <a:buAutoNum type="arabicPeriod"/>
            </a:pP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rabicPeriod"/>
            </a:pPr>
            <a:endParaRPr lang="en-IN"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87582"/>
            <a:ext cx="10668000" cy="4952997"/>
          </a:xfrm>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1374AB-C7F9-6FB3-CA94-FFC5A2BF3EAB}"/>
              </a:ext>
            </a:extLst>
          </p:cNvPr>
          <p:cNvGraphicFramePr>
            <a:graphicFrameLocks noGrp="1"/>
          </p:cNvGraphicFramePr>
          <p:nvPr>
            <p:extLst>
              <p:ext uri="{D42A27DB-BD31-4B8C-83A1-F6EECF244321}">
                <p14:modId xmlns:p14="http://schemas.microsoft.com/office/powerpoint/2010/main" val="1353707450"/>
              </p:ext>
            </p:extLst>
          </p:nvPr>
        </p:nvGraphicFramePr>
        <p:xfrm>
          <a:off x="820271" y="1089212"/>
          <a:ext cx="10690412" cy="5419825"/>
        </p:xfrm>
        <a:graphic>
          <a:graphicData uri="http://schemas.openxmlformats.org/drawingml/2006/table">
            <a:tbl>
              <a:tblPr firstRow="1" firstCol="1" bandRow="1">
                <a:tableStyleId>{5940675A-B579-460E-94D1-54222C63F5DA}</a:tableStyleId>
              </a:tblPr>
              <a:tblGrid>
                <a:gridCol w="2559688">
                  <a:extLst>
                    <a:ext uri="{9D8B030D-6E8A-4147-A177-3AD203B41FA5}">
                      <a16:colId xmlns:a16="http://schemas.microsoft.com/office/drawing/2014/main" val="1476050505"/>
                    </a:ext>
                  </a:extLst>
                </a:gridCol>
                <a:gridCol w="758397">
                  <a:extLst>
                    <a:ext uri="{9D8B030D-6E8A-4147-A177-3AD203B41FA5}">
                      <a16:colId xmlns:a16="http://schemas.microsoft.com/office/drawing/2014/main" val="3560242883"/>
                    </a:ext>
                  </a:extLst>
                </a:gridCol>
                <a:gridCol w="2316232">
                  <a:extLst>
                    <a:ext uri="{9D8B030D-6E8A-4147-A177-3AD203B41FA5}">
                      <a16:colId xmlns:a16="http://schemas.microsoft.com/office/drawing/2014/main" val="4005082219"/>
                    </a:ext>
                  </a:extLst>
                </a:gridCol>
                <a:gridCol w="2666645">
                  <a:extLst>
                    <a:ext uri="{9D8B030D-6E8A-4147-A177-3AD203B41FA5}">
                      <a16:colId xmlns:a16="http://schemas.microsoft.com/office/drawing/2014/main" val="376531372"/>
                    </a:ext>
                  </a:extLst>
                </a:gridCol>
                <a:gridCol w="2389450">
                  <a:extLst>
                    <a:ext uri="{9D8B030D-6E8A-4147-A177-3AD203B41FA5}">
                      <a16:colId xmlns:a16="http://schemas.microsoft.com/office/drawing/2014/main" val="4273600841"/>
                    </a:ext>
                  </a:extLst>
                </a:gridCol>
              </a:tblGrid>
              <a:tr h="174680">
                <a:tc>
                  <a:txBody>
                    <a:bodyPr/>
                    <a:lstStyle/>
                    <a:p>
                      <a:pPr algn="just"/>
                      <a:r>
                        <a:rPr lang="en-US" sz="1600" b="0" dirty="0">
                          <a:effectLst/>
                          <a:latin typeface="Times New Roman" panose="02020603050405020304" pitchFamily="18" charset="0"/>
                          <a:cs typeface="Times New Roman" panose="02020603050405020304" pitchFamily="18" charset="0"/>
                        </a:rPr>
                        <a:t>Author</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YOP</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Aim</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Technologies Used</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Drawbacks</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53687497"/>
                  </a:ext>
                </a:extLst>
              </a:tr>
              <a:tr h="103220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Victor Chang,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Vallabhanent</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Rupa Bhavani, Ariel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Qianwen</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Xu, MA Hossain </a:t>
                      </a:r>
                    </a:p>
                    <a:p>
                      <a:pPr algn="just"/>
                      <a:r>
                        <a:rPr lang="en-US" sz="1600" b="0" dirty="0">
                          <a:effectLst/>
                          <a:latin typeface="Times New Roman" panose="02020603050405020304" pitchFamily="18" charset="0"/>
                          <a:cs typeface="Times New Roman" panose="02020603050405020304" pitchFamily="18" charset="0"/>
                        </a:rPr>
                        <a:t> [4]</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2022</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An artificial intelligence model for heart disease detection using machine learning algorithms </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Machine learning algorithms such as naive Bayes, random forest classification, logistic regression and decision trees.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Privacy concerns, Access control, Cost</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734033764"/>
                  </a:ext>
                </a:extLst>
              </a:tr>
              <a:tr h="1720341">
                <a:tc>
                  <a:txBody>
                    <a:bodyPr/>
                    <a:lstStyle/>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Md Mamun Ali, Bikash Kumar Paul, Kawsar Ahmed, Francis M. Bui, Julian M. W. Quinn, Mohammad Ali Moni</a:t>
                      </a:r>
                    </a:p>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600" b="0" dirty="0">
                          <a:effectLst/>
                          <a:latin typeface="Times New Roman" panose="02020603050405020304" pitchFamily="18" charset="0"/>
                          <a:cs typeface="Times New Roman" panose="02020603050405020304" pitchFamily="18" charset="0"/>
                        </a:rPr>
                        <a:t>2021</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Heart disease prediction using supervised machine learning algorithms: Performance analysis and comparison.</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machine learning algorithms(</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k-nearest neighbor (KNN), decision tree (DT) and random forests (RF)</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and data mining approaches6</a:t>
                      </a:r>
                    </a:p>
                    <a:p>
                      <a:pPr algn="just"/>
                      <a:r>
                        <a:rPr lang="en-US" sz="1600" b="0" dirty="0">
                          <a:effectLst/>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Dataset Source and Limitations, Ethical Considerations</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43535609"/>
                  </a:ext>
                </a:extLst>
              </a:tr>
              <a:tr h="223644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Manoj Diwakar,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Amrendra</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Tripathi, Kapil Joshi, Minakshi Memoria,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Prabhishek</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 Singh, Neeraj </a:t>
                      </a:r>
                      <a:r>
                        <a:rPr lang="en-IN" sz="1600" b="0" kern="1200" dirty="0" err="1">
                          <a:solidFill>
                            <a:schemeClr val="tx1"/>
                          </a:solidFill>
                          <a:effectLst/>
                          <a:latin typeface="Times New Roman" panose="02020603050405020304" pitchFamily="18" charset="0"/>
                          <a:ea typeface="+mn-ea"/>
                          <a:cs typeface="Times New Roman" panose="02020603050405020304" pitchFamily="18" charset="0"/>
                        </a:rPr>
                        <a:t>kumar</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41275" marR="41275" marT="0" marB="0"/>
                </a:tc>
                <a:tc>
                  <a:txBody>
                    <a:bodyPr/>
                    <a:lstStyle/>
                    <a:p>
                      <a:pPr algn="just"/>
                      <a:r>
                        <a:rPr lang="en-US" sz="1600" b="0" dirty="0">
                          <a:effectLst/>
                          <a:latin typeface="Times New Roman" panose="02020603050405020304" pitchFamily="18" charset="0"/>
                          <a:cs typeface="Times New Roman" panose="02020603050405020304" pitchFamily="18" charset="0"/>
                        </a:rPr>
                        <a:t>2020</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Latest trends on heart disease prediction using machine learning and image fusion</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600" b="0" dirty="0">
                          <a:effectLst/>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Machine learning algorithms(</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Naive bayes, Artificial neural network, K-nearest Neighbour Support vector machine,</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and image fusion techniques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600" b="0" dirty="0">
                          <a:effectLst/>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Limited Discussion of Results, Lack of Detailed Methodology</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499234448"/>
                  </a:ext>
                </a:extLst>
              </a:tr>
            </a:tbl>
          </a:graphicData>
        </a:graphic>
      </p:graphicFrame>
      <p:sp>
        <p:nvSpPr>
          <p:cNvPr id="4" name="TextBox 3">
            <a:extLst>
              <a:ext uri="{FF2B5EF4-FFF2-40B4-BE49-F238E27FC236}">
                <a16:creationId xmlns:a16="http://schemas.microsoft.com/office/drawing/2014/main" id="{DF283071-F993-6F43-83C5-96E11FC4BAF6}"/>
              </a:ext>
            </a:extLst>
          </p:cNvPr>
          <p:cNvSpPr txBox="1"/>
          <p:nvPr/>
        </p:nvSpPr>
        <p:spPr>
          <a:xfrm>
            <a:off x="820271" y="268941"/>
            <a:ext cx="8202705" cy="800219"/>
          </a:xfrm>
          <a:prstGeom prst="rect">
            <a:avLst/>
          </a:prstGeom>
          <a:noFill/>
        </p:spPr>
        <p:txBody>
          <a:bodyPr wrap="square" rtlCol="0">
            <a:spAutoFit/>
          </a:bodyPr>
          <a:lstStyle/>
          <a:p>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Literature</a:t>
            </a:r>
            <a:r>
              <a:rPr lang="en-GB" sz="2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Review</a:t>
            </a:r>
            <a:endParaRPr lang="en-IN"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359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1374AB-C7F9-6FB3-CA94-FFC5A2BF3EAB}"/>
              </a:ext>
            </a:extLst>
          </p:cNvPr>
          <p:cNvGraphicFramePr>
            <a:graphicFrameLocks noGrp="1"/>
          </p:cNvGraphicFramePr>
          <p:nvPr>
            <p:extLst>
              <p:ext uri="{D42A27DB-BD31-4B8C-83A1-F6EECF244321}">
                <p14:modId xmlns:p14="http://schemas.microsoft.com/office/powerpoint/2010/main" val="1746442530"/>
              </p:ext>
            </p:extLst>
          </p:nvPr>
        </p:nvGraphicFramePr>
        <p:xfrm>
          <a:off x="820271" y="1089212"/>
          <a:ext cx="10690412" cy="5791223"/>
        </p:xfrm>
        <a:graphic>
          <a:graphicData uri="http://schemas.openxmlformats.org/drawingml/2006/table">
            <a:tbl>
              <a:tblPr firstRow="1" firstCol="1" bandRow="1">
                <a:tableStyleId>{5940675A-B579-460E-94D1-54222C63F5DA}</a:tableStyleId>
              </a:tblPr>
              <a:tblGrid>
                <a:gridCol w="2559688">
                  <a:extLst>
                    <a:ext uri="{9D8B030D-6E8A-4147-A177-3AD203B41FA5}">
                      <a16:colId xmlns:a16="http://schemas.microsoft.com/office/drawing/2014/main" val="1476050505"/>
                    </a:ext>
                  </a:extLst>
                </a:gridCol>
                <a:gridCol w="758397">
                  <a:extLst>
                    <a:ext uri="{9D8B030D-6E8A-4147-A177-3AD203B41FA5}">
                      <a16:colId xmlns:a16="http://schemas.microsoft.com/office/drawing/2014/main" val="3560242883"/>
                    </a:ext>
                  </a:extLst>
                </a:gridCol>
                <a:gridCol w="1939715">
                  <a:extLst>
                    <a:ext uri="{9D8B030D-6E8A-4147-A177-3AD203B41FA5}">
                      <a16:colId xmlns:a16="http://schemas.microsoft.com/office/drawing/2014/main" val="4005082219"/>
                    </a:ext>
                  </a:extLst>
                </a:gridCol>
                <a:gridCol w="2904564">
                  <a:extLst>
                    <a:ext uri="{9D8B030D-6E8A-4147-A177-3AD203B41FA5}">
                      <a16:colId xmlns:a16="http://schemas.microsoft.com/office/drawing/2014/main" val="376531372"/>
                    </a:ext>
                  </a:extLst>
                </a:gridCol>
                <a:gridCol w="2528048">
                  <a:extLst>
                    <a:ext uri="{9D8B030D-6E8A-4147-A177-3AD203B41FA5}">
                      <a16:colId xmlns:a16="http://schemas.microsoft.com/office/drawing/2014/main" val="4273600841"/>
                    </a:ext>
                  </a:extLst>
                </a:gridCol>
              </a:tblGrid>
              <a:tr h="214383">
                <a:tc>
                  <a:txBody>
                    <a:bodyPr/>
                    <a:lstStyle/>
                    <a:p>
                      <a:pPr algn="just"/>
                      <a:r>
                        <a:rPr lang="en-US" sz="1600" b="0">
                          <a:effectLst/>
                          <a:latin typeface="Times New Roman" panose="02020603050405020304" pitchFamily="18" charset="0"/>
                          <a:cs typeface="Times New Roman" panose="02020603050405020304" pitchFamily="18" charset="0"/>
                        </a:rPr>
                        <a:t>Author</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YOP</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Aim</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Technologies Used</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Drawbacks</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53687497"/>
                  </a:ext>
                </a:extLst>
              </a:tr>
              <a:tr h="15006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BR" sz="1600" b="0" kern="1200" dirty="0">
                          <a:solidFill>
                            <a:schemeClr val="tx1"/>
                          </a:solidFill>
                          <a:effectLst/>
                          <a:latin typeface="Times New Roman" panose="02020603050405020304" pitchFamily="18" charset="0"/>
                          <a:ea typeface="+mn-ea"/>
                          <a:cs typeface="Times New Roman" panose="02020603050405020304" pitchFamily="18" charset="0"/>
                        </a:rPr>
                        <a:t>Ivan Miguel Pires, Gonçalo Marques, Nuno M. Garcia and Vasco Ponciano</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41275" marR="41275" marT="0" marB="0"/>
                </a:tc>
                <a:tc>
                  <a:txBody>
                    <a:bodyPr/>
                    <a:lstStyle/>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for the evaluation of the presence of heart disease</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artificial intelligence methods, including Neural Network, Decision Tree, k-Nearest Neighbour, Combined nomenclature rule inducer, Support Vector Machine, and Stochastic Gradient Descent</a:t>
                      </a: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Dataset Characteristics and Limitations, Limited Comparative Analysis</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734033764"/>
                  </a:ext>
                </a:extLst>
              </a:tr>
              <a:tr h="128629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i-FI" sz="1600" b="0" kern="1200" dirty="0">
                          <a:solidFill>
                            <a:schemeClr val="tx1"/>
                          </a:solidFill>
                          <a:effectLst/>
                          <a:latin typeface="Times New Roman" panose="02020603050405020304" pitchFamily="18" charset="0"/>
                          <a:ea typeface="+mn-ea"/>
                          <a:cs typeface="Times New Roman" panose="02020603050405020304" pitchFamily="18" charset="0"/>
                        </a:rPr>
                        <a:t>Rahul Katarya and Sunit Kumar Meena</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41275" marR="41275" marT="0" marB="0"/>
                </a:tc>
                <a:tc>
                  <a:txBody>
                    <a:bodyPr/>
                    <a:lstStyle/>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Machine Learning Techniques for Heart Disease Prediction: A Comparative Study and Analysis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Logistic Regression, K‑Nearest Neighbour, Support Vector Machine, Naïve Bayes, Decision Trees, Random Forest, Artificial Neural Network,</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Evaluation Metrics, Algorithm Choice</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43535609"/>
                  </a:ext>
                </a:extLst>
              </a:tr>
              <a:tr h="237746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Priya R. L, S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Vinila</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Jinny, Yash Vijay Mate</a:t>
                      </a: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41275" marR="41275" marT="0" marB="0"/>
                </a:tc>
                <a:tc>
                  <a:txBody>
                    <a:bodyPr/>
                    <a:lstStyle/>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2020</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Early prediction model for coronary heart disease using genetic algorithms, hyper‑parameter optimization and machine learning techniques</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machine learning algorithms along with modern Gradient Boosting approaches,</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hyper parameter optimization techniques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An imbalanced dataset used</a:t>
                      </a: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3475310321"/>
                  </a:ext>
                </a:extLst>
              </a:tr>
            </a:tbl>
          </a:graphicData>
        </a:graphic>
      </p:graphicFrame>
      <p:sp>
        <p:nvSpPr>
          <p:cNvPr id="4" name="TextBox 3">
            <a:extLst>
              <a:ext uri="{FF2B5EF4-FFF2-40B4-BE49-F238E27FC236}">
                <a16:creationId xmlns:a16="http://schemas.microsoft.com/office/drawing/2014/main" id="{6FCB879F-FA20-C608-4359-5AFF58239072}"/>
              </a:ext>
            </a:extLst>
          </p:cNvPr>
          <p:cNvSpPr txBox="1"/>
          <p:nvPr/>
        </p:nvSpPr>
        <p:spPr>
          <a:xfrm>
            <a:off x="820271" y="268941"/>
            <a:ext cx="8202705" cy="800219"/>
          </a:xfrm>
          <a:prstGeom prst="rect">
            <a:avLst/>
          </a:prstGeom>
          <a:noFill/>
        </p:spPr>
        <p:txBody>
          <a:bodyPr wrap="square" rtlCol="0">
            <a:spAutoFit/>
          </a:bodyPr>
          <a:lstStyle/>
          <a:p>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Literature</a:t>
            </a:r>
            <a:r>
              <a:rPr lang="en-GB" sz="2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Review</a:t>
            </a:r>
            <a:endParaRPr lang="en-IN"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15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1374AB-C7F9-6FB3-CA94-FFC5A2BF3EAB}"/>
              </a:ext>
            </a:extLst>
          </p:cNvPr>
          <p:cNvGraphicFramePr>
            <a:graphicFrameLocks noGrp="1"/>
          </p:cNvGraphicFramePr>
          <p:nvPr>
            <p:extLst>
              <p:ext uri="{D42A27DB-BD31-4B8C-83A1-F6EECF244321}">
                <p14:modId xmlns:p14="http://schemas.microsoft.com/office/powerpoint/2010/main" val="929547271"/>
              </p:ext>
            </p:extLst>
          </p:nvPr>
        </p:nvGraphicFramePr>
        <p:xfrm>
          <a:off x="750794" y="1007606"/>
          <a:ext cx="10690412" cy="5581454"/>
        </p:xfrm>
        <a:graphic>
          <a:graphicData uri="http://schemas.openxmlformats.org/drawingml/2006/table">
            <a:tbl>
              <a:tblPr firstRow="1" firstCol="1" bandRow="1">
                <a:tableStyleId>{5940675A-B579-460E-94D1-54222C63F5DA}</a:tableStyleId>
              </a:tblPr>
              <a:tblGrid>
                <a:gridCol w="2559688">
                  <a:extLst>
                    <a:ext uri="{9D8B030D-6E8A-4147-A177-3AD203B41FA5}">
                      <a16:colId xmlns:a16="http://schemas.microsoft.com/office/drawing/2014/main" val="1476050505"/>
                    </a:ext>
                  </a:extLst>
                </a:gridCol>
                <a:gridCol w="758397">
                  <a:extLst>
                    <a:ext uri="{9D8B030D-6E8A-4147-A177-3AD203B41FA5}">
                      <a16:colId xmlns:a16="http://schemas.microsoft.com/office/drawing/2014/main" val="3560242883"/>
                    </a:ext>
                  </a:extLst>
                </a:gridCol>
                <a:gridCol w="2237792">
                  <a:extLst>
                    <a:ext uri="{9D8B030D-6E8A-4147-A177-3AD203B41FA5}">
                      <a16:colId xmlns:a16="http://schemas.microsoft.com/office/drawing/2014/main" val="4005082219"/>
                    </a:ext>
                  </a:extLst>
                </a:gridCol>
                <a:gridCol w="2606487">
                  <a:extLst>
                    <a:ext uri="{9D8B030D-6E8A-4147-A177-3AD203B41FA5}">
                      <a16:colId xmlns:a16="http://schemas.microsoft.com/office/drawing/2014/main" val="376531372"/>
                    </a:ext>
                  </a:extLst>
                </a:gridCol>
                <a:gridCol w="2528048">
                  <a:extLst>
                    <a:ext uri="{9D8B030D-6E8A-4147-A177-3AD203B41FA5}">
                      <a16:colId xmlns:a16="http://schemas.microsoft.com/office/drawing/2014/main" val="4273600841"/>
                    </a:ext>
                  </a:extLst>
                </a:gridCol>
              </a:tblGrid>
              <a:tr h="282717">
                <a:tc>
                  <a:txBody>
                    <a:bodyPr/>
                    <a:lstStyle/>
                    <a:p>
                      <a:pPr algn="just"/>
                      <a:r>
                        <a:rPr lang="en-US" sz="1600" b="0" dirty="0">
                          <a:effectLst/>
                          <a:latin typeface="Times New Roman" panose="02020603050405020304" pitchFamily="18" charset="0"/>
                          <a:cs typeface="Times New Roman" panose="02020603050405020304" pitchFamily="18" charset="0"/>
                        </a:rPr>
                        <a:t>Author</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YOP</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Aim</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a:effectLst/>
                          <a:latin typeface="Times New Roman" panose="02020603050405020304" pitchFamily="18" charset="0"/>
                          <a:cs typeface="Times New Roman" panose="02020603050405020304" pitchFamily="18" charset="0"/>
                        </a:rPr>
                        <a:t> Technologies Used</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r>
                        <a:rPr lang="en-US" sz="1600" b="0" dirty="0">
                          <a:effectLst/>
                          <a:latin typeface="Times New Roman" panose="02020603050405020304" pitchFamily="18" charset="0"/>
                          <a:cs typeface="Times New Roman" panose="02020603050405020304" pitchFamily="18" charset="0"/>
                        </a:rPr>
                        <a:t> Drawbacks</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53687497"/>
                  </a:ext>
                </a:extLst>
              </a:tr>
              <a:tr h="230596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Hager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Ahmed,Eman</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M.G.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Younis,Abdeltawab</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Hendawi,Abdelmgeid</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 Ali</a:t>
                      </a: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41275" marR="41275" marT="0" marB="0"/>
                </a:tc>
                <a:tc>
                  <a:txBody>
                    <a:bodyPr/>
                    <a:lstStyle/>
                    <a:p>
                      <a:pPr algn="just"/>
                      <a:r>
                        <a:rPr lang="en-US" sz="1600" kern="1200" dirty="0">
                          <a:solidFill>
                            <a:schemeClr val="tx1"/>
                          </a:solidFill>
                          <a:effectLst/>
                          <a:latin typeface="Times New Roman" panose="02020603050405020304" pitchFamily="18" charset="0"/>
                          <a:ea typeface="+mn-ea"/>
                          <a:cs typeface="Times New Roman" panose="02020603050405020304" pitchFamily="18" charset="0"/>
                        </a:rPr>
                        <a:t>2019</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Heart Disease Identification from Patients’ Social Posts, Machine Learning Solution on Spark.</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machine learning algorithms, hyperparameter tuning and cross-validation, feature selection algorithms,</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 Apache Spark and Apache Kafka</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1275" marR="41275" marT="0" marB="0"/>
                </a:tc>
                <a:tc>
                  <a:txBody>
                    <a:bodyPr/>
                    <a:lstStyle/>
                    <a:p>
                      <a:pPr algn="just"/>
                      <a:r>
                        <a:rPr lang="en-US" sz="1600" kern="1200" dirty="0">
                          <a:solidFill>
                            <a:schemeClr val="tx1"/>
                          </a:solidFill>
                          <a:effectLst/>
                          <a:latin typeface="Times New Roman" panose="02020603050405020304" pitchFamily="18" charset="0"/>
                          <a:ea typeface="+mn-ea"/>
                          <a:cs typeface="Times New Roman" panose="02020603050405020304" pitchFamily="18" charset="0"/>
                        </a:rPr>
                        <a:t>Limited Generalizability, Lack of Comprehensive Comparison</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734033764"/>
                  </a:ext>
                </a:extLst>
              </a:tr>
              <a:tr h="2992776">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Megha Bhushan,</a:t>
                      </a:r>
                    </a:p>
                    <a:p>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Akkshat</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Pandit,</a:t>
                      </a:r>
                    </a:p>
                    <a:p>
                      <a:r>
                        <a:rPr lang="en-IN" sz="1600" kern="1200" dirty="0">
                          <a:solidFill>
                            <a:schemeClr val="tx1"/>
                          </a:solidFill>
                          <a:effectLst/>
                          <a:latin typeface="Times New Roman" panose="02020603050405020304" pitchFamily="18" charset="0"/>
                          <a:ea typeface="+mn-ea"/>
                          <a:cs typeface="Times New Roman" panose="02020603050405020304" pitchFamily="18" charset="0"/>
                        </a:rPr>
                        <a:t>Ayush Garg</a:t>
                      </a:r>
                    </a:p>
                    <a:p>
                      <a:pPr algn="just"/>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41275" marR="41275" marT="0" marB="0"/>
                </a:tc>
                <a:tc>
                  <a:txBody>
                    <a:bodyPr/>
                    <a:lstStyle/>
                    <a:p>
                      <a:pPr algn="just"/>
                      <a:r>
                        <a:rPr lang="en-US" sz="1600" kern="1200" dirty="0">
                          <a:solidFill>
                            <a:schemeClr val="tx1"/>
                          </a:solidFill>
                          <a:effectLst/>
                          <a:latin typeface="Times New Roman" panose="02020603050405020304" pitchFamily="18" charset="0"/>
                          <a:ea typeface="+mn-ea"/>
                          <a:cs typeface="Times New Roman" panose="02020603050405020304" pitchFamily="18" charset="0"/>
                        </a:rPr>
                        <a:t>2019</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600" kern="1200" dirty="0">
                          <a:solidFill>
                            <a:schemeClr val="tx1"/>
                          </a:solidFill>
                          <a:effectLst/>
                          <a:latin typeface="Times New Roman" panose="02020603050405020304" pitchFamily="18" charset="0"/>
                          <a:ea typeface="+mn-ea"/>
                          <a:cs typeface="Times New Roman" panose="02020603050405020304" pitchFamily="18" charset="0"/>
                        </a:rPr>
                        <a:t>Machine learning and deep learning techniques for the analysis of heart disease: a systematic literature review, open challenges and future directions</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Machine Learning and Deep Learning algorithms such as Convolutional Neural Networks (CNNs), recurrent neural networks, deep belief networks, long short-term memory.</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dataset size (smaller for DL model), unavailability of some of the risk factors in the datasets and confidence intervals were wide</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2043535609"/>
                  </a:ext>
                </a:extLst>
              </a:tr>
            </a:tbl>
          </a:graphicData>
        </a:graphic>
      </p:graphicFrame>
      <p:sp>
        <p:nvSpPr>
          <p:cNvPr id="4" name="TextBox 3">
            <a:extLst>
              <a:ext uri="{FF2B5EF4-FFF2-40B4-BE49-F238E27FC236}">
                <a16:creationId xmlns:a16="http://schemas.microsoft.com/office/drawing/2014/main" id="{BA3E8EC9-FEE7-CAD7-072D-6F8910923812}"/>
              </a:ext>
            </a:extLst>
          </p:cNvPr>
          <p:cNvSpPr txBox="1"/>
          <p:nvPr/>
        </p:nvSpPr>
        <p:spPr>
          <a:xfrm>
            <a:off x="820271" y="268941"/>
            <a:ext cx="8202705" cy="800219"/>
          </a:xfrm>
          <a:prstGeom prst="rect">
            <a:avLst/>
          </a:prstGeom>
          <a:noFill/>
        </p:spPr>
        <p:txBody>
          <a:bodyPr wrap="square" rtlCol="0">
            <a:spAutoFit/>
          </a:bodyPr>
          <a:lstStyle/>
          <a:p>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Literature</a:t>
            </a:r>
            <a:r>
              <a:rPr lang="en-GB" sz="2800" dirty="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GB"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rPr>
              <a:t>Review</a:t>
            </a:r>
            <a:endParaRPr lang="en-IN" sz="2800" b="1"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764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74D8-8A08-3D9B-F889-A87FEA0B3596}"/>
              </a:ext>
            </a:extLst>
          </p:cNvPr>
          <p:cNvSpPr>
            <a:spLocks noGrp="1"/>
          </p:cNvSpPr>
          <p:nvPr>
            <p:ph type="title"/>
          </p:nvPr>
        </p:nvSpPr>
        <p:spPr/>
        <p:txBody>
          <a:bodyPr/>
          <a:lstStyle/>
          <a:p>
            <a:r>
              <a:rPr lang="en-IN" dirty="0"/>
              <a:t>Drawbacks of Existing System</a:t>
            </a:r>
          </a:p>
        </p:txBody>
      </p:sp>
      <p:sp>
        <p:nvSpPr>
          <p:cNvPr id="3" name="Content Placeholder 2">
            <a:extLst>
              <a:ext uri="{FF2B5EF4-FFF2-40B4-BE49-F238E27FC236}">
                <a16:creationId xmlns:a16="http://schemas.microsoft.com/office/drawing/2014/main" id="{00EC6755-C86D-C3DB-9207-FBDB62088A2A}"/>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Biased Model Performance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Misclassification</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Overfitting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Misleading Evaluation Metrics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71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7DEC-C15A-0F97-4EC5-A43A9F0CD80A}"/>
              </a:ext>
            </a:extLst>
          </p:cNvPr>
          <p:cNvSpPr>
            <a:spLocks noGrp="1"/>
          </p:cNvSpPr>
          <p:nvPr>
            <p:ph type="title"/>
          </p:nvPr>
        </p:nvSpPr>
        <p:spPr/>
        <p:txBody>
          <a:bodyPr/>
          <a:lstStyle/>
          <a:p>
            <a:r>
              <a:rPr lang="en-US" sz="2400" dirty="0">
                <a:effectLst/>
              </a:rPr>
              <a:t>PROPOSED METHODOLOGY</a:t>
            </a:r>
            <a:endParaRPr lang="en-IN" sz="2400" dirty="0"/>
          </a:p>
        </p:txBody>
      </p:sp>
      <p:sp>
        <p:nvSpPr>
          <p:cNvPr id="3" name="Content Placeholder 2">
            <a:extLst>
              <a:ext uri="{FF2B5EF4-FFF2-40B4-BE49-F238E27FC236}">
                <a16:creationId xmlns:a16="http://schemas.microsoft.com/office/drawing/2014/main" id="{4E4CC3D4-B593-5D1A-33A6-0A4578A6E9EE}"/>
              </a:ext>
            </a:extLst>
          </p:cNvPr>
          <p:cNvSpPr>
            <a:spLocks noGrp="1"/>
          </p:cNvSpPr>
          <p:nvPr>
            <p:ph idx="1"/>
          </p:nvPr>
        </p:nvSpPr>
        <p:spPr/>
        <p:txBody>
          <a:bodyPr/>
          <a:lstStyle/>
          <a:p>
            <a:r>
              <a:rPr lang="en-IN" sz="1800" b="1" dirty="0">
                <a:latin typeface="Times New Roman" panose="02020603050405020304" pitchFamily="18" charset="0"/>
                <a:cs typeface="Times New Roman" panose="02020603050405020304" pitchFamily="18" charset="0"/>
              </a:rPr>
              <a:t>Creation of Hybrid Model: </a:t>
            </a:r>
          </a:p>
          <a:p>
            <a:r>
              <a:rPr lang="en-IN" sz="1800" dirty="0">
                <a:latin typeface="Times New Roman" panose="02020603050405020304" pitchFamily="18" charset="0"/>
                <a:cs typeface="Times New Roman" panose="02020603050405020304" pitchFamily="18" charset="0"/>
              </a:rPr>
              <a:t>A hybrid model using a voting classifier amalgamating Logistic Regression, </a:t>
            </a:r>
            <a:r>
              <a:rPr lang="en-IN" sz="1800" dirty="0" err="1">
                <a:latin typeface="Times New Roman" panose="02020603050405020304" pitchFamily="18" charset="0"/>
                <a:cs typeface="Times New Roman" panose="02020603050405020304" pitchFamily="18" charset="0"/>
              </a:rPr>
              <a:t>CatBoost</a:t>
            </a:r>
            <a:r>
              <a:rPr lang="en-IN" sz="1800" dirty="0">
                <a:latin typeface="Times New Roman" panose="02020603050405020304" pitchFamily="18" charset="0"/>
                <a:cs typeface="Times New Roman" panose="02020603050405020304" pitchFamily="18" charset="0"/>
              </a:rPr>
              <a:t>, and Random Forest strengths was crafted.</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Hybrid Model Evaluation: </a:t>
            </a:r>
          </a:p>
          <a:p>
            <a:r>
              <a:rPr lang="en-IN" sz="1800" dirty="0">
                <a:latin typeface="Times New Roman" panose="02020603050405020304" pitchFamily="18" charset="0"/>
                <a:cs typeface="Times New Roman" panose="02020603050405020304" pitchFamily="18" charset="0"/>
              </a:rPr>
              <a:t>The Voting Classifier achieved impressive metrics: </a:t>
            </a:r>
          </a:p>
          <a:p>
            <a:r>
              <a:rPr lang="en-IN" sz="1800" dirty="0">
                <a:latin typeface="Times New Roman" panose="02020603050405020304" pitchFamily="18" charset="0"/>
                <a:cs typeface="Times New Roman" panose="02020603050405020304" pitchFamily="18" charset="0"/>
              </a:rPr>
              <a:t>97% accuracy</a:t>
            </a:r>
          </a:p>
          <a:p>
            <a:r>
              <a:rPr lang="en-IN" sz="1800" dirty="0">
                <a:latin typeface="Times New Roman" panose="02020603050405020304" pitchFamily="18" charset="0"/>
                <a:cs typeface="Times New Roman" panose="02020603050405020304" pitchFamily="18" charset="0"/>
              </a:rPr>
              <a:t>99% precision,</a:t>
            </a:r>
          </a:p>
          <a:p>
            <a:r>
              <a:rPr lang="en-IN" sz="1800" dirty="0">
                <a:latin typeface="Times New Roman" panose="02020603050405020304" pitchFamily="18" charset="0"/>
                <a:cs typeface="Times New Roman" panose="02020603050405020304" pitchFamily="18" charset="0"/>
              </a:rPr>
              <a:t>95% recall and </a:t>
            </a:r>
          </a:p>
          <a:p>
            <a:r>
              <a:rPr lang="en-IN" sz="1800" dirty="0">
                <a:latin typeface="Times New Roman" panose="02020603050405020304" pitchFamily="18" charset="0"/>
                <a:cs typeface="Times New Roman" panose="02020603050405020304" pitchFamily="18" charset="0"/>
              </a:rPr>
              <a:t>97% F1 score</a:t>
            </a:r>
            <a:r>
              <a:rPr lang="en-IN" dirty="0"/>
              <a:t>.</a:t>
            </a:r>
          </a:p>
        </p:txBody>
      </p:sp>
    </p:spTree>
    <p:extLst>
      <p:ext uri="{BB962C8B-B14F-4D97-AF65-F5344CB8AC3E}">
        <p14:creationId xmlns:p14="http://schemas.microsoft.com/office/powerpoint/2010/main" val="215883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primary objective of this project is to leverage machine learning techniques for the accurate prediction of heart disease</a:t>
            </a:r>
            <a:r>
              <a:rPr lang="en-US" sz="2800" dirty="0">
                <a:effectLst/>
                <a:latin typeface="Times New Roman" panose="02020603050405020304" pitchFamily="18" charset="0"/>
                <a:ea typeface="Times New Roman" panose="02020603050405020304" pitchFamily="18" charset="0"/>
              </a:rPr>
              <a:t>.</a:t>
            </a:r>
            <a:endParaRPr lang="en-GB" sz="3600"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10791</TotalTime>
  <Words>2437</Words>
  <Application>Microsoft Office PowerPoint</Application>
  <PresentationFormat>Widescreen</PresentationFormat>
  <Paragraphs>311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Bookman Old Style</vt:lpstr>
      <vt:lpstr>Söhne</vt:lpstr>
      <vt:lpstr>Times New Roman</vt:lpstr>
      <vt:lpstr>Verdana</vt:lpstr>
      <vt:lpstr>Bioinformatics</vt:lpstr>
      <vt:lpstr>Topic : Heart Disease Prediction using Machine Learning                     </vt:lpstr>
      <vt:lpstr>Introduction</vt:lpstr>
      <vt:lpstr>PowerPoint Presentation</vt:lpstr>
      <vt:lpstr>PowerPoint Presentation</vt:lpstr>
      <vt:lpstr>PowerPoint Presentation</vt:lpstr>
      <vt:lpstr>PowerPoint Presentation</vt:lpstr>
      <vt:lpstr>Drawbacks of Existing System</vt:lpstr>
      <vt:lpstr>PROPOSED METHODOLOGY</vt:lpstr>
      <vt:lpstr>Objective</vt:lpstr>
      <vt:lpstr>Methodology</vt:lpstr>
      <vt:lpstr>1. Data Collection and Preprocessing:</vt:lpstr>
      <vt:lpstr>  2.Exploratory Data Analysis (EDA):   </vt:lpstr>
      <vt:lpstr>PowerPoint Presentation</vt:lpstr>
      <vt:lpstr>PowerPoint Presentation</vt:lpstr>
      <vt:lpstr> 3. Feature Selection and Engineering: </vt:lpstr>
      <vt:lpstr>4. Model Selection</vt:lpstr>
      <vt:lpstr>5.Model Evaluation </vt:lpstr>
      <vt:lpstr>PowerPoint Presentation</vt:lpstr>
      <vt:lpstr>PowerPoint Presentation</vt:lpstr>
      <vt:lpstr> 6.Cross Validation and Parameter Tuning :</vt:lpstr>
      <vt:lpstr>PowerPoint Presentation</vt:lpstr>
      <vt:lpstr>7. Re-model Evaluation after cross validation and Hyper parameter tuning: </vt:lpstr>
      <vt:lpstr>PowerPoint Presentation</vt:lpstr>
      <vt:lpstr>PowerPoint Presentation</vt:lpstr>
      <vt:lpstr>8.Comparitive Analysis and Evaluation</vt:lpstr>
      <vt:lpstr>PowerPoint Presentation</vt:lpstr>
      <vt:lpstr>PowerPoint Presentation</vt:lpstr>
      <vt:lpstr>PowerPoint Presentation</vt:lpstr>
      <vt:lpstr>PowerPoint Presentation</vt:lpstr>
      <vt:lpstr>PowerPoint Presentation</vt:lpstr>
      <vt:lpstr>9.Development of Hybrid Model</vt:lpstr>
      <vt:lpstr>PowerPoint Presentation</vt:lpstr>
      <vt:lpstr>PowerPoint Presentation</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mehrun nisa</cp:lastModifiedBy>
  <cp:revision>40</cp:revision>
  <dcterms:created xsi:type="dcterms:W3CDTF">2023-03-16T03:26:27Z</dcterms:created>
  <dcterms:modified xsi:type="dcterms:W3CDTF">2024-01-08T08:26:45Z</dcterms:modified>
</cp:coreProperties>
</file>