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79" r:id="rId3"/>
    <p:sldId id="271" r:id="rId4"/>
    <p:sldId id="272" r:id="rId5"/>
    <p:sldId id="274" r:id="rId6"/>
    <p:sldId id="275" r:id="rId7"/>
    <p:sldId id="278" r:id="rId8"/>
    <p:sldId id="276" r:id="rId9"/>
    <p:sldId id="277" r:id="rId10"/>
    <p:sldId id="296" r:id="rId11"/>
    <p:sldId id="280" r:id="rId12"/>
    <p:sldId id="287" r:id="rId13"/>
    <p:sldId id="281" r:id="rId14"/>
    <p:sldId id="288" r:id="rId15"/>
    <p:sldId id="289" r:id="rId16"/>
    <p:sldId id="290" r:id="rId17"/>
    <p:sldId id="291" r:id="rId18"/>
    <p:sldId id="282" r:id="rId19"/>
    <p:sldId id="292" r:id="rId20"/>
    <p:sldId id="293" r:id="rId21"/>
    <p:sldId id="294" r:id="rId22"/>
    <p:sldId id="29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E32E5-4D2C-42E8-9EAB-9F5C58361C55}" v="31" dt="2018-05-23T18:32:04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sa1196@yahoo.com" userId="477518682cce5906" providerId="LiveId" clId="{870E32E5-4D2C-42E8-9EAB-9F5C58361C55}"/>
    <pc:docChg chg="modSld">
      <pc:chgData name="nsa1196@yahoo.com" userId="477518682cce5906" providerId="LiveId" clId="{870E32E5-4D2C-42E8-9EAB-9F5C58361C55}" dt="2018-05-23T18:32:04.534" v="30" actId="20577"/>
      <pc:docMkLst>
        <pc:docMk/>
      </pc:docMkLst>
      <pc:sldChg chg="modSp">
        <pc:chgData name="nsa1196@yahoo.com" userId="477518682cce5906" providerId="LiveId" clId="{870E32E5-4D2C-42E8-9EAB-9F5C58361C55}" dt="2018-05-23T18:31:27.122" v="25" actId="20577"/>
        <pc:sldMkLst>
          <pc:docMk/>
          <pc:sldMk cId="3802280819" sldId="262"/>
        </pc:sldMkLst>
        <pc:spChg chg="mod">
          <ac:chgData name="nsa1196@yahoo.com" userId="477518682cce5906" providerId="LiveId" clId="{870E32E5-4D2C-42E8-9EAB-9F5C58361C55}" dt="2018-05-23T18:31:27.122" v="25" actId="20577"/>
          <ac:spMkLst>
            <pc:docMk/>
            <pc:sldMk cId="3802280819" sldId="262"/>
            <ac:spMk id="3" creationId="{B9ECB1D2-CE22-4A36-BA4D-2BB6E143B0AD}"/>
          </ac:spMkLst>
        </pc:spChg>
      </pc:sldChg>
      <pc:sldChg chg="modSp">
        <pc:chgData name="nsa1196@yahoo.com" userId="477518682cce5906" providerId="LiveId" clId="{870E32E5-4D2C-42E8-9EAB-9F5C58361C55}" dt="2018-05-23T18:26:47.327" v="1" actId="20577"/>
        <pc:sldMkLst>
          <pc:docMk/>
          <pc:sldMk cId="3759964828" sldId="263"/>
        </pc:sldMkLst>
        <pc:spChg chg="mod">
          <ac:chgData name="nsa1196@yahoo.com" userId="477518682cce5906" providerId="LiveId" clId="{870E32E5-4D2C-42E8-9EAB-9F5C58361C55}" dt="2018-05-23T18:26:47.327" v="1" actId="20577"/>
          <ac:spMkLst>
            <pc:docMk/>
            <pc:sldMk cId="3759964828" sldId="263"/>
            <ac:spMk id="3" creationId="{B9ECB1D2-CE22-4A36-BA4D-2BB6E143B0AD}"/>
          </ac:spMkLst>
        </pc:spChg>
      </pc:sldChg>
      <pc:sldChg chg="modSp">
        <pc:chgData name="nsa1196@yahoo.com" userId="477518682cce5906" providerId="LiveId" clId="{870E32E5-4D2C-42E8-9EAB-9F5C58361C55}" dt="2018-05-23T18:32:04.534" v="30" actId="20577"/>
        <pc:sldMkLst>
          <pc:docMk/>
          <pc:sldMk cId="2903351395" sldId="265"/>
        </pc:sldMkLst>
        <pc:spChg chg="mod">
          <ac:chgData name="nsa1196@yahoo.com" userId="477518682cce5906" providerId="LiveId" clId="{870E32E5-4D2C-42E8-9EAB-9F5C58361C55}" dt="2018-05-23T18:32:04.534" v="30" actId="20577"/>
          <ac:spMkLst>
            <pc:docMk/>
            <pc:sldMk cId="2903351395" sldId="265"/>
            <ac:spMk id="3" creationId="{B9ECB1D2-CE22-4A36-BA4D-2BB6E143B0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C003A-24E3-4EBA-ACD5-F665A07A1B0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05A51-2A92-4C6A-B060-E8DEC72A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EE66-D60D-4C98-8849-3E3E178DA68A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0408-0696-438E-B157-F266D1366E3B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B24-A146-4066-BEEA-B1EFDA1E622C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75C-0915-4080-A6E2-754F5244ECAC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F2BC3F-0F39-44D8-82FF-CB9FD16EBA0C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2E73-BA82-4A28-BD44-4D92D8989C30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367F-B058-4B4C-AF8E-0588A2B4586A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152D-7800-4BA0-B96A-FE78C0967041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DA56-17D9-4FDC-A38A-BE01B0DBF7DE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AA0C-7097-4B4F-BC0B-AC4D1BAEDB4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404-CFFD-46CB-BBE7-AA1634F8B114}" type="datetime1">
              <a:rPr lang="en-US" smtClean="0"/>
              <a:t>8/3/2018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1BC4F4-E6C9-4FA4-BD1E-C66956F06B1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584" y="2128095"/>
            <a:ext cx="10148606" cy="998290"/>
          </a:xfrm>
        </p:spPr>
        <p:txBody>
          <a:bodyPr/>
          <a:lstStyle/>
          <a:p>
            <a:pPr algn="ctr"/>
            <a:r>
              <a:rPr lang="en-US" sz="6000" dirty="0"/>
              <a:t>blood bank management system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584" y="3731615"/>
            <a:ext cx="6626065" cy="28705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Presented by - </a:t>
            </a:r>
          </a:p>
          <a:p>
            <a:r>
              <a:rPr lang="en-US" sz="3200" b="1" dirty="0"/>
              <a:t>Group 03 (Thanos)</a:t>
            </a:r>
          </a:p>
          <a:p>
            <a:r>
              <a:rPr lang="en-US" sz="2000" dirty="0"/>
              <a:t>Nazmus Sakib Akash</a:t>
            </a:r>
          </a:p>
          <a:p>
            <a:r>
              <a:rPr lang="en-US" sz="2000" dirty="0"/>
              <a:t>Md. Aosaful Alam</a:t>
            </a:r>
          </a:p>
          <a:p>
            <a:r>
              <a:rPr lang="en-US" sz="2000" dirty="0"/>
              <a:t>Shahan Jamil Bhuiyan</a:t>
            </a:r>
          </a:p>
          <a:p>
            <a:r>
              <a:rPr lang="en-US" sz="2000" dirty="0"/>
              <a:t>Ashraful Jannat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B93351-D94F-4B64-8F2E-B6D5DE82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743944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Requirements gathering-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499747-8030-4CBC-94A8-EC28A5A264C0}"/>
              </a:ext>
            </a:extLst>
          </p:cNvPr>
          <p:cNvSpPr txBox="1"/>
          <p:nvPr/>
        </p:nvSpPr>
        <p:spPr>
          <a:xfrm>
            <a:off x="2541863" y="2785143"/>
            <a:ext cx="60987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did we gather?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Taking interviews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Survey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Joint Application Development(JAD)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9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743944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Requirements-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499747-8030-4CBC-94A8-EC28A5A264C0}"/>
              </a:ext>
            </a:extLst>
          </p:cNvPr>
          <p:cNvSpPr txBox="1"/>
          <p:nvPr/>
        </p:nvSpPr>
        <p:spPr>
          <a:xfrm>
            <a:off x="1392572" y="2785145"/>
            <a:ext cx="46704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Non-Functional requirements-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Concurrency &amp; Capacity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Reliability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Maintainability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Documentation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3AC093-5BF0-46B2-9B9C-B6FBD8C4A29A}"/>
              </a:ext>
            </a:extLst>
          </p:cNvPr>
          <p:cNvSpPr txBox="1"/>
          <p:nvPr/>
        </p:nvSpPr>
        <p:spPr>
          <a:xfrm>
            <a:off x="6435754" y="2785144"/>
            <a:ext cx="5268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Functional </a:t>
            </a:r>
            <a:r>
              <a:rPr lang="en-US" sz="2800" dirty="0"/>
              <a:t>requirements-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Password change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Donor registration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 &amp; hospital registration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Connection between Blood-banks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09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743944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Requirements-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499747-8030-4CBC-94A8-EC28A5A264C0}"/>
              </a:ext>
            </a:extLst>
          </p:cNvPr>
          <p:cNvSpPr txBox="1"/>
          <p:nvPr/>
        </p:nvSpPr>
        <p:spPr>
          <a:xfrm>
            <a:off x="1392572" y="2785145"/>
            <a:ext cx="43636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Hardware requirements-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Intel core-i7 7</a:t>
            </a:r>
            <a:r>
              <a:rPr lang="en-US" sz="2400" baseline="30000" dirty="0"/>
              <a:t>th</a:t>
            </a:r>
            <a:r>
              <a:rPr lang="en-US" sz="2400" dirty="0"/>
              <a:t> generation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8gb DDR4 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1TB hard drive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Internet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External hard drive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3AC093-5BF0-46B2-9B9C-B6FBD8C4A29A}"/>
              </a:ext>
            </a:extLst>
          </p:cNvPr>
          <p:cNvSpPr txBox="1"/>
          <p:nvPr/>
        </p:nvSpPr>
        <p:spPr>
          <a:xfrm>
            <a:off x="6435754" y="2785144"/>
            <a:ext cx="40048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Software requirements-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Windows 7 of after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PHP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3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0823"/>
            <a:ext cx="10058400" cy="7737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799" y="871400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Class diagram-</a:t>
            </a:r>
          </a:p>
        </p:txBody>
      </p:sp>
      <p:pic>
        <p:nvPicPr>
          <p:cNvPr id="6" name="image2.png">
            <a:extLst>
              <a:ext uri="{FF2B5EF4-FFF2-40B4-BE49-F238E27FC236}">
                <a16:creationId xmlns="" xmlns:a16="http://schemas.microsoft.com/office/drawing/2014/main" id="{BA9757F2-3EE5-4E6A-9FEA-7CF61BB2AB2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9927" y="1502504"/>
            <a:ext cx="5732145" cy="5355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035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0823"/>
            <a:ext cx="10058400" cy="7737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799" y="863011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Use-case diagram-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2D027E5-1895-4C4A-88E4-028E2CEEB4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02504"/>
            <a:ext cx="5676900" cy="5355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42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0823"/>
            <a:ext cx="10058400" cy="7737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799" y="896567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activity diagram-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43017E-CBD6-4073-8463-20F6B2FC79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609" y="1502504"/>
            <a:ext cx="5732780" cy="53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0823"/>
            <a:ext cx="10058400" cy="7737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799" y="1014013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Behavioral state machine diagram-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C6F861D-4151-4EC5-B564-A9DA02D4D8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32" y="2530157"/>
            <a:ext cx="8732940" cy="2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0823"/>
            <a:ext cx="10058400" cy="7737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799" y="812677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sequence diagram-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0D38320-1B33-4190-8008-5B3C3D300C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29" y="1533525"/>
            <a:ext cx="599694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476462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Function point-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0FBA10-1CEF-4533-A0FE-E24572624B3A}"/>
              </a:ext>
            </a:extLst>
          </p:cNvPr>
          <p:cNvSpPr txBox="1"/>
          <p:nvPr/>
        </p:nvSpPr>
        <p:spPr>
          <a:xfrm>
            <a:off x="1316836" y="2292124"/>
            <a:ext cx="548073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Estimated system size-</a:t>
            </a:r>
          </a:p>
          <a:p>
            <a:endParaRPr lang="en-US" sz="2000" dirty="0"/>
          </a:p>
          <a:p>
            <a:r>
              <a:rPr lang="en-US" sz="2000" dirty="0"/>
              <a:t>TUFP: 665</a:t>
            </a:r>
          </a:p>
          <a:p>
            <a:r>
              <a:rPr lang="en-US" sz="2000" dirty="0"/>
              <a:t>Total Processing complexity: 20</a:t>
            </a:r>
          </a:p>
          <a:p>
            <a:r>
              <a:rPr lang="en-US" sz="2000" dirty="0"/>
              <a:t>Total Adjusted Function Points (TAFP): 565.25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3C8C9D-DC4C-462F-8CAA-76BBAA6C9705}"/>
              </a:ext>
            </a:extLst>
          </p:cNvPr>
          <p:cNvSpPr txBox="1"/>
          <p:nvPr/>
        </p:nvSpPr>
        <p:spPr>
          <a:xfrm>
            <a:off x="6797567" y="2292124"/>
            <a:ext cx="52014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Effort that will be required-</a:t>
            </a:r>
          </a:p>
          <a:p>
            <a:endParaRPr lang="en-US" sz="2000" dirty="0"/>
          </a:p>
          <a:p>
            <a:r>
              <a:rPr lang="en-US" sz="2000" dirty="0"/>
              <a:t>For JAVASCRIPT: </a:t>
            </a:r>
            <a:r>
              <a:rPr lang="en-US" sz="2000" b="1" dirty="0"/>
              <a:t>1.4 * 14.63 = 20.482 p/m</a:t>
            </a:r>
          </a:p>
          <a:p>
            <a:r>
              <a:rPr lang="en-US" sz="2000" dirty="0"/>
              <a:t>For PHP: </a:t>
            </a:r>
            <a:r>
              <a:rPr lang="en-US" sz="2000" b="1" dirty="0"/>
              <a:t>1.4 * 17.95= 25.13 p/m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83CDC8B0-A8CE-4737-9D18-A61B4BCFF8B1}"/>
                  </a:ext>
                </a:extLst>
              </p:cNvPr>
              <p:cNvSpPr txBox="1"/>
              <p:nvPr/>
            </p:nvSpPr>
            <p:spPr>
              <a:xfrm>
                <a:off x="4057201" y="4424800"/>
                <a:ext cx="6162200" cy="1715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the project will require-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For JAVASCRIPT: </a:t>
                </a:r>
                <a:r>
                  <a:rPr lang="en-US" sz="2000" b="1" dirty="0"/>
                  <a:t>3.0 *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𝟒𝟖𝟐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= 8.208 (months)</a:t>
                </a:r>
                <a:endParaRPr lang="en-US" sz="2000" dirty="0"/>
              </a:p>
              <a:p>
                <a:r>
                  <a:rPr lang="en-US" sz="2000" dirty="0"/>
                  <a:t>For PHP: </a:t>
                </a:r>
                <a:r>
                  <a:rPr lang="en-US" sz="2000" b="1" dirty="0"/>
                  <a:t>3.0 *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= 8.78 (months)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DC8B0-A8CE-4737-9D18-A61B4BCFF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01" y="4424800"/>
                <a:ext cx="6162200" cy="1715854"/>
              </a:xfrm>
              <a:prstGeom prst="rect">
                <a:avLst/>
              </a:prstGeom>
              <a:blipFill>
                <a:blip r:embed="rId3"/>
                <a:stretch>
                  <a:fillRect l="-1584" t="-3203" r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0823"/>
            <a:ext cx="10058400" cy="7737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925415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Data flow diagram-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A026E9F-1CB1-4E0F-AF14-3D4D41481B7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9"/>
          <a:stretch/>
        </p:blipFill>
        <p:spPr>
          <a:xfrm>
            <a:off x="2114026" y="2252662"/>
            <a:ext cx="8011486" cy="37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476462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Four phases that our system will go through-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1E369AC-97FC-4B56-97D9-992E897D7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73400"/>
            <a:ext cx="5968515" cy="2413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08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0823"/>
            <a:ext cx="10058400" cy="7737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925415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Entity relationship diagram-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FE0916C-0D2C-4315-A7C8-00BF7A9AD7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57" y="2046922"/>
            <a:ext cx="8674215" cy="36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8FD5D40-CF67-429A-837B-059403AD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7523"/>
            <a:ext cx="10417728" cy="3716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Blood Bank Management System is possible for implementation because - 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Based on a database system that can be handled with ease.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Huge labor force not needed to implement the project.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Developers are familiar with the technology used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1345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70940"/>
            <a:ext cx="10058400" cy="7737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789481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Future plan-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133C169-F978-4937-AA2A-5C986FF9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8022"/>
            <a:ext cx="10417728" cy="2695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Save more time, money and hassles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/>
              <a:t>S</a:t>
            </a:r>
            <a:r>
              <a:rPr lang="en-US" sz="2800" dirty="0" smtClean="0"/>
              <a:t>pread </a:t>
            </a:r>
            <a:r>
              <a:rPr lang="en-US" sz="2800" dirty="0"/>
              <a:t>the system in whole country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Review system for the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Upgradation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0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C512A-FF17-4C7D-8ADB-E2FCA347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22544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Questions???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064698F-6AF7-44AF-9531-BF323C84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r>
              <a:rPr lang="en-US" dirty="0"/>
              <a:t>blood bank management system-why?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34E0FC3-D009-48DC-9295-38A71ED56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Huge demand for blood due to increasing accidents and population boom.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4.8 million people in Bangladesh carrying Thalassemia according to WHO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E0DD6838-C345-495D-8047-728130286F4E}"/>
              </a:ext>
            </a:extLst>
          </p:cNvPr>
          <p:cNvSpPr txBox="1">
            <a:spLocks/>
          </p:cNvSpPr>
          <p:nvPr/>
        </p:nvSpPr>
        <p:spPr>
          <a:xfrm>
            <a:off x="6364224" y="2194560"/>
            <a:ext cx="4754880" cy="3977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Existing system being analog and inefficient in emergency situations.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Creating a community consisting of blood banks, common people and donors.</a:t>
            </a:r>
          </a:p>
        </p:txBody>
      </p:sp>
    </p:spTree>
    <p:extLst>
      <p:ext uri="{BB962C8B-B14F-4D97-AF65-F5344CB8AC3E}">
        <p14:creationId xmlns:p14="http://schemas.microsoft.com/office/powerpoint/2010/main" val="37356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E826849-7DE4-4595-B7A9-02E1E60C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32806"/>
            <a:ext cx="10058400" cy="38875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How successfully a project can be completed, accounting for factors that affect it such as - 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Economic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Technical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Organizational</a:t>
            </a:r>
            <a:endParaRPr lang="en-US" dirty="0"/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endParaRPr lang="en-US" sz="2800" dirty="0"/>
          </a:p>
          <a:p>
            <a:pPr marL="0" indent="0">
              <a:buClr>
                <a:srgbClr val="9E3611"/>
              </a:buClr>
              <a:buNone/>
            </a:pPr>
            <a:r>
              <a:rPr lang="en-US" sz="2800" dirty="0"/>
              <a:t>Blood Management System's feasibility analysis shows why this is a project worth investing in.</a:t>
            </a:r>
          </a:p>
          <a:p>
            <a:pPr>
              <a:buClr>
                <a:srgbClr val="9E3611"/>
              </a:buClr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0DC35C84-6A1A-4887-B552-3A1F5B2BDEE3}"/>
              </a:ext>
            </a:extLst>
          </p:cNvPr>
          <p:cNvSpPr txBox="1">
            <a:spLocks/>
          </p:cNvSpPr>
          <p:nvPr/>
        </p:nvSpPr>
        <p:spPr>
          <a:xfrm>
            <a:off x="1066800" y="1571310"/>
            <a:ext cx="10058400" cy="69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FEASIBILITY ANALYSIS-</a:t>
            </a:r>
          </a:p>
        </p:txBody>
      </p:sp>
    </p:spTree>
    <p:extLst>
      <p:ext uri="{BB962C8B-B14F-4D97-AF65-F5344CB8AC3E}">
        <p14:creationId xmlns:p14="http://schemas.microsoft.com/office/powerpoint/2010/main" val="12921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8BF36A8-1988-4B64-BB73-3B50D2BC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65516"/>
            <a:ext cx="10241153" cy="3508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Blood Donation System is possible for implementation because - 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Based on a database system that can be handled with ease.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Huge labor force not needed to implement the project.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Developers are familiar with the technology used for implementation.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6A954054-D1C4-4D41-B5CF-25CC6FC34DDC}"/>
              </a:ext>
            </a:extLst>
          </p:cNvPr>
          <p:cNvSpPr txBox="1">
            <a:spLocks/>
          </p:cNvSpPr>
          <p:nvPr/>
        </p:nvSpPr>
        <p:spPr>
          <a:xfrm>
            <a:off x="1066800" y="1676534"/>
            <a:ext cx="10058400" cy="68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Technical feasibility-</a:t>
            </a:r>
          </a:p>
        </p:txBody>
      </p:sp>
    </p:spTree>
    <p:extLst>
      <p:ext uri="{BB962C8B-B14F-4D97-AF65-F5344CB8AC3E}">
        <p14:creationId xmlns:p14="http://schemas.microsoft.com/office/powerpoint/2010/main" val="33714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D4E1981-E8B7-4370-ACF2-CA91B713DA4F}"/>
              </a:ext>
            </a:extLst>
          </p:cNvPr>
          <p:cNvSpPr txBox="1">
            <a:spLocks/>
          </p:cNvSpPr>
          <p:nvPr/>
        </p:nvSpPr>
        <p:spPr>
          <a:xfrm>
            <a:off x="1145349" y="1476462"/>
            <a:ext cx="10058400" cy="70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Economic Feasibility-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EB43D02-0A03-414A-B06E-EFB9E944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0455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Blood donation system should be implemented because it will break even. The reasons are -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Minimal costing in the production time.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Ad revenue to break even the costs.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Revenue from sponsors which are estimated around 8 lacs per year.</a:t>
            </a:r>
          </a:p>
          <a:p>
            <a:pPr marL="0" indent="0">
              <a:buClr>
                <a:srgbClr val="9E3611"/>
              </a:buCl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42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579828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Return of investment-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CDB4F082-27F2-48C7-B868-8BE6397DA1AC}"/>
              </a:ext>
            </a:extLst>
          </p:cNvPr>
          <p:cNvSpPr txBox="1">
            <a:spLocks/>
          </p:cNvSpPr>
          <p:nvPr/>
        </p:nvSpPr>
        <p:spPr>
          <a:xfrm>
            <a:off x="1066800" y="3845816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Break even point-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306AF-3144-401A-A205-1C2D420093ED}"/>
              </a:ext>
            </a:extLst>
          </p:cNvPr>
          <p:cNvSpPr txBox="1"/>
          <p:nvPr/>
        </p:nvSpPr>
        <p:spPr>
          <a:xfrm>
            <a:off x="3439485" y="2657065"/>
            <a:ext cx="5834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ROI = </a:t>
            </a:r>
            <a:r>
              <a:rPr lang="en-US" sz="2800" b="1" dirty="0"/>
              <a:t>195220 / 23804780 = 0.82%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09AF53-08AA-45BD-90C0-A30E57E2F8AA}"/>
              </a:ext>
            </a:extLst>
          </p:cNvPr>
          <p:cNvSpPr txBox="1"/>
          <p:nvPr/>
        </p:nvSpPr>
        <p:spPr>
          <a:xfrm>
            <a:off x="2162231" y="5285064"/>
            <a:ext cx="838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BEP </a:t>
            </a:r>
            <a:r>
              <a:rPr lang="en-US" sz="2800" b="1" dirty="0"/>
              <a:t>= 2 + (127000-68220) / 127000 = 2.46 YEARS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05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476462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organizational Feasibility-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B04FDCE-63EA-4092-8393-ABFD9230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0455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None/>
            </a:pPr>
            <a:r>
              <a:rPr lang="en-US" sz="2800" dirty="0"/>
              <a:t>Blood donation system will be organizationally feasible because -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Extremely user friendly.</a:t>
            </a:r>
            <a:endParaRPr lang="en-US" dirty="0"/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Easily adaptable and reviewable.</a:t>
            </a:r>
            <a:endParaRPr lang="en-US" dirty="0"/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It would be incorporated in organizations due to the increasing health codes.</a:t>
            </a:r>
            <a:endParaRPr lang="en-US" dirty="0"/>
          </a:p>
          <a:p>
            <a:pPr marL="457200" indent="-457200">
              <a:buClr>
                <a:srgbClr val="9E3611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86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7682"/>
            <a:ext cx="10058400" cy="9387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blood bank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ED2FDE-D506-4365-B604-4ABA0B1B12E1}"/>
              </a:ext>
            </a:extLst>
          </p:cNvPr>
          <p:cNvSpPr txBox="1">
            <a:spLocks/>
          </p:cNvSpPr>
          <p:nvPr/>
        </p:nvSpPr>
        <p:spPr>
          <a:xfrm>
            <a:off x="1066800" y="1476462"/>
            <a:ext cx="10058400" cy="77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chemeClr val="tx1"/>
                </a:solidFill>
              </a:rPr>
              <a:t>How the system will work-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B641B9-AFA0-44EC-AF4A-7D6B1AAA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2922"/>
            <a:ext cx="10058400" cy="20469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Admin panel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Donors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Donors Registration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Acceptors</a:t>
            </a:r>
          </a:p>
          <a:p>
            <a:pPr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 Life Saving Contacts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6BDC3B03-593E-4DB3-9CFF-C7FA750C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88" y="4689446"/>
            <a:ext cx="9519920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293</TotalTime>
  <Words>492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Rockwell</vt:lpstr>
      <vt:lpstr>Rockwell Condensed</vt:lpstr>
      <vt:lpstr>Wingdings</vt:lpstr>
      <vt:lpstr>Wood Type</vt:lpstr>
      <vt:lpstr>blood bank management system</vt:lpstr>
      <vt:lpstr>blood bank management system</vt:lpstr>
      <vt:lpstr>blood bank management system-why?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blood bank management system</vt:lpstr>
      <vt:lpstr>Questions???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16101091</cp:lastModifiedBy>
  <cp:revision>63</cp:revision>
  <dcterms:created xsi:type="dcterms:W3CDTF">2014-09-12T02:14:24Z</dcterms:created>
  <dcterms:modified xsi:type="dcterms:W3CDTF">2018-08-03T02:54:26Z</dcterms:modified>
</cp:coreProperties>
</file>