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media/audio11.wav" ContentType="audio/x-wav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9" r:id="rId4"/>
    <p:sldId id="258" r:id="rId5"/>
    <p:sldId id="260" r:id="rId6"/>
    <p:sldId id="261" r:id="rId7"/>
    <p:sldId id="267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BCD8B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5033" autoAdjust="0"/>
  </p:normalViewPr>
  <p:slideViewPr>
    <p:cSldViewPr snapToGrid="0" showGuides="1">
      <p:cViewPr varScale="1">
        <p:scale>
          <a:sx n="87" d="100"/>
          <a:sy n="87" d="100"/>
        </p:scale>
        <p:origin x="-528" y="-8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985705-4345-439A-A5D7-A7B2B746F327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2B9364-8A72-4F16-AF79-3BF5E14D52D1}">
      <dgm:prSet custT="1"/>
      <dgm:spPr>
        <a:ln>
          <a:noFill/>
        </a:ln>
        <a:effectLst>
          <a:outerShdw blurRad="225425" dist="50800" dir="5220000" algn="ctr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gm:spPr>
      <dgm:t>
        <a:bodyPr/>
        <a:lstStyle/>
        <a:p>
          <a:r>
            <a:rPr lang="en-IN" sz="6000" b="1" u="none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BANK</a:t>
          </a:r>
          <a:r>
            <a:rPr lang="en-IN" sz="6000" b="1" u="none" dirty="0">
              <a:ln>
                <a:solidFill>
                  <a:schemeClr val="accent6"/>
                </a:solidFill>
              </a:ln>
            </a:rPr>
            <a:t> </a:t>
          </a:r>
          <a:r>
            <a:rPr lang="en-IN" sz="6000" b="1" u="none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MANAGEMENT</a:t>
          </a:r>
          <a:r>
            <a:rPr lang="en-IN" sz="6000" b="1" u="none" dirty="0">
              <a:ln>
                <a:solidFill>
                  <a:schemeClr val="accent6"/>
                </a:solidFill>
              </a:ln>
            </a:rPr>
            <a:t> </a:t>
          </a:r>
          <a:r>
            <a:rPr lang="en-IN" sz="6000" b="1" u="none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SYSTEM</a:t>
          </a:r>
          <a:endParaRPr lang="en-IN" sz="6000" u="none" dirty="0">
            <a:ln w="22225">
              <a:solidFill>
                <a:schemeClr val="accent6"/>
              </a:solidFill>
              <a:prstDash val="solid"/>
            </a:ln>
          </a:endParaRPr>
        </a:p>
      </dgm:t>
    </dgm:pt>
    <dgm:pt modelId="{BF413DEE-4B25-45D4-8599-32CB25A4DFFE}" type="parTrans" cxnId="{A020FF78-7A38-487E-80CF-D97BFDB4DDB6}">
      <dgm:prSet/>
      <dgm:spPr/>
      <dgm:t>
        <a:bodyPr/>
        <a:lstStyle/>
        <a:p>
          <a:endParaRPr lang="en-IN"/>
        </a:p>
      </dgm:t>
    </dgm:pt>
    <dgm:pt modelId="{F237DD0A-0A3B-4D79-9BAC-B01BF954D589}" type="sibTrans" cxnId="{A020FF78-7A38-487E-80CF-D97BFDB4DDB6}">
      <dgm:prSet/>
      <dgm:spPr/>
      <dgm:t>
        <a:bodyPr/>
        <a:lstStyle/>
        <a:p>
          <a:endParaRPr lang="en-IN"/>
        </a:p>
      </dgm:t>
    </dgm:pt>
    <dgm:pt modelId="{342CF5E5-BBF2-4D15-9A6F-6FDF2BA392ED}" type="pres">
      <dgm:prSet presAssocID="{72985705-4345-439A-A5D7-A7B2B746F32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25E5AE-0E12-4B88-90C5-B8F577C5039C}" type="pres">
      <dgm:prSet presAssocID="{282B9364-8A72-4F16-AF79-3BF5E14D52D1}" presName="circle1" presStyleLbl="node1" presStyleIdx="0" presStyleCnt="1" custFlipVert="1" custScaleX="4952" custScaleY="4952" custLinFactX="98" custLinFactY="-31995" custLinFactNeighborX="100000" custLinFactNeighborY="-100000"/>
      <dgm:spPr>
        <a:solidFill>
          <a:schemeClr val="accent6"/>
        </a:solidFill>
      </dgm:spPr>
    </dgm:pt>
    <dgm:pt modelId="{9041C992-8C4F-45A3-86BC-26CAED612954}" type="pres">
      <dgm:prSet presAssocID="{282B9364-8A72-4F16-AF79-3BF5E14D52D1}" presName="space" presStyleCnt="0"/>
      <dgm:spPr/>
    </dgm:pt>
    <dgm:pt modelId="{C1396668-C0F7-41A0-86DB-2B3661ADC921}" type="pres">
      <dgm:prSet presAssocID="{282B9364-8A72-4F16-AF79-3BF5E14D52D1}" presName="rect1" presStyleLbl="alignAcc1" presStyleIdx="0" presStyleCnt="1" custAng="0" custLinFactNeighborX="-1477" custLinFactNeighborY="-79"/>
      <dgm:spPr/>
      <dgm:t>
        <a:bodyPr/>
        <a:lstStyle/>
        <a:p>
          <a:endParaRPr lang="en-US"/>
        </a:p>
      </dgm:t>
    </dgm:pt>
    <dgm:pt modelId="{507C77F7-9239-4B13-8FA2-154E32BD6C02}" type="pres">
      <dgm:prSet presAssocID="{282B9364-8A72-4F16-AF79-3BF5E14D52D1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66A847-323B-45A9-A590-B518C10F62A8}" type="presOf" srcId="{72985705-4345-439A-A5D7-A7B2B746F327}" destId="{342CF5E5-BBF2-4D15-9A6F-6FDF2BA392ED}" srcOrd="0" destOrd="0" presId="urn:microsoft.com/office/officeart/2005/8/layout/target3"/>
    <dgm:cxn modelId="{8621EF82-11EF-4DCF-BFEF-6145F0470784}" type="presOf" srcId="{282B9364-8A72-4F16-AF79-3BF5E14D52D1}" destId="{507C77F7-9239-4B13-8FA2-154E32BD6C02}" srcOrd="1" destOrd="0" presId="urn:microsoft.com/office/officeart/2005/8/layout/target3"/>
    <dgm:cxn modelId="{500A9E57-B776-43A5-925E-859A0F1AEE5A}" type="presOf" srcId="{282B9364-8A72-4F16-AF79-3BF5E14D52D1}" destId="{C1396668-C0F7-41A0-86DB-2B3661ADC921}" srcOrd="0" destOrd="0" presId="urn:microsoft.com/office/officeart/2005/8/layout/target3"/>
    <dgm:cxn modelId="{A020FF78-7A38-487E-80CF-D97BFDB4DDB6}" srcId="{72985705-4345-439A-A5D7-A7B2B746F327}" destId="{282B9364-8A72-4F16-AF79-3BF5E14D52D1}" srcOrd="0" destOrd="0" parTransId="{BF413DEE-4B25-45D4-8599-32CB25A4DFFE}" sibTransId="{F237DD0A-0A3B-4D79-9BAC-B01BF954D589}"/>
    <dgm:cxn modelId="{E3D01887-A0B3-4E42-A9FE-97393A7E7C06}" type="presParOf" srcId="{342CF5E5-BBF2-4D15-9A6F-6FDF2BA392ED}" destId="{B725E5AE-0E12-4B88-90C5-B8F577C5039C}" srcOrd="0" destOrd="0" presId="urn:microsoft.com/office/officeart/2005/8/layout/target3"/>
    <dgm:cxn modelId="{4B09E8C5-D922-491F-B543-62344F697E62}" type="presParOf" srcId="{342CF5E5-BBF2-4D15-9A6F-6FDF2BA392ED}" destId="{9041C992-8C4F-45A3-86BC-26CAED612954}" srcOrd="1" destOrd="0" presId="urn:microsoft.com/office/officeart/2005/8/layout/target3"/>
    <dgm:cxn modelId="{64FE71DA-4A56-47BF-927E-64743DAC3AFA}" type="presParOf" srcId="{342CF5E5-BBF2-4D15-9A6F-6FDF2BA392ED}" destId="{C1396668-C0F7-41A0-86DB-2B3661ADC921}" srcOrd="2" destOrd="0" presId="urn:microsoft.com/office/officeart/2005/8/layout/target3"/>
    <dgm:cxn modelId="{317B3508-B62D-4CEE-9E6A-6E375B2D7A76}" type="presParOf" srcId="{342CF5E5-BBF2-4D15-9A6F-6FDF2BA392ED}" destId="{507C77F7-9239-4B13-8FA2-154E32BD6C02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5E5AE-0E12-4B88-90C5-B8F577C5039C}">
      <dsp:nvSpPr>
        <dsp:cNvPr id="0" name=""/>
        <dsp:cNvSpPr/>
      </dsp:nvSpPr>
      <dsp:spPr>
        <a:xfrm flipV="1">
          <a:off x="2227855" y="-55107"/>
          <a:ext cx="110215" cy="110215"/>
        </a:xfrm>
        <a:prstGeom prst="pie">
          <a:avLst>
            <a:gd name="adj1" fmla="val 5400000"/>
            <a:gd name="adj2" fmla="val 1620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96668-C0F7-41A0-86DB-2B3661ADC921}">
      <dsp:nvSpPr>
        <dsp:cNvPr id="0" name=""/>
        <dsp:cNvSpPr/>
      </dsp:nvSpPr>
      <dsp:spPr>
        <a:xfrm>
          <a:off x="958195" y="0"/>
          <a:ext cx="10469985" cy="22256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225425" dist="50800" dir="5220000" algn="ctr" rotWithShape="0">
            <a:srgbClr val="000000">
              <a:alpha val="33000"/>
            </a:srgbClr>
          </a:outerShdw>
        </a:effectLst>
        <a:scene3d>
          <a:camera prst="perspectiveFront" fov="3300000">
            <a:rot lat="486000" lon="19530000" rev="174000"/>
          </a:camera>
          <a:lightRig rig="harsh" dir="t">
            <a:rot lat="0" lon="0" rev="3000000"/>
          </a:lightRig>
        </a:scene3d>
        <a:sp3d extrusionH="254000" contourW="19050">
          <a:bevelT w="82550" h="44450" prst="angle"/>
          <a:bevelB w="82550" h="44450" prst="angle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0" b="1" u="none" kern="1200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BANK</a:t>
          </a:r>
          <a:r>
            <a:rPr lang="en-IN" sz="6000" b="1" u="none" kern="1200" dirty="0">
              <a:ln>
                <a:solidFill>
                  <a:schemeClr val="accent6"/>
                </a:solidFill>
              </a:ln>
            </a:rPr>
            <a:t> </a:t>
          </a:r>
          <a:r>
            <a:rPr lang="en-IN" sz="6000" b="1" u="none" kern="1200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MANAGEMENT</a:t>
          </a:r>
          <a:r>
            <a:rPr lang="en-IN" sz="6000" b="1" u="none" kern="1200" dirty="0">
              <a:ln>
                <a:solidFill>
                  <a:schemeClr val="accent6"/>
                </a:solidFill>
              </a:ln>
            </a:rPr>
            <a:t> </a:t>
          </a:r>
          <a:r>
            <a:rPr lang="en-IN" sz="6000" b="1" u="none" kern="1200" cap="none" spc="0" dirty="0">
              <a:ln w="22225">
                <a:solidFill>
                  <a:schemeClr val="accent6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rPr>
            <a:t>SYSTEM</a:t>
          </a:r>
          <a:endParaRPr lang="en-IN" sz="6000" u="none" kern="1200" dirty="0">
            <a:ln w="22225">
              <a:solidFill>
                <a:schemeClr val="accent6"/>
              </a:solidFill>
              <a:prstDash val="solid"/>
            </a:ln>
          </a:endParaRPr>
        </a:p>
      </dsp:txBody>
      <dsp:txXfrm>
        <a:off x="958195" y="0"/>
        <a:ext cx="10469985" cy="2225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CDA17-D883-EDF5-C390-31DDD034B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0B2F53-FDD7-8730-0F0D-8E488A20F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6FFAAA3-E2B4-5575-2860-ACE14791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EC81D4B-B2AE-8DAD-1E97-3C0557D2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4303F5-7161-E7DB-5902-F4C1DD1D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6084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E631C-A454-E5BD-2F1D-443E44AE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27C7104-B357-9386-4C7A-FC50D7EC1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6F3851-0F1D-9176-A38F-738D60DC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419AA7-5275-B0AE-0237-00EBD100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5CF6ED-6563-6724-53C5-A604DE47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565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BCB92C-3618-EF7B-AD01-03F501B89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BB4EC6-508C-0149-8F9D-27D2B13D8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29A260-9BA9-CB06-7031-3A157F24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DA6D7F-7329-77A4-5553-F12CCF53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933561-2C09-F54B-545D-BAEF2BC5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5761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8E144-A712-53A4-AF62-81004861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E638AB-B117-5B45-C21E-1663EF29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30C7A4-952B-C21F-7F0C-3EE2F9FE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0FB760D-4506-628E-FA39-908E8C883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69ED6E-A24E-FA01-512F-393DB111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92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FA368F-8C49-00BB-39BC-72126A995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C7C362-04DE-490A-66E0-25E62A9EB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A1E9EF-5932-8CC9-4B1E-5DBAFC72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7621B5-3F41-C621-34ED-736C3935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DF1DFC-2E8A-73A6-C2FA-6825587C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99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30E31B-3B82-53A3-1020-241DF43B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2BDA17-3A5C-88EF-01FC-C2B865C24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5C2DC38-02D1-D42A-07E1-91AE0240B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07D97D-5CDC-AEB3-60AD-74A5ACAF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4172B5B-2372-5D4C-AFF9-78E81D41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D759AD7-E860-7149-352F-D408488C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48643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94CB4F-098B-C068-95E9-9FB78901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B7CC70-6562-8232-534E-7299664B4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2CAE83-05F1-8665-34F4-02B52FF0C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FDAACBB-14F5-91B6-E9E0-35A94DEA3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58811C8-5D9F-4C75-E868-B2F68D88F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0B3BAB-75F3-7B3F-D5C5-09AC7F7D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496ACAD-9B38-037D-1FE5-B65C7F5D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39901DA-B266-DDC0-8C9C-4223A34A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6591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E95FDD-F119-C725-8736-51FF6565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A1B3B74-1782-FD76-5680-D4A75DDE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D6EAB9-FF9F-9053-D0C7-2DF872CC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A137F0D-475B-9EF8-471C-58711756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0620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2090EA0-9AC2-1E4B-C574-F05580EE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5DF174-0A12-B98B-E413-18E7B629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1DFE1AD-D7C2-D60C-237A-0CCD694A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791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31B9F-6085-FB76-2A42-B3458D16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A64E1C-7EC9-15A7-BD48-16820FEA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EF907A-B284-F413-4EBB-F2513375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0AC18C0-B35E-9F3A-2734-E089A552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2FD595-242F-3ABA-3A8B-8A5A40B8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9F1128-1AFB-475F-78CF-4D93758C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9040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08BBA-6D9D-B59A-FA29-407E4FAB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B0FA407-2E33-1BA7-62F2-CC4B0ED6A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4423858-26B4-DD54-5D14-9CAE2B394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C0A80C-712D-EF37-C86C-E9B8C31F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0533FA4-85F3-B85B-F971-C7DD192B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9279C3-1DA0-AC0D-A83D-1B254583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896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57301F-CDFB-2D25-31E1-9F899FE3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C176A06-705E-9657-B9A5-FC686E197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807AF8-42BC-B4B3-24E8-2F4DBA8D8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858B6-82E5-437A-A8A8-7ACDEB78C250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B6889B-17D9-1719-CA1F-93B82380A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49466E-0D9F-180E-B063-34F5E3B0D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99E5A-0792-4D25-B0DE-0FE30590D79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9368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audio" Target="../media/audio11.wav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microsoft.com/office/2007/relationships/hdphoto" Target="../media/hdphoto1.wdp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075ED4-5B94-FCBB-1CFC-9BCFDF777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AB5A6AA-1843-3E76-D918-0FE66B7F8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B651D2-D703-E287-2CE7-8F78EAA75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-36512"/>
            <a:ext cx="12192000" cy="6894512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xmlns="" id="{FB563B44-1F60-F16D-3333-78340D06F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278410661"/>
              </p:ext>
            </p:extLst>
          </p:nvPr>
        </p:nvGraphicFramePr>
        <p:xfrm>
          <a:off x="0" y="1138611"/>
          <a:ext cx="11582822" cy="2225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xmlns="" id="{AC4E599B-4C41-CA92-750E-957C32D997A4}"/>
              </a:ext>
            </a:extLst>
          </p:cNvPr>
          <p:cNvSpPr/>
          <p:nvPr/>
        </p:nvSpPr>
        <p:spPr>
          <a:xfrm>
            <a:off x="10282337" y="4707884"/>
            <a:ext cx="1851069" cy="2094131"/>
          </a:xfrm>
          <a:prstGeom prst="flowChartManualInput">
            <a:avLst/>
          </a:prstGeom>
          <a:solidFill>
            <a:srgbClr val="BCD8BC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IN" sz="2000" u="sng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Team </a:t>
            </a:r>
          </a:p>
          <a:p>
            <a:pPr algn="ctr"/>
            <a:r>
              <a:rPr lang="en-I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Ajit Gupta</a:t>
            </a:r>
          </a:p>
          <a:p>
            <a:pPr algn="ctr"/>
            <a:r>
              <a:rPr lang="en-I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Vikash Mehta</a:t>
            </a:r>
          </a:p>
          <a:p>
            <a:pPr algn="ctr"/>
            <a:r>
              <a:rPr lang="en-I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Nitish Kumar</a:t>
            </a:r>
          </a:p>
        </p:txBody>
      </p:sp>
      <p:pic>
        <p:nvPicPr>
          <p:cNvPr id="1026" name="Picture 2" descr="C programming language emblem Royalty Free Vector Image">
            <a:extLst>
              <a:ext uri="{FF2B5EF4-FFF2-40B4-BE49-F238E27FC236}">
                <a16:creationId xmlns:a16="http://schemas.microsoft.com/office/drawing/2014/main" xmlns="" id="{8C753AE5-F4D5-09E9-F698-E4E9F2CBB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284" b="14081"/>
          <a:stretch/>
        </p:blipFill>
        <p:spPr bwMode="auto">
          <a:xfrm>
            <a:off x="1285411" y="4045413"/>
            <a:ext cx="3071985" cy="2608923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3F9C99B-1F9C-367B-CCAE-1DFEE61361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07344" y="3420267"/>
            <a:ext cx="1601054" cy="1627737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xmlns="" id="{62CE5B6F-2458-33CB-CF3C-3063734E3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20871070">
            <a:off x="5569062" y="2422510"/>
            <a:ext cx="4124915" cy="4093316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73296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>
        <p:split orient="vert"/>
        <p:sndAc>
          <p:stSnd>
            <p:snd r:embed="rId13" name="chimes.wav"/>
          </p:stSnd>
        </p:sndAc>
      </p:transition>
    </mc:Choice>
    <mc:Fallback>
      <p:transition spd="slow">
        <p:split orient="vert"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87DA910-AC13-842F-7FA6-5DC28A85C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96" y="0"/>
            <a:ext cx="1209860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938245-8E58-C960-CB9A-8CF28327B8D3}"/>
              </a:ext>
            </a:extLst>
          </p:cNvPr>
          <p:cNvSpPr/>
          <p:nvPr/>
        </p:nvSpPr>
        <p:spPr>
          <a:xfrm>
            <a:off x="-1158186" y="279053"/>
            <a:ext cx="92427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sz="4800" dirty="0">
                <a:ln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Change password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2A0FB72-8AC3-A263-B73E-AD1F4C9F2E5B}"/>
              </a:ext>
            </a:extLst>
          </p:cNvPr>
          <p:cNvSpPr/>
          <p:nvPr/>
        </p:nvSpPr>
        <p:spPr>
          <a:xfrm>
            <a:off x="1231101" y="1342076"/>
            <a:ext cx="610994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can change their password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with the help of previous password.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1C1BCF4-C3DB-BE69-C805-29D9989C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18"/>
          <a:stretch/>
        </p:blipFill>
        <p:spPr>
          <a:xfrm>
            <a:off x="1055013" y="2595362"/>
            <a:ext cx="7549496" cy="211084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18FC576-322C-17E2-E8AC-FC72F19AE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13" y="4845895"/>
            <a:ext cx="7549496" cy="189099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xmlns="" val="3359419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AAB30CD-9346-F877-3CBC-E7A86A3BA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2" y="-1"/>
            <a:ext cx="12182628" cy="6905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247E41-F933-8E91-E851-58AD645A811C}"/>
              </a:ext>
            </a:extLst>
          </p:cNvPr>
          <p:cNvSpPr/>
          <p:nvPr/>
        </p:nvSpPr>
        <p:spPr>
          <a:xfrm>
            <a:off x="-90405" y="309446"/>
            <a:ext cx="800276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sz="4800" dirty="0">
                <a:ln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Reset password </a:t>
            </a:r>
            <a:r>
              <a:rPr lang="en-IN" sz="2000" dirty="0">
                <a:ln>
                  <a:solidFill>
                    <a:srgbClr val="FF00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(Forgot Password)</a:t>
            </a:r>
            <a:endParaRPr lang="en-US" sz="5400" b="0" cap="none" spc="0" dirty="0">
              <a:ln>
                <a:solidFill>
                  <a:srgbClr val="FF00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93832B6-A035-B246-C902-7E8F631E0125}"/>
              </a:ext>
            </a:extLst>
          </p:cNvPr>
          <p:cNvSpPr/>
          <p:nvPr/>
        </p:nvSpPr>
        <p:spPr>
          <a:xfrm>
            <a:off x="1117691" y="1315416"/>
            <a:ext cx="6616683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can reset their password </a:t>
            </a:r>
          </a:p>
          <a:p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with the help of customer ID.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3951B3-C76C-4028-0E79-7CEA879289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62"/>
          <a:stretch/>
        </p:blipFill>
        <p:spPr>
          <a:xfrm>
            <a:off x="991946" y="2392634"/>
            <a:ext cx="7554895" cy="230999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F4FFC2-27A1-3F4F-55E9-9CE59FA36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579" y="4785269"/>
            <a:ext cx="7239627" cy="192040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xmlns="" val="414686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BC46703-7CAE-9BE9-EE0D-0E2AC7293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36512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205B7F7-3521-42F0-C3E1-287967DEB29F}"/>
              </a:ext>
            </a:extLst>
          </p:cNvPr>
          <p:cNvSpPr/>
          <p:nvPr/>
        </p:nvSpPr>
        <p:spPr>
          <a:xfrm>
            <a:off x="-607678" y="481459"/>
            <a:ext cx="49837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sz="50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Summary</a:t>
            </a:r>
            <a:endParaRPr lang="en-US" sz="50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664FADB-F7C0-5FF9-D7EF-2A25779D26DF}"/>
              </a:ext>
            </a:extLst>
          </p:cNvPr>
          <p:cNvSpPr/>
          <p:nvPr/>
        </p:nvSpPr>
        <p:spPr>
          <a:xfrm>
            <a:off x="718960" y="1621396"/>
            <a:ext cx="10281832" cy="438581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Open new Account</a:t>
            </a:r>
            <a:r>
              <a:rPr lang="en-US" sz="2200" dirty="0"/>
              <a:t>: Registers a new account and saves the details.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Deposit Money</a:t>
            </a:r>
            <a:r>
              <a:rPr lang="en-US" sz="2200" dirty="0"/>
              <a:t>: Adds money to an account and records the transaction.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Withdraw Money</a:t>
            </a:r>
            <a:r>
              <a:rPr lang="en-US" sz="2200" dirty="0"/>
              <a:t>: Allows withdrawal from an account after password verification.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Check Balance</a:t>
            </a:r>
            <a:r>
              <a:rPr lang="en-US" sz="2200" dirty="0"/>
              <a:t>: Displays the current balance for an account.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Account Details with Transactions</a:t>
            </a:r>
            <a:r>
              <a:rPr lang="en-US" sz="2200" dirty="0"/>
              <a:t>: Shows account details and transaction history.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b="1" dirty="0"/>
              <a:t>Change or Reset Password</a:t>
            </a:r>
            <a:r>
              <a:rPr lang="en-US" sz="2200" dirty="0"/>
              <a:t>: Allows users to change their account password.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r>
              <a:rPr lang="en-US" sz="2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Note:- </a:t>
            </a:r>
            <a:r>
              <a:rPr lang="en-US" sz="2400" dirty="0"/>
              <a:t>Each of these functionalities is protected by security checks, including password validation for transactions.</a:t>
            </a:r>
            <a:endParaRPr lang="en-US" sz="2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3655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CE77E15-A661-986F-1A2C-CE7AD5E04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EE7F0E-C779-9DAE-236E-86000EBBB958}"/>
              </a:ext>
            </a:extLst>
          </p:cNvPr>
          <p:cNvSpPr/>
          <p:nvPr/>
        </p:nvSpPr>
        <p:spPr>
          <a:xfrm>
            <a:off x="350922" y="179137"/>
            <a:ext cx="4865434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YOU…</a:t>
            </a:r>
          </a:p>
          <a:p>
            <a:pPr algn="ctr"/>
            <a:r>
              <a:rPr lang="en-US" sz="6600" dirty="0">
                <a:ln w="0"/>
                <a:solidFill>
                  <a:srgbClr val="00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endParaRPr lang="en-US" sz="6600" b="0" cap="none" spc="0" dirty="0">
              <a:ln w="0"/>
              <a:solidFill>
                <a:srgbClr val="00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xmlns="" id="{BC64906D-F5B1-61E8-AF9C-A1A9B185378F}"/>
              </a:ext>
            </a:extLst>
          </p:cNvPr>
          <p:cNvSpPr/>
          <p:nvPr/>
        </p:nvSpPr>
        <p:spPr>
          <a:xfrm>
            <a:off x="6643520" y="3746242"/>
            <a:ext cx="2500602" cy="3051109"/>
          </a:xfrm>
          <a:prstGeom prst="flowChartManualInput">
            <a:avLst/>
          </a:prstGeom>
          <a:solidFill>
            <a:srgbClr val="BCD8BC"/>
          </a:solidFill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1Right"/>
              <a:lightRig rig="threePt" dir="t"/>
            </a:scene3d>
          </a:bodyPr>
          <a:lstStyle/>
          <a:p>
            <a:pPr algn="ctr"/>
            <a:r>
              <a:rPr lang="en-IN" sz="2800" u="sng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By Team </a:t>
            </a:r>
          </a:p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Ajit Gupta</a:t>
            </a:r>
          </a:p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Vikash Mehta</a:t>
            </a:r>
          </a:p>
          <a:p>
            <a:pPr algn="ctr"/>
            <a:r>
              <a:rPr lang="en-IN" sz="2800" dirty="0">
                <a:ln>
                  <a:solidFill>
                    <a:schemeClr val="accent1">
                      <a:lumMod val="75000"/>
                    </a:schemeClr>
                  </a:solidFill>
                </a:ln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Nitish Kumar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5C4FBB-7076-B5E1-B3D1-7EEAA11A3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65393" y="2049929"/>
            <a:ext cx="2088845" cy="212365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70C8750-0AEE-B49C-6B6D-EE52D374D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2381" b="32517"/>
          <a:stretch/>
        </p:blipFill>
        <p:spPr>
          <a:xfrm>
            <a:off x="821269" y="1865197"/>
            <a:ext cx="6035450" cy="3929113"/>
          </a:xfrm>
          <a:prstGeom prst="rect">
            <a:avLst/>
          </a:prstGeom>
          <a:scene3d>
            <a:camera prst="perspectiveHeroicExtreme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xmlns="" val="1796873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Bank Management: Definition, Objectives, Concept">
            <a:extLst>
              <a:ext uri="{FF2B5EF4-FFF2-40B4-BE49-F238E27FC236}">
                <a16:creationId xmlns:a16="http://schemas.microsoft.com/office/drawing/2014/main" xmlns="" id="{D9856963-AAB9-8E22-C107-2BC18B21C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255" t="20124" r="4560" b="4229"/>
          <a:stretch/>
        </p:blipFill>
        <p:spPr bwMode="auto">
          <a:xfrm>
            <a:off x="0" y="-83166"/>
            <a:ext cx="12192000" cy="6951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6560A31-9392-D70B-10BA-BFC3E71C5A77}"/>
              </a:ext>
            </a:extLst>
          </p:cNvPr>
          <p:cNvSpPr/>
          <p:nvPr/>
        </p:nvSpPr>
        <p:spPr>
          <a:xfrm>
            <a:off x="0" y="366069"/>
            <a:ext cx="495546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4800" u="sng" dirty="0">
                <a:ln w="0"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Introduction</a:t>
            </a:r>
            <a:endParaRPr lang="en-US" sz="4800" b="0" u="sng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449089-21A5-F992-C973-12951F68EA5B}"/>
              </a:ext>
            </a:extLst>
          </p:cNvPr>
          <p:cNvSpPr/>
          <p:nvPr/>
        </p:nvSpPr>
        <p:spPr>
          <a:xfrm>
            <a:off x="1150375" y="1197066"/>
            <a:ext cx="789098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/>
              <a:t>The </a:t>
            </a:r>
            <a:r>
              <a:rPr lang="en-US" sz="2800" b="1" u="sng" dirty="0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Bank Management System </a:t>
            </a:r>
            <a:r>
              <a:rPr lang="en-US" sz="2800" b="1" dirty="0"/>
              <a:t>automates</a:t>
            </a:r>
          </a:p>
          <a:p>
            <a:pPr algn="ctr"/>
            <a:r>
              <a:rPr lang="en-US" sz="2800" b="1" dirty="0"/>
              <a:t>        banking tasks, ensuring efficiency and security.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EC19F37-A261-832F-D96A-8C4484AB0390}"/>
              </a:ext>
            </a:extLst>
          </p:cNvPr>
          <p:cNvSpPr/>
          <p:nvPr/>
        </p:nvSpPr>
        <p:spPr>
          <a:xfrm>
            <a:off x="475861" y="2244962"/>
            <a:ext cx="71775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US" sz="4800" b="0" u="sng" cap="none" spc="0" dirty="0">
                <a:ln w="0"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Purpose</a:t>
            </a:r>
            <a:r>
              <a:rPr lang="en-US" sz="4800" b="0" u="sng" cap="none" spc="0" dirty="0">
                <a:ln w="0"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importance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D9A7472-5996-A546-E3BB-17AF26F71B28}"/>
              </a:ext>
            </a:extLst>
          </p:cNvPr>
          <p:cNvSpPr/>
          <p:nvPr/>
        </p:nvSpPr>
        <p:spPr>
          <a:xfrm>
            <a:off x="1756761" y="3199069"/>
            <a:ext cx="717755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/>
              <a:t>To handle all banking operations like:-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Opening </a:t>
            </a:r>
            <a:r>
              <a:rPr lang="en-US" sz="2800" b="1" dirty="0" smtClean="0"/>
              <a:t>new </a:t>
            </a:r>
            <a:r>
              <a:rPr lang="en-US" sz="2800" b="1" dirty="0"/>
              <a:t>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Cash withdrawal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Cash deposits and other things .</a:t>
            </a: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229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7231DEF-A26A-6C00-FBC8-85CD3F39E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96" y="0"/>
            <a:ext cx="1214530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468742-D0D0-E770-78BB-CBD524B8685D}"/>
              </a:ext>
            </a:extLst>
          </p:cNvPr>
          <p:cNvSpPr/>
          <p:nvPr/>
        </p:nvSpPr>
        <p:spPr>
          <a:xfrm>
            <a:off x="495257" y="783971"/>
            <a:ext cx="73199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dirty="0">
                <a:ln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Tools and Technologies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7813BF-215E-EC18-6765-1A58ED4544D6}"/>
              </a:ext>
            </a:extLst>
          </p:cNvPr>
          <p:cNvSpPr/>
          <p:nvPr/>
        </p:nvSpPr>
        <p:spPr>
          <a:xfrm>
            <a:off x="1506073" y="2105561"/>
            <a:ext cx="649671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Programing Language	:- C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Platform			:- Dev C++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Version			:- 5.11.0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 descr="Dev C++ Logo PNG Vector (AI) Free Download">
            <a:extLst>
              <a:ext uri="{FF2B5EF4-FFF2-40B4-BE49-F238E27FC236}">
                <a16:creationId xmlns:a16="http://schemas.microsoft.com/office/drawing/2014/main" xmlns="" id="{9DE88927-8F08-225C-04D3-E22528CD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7470" y="3311077"/>
            <a:ext cx="5853207" cy="2497369"/>
          </a:xfrm>
          <a:prstGeom prst="rect">
            <a:avLst/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1179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9CA4C1-30A2-3165-3ED2-DC5E8B51F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F4EFEC4-5550-7221-0F2D-03C83ADFA65F}"/>
              </a:ext>
            </a:extLst>
          </p:cNvPr>
          <p:cNvSpPr/>
          <p:nvPr/>
        </p:nvSpPr>
        <p:spPr>
          <a:xfrm>
            <a:off x="637070" y="727988"/>
            <a:ext cx="5458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dirty="0">
                <a:ln>
                  <a:solidFill>
                    <a:srgbClr val="00FF00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System Features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6CFB5DE-BA02-11F7-AF00-5C4BA7886A9C}"/>
              </a:ext>
            </a:extLst>
          </p:cNvPr>
          <p:cNvSpPr/>
          <p:nvPr/>
        </p:nvSpPr>
        <p:spPr>
          <a:xfrm>
            <a:off x="1339076" y="1874728"/>
            <a:ext cx="34489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Open Your Account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519CDD4-7A3E-264F-0042-4DE32DEA20EF}"/>
              </a:ext>
            </a:extLst>
          </p:cNvPr>
          <p:cNvSpPr/>
          <p:nvPr/>
        </p:nvSpPr>
        <p:spPr>
          <a:xfrm>
            <a:off x="1339076" y="2307048"/>
            <a:ext cx="17668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21012D3-DE1A-4A26-9006-C3793780C44A}"/>
              </a:ext>
            </a:extLst>
          </p:cNvPr>
          <p:cNvSpPr/>
          <p:nvPr/>
        </p:nvSpPr>
        <p:spPr>
          <a:xfrm>
            <a:off x="1339076" y="2732786"/>
            <a:ext cx="20888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Withdraw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916DB6C-8B36-72D2-7A5E-2577D4192F87}"/>
              </a:ext>
            </a:extLst>
          </p:cNvPr>
          <p:cNvSpPr/>
          <p:nvPr/>
        </p:nvSpPr>
        <p:spPr>
          <a:xfrm>
            <a:off x="1339076" y="3161831"/>
            <a:ext cx="274145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Balance Check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A479FBC-10E7-3C20-D6F4-E3216ADAA990}"/>
              </a:ext>
            </a:extLst>
          </p:cNvPr>
          <p:cNvSpPr/>
          <p:nvPr/>
        </p:nvSpPr>
        <p:spPr>
          <a:xfrm>
            <a:off x="1339076" y="3613197"/>
            <a:ext cx="56603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Details and Transactions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EFC6D2-5C06-8EFB-B35A-99BEDFD4AB1B}"/>
              </a:ext>
            </a:extLst>
          </p:cNvPr>
          <p:cNvSpPr/>
          <p:nvPr/>
        </p:nvSpPr>
        <p:spPr>
          <a:xfrm>
            <a:off x="1339076" y="4085905"/>
            <a:ext cx="319369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Change 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301DA2F-50EC-6162-AE31-0029381089C3}"/>
              </a:ext>
            </a:extLst>
          </p:cNvPr>
          <p:cNvSpPr/>
          <p:nvPr/>
        </p:nvSpPr>
        <p:spPr>
          <a:xfrm>
            <a:off x="1339076" y="4571812"/>
            <a:ext cx="305449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Forgot Password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963B373-0BB2-EDBB-BB26-4C0CF28B5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28" y="4153313"/>
            <a:ext cx="6172496" cy="261465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xmlns="" val="3757807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564368C-3EEF-8FD3-EEC6-D6E453A7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696" y="0"/>
            <a:ext cx="1209860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FB651E6-559A-6FEA-47C0-63D7BD5141D7}"/>
              </a:ext>
            </a:extLst>
          </p:cNvPr>
          <p:cNvSpPr/>
          <p:nvPr/>
        </p:nvSpPr>
        <p:spPr>
          <a:xfrm>
            <a:off x="194313" y="378350"/>
            <a:ext cx="650639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Open New Account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4DEB388-EC28-EA2D-147A-8986E04009E9}"/>
              </a:ext>
            </a:extLst>
          </p:cNvPr>
          <p:cNvSpPr/>
          <p:nvPr/>
        </p:nvSpPr>
        <p:spPr>
          <a:xfrm>
            <a:off x="600067" y="1460300"/>
            <a:ext cx="4593141" cy="489364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/>
              <a:t>The "Open New Bank Account" feature allows users to create a new account by providing essential details like 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Mobile Number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Account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Opening Balance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This process ensures accurate record-keeping and facilitates smooth banking operations.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170" name="Picture 2" descr="C:\Users\vikas\AppData\Local\Microsoft\Windows\Clipboard\HistoryData\{D8971197-B14B-468E-81F2-94C484EA7EF4}\{72E9E901-5913-406E-BFB7-70DC94380457}\ResourceMap\{CAB1382A-9C4C-4A3C-A466-A8E185CACE16}"/>
          <p:cNvPicPr>
            <a:picLocks noChangeAspect="1" noChangeArrowheads="1"/>
          </p:cNvPicPr>
          <p:nvPr/>
        </p:nvPicPr>
        <p:blipFill>
          <a:blip r:embed="rId3"/>
          <a:srcRect l="11064" t="7933" r="10642" b="25824"/>
          <a:stretch/>
        </p:blipFill>
        <p:spPr bwMode="auto">
          <a:xfrm>
            <a:off x="6998794" y="378350"/>
            <a:ext cx="2883159" cy="2049794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89E68BE-026B-0B6E-E62E-57633F3F63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821"/>
          <a:stretch/>
        </p:blipFill>
        <p:spPr>
          <a:xfrm>
            <a:off x="4875559" y="2695020"/>
            <a:ext cx="6958588" cy="26443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9DA5C3D-B74D-BD19-42B0-28817DB6EB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154"/>
          <a:stretch/>
        </p:blipFill>
        <p:spPr>
          <a:xfrm>
            <a:off x="4919062" y="5488826"/>
            <a:ext cx="6958588" cy="11278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xmlns="" val="290823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3E921C-078C-0F1D-5C1D-D146F6751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" y="-62768"/>
            <a:ext cx="12192000" cy="69207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61AADDB-58E1-DAD5-5FBA-EEEB2E2974A8}"/>
              </a:ext>
            </a:extLst>
          </p:cNvPr>
          <p:cNvSpPr/>
          <p:nvPr/>
        </p:nvSpPr>
        <p:spPr>
          <a:xfrm>
            <a:off x="0" y="377873"/>
            <a:ext cx="40868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Deposits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878CE2D-516A-282E-8CB2-DDB4EB5C35A1}"/>
              </a:ext>
            </a:extLst>
          </p:cNvPr>
          <p:cNvSpPr txBox="1"/>
          <p:nvPr/>
        </p:nvSpPr>
        <p:spPr>
          <a:xfrm>
            <a:off x="1166329" y="1387901"/>
            <a:ext cx="66433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Deposit funds into an account and update the balance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Adds money to an account and records the transaction.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E4C1C5A-91CA-C8BC-E86B-8BA3C237BF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66" b="32794"/>
          <a:stretch/>
        </p:blipFill>
        <p:spPr>
          <a:xfrm>
            <a:off x="222158" y="2200975"/>
            <a:ext cx="7587565" cy="1462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1F7754D-DB7D-7AF7-8E4A-25B2FB24C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008"/>
          <a:stretch/>
        </p:blipFill>
        <p:spPr>
          <a:xfrm>
            <a:off x="2392875" y="3763190"/>
            <a:ext cx="7587565" cy="16907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6E7B684-24E9-0FB4-CF63-D7084814582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2175" t="45035" r="26625" b="13961"/>
          <a:stretch/>
        </p:blipFill>
        <p:spPr>
          <a:xfrm>
            <a:off x="5623471" y="5572737"/>
            <a:ext cx="6269948" cy="113751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xmlns="" val="182303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DF39B8A-C9DE-F145-5520-32662978C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35294"/>
            <a:ext cx="12296134" cy="6969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55A7F2-8333-D8F1-019F-E61F32392300}"/>
              </a:ext>
            </a:extLst>
          </p:cNvPr>
          <p:cNvSpPr/>
          <p:nvPr/>
        </p:nvSpPr>
        <p:spPr>
          <a:xfrm>
            <a:off x="177282" y="241260"/>
            <a:ext cx="47958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Withdrawal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30BF9C0-7E5A-D89A-639D-121084E6CA75}"/>
              </a:ext>
            </a:extLst>
          </p:cNvPr>
          <p:cNvSpPr txBox="1"/>
          <p:nvPr/>
        </p:nvSpPr>
        <p:spPr>
          <a:xfrm>
            <a:off x="1188099" y="1175514"/>
            <a:ext cx="7731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Withdraw funds securely, requiring the user to enter the correct password and ensuring sufficient balance.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Allows withdrawal from an account after password verification.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AF05A7A-E76C-E4F9-E37C-0FFF5510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774"/>
          <a:stretch/>
        </p:blipFill>
        <p:spPr>
          <a:xfrm>
            <a:off x="1794589" y="2272823"/>
            <a:ext cx="6744283" cy="224010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62B2273-FF0E-1B71-37E2-536B1A473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588" y="4666824"/>
            <a:ext cx="6744284" cy="200423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xmlns="" val="3848464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8020E0C-EC88-138A-C801-C1DD67C1E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393" y="0"/>
            <a:ext cx="12098607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16B0EA-49E2-ABFF-3796-A359555E79CC}"/>
              </a:ext>
            </a:extLst>
          </p:cNvPr>
          <p:cNvSpPr/>
          <p:nvPr/>
        </p:nvSpPr>
        <p:spPr>
          <a:xfrm>
            <a:off x="-322707" y="393242"/>
            <a:ext cx="717137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Balance Check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B0AA770-52BA-CC4E-4B53-2B9F27411511}"/>
              </a:ext>
            </a:extLst>
          </p:cNvPr>
          <p:cNvSpPr/>
          <p:nvPr/>
        </p:nvSpPr>
        <p:spPr>
          <a:xfrm>
            <a:off x="1292000" y="1583889"/>
            <a:ext cx="778533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balance check option customer can check their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a</a:t>
            </a:r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ccount balance with password authentication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84CF25-BA29-AA30-6A60-EF171DF4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705"/>
          <a:stretch/>
        </p:blipFill>
        <p:spPr>
          <a:xfrm>
            <a:off x="1292000" y="2602751"/>
            <a:ext cx="7331075" cy="232430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B297A45-06D7-ADA9-6C59-51344315A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000" y="5022060"/>
            <a:ext cx="7331075" cy="172226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xmlns="" val="3327197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9295F00-C81D-BC21-EFAD-53EAC9847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6699" y="0"/>
            <a:ext cx="12098607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151AFB0-B6AE-D84D-BE5B-8A4F81F2674F}"/>
              </a:ext>
            </a:extLst>
          </p:cNvPr>
          <p:cNvSpPr/>
          <p:nvPr/>
        </p:nvSpPr>
        <p:spPr>
          <a:xfrm>
            <a:off x="-1330413" y="168151"/>
            <a:ext cx="9242772" cy="166199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Wingdings" panose="05000000000000000000" pitchFamily="2" charset="2"/>
              <a:buChar char="v"/>
            </a:pPr>
            <a:r>
              <a:rPr lang="en-IN" sz="54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IN" sz="4800" b="0" cap="none" spc="0" dirty="0">
                <a:ln>
                  <a:solidFill>
                    <a:srgbClr val="00FF00"/>
                  </a:solidFill>
                </a:ln>
                <a:solidFill>
                  <a:schemeClr val="tx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Customer Details and Transactions </a:t>
            </a:r>
            <a:endParaRPr lang="en-US" sz="5400" b="0" cap="none" spc="0" dirty="0">
              <a:ln w="0">
                <a:solidFill>
                  <a:srgbClr val="00FF00"/>
                </a:solidFill>
              </a:ln>
              <a:solidFill>
                <a:schemeClr val="tx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57557DD-178A-AEF9-BC08-A248AA53FF65}"/>
              </a:ext>
            </a:extLst>
          </p:cNvPr>
          <p:cNvSpPr/>
          <p:nvPr/>
        </p:nvSpPr>
        <p:spPr>
          <a:xfrm>
            <a:off x="-661067" y="2143688"/>
            <a:ext cx="429067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can see their  account details.</a:t>
            </a:r>
          </a:p>
          <a:p>
            <a:pPr lvl="2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password verification.</a:t>
            </a:r>
          </a:p>
          <a:p>
            <a:pPr lvl="2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 previous transactions</a:t>
            </a:r>
          </a:p>
          <a:p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      like withdrawal and 	   	   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deposits history.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B8C27D9-78E9-5B4C-581C-1E9AC8086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374" y="1830144"/>
            <a:ext cx="7474433" cy="4919963"/>
          </a:xfrm>
          <a:prstGeom prst="rect">
            <a:avLst/>
          </a:prstGeom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xmlns="" val="480037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338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Vikash Kumar Mehta</dc:creator>
  <cp:lastModifiedBy>Vikash Kumar Mehta</cp:lastModifiedBy>
  <cp:revision>107</cp:revision>
  <dcterms:created xsi:type="dcterms:W3CDTF">2024-11-16T18:14:08Z</dcterms:created>
  <dcterms:modified xsi:type="dcterms:W3CDTF">2024-11-21T12:08:52Z</dcterms:modified>
</cp:coreProperties>
</file>