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6" r:id="rId13"/>
    <p:sldId id="268" r:id="rId14"/>
    <p:sldId id="269" r:id="rId15"/>
    <p:sldId id="270" r:id="rId16"/>
    <p:sldId id="273" r:id="rId17"/>
    <p:sldId id="274" r:id="rId18"/>
    <p:sldId id="275" r:id="rId19"/>
    <p:sldId id="278" r:id="rId20"/>
    <p:sldId id="277"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391" autoAdjust="0"/>
  </p:normalViewPr>
  <p:slideViewPr>
    <p:cSldViewPr snapToGrid="0" snapToObjects="1">
      <p:cViewPr varScale="1">
        <p:scale>
          <a:sx n="69" d="100"/>
          <a:sy n="69"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0E6E749-8A70-6A41-9411-E912E098723C}" type="datetimeFigureOut">
              <a:rPr lang="en-US" smtClean="0"/>
              <a:pPr/>
              <a:t>11/20/2017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3F489EA-FAC3-C64D-BAC2-A54FCB81FC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F489EA-FAC3-C64D-BAC2-A54FCB81FC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F489EA-FAC3-C64D-BAC2-A54FCB81FC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F489EA-FAC3-C64D-BAC2-A54FCB81FC1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3F489EA-FAC3-C64D-BAC2-A54FCB81FC1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F489EA-FAC3-C64D-BAC2-A54FCB81FC1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3F489EA-FAC3-C64D-BAC2-A54FCB81FC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3F489EA-FAC3-C64D-BAC2-A54FCB81FC1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0E6E749-8A70-6A41-9411-E912E098723C}" type="datetimeFigureOut">
              <a:rPr lang="en-US" smtClean="0"/>
              <a:pPr/>
              <a:t>11/20/2017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3F489EA-FAC3-C64D-BAC2-A54FCB81FC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0E6E749-8A70-6A41-9411-E912E098723C}" type="datetimeFigureOut">
              <a:rPr lang="en-US" smtClean="0"/>
              <a:pPr/>
              <a:t>11/20/2017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3F489EA-FAC3-C64D-BAC2-A54FCB81FC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0E6E749-8A70-6A41-9411-E912E098723C}" type="datetimeFigureOut">
              <a:rPr lang="en-US" smtClean="0"/>
              <a:pPr/>
              <a:t>11/20/2017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3F489EA-FAC3-C64D-BAC2-A54FCB81FC1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0E6E749-8A70-6A41-9411-E912E098723C}" type="datetimeFigureOut">
              <a:rPr lang="en-US" smtClean="0"/>
              <a:pPr/>
              <a:t>11/20/2017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3F489EA-FAC3-C64D-BAC2-A54FCB81FC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ink-state_routing_protocol" TargetMode="External"/><Relationship Id="rId2" Type="http://schemas.openxmlformats.org/officeDocument/2006/relationships/hyperlink" Target="https://en.wikipedia.org/wiki/Dijkstra's_algorithm" TargetMode="External"/><Relationship Id="rId1" Type="http://schemas.openxmlformats.org/officeDocument/2006/relationships/slideLayout" Target="../slideLayouts/slideLayout2.xml"/><Relationship Id="rId4" Type="http://schemas.openxmlformats.org/officeDocument/2006/relationships/hyperlink" Target="http://hnd-computing.com/routingtech/?page_id=12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745906"/>
            <a:ext cx="8228013" cy="1927225"/>
          </a:xfrm>
        </p:spPr>
        <p:txBody>
          <a:bodyPr/>
          <a:lstStyle/>
          <a:p>
            <a:r>
              <a:rPr lang="en-US" b="1" u="sng" dirty="0" smtClean="0">
                <a:latin typeface="AR JULIAN" pitchFamily="2" charset="0"/>
              </a:rPr>
              <a:t>Link-State Routing</a:t>
            </a:r>
            <a:endParaRPr lang="en-US" b="1" u="sng" dirty="0">
              <a:latin typeface="AR JULIAN" pitchFamily="2" charset="0"/>
            </a:endParaRPr>
          </a:p>
        </p:txBody>
      </p:sp>
      <p:sp>
        <p:nvSpPr>
          <p:cNvPr id="3" name="Subtitle 2"/>
          <p:cNvSpPr>
            <a:spLocks noGrp="1"/>
          </p:cNvSpPr>
          <p:nvPr>
            <p:ph type="subTitle" idx="1"/>
          </p:nvPr>
        </p:nvSpPr>
        <p:spPr>
          <a:xfrm>
            <a:off x="457199" y="3238746"/>
            <a:ext cx="8228013" cy="1984418"/>
          </a:xfrm>
        </p:spPr>
        <p:txBody>
          <a:bodyPr>
            <a:normAutofit/>
          </a:bodyPr>
          <a:lstStyle/>
          <a:p>
            <a:pPr algn="l"/>
            <a:endParaRPr lang="en-US" dirty="0">
              <a:solidFill>
                <a:schemeClr val="tx1"/>
              </a:solidFill>
            </a:endParaRPr>
          </a:p>
          <a:p>
            <a:pPr algn="l"/>
            <a:r>
              <a:rPr lang="en-US" sz="2600" dirty="0" smtClean="0">
                <a:solidFill>
                  <a:schemeClr val="tx1"/>
                </a:solidFill>
              </a:rPr>
              <a:t>Mehta , Mayur</a:t>
            </a:r>
            <a:r>
              <a:rPr lang="en-US" sz="2600" dirty="0" smtClean="0">
                <a:solidFill>
                  <a:schemeClr val="tx1"/>
                </a:solidFill>
              </a:rPr>
              <a:t> </a:t>
            </a:r>
            <a:r>
              <a:rPr lang="en-US" sz="2600" dirty="0" smtClean="0">
                <a:solidFill>
                  <a:schemeClr val="tx1"/>
                </a:solidFill>
              </a:rPr>
              <a:t>(</a:t>
            </a:r>
            <a:r>
              <a:rPr lang="en-US" sz="2600" dirty="0" smtClean="0">
                <a:solidFill>
                  <a:schemeClr val="tx1"/>
                </a:solidFill>
              </a:rPr>
              <a:t>A20405901)</a:t>
            </a:r>
            <a:endParaRPr lang="en-US" sz="2600" dirty="0" smtClean="0">
              <a:solidFill>
                <a:schemeClr val="tx1"/>
              </a:solidFill>
            </a:endParaRPr>
          </a:p>
          <a:p>
            <a:pPr algn="l"/>
            <a:r>
              <a:rPr lang="en-US" sz="2600" dirty="0" smtClean="0">
                <a:solidFill>
                  <a:schemeClr val="tx1"/>
                </a:solidFill>
              </a:rPr>
              <a:t>Roll_No: 35</a:t>
            </a:r>
            <a:r>
              <a:rPr lang="en-US" sz="2600" dirty="0" smtClean="0">
                <a:solidFill>
                  <a:schemeClr val="tx1"/>
                </a:solidFill>
              </a:rPr>
              <a:t/>
            </a:r>
            <a:br>
              <a:rPr lang="en-US" sz="2600" dirty="0" smtClean="0">
                <a:solidFill>
                  <a:schemeClr val="tx1"/>
                </a:solidFill>
              </a:rPr>
            </a:br>
            <a:r>
              <a:rPr lang="en-US" sz="2600" dirty="0" smtClean="0">
                <a:solidFill>
                  <a:schemeClr val="tx1"/>
                </a:solidFill>
              </a:rPr>
              <a:t>CS542 – Fall </a:t>
            </a:r>
            <a:r>
              <a:rPr lang="en-US" sz="2600" dirty="0" smtClean="0">
                <a:solidFill>
                  <a:schemeClr val="tx1"/>
                </a:solidFill>
              </a:rPr>
              <a:t>2017</a:t>
            </a:r>
            <a:endParaRPr lang="en-US" sz="2600" dirty="0">
              <a:solidFill>
                <a:schemeClr val="tx1"/>
              </a:solidFill>
            </a:endParaRPr>
          </a:p>
        </p:txBody>
      </p:sp>
    </p:spTree>
    <p:extLst>
      <p:ext uri="{BB962C8B-B14F-4D97-AF65-F5344CB8AC3E}">
        <p14:creationId xmlns:p14="http://schemas.microsoft.com/office/powerpoint/2010/main" xmlns="" val="152633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38085"/>
            <a:ext cx="8229600" cy="3267169"/>
          </a:xfrm>
        </p:spPr>
        <p:txBody>
          <a:bodyPr>
            <a:noAutofit/>
          </a:bodyPr>
          <a:lstStyle/>
          <a:p>
            <a:r>
              <a:rPr lang="en-US" sz="2300" dirty="0">
                <a:latin typeface="Calisto MT"/>
                <a:cs typeface="Calisto MT"/>
              </a:rPr>
              <a:t>The worst-case running time for the Dijkstra algorithm on a graph with n nodes and m edges is O(n*2) because it allows for directed cycles. </a:t>
            </a:r>
          </a:p>
          <a:p>
            <a:r>
              <a:rPr lang="en-US" sz="2300" dirty="0">
                <a:latin typeface="Calisto MT"/>
                <a:cs typeface="Calisto MT"/>
              </a:rPr>
              <a:t>It even finds the shortest paths from a source node  to all other nodes in the graph. This is basically O(n*2)  for node selection and O(m) for distance updates. </a:t>
            </a:r>
          </a:p>
          <a:p>
            <a:r>
              <a:rPr lang="en-US" sz="2300" dirty="0">
                <a:latin typeface="Calisto MT"/>
                <a:cs typeface="Calisto MT"/>
              </a:rPr>
              <a:t>While O(n*2) is the best possible complexity for dense graphs, the complexity can be improved significantly for sparse </a:t>
            </a:r>
            <a:r>
              <a:rPr lang="en-US" sz="2300" dirty="0" smtClean="0">
                <a:latin typeface="Calisto MT"/>
                <a:cs typeface="Calisto MT"/>
              </a:rPr>
              <a:t>graphs</a:t>
            </a:r>
            <a:endParaRPr lang="en-US" sz="2300" dirty="0">
              <a:latin typeface="Calisto MT"/>
              <a:cs typeface="Calisto MT"/>
            </a:endParaRPr>
          </a:p>
        </p:txBody>
      </p:sp>
      <p:sp>
        <p:nvSpPr>
          <p:cNvPr id="2" name="Title 1"/>
          <p:cNvSpPr>
            <a:spLocks noGrp="1"/>
          </p:cNvSpPr>
          <p:nvPr>
            <p:ph type="title"/>
          </p:nvPr>
        </p:nvSpPr>
        <p:spPr/>
        <p:txBody>
          <a:bodyPr/>
          <a:lstStyle/>
          <a:p>
            <a:r>
              <a:rPr lang="en-US" dirty="0" smtClean="0"/>
              <a:t>Time Complexity</a:t>
            </a:r>
            <a:endParaRPr lang="en-US" dirty="0"/>
          </a:p>
        </p:txBody>
      </p:sp>
    </p:spTree>
    <p:extLst>
      <p:ext uri="{BB962C8B-B14F-4D97-AF65-F5344CB8AC3E}">
        <p14:creationId xmlns:p14="http://schemas.microsoft.com/office/powerpoint/2010/main" xmlns="" val="381302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467" y="2550295"/>
            <a:ext cx="7901394" cy="3267169"/>
          </a:xfrm>
        </p:spPr>
        <p:txBody>
          <a:bodyPr/>
          <a:lstStyle/>
          <a:p>
            <a:pPr>
              <a:lnSpc>
                <a:spcPct val="200000"/>
              </a:lnSpc>
              <a:spcBef>
                <a:spcPct val="0"/>
              </a:spcBef>
            </a:pPr>
            <a:r>
              <a:rPr lang="en-US" altLang="en-US" sz="2400" dirty="0">
                <a:solidFill>
                  <a:srgbClr val="444444"/>
                </a:solidFill>
                <a:latin typeface="Arial" panose="020B0604020202020204" pitchFamily="34" charset="0"/>
              </a:rPr>
              <a:t>Mapping (Google Maps) </a:t>
            </a:r>
          </a:p>
          <a:p>
            <a:pPr>
              <a:lnSpc>
                <a:spcPct val="95000"/>
              </a:lnSpc>
              <a:spcBef>
                <a:spcPct val="0"/>
              </a:spcBef>
            </a:pPr>
            <a:endParaRPr lang="en-US" altLang="en-US" sz="2400" dirty="0">
              <a:solidFill>
                <a:srgbClr val="444444"/>
              </a:solidFill>
              <a:latin typeface="Arial" panose="020B0604020202020204" pitchFamily="34" charset="0"/>
            </a:endParaRPr>
          </a:p>
          <a:p>
            <a:pPr>
              <a:lnSpc>
                <a:spcPct val="95000"/>
              </a:lnSpc>
              <a:spcBef>
                <a:spcPct val="0"/>
              </a:spcBef>
            </a:pPr>
            <a:r>
              <a:rPr lang="en-US" altLang="en-US" sz="2400" dirty="0">
                <a:solidFill>
                  <a:srgbClr val="444444"/>
                </a:solidFill>
                <a:latin typeface="Arial" panose="020B0604020202020204" pitchFamily="34" charset="0"/>
              </a:rPr>
              <a:t>Traffic Information Systems</a:t>
            </a:r>
          </a:p>
          <a:p>
            <a:pPr marL="0" indent="0">
              <a:lnSpc>
                <a:spcPct val="95000"/>
              </a:lnSpc>
              <a:spcBef>
                <a:spcPct val="0"/>
              </a:spcBef>
              <a:buNone/>
            </a:pPr>
            <a:endParaRPr lang="en-US" altLang="en-US" sz="2400" dirty="0"/>
          </a:p>
          <a:p>
            <a:pPr>
              <a:lnSpc>
                <a:spcPct val="95000"/>
              </a:lnSpc>
              <a:spcBef>
                <a:spcPct val="0"/>
              </a:spcBef>
            </a:pPr>
            <a:r>
              <a:rPr lang="en-US" altLang="en-US" sz="2400" dirty="0">
                <a:solidFill>
                  <a:srgbClr val="444444"/>
                </a:solidFill>
                <a:latin typeface="Arial" panose="020B0604020202020204" pitchFamily="34" charset="0"/>
              </a:rPr>
              <a:t> Routing Systems</a:t>
            </a:r>
          </a:p>
          <a:p>
            <a:endParaRPr lang="en-US" sz="2400" dirty="0">
              <a:latin typeface="Calibri Light" panose="020F0302020204030204" pitchFamily="34" charset="0"/>
            </a:endParaRPr>
          </a:p>
          <a:p>
            <a:endParaRPr lang="en-US" dirty="0"/>
          </a:p>
        </p:txBody>
      </p:sp>
      <p:sp>
        <p:nvSpPr>
          <p:cNvPr id="2" name="Title 1"/>
          <p:cNvSpPr>
            <a:spLocks noGrp="1"/>
          </p:cNvSpPr>
          <p:nvPr>
            <p:ph type="title"/>
          </p:nvPr>
        </p:nvSpPr>
        <p:spPr/>
        <p:txBody>
          <a:bodyPr>
            <a:normAutofit fontScale="90000"/>
          </a:bodyPr>
          <a:lstStyle/>
          <a:p>
            <a:r>
              <a:rPr lang="en-US" altLang="zh-CN" b="1" dirty="0" smtClean="0"/>
              <a:t>Dijkstra’s Algorithm: Applications</a:t>
            </a:r>
            <a:endParaRPr lang="en-US" dirty="0"/>
          </a:p>
        </p:txBody>
      </p:sp>
    </p:spTree>
    <p:extLst>
      <p:ext uri="{BB962C8B-B14F-4D97-AF65-F5344CB8AC3E}">
        <p14:creationId xmlns:p14="http://schemas.microsoft.com/office/powerpoint/2010/main" xmlns="" val="262230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75" y="1787236"/>
            <a:ext cx="7662864" cy="3677311"/>
          </a:xfrm>
        </p:spPr>
        <p:txBody>
          <a:bodyPr>
            <a:normAutofit fontScale="85000" lnSpcReduction="20000"/>
          </a:bodyPr>
          <a:lstStyle/>
          <a:p>
            <a:pPr lvl="0"/>
            <a:r>
              <a:rPr lang="en-IN" dirty="0" smtClean="0"/>
              <a:t>From the Command prompt/Terminal, Navigate into the respective folder.</a:t>
            </a:r>
          </a:p>
          <a:p>
            <a:pPr lvl="0"/>
            <a:r>
              <a:rPr lang="en-IN" dirty="0" smtClean="0"/>
              <a:t>Compile both java files using </a:t>
            </a:r>
            <a:r>
              <a:rPr lang="en-IN" dirty="0" err="1" smtClean="0"/>
              <a:t>Javac</a:t>
            </a:r>
            <a:r>
              <a:rPr lang="en-IN" dirty="0" smtClean="0"/>
              <a:t> *.java command.</a:t>
            </a:r>
          </a:p>
          <a:p>
            <a:pPr lvl="0"/>
            <a:r>
              <a:rPr lang="en-IN" dirty="0" smtClean="0"/>
              <a:t>Run the LinkStateRoutingPro.java application by using following command – java </a:t>
            </a:r>
            <a:r>
              <a:rPr lang="en-IN" dirty="0" err="1" smtClean="0"/>
              <a:t>LinkStateRoutingPro</a:t>
            </a:r>
            <a:endParaRPr lang="en-IN" dirty="0" smtClean="0"/>
          </a:p>
          <a:p>
            <a:pPr lvl="0"/>
            <a:r>
              <a:rPr lang="en-IN" dirty="0" smtClean="0"/>
              <a:t>The input file has to be in the same location as the source class” and jar files are present. If new input file has to be tested, it has to be copied to the same location as the source, class and jar files.</a:t>
            </a:r>
          </a:p>
          <a:p>
            <a:pPr>
              <a:buNone/>
            </a:pPr>
            <a:endParaRPr lang="en-IN" dirty="0" smtClean="0"/>
          </a:p>
        </p:txBody>
      </p:sp>
      <p:sp>
        <p:nvSpPr>
          <p:cNvPr id="2" name="Title 1"/>
          <p:cNvSpPr>
            <a:spLocks noGrp="1"/>
          </p:cNvSpPr>
          <p:nvPr>
            <p:ph type="title"/>
          </p:nvPr>
        </p:nvSpPr>
        <p:spPr/>
        <p:txBody>
          <a:bodyPr/>
          <a:lstStyle/>
          <a:p>
            <a:r>
              <a:rPr lang="en-US" dirty="0">
                <a:latin typeface="Calibri" panose="020F0502020204030204" pitchFamily="34" charset="0"/>
              </a:rPr>
              <a:t>Instructions to run the code</a:t>
            </a:r>
            <a:endParaRPr lang="en-US" dirty="0"/>
          </a:p>
        </p:txBody>
      </p:sp>
    </p:spTree>
    <p:extLst>
      <p:ext uri="{BB962C8B-B14F-4D97-AF65-F5344CB8AC3E}">
        <p14:creationId xmlns:p14="http://schemas.microsoft.com/office/powerpoint/2010/main" xmlns="" val="291861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27"/>
            <a:ext cx="8229600" cy="1143000"/>
          </a:xfrm>
        </p:spPr>
        <p:txBody>
          <a:bodyPr>
            <a:normAutofit fontScale="90000"/>
          </a:bodyPr>
          <a:lstStyle/>
          <a:p>
            <a:r>
              <a:rPr lang="en-US" dirty="0" smtClean="0">
                <a:latin typeface="Calibri" panose="020F0502020204030204" pitchFamily="34" charset="0"/>
              </a:rPr>
              <a:t>SNAPSHOTS:</a:t>
            </a:r>
            <a:br>
              <a:rPr lang="en-US" dirty="0" smtClean="0">
                <a:latin typeface="Calibri" panose="020F0502020204030204" pitchFamily="34" charset="0"/>
              </a:rPr>
            </a:br>
            <a:r>
              <a:rPr lang="en-US" dirty="0" smtClean="0">
                <a:latin typeface="Calibri" panose="020F0502020204030204" pitchFamily="34" charset="0"/>
              </a:rPr>
              <a:t>Interface Design - Initial Screen</a:t>
            </a:r>
            <a:endParaRPr lang="en-US" dirty="0"/>
          </a:p>
        </p:txBody>
      </p:sp>
      <p:pic>
        <p:nvPicPr>
          <p:cNvPr id="6" name="Content Placeholder 5" descr="CN1.PNG"/>
          <p:cNvPicPr>
            <a:picLocks noGrp="1" noChangeAspect="1"/>
          </p:cNvPicPr>
          <p:nvPr>
            <p:ph idx="1"/>
          </p:nvPr>
        </p:nvPicPr>
        <p:blipFill>
          <a:blip r:embed="rId2"/>
          <a:stretch>
            <a:fillRect/>
          </a:stretch>
        </p:blipFill>
        <p:spPr>
          <a:xfrm>
            <a:off x="457200" y="2147454"/>
            <a:ext cx="8229600" cy="3435927"/>
          </a:xfrm>
        </p:spPr>
      </p:pic>
    </p:spTree>
    <p:extLst>
      <p:ext uri="{BB962C8B-B14F-4D97-AF65-F5344CB8AC3E}">
        <p14:creationId xmlns:p14="http://schemas.microsoft.com/office/powerpoint/2010/main" xmlns="" val="378458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panose="020F0502020204030204" pitchFamily="34" charset="0"/>
              </a:rPr>
              <a:t>Input to the application – </a:t>
            </a:r>
            <a:r>
              <a:rPr lang="en-US" dirty="0" smtClean="0">
                <a:latin typeface="Calibri" panose="020F0502020204030204" pitchFamily="34" charset="0"/>
              </a:rPr>
              <a:t>Command received</a:t>
            </a:r>
            <a:endParaRPr lang="en-US" dirty="0"/>
          </a:p>
        </p:txBody>
      </p:sp>
      <p:pic>
        <p:nvPicPr>
          <p:cNvPr id="5" name="Content Placeholder 4" descr="CN2.PNG"/>
          <p:cNvPicPr>
            <a:picLocks noGrp="1" noChangeAspect="1"/>
          </p:cNvPicPr>
          <p:nvPr>
            <p:ph idx="1"/>
          </p:nvPr>
        </p:nvPicPr>
        <p:blipFill>
          <a:blip r:embed="rId2"/>
          <a:stretch>
            <a:fillRect/>
          </a:stretch>
        </p:blipFill>
        <p:spPr>
          <a:xfrm>
            <a:off x="457200" y="1787237"/>
            <a:ext cx="8229600" cy="4003964"/>
          </a:xfrm>
        </p:spPr>
      </p:pic>
    </p:spTree>
    <p:extLst>
      <p:ext uri="{BB962C8B-B14F-4D97-AF65-F5344CB8AC3E}">
        <p14:creationId xmlns:p14="http://schemas.microsoft.com/office/powerpoint/2010/main" xmlns="" val="235803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input &amp; Build Table</a:t>
            </a:r>
          </a:p>
        </p:txBody>
      </p:sp>
      <p:pic>
        <p:nvPicPr>
          <p:cNvPr id="5" name="Content Placeholder 4" descr="CN3.PNG"/>
          <p:cNvPicPr>
            <a:picLocks noGrp="1" noChangeAspect="1"/>
          </p:cNvPicPr>
          <p:nvPr>
            <p:ph idx="1"/>
          </p:nvPr>
        </p:nvPicPr>
        <p:blipFill>
          <a:blip r:embed="rId2"/>
          <a:stretch>
            <a:fillRect/>
          </a:stretch>
        </p:blipFill>
        <p:spPr>
          <a:xfrm>
            <a:off x="1094509" y="1417638"/>
            <a:ext cx="6706917" cy="4595235"/>
          </a:xfrm>
        </p:spPr>
      </p:pic>
    </p:spTree>
    <p:extLst>
      <p:ext uri="{BB962C8B-B14F-4D97-AF65-F5344CB8AC3E}">
        <p14:creationId xmlns:p14="http://schemas.microsoft.com/office/powerpoint/2010/main" xmlns="" val="297220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453"/>
            <a:ext cx="8229600" cy="1143000"/>
          </a:xfrm>
        </p:spPr>
        <p:txBody>
          <a:bodyPr/>
          <a:lstStyle/>
          <a:p>
            <a:r>
              <a:rPr lang="en-US" dirty="0" err="1">
                <a:latin typeface="Calibri" panose="020F0502020204030204" pitchFamily="34" charset="0"/>
              </a:rPr>
              <a:t>Dijkstra</a:t>
            </a:r>
            <a:r>
              <a:rPr lang="en-US" dirty="0">
                <a:latin typeface="Calibri" panose="020F0502020204030204" pitchFamily="34" charset="0"/>
              </a:rPr>
              <a:t> – Shortest Path</a:t>
            </a:r>
            <a:endParaRPr lang="en-US" dirty="0"/>
          </a:p>
        </p:txBody>
      </p:sp>
      <p:pic>
        <p:nvPicPr>
          <p:cNvPr id="2051" name="Picture 3" descr="C:\Users\Mayur Mehta\Desktop\CN4.PNG"/>
          <p:cNvPicPr>
            <a:picLocks noChangeAspect="1" noChangeArrowheads="1"/>
          </p:cNvPicPr>
          <p:nvPr/>
        </p:nvPicPr>
        <p:blipFill>
          <a:blip r:embed="rId2"/>
          <a:srcRect/>
          <a:stretch>
            <a:fillRect/>
          </a:stretch>
        </p:blipFill>
        <p:spPr bwMode="auto">
          <a:xfrm>
            <a:off x="775855" y="1390453"/>
            <a:ext cx="7453745" cy="4234491"/>
          </a:xfrm>
          <a:prstGeom prst="rect">
            <a:avLst/>
          </a:prstGeom>
          <a:noFill/>
        </p:spPr>
      </p:pic>
    </p:spTree>
    <p:extLst>
      <p:ext uri="{BB962C8B-B14F-4D97-AF65-F5344CB8AC3E}">
        <p14:creationId xmlns:p14="http://schemas.microsoft.com/office/powerpoint/2010/main" xmlns="" val="67678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41"/>
            <a:ext cx="8229600" cy="937013"/>
          </a:xfrm>
        </p:spPr>
        <p:txBody>
          <a:bodyPr/>
          <a:lstStyle/>
          <a:p>
            <a:r>
              <a:rPr lang="en-US" dirty="0">
                <a:latin typeface="Calibri" panose="020F0502020204030204" pitchFamily="34" charset="0"/>
              </a:rPr>
              <a:t>Remove a Node from the network</a:t>
            </a:r>
            <a:endParaRPr lang="en-US" dirty="0"/>
          </a:p>
        </p:txBody>
      </p:sp>
      <p:pic>
        <p:nvPicPr>
          <p:cNvPr id="3074" name="Picture 2" descr="C:\Users\Mayur Mehta\Desktop\CN5.PNG"/>
          <p:cNvPicPr>
            <a:picLocks noChangeAspect="1" noChangeArrowheads="1"/>
          </p:cNvPicPr>
          <p:nvPr/>
        </p:nvPicPr>
        <p:blipFill>
          <a:blip r:embed="rId2"/>
          <a:srcRect/>
          <a:stretch>
            <a:fillRect/>
          </a:stretch>
        </p:blipFill>
        <p:spPr bwMode="auto">
          <a:xfrm>
            <a:off x="845127" y="1062038"/>
            <a:ext cx="7162799" cy="4733925"/>
          </a:xfrm>
          <a:prstGeom prst="rect">
            <a:avLst/>
          </a:prstGeom>
          <a:noFill/>
        </p:spPr>
      </p:pic>
    </p:spTree>
    <p:extLst>
      <p:ext uri="{BB962C8B-B14F-4D97-AF65-F5344CB8AC3E}">
        <p14:creationId xmlns:p14="http://schemas.microsoft.com/office/powerpoint/2010/main" xmlns="" val="93221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Best router to Broadcast</a:t>
            </a:r>
            <a:endParaRPr lang="en-US" dirty="0"/>
          </a:p>
        </p:txBody>
      </p:sp>
      <p:pic>
        <p:nvPicPr>
          <p:cNvPr id="4098" name="Picture 2" descr="C:\Users\Mayur Mehta\Desktop\CN6.PNG"/>
          <p:cNvPicPr>
            <a:picLocks noChangeAspect="1" noChangeArrowheads="1"/>
          </p:cNvPicPr>
          <p:nvPr/>
        </p:nvPicPr>
        <p:blipFill>
          <a:blip r:embed="rId2"/>
          <a:srcRect/>
          <a:stretch>
            <a:fillRect/>
          </a:stretch>
        </p:blipFill>
        <p:spPr bwMode="auto">
          <a:xfrm>
            <a:off x="720435" y="1620982"/>
            <a:ext cx="7800109" cy="3768436"/>
          </a:xfrm>
          <a:prstGeom prst="rect">
            <a:avLst/>
          </a:prstGeom>
          <a:noFill/>
        </p:spPr>
      </p:pic>
    </p:spTree>
    <p:extLst>
      <p:ext uri="{BB962C8B-B14F-4D97-AF65-F5344CB8AC3E}">
        <p14:creationId xmlns:p14="http://schemas.microsoft.com/office/powerpoint/2010/main" xmlns="" val="64498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Closing the simulator</a:t>
            </a:r>
            <a:endParaRPr lang="en-US" dirty="0"/>
          </a:p>
        </p:txBody>
      </p:sp>
      <p:pic>
        <p:nvPicPr>
          <p:cNvPr id="5122" name="Picture 2" descr="C:\Users\Mayur Mehta\Desktop\CN7.PNG"/>
          <p:cNvPicPr>
            <a:picLocks noChangeAspect="1" noChangeArrowheads="1"/>
          </p:cNvPicPr>
          <p:nvPr/>
        </p:nvPicPr>
        <p:blipFill>
          <a:blip r:embed="rId2"/>
          <a:srcRect/>
          <a:stretch>
            <a:fillRect/>
          </a:stretch>
        </p:blipFill>
        <p:spPr bwMode="auto">
          <a:xfrm>
            <a:off x="457200" y="1417638"/>
            <a:ext cx="8229599" cy="4068761"/>
          </a:xfrm>
          <a:prstGeom prst="rect">
            <a:avLst/>
          </a:prstGeom>
          <a:noFill/>
        </p:spPr>
      </p:pic>
    </p:spTree>
    <p:extLst>
      <p:ext uri="{BB962C8B-B14F-4D97-AF65-F5344CB8AC3E}">
        <p14:creationId xmlns:p14="http://schemas.microsoft.com/office/powerpoint/2010/main" xmlns="" val="64498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61811"/>
            <a:ext cx="8229599" cy="4342190"/>
          </a:xfrm>
        </p:spPr>
        <p:txBody>
          <a:bodyPr>
            <a:normAutofit fontScale="70000" lnSpcReduction="20000"/>
          </a:bodyPr>
          <a:lstStyle/>
          <a:p>
            <a:pPr marL="342900" lvl="1" indent="-342900" algn="just">
              <a:lnSpc>
                <a:spcPct val="150000"/>
              </a:lnSpc>
              <a:spcBef>
                <a:spcPts val="1000"/>
              </a:spcBef>
            </a:pPr>
            <a:r>
              <a:rPr lang="en-US" altLang="en-US" sz="3200" dirty="0"/>
              <a:t>Link – State Routing also known as shortest path first algorithm.</a:t>
            </a:r>
          </a:p>
          <a:p>
            <a:pPr algn="just">
              <a:lnSpc>
                <a:spcPct val="150000"/>
              </a:lnSpc>
            </a:pPr>
            <a:r>
              <a:rPr lang="en-US" altLang="en-US" sz="3200" dirty="0"/>
              <a:t>The shortest path to a destination is not necessarily the path with the least number of hops. </a:t>
            </a:r>
          </a:p>
          <a:p>
            <a:pPr algn="just">
              <a:lnSpc>
                <a:spcPct val="150000"/>
              </a:lnSpc>
            </a:pPr>
            <a:r>
              <a:rPr lang="en-US" altLang="en-US" sz="3200" dirty="0"/>
              <a:t>In link state routing, each node has a complete map of the topology.</a:t>
            </a:r>
          </a:p>
          <a:p>
            <a:pPr algn="just">
              <a:lnSpc>
                <a:spcPct val="150000"/>
              </a:lnSpc>
            </a:pPr>
            <a:r>
              <a:rPr lang="en-US" altLang="en-US" sz="3200" dirty="0"/>
              <a:t>If a node fails, each node can calculate the new route.</a:t>
            </a:r>
            <a:endParaRPr lang="en-US" sz="3200"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68276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dirty="0">
                <a:hlinkClick r:id="rId2"/>
              </a:rPr>
              <a:t>https://en.wikipedia.org/wiki/</a:t>
            </a:r>
            <a:r>
              <a:rPr lang="nl-NL" dirty="0" smtClean="0">
                <a:hlinkClick r:id="rId2"/>
              </a:rPr>
              <a:t>Dijkstra's_algorithm</a:t>
            </a:r>
            <a:endParaRPr lang="nl-NL" dirty="0" smtClean="0"/>
          </a:p>
          <a:p>
            <a:r>
              <a:rPr lang="nl-NL" dirty="0">
                <a:hlinkClick r:id="rId3"/>
              </a:rPr>
              <a:t>https://en.wikipedia.org/wiki/Link-</a:t>
            </a:r>
            <a:r>
              <a:rPr lang="nl-NL" dirty="0" smtClean="0">
                <a:hlinkClick r:id="rId3"/>
              </a:rPr>
              <a:t>state_routing_protocol</a:t>
            </a:r>
            <a:endParaRPr lang="nl-NL" dirty="0" smtClean="0"/>
          </a:p>
          <a:p>
            <a:r>
              <a:rPr lang="fr-FR" dirty="0">
                <a:hlinkClick r:id="rId4"/>
              </a:rPr>
              <a:t>http://hnd-computing.com/routingtech/?page_id=</a:t>
            </a:r>
            <a:r>
              <a:rPr lang="fr-FR" dirty="0" smtClean="0">
                <a:hlinkClick r:id="rId4"/>
              </a:rPr>
              <a:t>128</a:t>
            </a:r>
            <a:endParaRPr lang="fr-FR" dirty="0" smtClean="0"/>
          </a:p>
          <a:p>
            <a:endParaRPr lang="nl-NL" dirty="0" smtClean="0"/>
          </a:p>
          <a:p>
            <a:endParaRPr lang="nl-NL" dirty="0" smtClean="0"/>
          </a:p>
          <a:p>
            <a:pPr marL="0" indent="0">
              <a:buNone/>
            </a:pPr>
            <a:endParaRPr lang="nl-NL" dirty="0" smtClean="0"/>
          </a:p>
          <a:p>
            <a:endParaRPr lang="en-US" dirty="0"/>
          </a:p>
        </p:txBody>
      </p:sp>
      <p:sp>
        <p:nvSpPr>
          <p:cNvPr id="2" name="Title 1"/>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xmlns="" val="22133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75" y="2953259"/>
            <a:ext cx="7662864" cy="3267169"/>
          </a:xfrm>
        </p:spPr>
        <p:txBody>
          <a:bodyPr>
            <a:normAutofit/>
          </a:bodyPr>
          <a:lstStyle/>
          <a:p>
            <a:pPr marL="0" indent="0" algn="ctr">
              <a:buNone/>
            </a:pPr>
            <a:r>
              <a:rPr lang="en-US" sz="4600" dirty="0"/>
              <a:t>Thank You! </a:t>
            </a:r>
          </a:p>
        </p:txBody>
      </p:sp>
    </p:spTree>
    <p:extLst>
      <p:ext uri="{BB962C8B-B14F-4D97-AF65-F5344CB8AC3E}">
        <p14:creationId xmlns:p14="http://schemas.microsoft.com/office/powerpoint/2010/main" xmlns="" val="170365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158" y="2234612"/>
            <a:ext cx="8463162" cy="4102894"/>
          </a:xfrm>
        </p:spPr>
        <p:txBody>
          <a:bodyPr>
            <a:noAutofit/>
          </a:bodyPr>
          <a:lstStyle/>
          <a:p>
            <a:r>
              <a:rPr lang="en-US" sz="2300" dirty="0">
                <a:latin typeface="Calisto MT (body)"/>
                <a:cs typeface="Calisto MT (body)"/>
              </a:rPr>
              <a:t>Link State routing protocols do not view networks in terms of adjacent routers and hop counts, but they build a comprehensive view of the overall network which fully describes the all possible routes along with their costs</a:t>
            </a:r>
            <a:r>
              <a:rPr lang="en-US" sz="2300" dirty="0" smtClean="0">
                <a:latin typeface="Calisto MT (body)"/>
                <a:cs typeface="Calisto MT (body)"/>
              </a:rPr>
              <a:t>.</a:t>
            </a:r>
            <a:endParaRPr lang="en-US" sz="2300" dirty="0">
              <a:latin typeface="Calisto MT (body)"/>
              <a:cs typeface="Calisto MT (body)"/>
            </a:endParaRPr>
          </a:p>
          <a:p>
            <a:pPr marL="0" indent="0">
              <a:buNone/>
            </a:pPr>
            <a:r>
              <a:rPr lang="en-US" sz="2300" dirty="0">
                <a:latin typeface="Calisto MT (body)"/>
                <a:cs typeface="Calisto MT (body)"/>
              </a:rPr>
              <a:t>Link state routers has two </a:t>
            </a:r>
            <a:r>
              <a:rPr lang="en-US" sz="2300" dirty="0" smtClean="0">
                <a:latin typeface="Calisto MT (body)"/>
                <a:cs typeface="Calisto MT (body)"/>
              </a:rPr>
              <a:t>phases: </a:t>
            </a:r>
            <a:endParaRPr lang="en-US" sz="2300" dirty="0">
              <a:latin typeface="Calisto MT (body)"/>
              <a:cs typeface="Calisto MT (body)"/>
            </a:endParaRPr>
          </a:p>
          <a:p>
            <a:r>
              <a:rPr lang="en-US" sz="2300" dirty="0">
                <a:latin typeface="Calisto MT (body)"/>
                <a:cs typeface="Calisto MT (body)"/>
              </a:rPr>
              <a:t>First - Reliable flooding which tells all the routers about the local topology</a:t>
            </a:r>
            <a:r>
              <a:rPr lang="en-US" sz="2300" dirty="0" smtClean="0">
                <a:latin typeface="Calisto MT (body)"/>
                <a:cs typeface="Calisto MT (body)"/>
              </a:rPr>
              <a:t>.</a:t>
            </a:r>
            <a:endParaRPr lang="en-US" sz="2300" dirty="0">
              <a:latin typeface="Calisto MT (body)"/>
              <a:cs typeface="Calisto MT (body)"/>
            </a:endParaRPr>
          </a:p>
          <a:p>
            <a:r>
              <a:rPr lang="en-US" sz="2300" dirty="0">
                <a:latin typeface="Calisto MT (body)"/>
                <a:cs typeface="Calisto MT (body)"/>
              </a:rPr>
              <a:t>Second - Path calculation (</a:t>
            </a:r>
            <a:r>
              <a:rPr lang="en-US" sz="2300" dirty="0" smtClean="0">
                <a:latin typeface="Calisto MT (body)"/>
                <a:cs typeface="Calisto MT (body)"/>
              </a:rPr>
              <a:t>Dijkstra's </a:t>
            </a:r>
            <a:r>
              <a:rPr lang="en-US" sz="2300" dirty="0">
                <a:latin typeface="Calisto MT (body)"/>
                <a:cs typeface="Calisto MT (body)"/>
              </a:rPr>
              <a:t>algorithm) to calculate best path over complete network.</a:t>
            </a:r>
          </a:p>
          <a:p>
            <a:endParaRPr lang="en-US" sz="2300" dirty="0">
              <a:latin typeface="Calisto MT (body)"/>
              <a:cs typeface="Calisto MT (body)"/>
            </a:endParaRPr>
          </a:p>
        </p:txBody>
      </p:sp>
      <p:sp>
        <p:nvSpPr>
          <p:cNvPr id="4" name="Title 1"/>
          <p:cNvSpPr>
            <a:spLocks noGrp="1"/>
          </p:cNvSpPr>
          <p:nvPr>
            <p:ph type="title"/>
          </p:nvPr>
        </p:nvSpPr>
        <p:spPr/>
        <p:txBody>
          <a:bodyPr/>
          <a:lstStyle/>
          <a:p>
            <a:pPr algn="l"/>
            <a:r>
              <a:rPr lang="en-US" sz="3200" b="1" dirty="0" smtClean="0"/>
              <a:t>Continued</a:t>
            </a:r>
            <a:r>
              <a:rPr lang="en-US" b="1" dirty="0" smtClean="0"/>
              <a:t>...</a:t>
            </a:r>
            <a:endParaRPr lang="en-US" dirty="0"/>
          </a:p>
        </p:txBody>
      </p:sp>
    </p:spTree>
    <p:extLst>
      <p:ext uri="{BB962C8B-B14F-4D97-AF65-F5344CB8AC3E}">
        <p14:creationId xmlns:p14="http://schemas.microsoft.com/office/powerpoint/2010/main" xmlns="" val="82752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610" y="1620982"/>
            <a:ext cx="8792895" cy="3724354"/>
          </a:xfrm>
        </p:spPr>
        <p:txBody>
          <a:bodyPr>
            <a:noAutofit/>
          </a:bodyPr>
          <a:lstStyle/>
          <a:p>
            <a:pPr marL="806450" lvl="1" indent="-342900" algn="just">
              <a:lnSpc>
                <a:spcPct val="150000"/>
              </a:lnSpc>
            </a:pPr>
            <a:r>
              <a:rPr lang="en-US" altLang="en-US" sz="2100" dirty="0"/>
              <a:t>The routers learn about the directly connected networks. </a:t>
            </a:r>
          </a:p>
          <a:p>
            <a:pPr marL="806450" lvl="1" indent="-342900" algn="just">
              <a:lnSpc>
                <a:spcPct val="150000"/>
              </a:lnSpc>
            </a:pPr>
            <a:r>
              <a:rPr lang="en-US" altLang="en-US" sz="2100" dirty="0"/>
              <a:t>Routers exchange hello packets to neighbors – To discover neighbors that use the same link state routing protocol on its link. </a:t>
            </a:r>
          </a:p>
          <a:p>
            <a:pPr marL="806450" lvl="1" indent="-342900" algn="just">
              <a:lnSpc>
                <a:spcPct val="150000"/>
              </a:lnSpc>
            </a:pPr>
            <a:r>
              <a:rPr lang="en-US" altLang="en-US" sz="2100" dirty="0"/>
              <a:t>Routers then build Link State Packets (Link State Packets contains the link id, link state, cost).</a:t>
            </a:r>
          </a:p>
          <a:p>
            <a:pPr marL="806450" lvl="1" indent="-342900" algn="just">
              <a:lnSpc>
                <a:spcPct val="150000"/>
              </a:lnSpc>
            </a:pPr>
            <a:r>
              <a:rPr lang="en-US" altLang="en-US" sz="2100" dirty="0"/>
              <a:t>Routers then flood LSPs to all neighbors. </a:t>
            </a:r>
          </a:p>
          <a:p>
            <a:pPr marL="806450" lvl="1" indent="-342900" algn="just">
              <a:lnSpc>
                <a:spcPct val="150000"/>
              </a:lnSpc>
            </a:pPr>
            <a:r>
              <a:rPr lang="en-US" altLang="en-US" sz="2100" dirty="0"/>
              <a:t>Routers calculate the best path to each destination with the help of the LSP database to build the network topology.</a:t>
            </a:r>
            <a:endParaRPr lang="en-US" sz="2100" dirty="0"/>
          </a:p>
          <a:p>
            <a:endParaRPr lang="en-US" sz="2100" dirty="0"/>
          </a:p>
        </p:txBody>
      </p:sp>
      <p:sp>
        <p:nvSpPr>
          <p:cNvPr id="2" name="Title 1"/>
          <p:cNvSpPr>
            <a:spLocks noGrp="1"/>
          </p:cNvSpPr>
          <p:nvPr>
            <p:ph type="title"/>
          </p:nvPr>
        </p:nvSpPr>
        <p:spPr/>
        <p:txBody>
          <a:bodyPr>
            <a:normAutofit fontScale="90000"/>
          </a:bodyPr>
          <a:lstStyle/>
          <a:p>
            <a:r>
              <a:rPr lang="en-US" b="1" dirty="0" smtClean="0"/>
              <a:t>Link State Routing Protocol: Process</a:t>
            </a:r>
            <a:endParaRPr lang="en-US" dirty="0"/>
          </a:p>
        </p:txBody>
      </p:sp>
    </p:spTree>
    <p:extLst>
      <p:ext uri="{BB962C8B-B14F-4D97-AF65-F5344CB8AC3E}">
        <p14:creationId xmlns:p14="http://schemas.microsoft.com/office/powerpoint/2010/main" xmlns="" val="327539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27127"/>
            <a:ext cx="8335695" cy="3559779"/>
          </a:xfrm>
        </p:spPr>
        <p:txBody>
          <a:bodyPr>
            <a:noAutofit/>
          </a:bodyPr>
          <a:lstStyle/>
          <a:p>
            <a:pPr>
              <a:lnSpc>
                <a:spcPct val="120000"/>
              </a:lnSpc>
            </a:pPr>
            <a:r>
              <a:rPr lang="en-US" altLang="en-US" sz="2500" dirty="0">
                <a:cs typeface="Times New Roman" panose="02020603050405020304" pitchFamily="18" charset="0"/>
              </a:rPr>
              <a:t>Router can independently determine the shortest path to every network.</a:t>
            </a:r>
          </a:p>
          <a:p>
            <a:pPr>
              <a:lnSpc>
                <a:spcPct val="120000"/>
              </a:lnSpc>
            </a:pPr>
            <a:r>
              <a:rPr lang="en-US" sz="2500" dirty="0"/>
              <a:t>Smaller routing tables.</a:t>
            </a:r>
            <a:endParaRPr lang="en-US" altLang="en-US" sz="2500" dirty="0">
              <a:cs typeface="Times New Roman" panose="02020603050405020304" pitchFamily="18" charset="0"/>
            </a:endParaRPr>
          </a:p>
          <a:p>
            <a:pPr>
              <a:lnSpc>
                <a:spcPct val="120000"/>
              </a:lnSpc>
            </a:pPr>
            <a:r>
              <a:rPr lang="en-US" altLang="en-US" sz="2500" dirty="0">
                <a:cs typeface="Times New Roman" panose="02020603050405020304" pitchFamily="18" charset="0"/>
              </a:rPr>
              <a:t>A periodic/ event driven routing updates. </a:t>
            </a:r>
          </a:p>
          <a:p>
            <a:pPr>
              <a:lnSpc>
                <a:spcPct val="120000"/>
              </a:lnSpc>
            </a:pPr>
            <a:r>
              <a:rPr lang="en-US" altLang="en-US" sz="2500" dirty="0">
                <a:cs typeface="Times New Roman" panose="02020603050405020304" pitchFamily="18" charset="0"/>
              </a:rPr>
              <a:t>Faster convergence. </a:t>
            </a:r>
          </a:p>
          <a:p>
            <a:endParaRPr lang="en-US" sz="2500" dirty="0"/>
          </a:p>
        </p:txBody>
      </p:sp>
      <p:sp>
        <p:nvSpPr>
          <p:cNvPr id="2" name="Title 1"/>
          <p:cNvSpPr>
            <a:spLocks noGrp="1"/>
          </p:cNvSpPr>
          <p:nvPr>
            <p:ph type="title"/>
          </p:nvPr>
        </p:nvSpPr>
        <p:spPr/>
        <p:txBody>
          <a:bodyPr>
            <a:normAutofit fontScale="90000"/>
          </a:bodyPr>
          <a:lstStyle/>
          <a:p>
            <a:r>
              <a:rPr lang="en-US" b="1" dirty="0" smtClean="0"/>
              <a:t>Link State Routing Protocol: Advantages </a:t>
            </a:r>
            <a:endParaRPr lang="en-US" dirty="0"/>
          </a:p>
        </p:txBody>
      </p:sp>
    </p:spTree>
    <p:extLst>
      <p:ext uri="{BB962C8B-B14F-4D97-AF65-F5344CB8AC3E}">
        <p14:creationId xmlns:p14="http://schemas.microsoft.com/office/powerpoint/2010/main" xmlns="" val="238150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4920"/>
            <a:ext cx="8229600" cy="3799421"/>
          </a:xfrm>
        </p:spPr>
        <p:txBody>
          <a:bodyPr>
            <a:normAutofit fontScale="92500"/>
          </a:bodyPr>
          <a:lstStyle/>
          <a:p>
            <a:pPr>
              <a:lnSpc>
                <a:spcPct val="150000"/>
              </a:lnSpc>
            </a:pPr>
            <a:r>
              <a:rPr lang="en-US" sz="2500" dirty="0"/>
              <a:t>Link State Routing Protocol require higher processing power when compared Distance Vector Protocols. </a:t>
            </a:r>
          </a:p>
          <a:p>
            <a:pPr>
              <a:lnSpc>
                <a:spcPct val="150000"/>
              </a:lnSpc>
            </a:pPr>
            <a:r>
              <a:rPr lang="en-US" sz="2500" dirty="0"/>
              <a:t>Link State Routing Protocol require more memory. </a:t>
            </a:r>
          </a:p>
          <a:p>
            <a:pPr>
              <a:lnSpc>
                <a:spcPct val="150000"/>
              </a:lnSpc>
            </a:pPr>
            <a:r>
              <a:rPr lang="en-US" sz="2500" dirty="0"/>
              <a:t>Initial flooding may degrade the performance of the network. </a:t>
            </a:r>
          </a:p>
          <a:p>
            <a:endParaRPr lang="en-US" sz="2500" dirty="0"/>
          </a:p>
        </p:txBody>
      </p:sp>
      <p:sp>
        <p:nvSpPr>
          <p:cNvPr id="2" name="Title 1"/>
          <p:cNvSpPr>
            <a:spLocks noGrp="1"/>
          </p:cNvSpPr>
          <p:nvPr>
            <p:ph type="title"/>
          </p:nvPr>
        </p:nvSpPr>
        <p:spPr/>
        <p:txBody>
          <a:bodyPr>
            <a:normAutofit fontScale="90000"/>
          </a:bodyPr>
          <a:lstStyle/>
          <a:p>
            <a:r>
              <a:rPr lang="en-US" b="1" dirty="0"/>
              <a:t>Link State Routing Protocol: </a:t>
            </a:r>
            <a:r>
              <a:rPr lang="en-US" b="1" dirty="0" smtClean="0"/>
              <a:t>Disadvantages </a:t>
            </a:r>
            <a:endParaRPr lang="en-US" dirty="0"/>
          </a:p>
        </p:txBody>
      </p:sp>
    </p:spTree>
    <p:extLst>
      <p:ext uri="{BB962C8B-B14F-4D97-AF65-F5344CB8AC3E}">
        <p14:creationId xmlns:p14="http://schemas.microsoft.com/office/powerpoint/2010/main" xmlns="" val="254858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64819"/>
            <a:ext cx="8384543" cy="3267169"/>
          </a:xfrm>
        </p:spPr>
        <p:txBody>
          <a:bodyPr>
            <a:noAutofit/>
          </a:bodyPr>
          <a:lstStyle/>
          <a:p>
            <a:r>
              <a:rPr lang="en-US" sz="2500" dirty="0">
                <a:latin typeface="Calisto MT (body)"/>
                <a:cs typeface="Calisto MT (body)"/>
              </a:rPr>
              <a:t>It is also called as the single source shortest path algorithm. </a:t>
            </a:r>
          </a:p>
          <a:p>
            <a:r>
              <a:rPr lang="en-US" sz="2500" dirty="0">
                <a:latin typeface="Calisto MT (body)"/>
                <a:cs typeface="Calisto MT (body)"/>
              </a:rPr>
              <a:t>It is one of the classic examples of the application of greedy programming technique</a:t>
            </a:r>
            <a:r>
              <a:rPr lang="en-US" sz="2500" dirty="0" smtClean="0">
                <a:latin typeface="Calisto MT (body)"/>
                <a:cs typeface="Calisto MT (body)"/>
              </a:rPr>
              <a:t>.</a:t>
            </a:r>
            <a:endParaRPr lang="en-US" sz="2500" dirty="0">
              <a:latin typeface="Calisto MT (body)"/>
              <a:cs typeface="Calisto MT (body)"/>
            </a:endParaRPr>
          </a:p>
          <a:p>
            <a:r>
              <a:rPr lang="en-US" sz="2500" dirty="0" smtClean="0">
                <a:latin typeface="Calisto MT (body)"/>
                <a:cs typeface="Calisto MT (body)"/>
              </a:rPr>
              <a:t>Dijkstra’s </a:t>
            </a:r>
            <a:r>
              <a:rPr lang="en-US" sz="2500" dirty="0">
                <a:latin typeface="Calisto MT (body)"/>
                <a:cs typeface="Calisto MT (body)"/>
              </a:rPr>
              <a:t>algorithm finds the shortest paths to a graphs vertices in order of their distance from a given source</a:t>
            </a:r>
            <a:r>
              <a:rPr lang="en-US" sz="2500" dirty="0" smtClean="0">
                <a:latin typeface="Calisto MT (body)"/>
                <a:cs typeface="Calisto MT (body)"/>
              </a:rPr>
              <a:t>.</a:t>
            </a:r>
            <a:endParaRPr lang="en-US" sz="2500" dirty="0">
              <a:latin typeface="Calisto MT (body)"/>
              <a:cs typeface="Calisto MT (body)"/>
            </a:endParaRPr>
          </a:p>
          <a:p>
            <a:r>
              <a:rPr lang="en-US" sz="2500" dirty="0">
                <a:latin typeface="Calisto MT (body)"/>
                <a:cs typeface="Calisto MT (body)"/>
              </a:rPr>
              <a:t>It finds the shortest path from the source to a vertex nearest to it, then to a second nearest and so on.</a:t>
            </a:r>
          </a:p>
          <a:p>
            <a:endParaRPr lang="en-US" sz="2500" dirty="0">
              <a:latin typeface="Calisto MT (body)"/>
              <a:cs typeface="Calisto MT (body)"/>
            </a:endParaRPr>
          </a:p>
        </p:txBody>
      </p:sp>
      <p:sp>
        <p:nvSpPr>
          <p:cNvPr id="2" name="Title 1"/>
          <p:cNvSpPr>
            <a:spLocks noGrp="1"/>
          </p:cNvSpPr>
          <p:nvPr>
            <p:ph type="title"/>
          </p:nvPr>
        </p:nvSpPr>
        <p:spPr/>
        <p:txBody>
          <a:bodyPr/>
          <a:lstStyle/>
          <a:p>
            <a:r>
              <a:rPr lang="en-US" b="1" dirty="0" smtClean="0"/>
              <a:t>Dijkstra’s</a:t>
            </a:r>
            <a:r>
              <a:rPr lang="en-US" sz="6600" b="1" dirty="0" smtClean="0"/>
              <a:t> </a:t>
            </a:r>
            <a:r>
              <a:rPr lang="en-US" b="1" dirty="0" smtClean="0"/>
              <a:t>Algorithm </a:t>
            </a:r>
            <a:endParaRPr lang="en-US" dirty="0"/>
          </a:p>
        </p:txBody>
      </p:sp>
    </p:spTree>
    <p:extLst>
      <p:ext uri="{BB962C8B-B14F-4D97-AF65-F5344CB8AC3E}">
        <p14:creationId xmlns:p14="http://schemas.microsoft.com/office/powerpoint/2010/main" xmlns="" val="36171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11351"/>
            <a:ext cx="8229600" cy="3267169"/>
          </a:xfrm>
        </p:spPr>
        <p:txBody>
          <a:bodyPr>
            <a:normAutofit lnSpcReduction="10000"/>
          </a:bodyPr>
          <a:lstStyle/>
          <a:p>
            <a:pPr>
              <a:lnSpc>
                <a:spcPct val="150000"/>
              </a:lnSpc>
              <a:spcBef>
                <a:spcPct val="20000"/>
              </a:spcBef>
              <a:buSzPct val="85000"/>
            </a:pPr>
            <a:r>
              <a:rPr lang="en-US" altLang="zh-CN" sz="2500" dirty="0"/>
              <a:t>Single Source Shortest Path.</a:t>
            </a:r>
          </a:p>
          <a:p>
            <a:pPr>
              <a:lnSpc>
                <a:spcPct val="100000"/>
              </a:lnSpc>
              <a:spcBef>
                <a:spcPct val="20000"/>
              </a:spcBef>
              <a:buSzPct val="85000"/>
            </a:pPr>
            <a:r>
              <a:rPr lang="en-US" altLang="zh-CN" sz="2500" dirty="0"/>
              <a:t>For a weighted directed/ undirected graph G (V, E) - </a:t>
            </a:r>
          </a:p>
          <a:p>
            <a:pPr marL="0" indent="0">
              <a:lnSpc>
                <a:spcPct val="100000"/>
              </a:lnSpc>
              <a:spcBef>
                <a:spcPct val="20000"/>
              </a:spcBef>
              <a:buSzPct val="85000"/>
              <a:buNone/>
            </a:pPr>
            <a:r>
              <a:rPr lang="en-US" altLang="zh-CN" sz="2500" dirty="0"/>
              <a:t>  V: Set of Vertices, E: Set of Edges</a:t>
            </a:r>
          </a:p>
          <a:p>
            <a:pPr>
              <a:lnSpc>
                <a:spcPct val="150000"/>
              </a:lnSpc>
              <a:spcBef>
                <a:spcPct val="20000"/>
              </a:spcBef>
              <a:buSzPct val="85000"/>
            </a:pPr>
            <a:r>
              <a:rPr lang="en-US" altLang="zh-CN" sz="2500" dirty="0"/>
              <a:t>Let s be the source vertex. </a:t>
            </a:r>
          </a:p>
          <a:p>
            <a:pPr>
              <a:spcBef>
                <a:spcPct val="20000"/>
              </a:spcBef>
              <a:buSzPct val="85000"/>
            </a:pPr>
            <a:r>
              <a:rPr lang="en-US" altLang="zh-CN" sz="2500" dirty="0"/>
              <a:t>The algorithm will return the shortest path from s to all vertices in V</a:t>
            </a:r>
          </a:p>
          <a:p>
            <a:endParaRPr lang="en-US" sz="2500" dirty="0"/>
          </a:p>
        </p:txBody>
      </p:sp>
      <p:sp>
        <p:nvSpPr>
          <p:cNvPr id="2" name="Title 1"/>
          <p:cNvSpPr>
            <a:spLocks noGrp="1"/>
          </p:cNvSpPr>
          <p:nvPr>
            <p:ph type="title"/>
          </p:nvPr>
        </p:nvSpPr>
        <p:spPr/>
        <p:txBody>
          <a:bodyPr/>
          <a:lstStyle/>
          <a:p>
            <a:r>
              <a:rPr lang="en-US" b="1" dirty="0"/>
              <a:t>Dijkstra’s</a:t>
            </a:r>
            <a:r>
              <a:rPr lang="en-US" sz="6600" b="1" dirty="0"/>
              <a:t> </a:t>
            </a:r>
            <a:r>
              <a:rPr lang="en-US" b="1" dirty="0"/>
              <a:t>Algorithm </a:t>
            </a:r>
            <a:endParaRPr lang="en-US" dirty="0"/>
          </a:p>
        </p:txBody>
      </p:sp>
    </p:spTree>
    <p:extLst>
      <p:ext uri="{BB962C8B-B14F-4D97-AF65-F5344CB8AC3E}">
        <p14:creationId xmlns:p14="http://schemas.microsoft.com/office/powerpoint/2010/main" xmlns="" val="422283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7636"/>
            <a:ext cx="8229600" cy="4564135"/>
          </a:xfrm>
        </p:spPr>
        <p:txBody>
          <a:bodyPr>
            <a:noAutofit/>
          </a:bodyPr>
          <a:lstStyle/>
          <a:p>
            <a:pPr marL="0" indent="0">
              <a:lnSpc>
                <a:spcPct val="95000"/>
              </a:lnSpc>
              <a:buNone/>
            </a:pPr>
            <a:r>
              <a:rPr lang="en-US" altLang="en-US" dirty="0"/>
              <a:t>dist[s] ←0         			</a:t>
            </a:r>
            <a:br>
              <a:rPr lang="en-US" altLang="en-US" dirty="0"/>
            </a:br>
            <a:r>
              <a:rPr lang="en-US" altLang="en-US" dirty="0"/>
              <a:t>for  all v ∈ V–{s}</a:t>
            </a:r>
            <a:br>
              <a:rPr lang="en-US" altLang="en-US" dirty="0"/>
            </a:br>
            <a:r>
              <a:rPr lang="en-US" altLang="en-US" dirty="0"/>
              <a:t>        do  dist[v] ←∞ 		</a:t>
            </a:r>
            <a:br>
              <a:rPr lang="en-US" altLang="en-US" dirty="0"/>
            </a:br>
            <a:r>
              <a:rPr lang="en-US" altLang="en-US" dirty="0"/>
              <a:t>S←∅ 				</a:t>
            </a:r>
            <a:br>
              <a:rPr lang="en-US" altLang="en-US" dirty="0"/>
            </a:br>
            <a:r>
              <a:rPr lang="en-US" altLang="en-US" dirty="0"/>
              <a:t>Q←V  				         </a:t>
            </a:r>
            <a:br>
              <a:rPr lang="en-US" altLang="en-US" dirty="0"/>
            </a:br>
            <a:r>
              <a:rPr lang="en-US" altLang="en-US" dirty="0"/>
              <a:t>while Q ≠∅ 		</a:t>
            </a:r>
            <a:br>
              <a:rPr lang="en-US" altLang="en-US" dirty="0"/>
            </a:br>
            <a:r>
              <a:rPr lang="en-US" altLang="en-US" dirty="0"/>
              <a:t>do   u ← </a:t>
            </a:r>
            <a:r>
              <a:rPr lang="en-US" altLang="en-US" dirty="0" smtClean="0"/>
              <a:t>mindistance</a:t>
            </a:r>
            <a:r>
              <a:rPr lang="en-US" altLang="en-US" dirty="0"/>
              <a:t>(Q,dist)	</a:t>
            </a:r>
            <a:br>
              <a:rPr lang="en-US" altLang="en-US" dirty="0"/>
            </a:br>
            <a:r>
              <a:rPr lang="en-US" altLang="en-US" dirty="0"/>
              <a:t>      S←S∪{u} 			</a:t>
            </a:r>
            <a:br>
              <a:rPr lang="en-US" altLang="en-US" dirty="0"/>
            </a:br>
            <a:r>
              <a:rPr lang="en-US" altLang="en-US" dirty="0"/>
              <a:t>       for all v ∈ neighbors[u]		 </a:t>
            </a:r>
            <a:br>
              <a:rPr lang="en-US" altLang="en-US" dirty="0"/>
            </a:br>
            <a:r>
              <a:rPr lang="en-US" altLang="en-US" dirty="0"/>
              <a:t>              do  if   dist[v] &gt; dist[u] + w(u, v) 		</a:t>
            </a:r>
            <a:br>
              <a:rPr lang="en-US" altLang="en-US" dirty="0"/>
            </a:br>
            <a:r>
              <a:rPr lang="en-US" altLang="en-US" dirty="0"/>
              <a:t>                         then      d[v] ←d[u] + w(u, v)</a:t>
            </a:r>
          </a:p>
          <a:p>
            <a:pPr marL="0" indent="0">
              <a:lnSpc>
                <a:spcPct val="95000"/>
              </a:lnSpc>
              <a:buNone/>
            </a:pPr>
            <a:r>
              <a:rPr lang="en-US" altLang="en-US" dirty="0"/>
              <a:t> return dist</a:t>
            </a:r>
          </a:p>
          <a:p>
            <a:pPr marL="0" indent="0">
              <a:buNone/>
            </a:pPr>
            <a:endParaRPr lang="en-US" dirty="0"/>
          </a:p>
          <a:p>
            <a:endParaRPr lang="en-US" dirty="0"/>
          </a:p>
        </p:txBody>
      </p:sp>
      <p:sp>
        <p:nvSpPr>
          <p:cNvPr id="2" name="Title 1"/>
          <p:cNvSpPr>
            <a:spLocks noGrp="1"/>
          </p:cNvSpPr>
          <p:nvPr>
            <p:ph type="title"/>
          </p:nvPr>
        </p:nvSpPr>
        <p:spPr>
          <a:xfrm>
            <a:off x="457200" y="34636"/>
            <a:ext cx="8229600" cy="1143000"/>
          </a:xfrm>
        </p:spPr>
        <p:txBody>
          <a:bodyPr/>
          <a:lstStyle/>
          <a:p>
            <a:r>
              <a:rPr lang="en-US" dirty="0" smtClean="0"/>
              <a:t>Pseudocode</a:t>
            </a:r>
            <a:endParaRPr lang="en-US" dirty="0"/>
          </a:p>
        </p:txBody>
      </p:sp>
    </p:spTree>
    <p:extLst>
      <p:ext uri="{BB962C8B-B14F-4D97-AF65-F5344CB8AC3E}">
        <p14:creationId xmlns:p14="http://schemas.microsoft.com/office/powerpoint/2010/main" xmlns="" val="250404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251</TotalTime>
  <Words>597</Words>
  <Application>Microsoft Office PowerPoint</Application>
  <PresentationFormat>On-screen Show (4:3)</PresentationFormat>
  <Paragraphs>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Link-State Routing</vt:lpstr>
      <vt:lpstr>Introduction</vt:lpstr>
      <vt:lpstr>Continued...</vt:lpstr>
      <vt:lpstr>Link State Routing Protocol: Process</vt:lpstr>
      <vt:lpstr>Link State Routing Protocol: Advantages </vt:lpstr>
      <vt:lpstr>Link State Routing Protocol: Disadvantages </vt:lpstr>
      <vt:lpstr>Dijkstra’s Algorithm </vt:lpstr>
      <vt:lpstr>Dijkstra’s Algorithm </vt:lpstr>
      <vt:lpstr>Pseudocode</vt:lpstr>
      <vt:lpstr>Time Complexity</vt:lpstr>
      <vt:lpstr>Dijkstra’s Algorithm: Applications</vt:lpstr>
      <vt:lpstr>Instructions to run the code</vt:lpstr>
      <vt:lpstr>SNAPSHOTS: Interface Design - Initial Screen</vt:lpstr>
      <vt:lpstr>Input to the application – Command received</vt:lpstr>
      <vt:lpstr>Review of input &amp; Build Table</vt:lpstr>
      <vt:lpstr>Dijkstra – Shortest Path</vt:lpstr>
      <vt:lpstr>Remove a Node from the network</vt:lpstr>
      <vt:lpstr>Best router to Broadcast</vt:lpstr>
      <vt:lpstr>Closing the simulator</vt:lpstr>
      <vt:lpstr>References</vt:lpstr>
      <vt:lpstr>Slide 21</vt:lpstr>
    </vt:vector>
  </TitlesOfParts>
  <Company>N.M.I.T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dc:creator>
  <cp:lastModifiedBy>HP</cp:lastModifiedBy>
  <cp:revision>99</cp:revision>
  <dcterms:created xsi:type="dcterms:W3CDTF">2015-11-21T03:23:40Z</dcterms:created>
  <dcterms:modified xsi:type="dcterms:W3CDTF">2017-11-21T04:23:43Z</dcterms:modified>
</cp:coreProperties>
</file>