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7" r:id="rId4"/>
    <p:sldId id="259" r:id="rId5"/>
    <p:sldId id="273" r:id="rId6"/>
    <p:sldId id="260" r:id="rId7"/>
    <p:sldId id="261" r:id="rId8"/>
    <p:sldId id="265" r:id="rId9"/>
    <p:sldId id="269" r:id="rId10"/>
    <p:sldId id="272" r:id="rId11"/>
    <p:sldId id="263" r:id="rId12"/>
    <p:sldId id="264" r:id="rId13"/>
    <p:sldId id="266" r:id="rId14"/>
    <p:sldId id="267" r:id="rId15"/>
    <p:sldId id="268" r:id="rId16"/>
    <p:sldId id="270" r:id="rId17"/>
    <p:sldId id="271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677"/>
  </p:normalViewPr>
  <p:slideViewPr>
    <p:cSldViewPr>
      <p:cViewPr varScale="1">
        <p:scale>
          <a:sx n="123" d="100"/>
          <a:sy n="123" d="100"/>
        </p:scale>
        <p:origin x="64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02642-0206-294A-A39D-6CB1EDAC9772}" type="datetimeFigureOut">
              <a:rPr lang="en-US" smtClean="0"/>
              <a:pPr/>
              <a:t>2/28/18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6406D-AA21-1842-8A1F-5EFB410644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17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406D-AA21-1842-8A1F-5EFB410644C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82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3057" y="2643758"/>
            <a:ext cx="421094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Rockwell" charset="0"/>
                <a:ea typeface="Rockwell" charset="0"/>
                <a:cs typeface="Rockwell" charset="0"/>
              </a:rPr>
              <a:t>By Centurion Drone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bg1"/>
                </a:solidFill>
                <a:latin typeface="Rockwell" charset="0"/>
                <a:ea typeface="Rockwell" charset="0"/>
                <a:cs typeface="Rockwell" charset="0"/>
              </a:rPr>
              <a:t>Final Project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bg1"/>
                </a:solidFill>
                <a:latin typeface="Rockwell" charset="0"/>
                <a:ea typeface="Rockwell" charset="0"/>
                <a:cs typeface="Rockwell" charset="0"/>
              </a:rPr>
              <a:t>INFO 6215 Business Analysis </a:t>
            </a:r>
            <a:r>
              <a:rPr lang="en-US" altLang="ko-KR" b="1">
                <a:solidFill>
                  <a:schemeClr val="bg1"/>
                </a:solidFill>
                <a:latin typeface="Rockwell" charset="0"/>
                <a:ea typeface="Rockwell" charset="0"/>
                <a:cs typeface="Rockwell" charset="0"/>
              </a:rPr>
              <a:t>and Information </a:t>
            </a:r>
            <a:r>
              <a:rPr lang="en-US" altLang="ko-KR" b="1" dirty="0">
                <a:solidFill>
                  <a:schemeClr val="bg1"/>
                </a:solidFill>
                <a:latin typeface="Rockwell" charset="0"/>
                <a:ea typeface="Rockwell" charset="0"/>
                <a:cs typeface="Rockwell" charset="0"/>
              </a:rPr>
              <a:t>Engineering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bg1"/>
                </a:solidFill>
                <a:latin typeface="Rockwell" charset="0"/>
                <a:ea typeface="Rockwell" charset="0"/>
                <a:cs typeface="Rockwell" charset="0"/>
              </a:rPr>
              <a:t>08.15.17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908514" y="909757"/>
            <a:ext cx="4632038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ko-KR" sz="4800" b="1" dirty="0">
              <a:solidFill>
                <a:schemeClr val="bg1"/>
              </a:solidFill>
              <a:latin typeface="Rockwell" charset="0"/>
              <a:ea typeface="Rockwell" charset="0"/>
              <a:cs typeface="Rockwell" charset="0"/>
            </a:endParaRPr>
          </a:p>
          <a:p>
            <a:r>
              <a:rPr lang="en-US" altLang="ko-KR" sz="5400" b="1" dirty="0">
                <a:solidFill>
                  <a:schemeClr val="bg1"/>
                </a:solidFill>
                <a:latin typeface="Rockwell" charset="0"/>
                <a:ea typeface="Rockwell" charset="0"/>
                <a:cs typeface="Rockwell" charset="0"/>
              </a:rPr>
              <a:t>DronePro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247124"/>
            <a:ext cx="7524328" cy="884466"/>
          </a:xfrm>
        </p:spPr>
        <p:txBody>
          <a:bodyPr/>
          <a:lstStyle/>
          <a:p>
            <a:r>
              <a:rPr lang="en-IN" altLang="ko-KR" dirty="0">
                <a:latin typeface="Rockwell" charset="0"/>
                <a:ea typeface="Rockwell" charset="0"/>
                <a:cs typeface="Rockwell" charset="0"/>
              </a:rPr>
              <a:t>Use Case</a:t>
            </a:r>
            <a:br>
              <a:rPr lang="en-IN" altLang="ko-KR" dirty="0">
                <a:latin typeface="Rockwell" charset="0"/>
                <a:ea typeface="Rockwell" charset="0"/>
                <a:cs typeface="Rockwell" charset="0"/>
              </a:rPr>
            </a:br>
            <a:r>
              <a:rPr lang="en-IN" altLang="ko-KR" dirty="0">
                <a:latin typeface="Rockwell" charset="0"/>
                <a:ea typeface="Rockwell" charset="0"/>
                <a:cs typeface="Rockwell" charset="0"/>
              </a:rPr>
              <a:t>Diagram</a:t>
            </a:r>
            <a:endParaRPr lang="ko-KR" altLang="en-US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0"/>
          </p:nvPr>
        </p:nvSpPr>
        <p:spPr>
          <a:xfrm>
            <a:off x="1990725" y="771525"/>
            <a:ext cx="6911975" cy="3887788"/>
          </a:xfrm>
        </p:spPr>
        <p:txBody>
          <a:bodyPr/>
          <a:lstStyle/>
          <a:p>
            <a:endParaRPr lang="en-IN" b="1" i="1" dirty="0"/>
          </a:p>
          <a:p>
            <a:br>
              <a:rPr lang="en-IN" dirty="0"/>
            </a:b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212" y="24770"/>
            <a:ext cx="52012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463148"/>
            <a:ext cx="7524328" cy="884466"/>
          </a:xfrm>
        </p:spPr>
        <p:txBody>
          <a:bodyPr/>
          <a:lstStyle/>
          <a:p>
            <a:r>
              <a:rPr lang="en-IN" altLang="ko-KR" dirty="0">
                <a:latin typeface="Rockwell" charset="0"/>
                <a:ea typeface="Rockwell" charset="0"/>
                <a:cs typeface="Rockwell" charset="0"/>
              </a:rPr>
              <a:t>Process </a:t>
            </a:r>
            <a:br>
              <a:rPr lang="en-IN" altLang="ko-KR" dirty="0">
                <a:latin typeface="Rockwell" charset="0"/>
                <a:ea typeface="Rockwell" charset="0"/>
                <a:cs typeface="Rockwell" charset="0"/>
              </a:rPr>
            </a:br>
            <a:r>
              <a:rPr lang="en-IN" altLang="ko-KR" dirty="0">
                <a:latin typeface="Rockwell" charset="0"/>
                <a:ea typeface="Rockwell" charset="0"/>
                <a:cs typeface="Rockwell" charset="0"/>
              </a:rPr>
              <a:t>Flow </a:t>
            </a:r>
            <a:br>
              <a:rPr lang="en-IN" altLang="ko-KR" dirty="0">
                <a:latin typeface="Rockwell" charset="0"/>
                <a:ea typeface="Rockwell" charset="0"/>
                <a:cs typeface="Rockwell" charset="0"/>
              </a:rPr>
            </a:br>
            <a:r>
              <a:rPr lang="en-IN" altLang="ko-KR" dirty="0">
                <a:latin typeface="Rockwell" charset="0"/>
                <a:ea typeface="Rockwell" charset="0"/>
                <a:cs typeface="Rockwell" charset="0"/>
              </a:rPr>
              <a:t>Diagram</a:t>
            </a:r>
            <a:endParaRPr lang="ko-KR" altLang="en-US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0"/>
          </p:nvPr>
        </p:nvSpPr>
        <p:spPr>
          <a:xfrm>
            <a:off x="1990725" y="771525"/>
            <a:ext cx="6911975" cy="3887788"/>
          </a:xfrm>
        </p:spPr>
        <p:txBody>
          <a:bodyPr/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0"/>
            <a:ext cx="465724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46088"/>
            <a:ext cx="7524328" cy="884466"/>
          </a:xfrm>
        </p:spPr>
        <p:txBody>
          <a:bodyPr/>
          <a:lstStyle/>
          <a:p>
            <a:r>
              <a:rPr lang="en-IN" altLang="ko-KR" dirty="0">
                <a:latin typeface="Rockwell" charset="0"/>
                <a:ea typeface="Rockwell" charset="0"/>
                <a:cs typeface="Rockwell" charset="0"/>
              </a:rPr>
              <a:t>Business Requirements</a:t>
            </a:r>
            <a:endParaRPr lang="ko-KR" altLang="en-US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0"/>
          </p:nvPr>
        </p:nvSpPr>
        <p:spPr>
          <a:xfrm>
            <a:off x="1990725" y="817613"/>
            <a:ext cx="6911975" cy="3887788"/>
          </a:xfrm>
        </p:spPr>
        <p:txBody>
          <a:bodyPr/>
          <a:lstStyle/>
          <a:p>
            <a:endParaRPr lang="en-IN" b="1" i="1" dirty="0">
              <a:latin typeface="Rockwell" charset="0"/>
              <a:ea typeface="Rockwell" charset="0"/>
              <a:cs typeface="Rockwell" charset="0"/>
            </a:endParaRPr>
          </a:p>
          <a:p>
            <a:br>
              <a:rPr lang="en-IN" dirty="0">
                <a:latin typeface="Rockwell" charset="0"/>
                <a:ea typeface="Rockwell" charset="0"/>
                <a:cs typeface="Rockwell" charset="0"/>
              </a:rPr>
            </a:br>
            <a:endParaRPr lang="en-IN" dirty="0">
              <a:latin typeface="Rockwell" charset="0"/>
              <a:ea typeface="Rockwell" charset="0"/>
              <a:cs typeface="Rockwel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272395"/>
              </p:ext>
            </p:extLst>
          </p:nvPr>
        </p:nvGraphicFramePr>
        <p:xfrm>
          <a:off x="1775520" y="961655"/>
          <a:ext cx="7188968" cy="3185631"/>
        </p:xfrm>
        <a:graphic>
          <a:graphicData uri="http://schemas.openxmlformats.org/drawingml/2006/table">
            <a:tbl>
              <a:tblPr/>
              <a:tblGrid>
                <a:gridCol w="798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0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356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Rockwell" pitchFamily="18" charset="0"/>
                          <a:ea typeface="Times New Roman"/>
                          <a:cs typeface="Times New Roman"/>
                        </a:rPr>
                        <a:t>ID</a:t>
                      </a:r>
                      <a:endParaRPr lang="en-IN" sz="1200" dirty="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Rockwell" pitchFamily="18" charset="0"/>
                          <a:ea typeface="Times New Roman"/>
                          <a:cs typeface="Times New Roman"/>
                        </a:rPr>
                        <a:t>Business Requirement Statement</a:t>
                      </a:r>
                      <a:endParaRPr lang="en-IN" sz="1200" dirty="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356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>
                          <a:latin typeface="Rockwell" pitchFamily="18" charset="0"/>
                          <a:ea typeface="Times New Roman"/>
                          <a:cs typeface="Times New Roman"/>
                        </a:rPr>
                        <a:t>B1</a:t>
                      </a:r>
                      <a:endParaRPr lang="en-IN" sz="120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600"/>
                        </a:spcAft>
                      </a:pPr>
                      <a:r>
                        <a:rPr lang="en-US" sz="1200" dirty="0">
                          <a:latin typeface="Rockwell" pitchFamily="18" charset="0"/>
                          <a:ea typeface="Times New Roman"/>
                          <a:cs typeface="Times New Roman"/>
                        </a:rPr>
                        <a:t>An authorized user (customer) should be able to login through web portal.</a:t>
                      </a:r>
                      <a:endParaRPr lang="en-IN" sz="1200" dirty="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56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>
                          <a:latin typeface="Rockwell" pitchFamily="18" charset="0"/>
                          <a:ea typeface="Times New Roman"/>
                          <a:cs typeface="Times New Roman"/>
                        </a:rPr>
                        <a:t>B2</a:t>
                      </a:r>
                      <a:endParaRPr lang="en-IN" sz="120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600"/>
                        </a:spcAft>
                      </a:pPr>
                      <a:r>
                        <a:rPr lang="en-US" sz="1200" dirty="0">
                          <a:latin typeface="Rockwell" pitchFamily="18" charset="0"/>
                          <a:ea typeface="Times New Roman"/>
                          <a:cs typeface="Times New Roman"/>
                        </a:rPr>
                        <a:t>An authorized user (customer) should be able to login in app.</a:t>
                      </a:r>
                      <a:endParaRPr lang="en-IN" sz="1200" dirty="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56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>
                          <a:latin typeface="Rockwell" pitchFamily="18" charset="0"/>
                          <a:ea typeface="Times New Roman"/>
                          <a:cs typeface="Times New Roman"/>
                        </a:rPr>
                        <a:t>B3</a:t>
                      </a:r>
                      <a:endParaRPr lang="en-IN" sz="120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600"/>
                        </a:spcAft>
                      </a:pPr>
                      <a:r>
                        <a:rPr lang="en-US" sz="1200" dirty="0">
                          <a:latin typeface="Rockwell" pitchFamily="18" charset="0"/>
                          <a:ea typeface="Times New Roman"/>
                          <a:cs typeface="Times New Roman"/>
                        </a:rPr>
                        <a:t>Customer should be able to customize drone on web portal.</a:t>
                      </a:r>
                      <a:endParaRPr lang="en-IN" sz="1200" dirty="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78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>
                          <a:latin typeface="Rockwell" pitchFamily="18" charset="0"/>
                          <a:ea typeface="Times New Roman"/>
                          <a:cs typeface="Times New Roman"/>
                        </a:rPr>
                        <a:t>B4</a:t>
                      </a:r>
                      <a:endParaRPr lang="en-IN" sz="120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600"/>
                        </a:spcAft>
                      </a:pPr>
                      <a:r>
                        <a:rPr lang="en-US" sz="1200" dirty="0">
                          <a:latin typeface="Rockwell" pitchFamily="18" charset="0"/>
                          <a:ea typeface="Times New Roman"/>
                          <a:cs typeface="Times New Roman"/>
                        </a:rPr>
                        <a:t>All payment of the drone to be accepted and process by electronic way only. </a:t>
                      </a:r>
                      <a:endParaRPr lang="en-IN" sz="1200" dirty="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  <a:p>
                      <a:pPr marL="228600">
                        <a:spcAft>
                          <a:spcPts val="600"/>
                        </a:spcAft>
                      </a:pPr>
                      <a:r>
                        <a:rPr lang="en-US" sz="1200" dirty="0">
                          <a:latin typeface="Rockwell" pitchFamily="18" charset="0"/>
                          <a:ea typeface="Times New Roman"/>
                          <a:cs typeface="Times New Roman"/>
                        </a:rPr>
                        <a:t>International payments to be converted into dollars.</a:t>
                      </a:r>
                      <a:endParaRPr lang="en-IN" sz="1200" dirty="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56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>
                          <a:latin typeface="Rockwell" pitchFamily="18" charset="0"/>
                          <a:ea typeface="Times New Roman"/>
                          <a:cs typeface="Times New Roman"/>
                        </a:rPr>
                        <a:t>B5</a:t>
                      </a:r>
                      <a:endParaRPr lang="en-IN" sz="120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600"/>
                        </a:spcAft>
                      </a:pPr>
                      <a:r>
                        <a:rPr lang="en-US" sz="1200" dirty="0">
                          <a:latin typeface="Rockwell" pitchFamily="18" charset="0"/>
                          <a:ea typeface="Times New Roman"/>
                          <a:cs typeface="Times New Roman"/>
                        </a:rPr>
                        <a:t>Receipt of the successfully placed order to be sent by mail and cellular SMS. </a:t>
                      </a:r>
                      <a:endParaRPr lang="en-IN" sz="1200" dirty="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56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>
                          <a:latin typeface="Rockwell" pitchFamily="18" charset="0"/>
                          <a:ea typeface="Times New Roman"/>
                          <a:cs typeface="Times New Roman"/>
                        </a:rPr>
                        <a:t>B6</a:t>
                      </a:r>
                      <a:endParaRPr lang="en-IN" sz="120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600"/>
                        </a:spcAft>
                      </a:pPr>
                      <a:r>
                        <a:rPr lang="en-US" sz="1200" dirty="0">
                          <a:latin typeface="Rockwell" pitchFamily="18" charset="0"/>
                          <a:ea typeface="Times New Roman"/>
                          <a:cs typeface="Times New Roman"/>
                        </a:rPr>
                        <a:t>Information regarding estimated delivery time of the product.</a:t>
                      </a:r>
                      <a:endParaRPr lang="en-IN" sz="1200" dirty="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56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>
                          <a:latin typeface="Rockwell" pitchFamily="18" charset="0"/>
                          <a:ea typeface="Times New Roman"/>
                          <a:cs typeface="Times New Roman"/>
                        </a:rPr>
                        <a:t>B7</a:t>
                      </a:r>
                      <a:endParaRPr lang="en-IN" sz="120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600"/>
                        </a:spcAft>
                      </a:pPr>
                      <a:r>
                        <a:rPr lang="en-US" sz="1200" dirty="0">
                          <a:latin typeface="Rockwell" pitchFamily="18" charset="0"/>
                          <a:ea typeface="Times New Roman"/>
                          <a:cs typeface="Times New Roman"/>
                        </a:rPr>
                        <a:t>Integration and calibration of drone with app.</a:t>
                      </a:r>
                      <a:endParaRPr lang="en-IN" sz="1200" dirty="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56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>
                          <a:latin typeface="Rockwell" pitchFamily="18" charset="0"/>
                          <a:ea typeface="Times New Roman"/>
                          <a:cs typeface="Times New Roman"/>
                        </a:rPr>
                        <a:t>B8</a:t>
                      </a:r>
                      <a:endParaRPr lang="en-IN" sz="120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600"/>
                        </a:spcAft>
                      </a:pPr>
                      <a:r>
                        <a:rPr lang="en-US" sz="1200" dirty="0">
                          <a:latin typeface="Rockwell" pitchFamily="18" charset="0"/>
                          <a:ea typeface="Times New Roman"/>
                          <a:cs typeface="Times New Roman"/>
                        </a:rPr>
                        <a:t>Navigation and maneuver of the drone.</a:t>
                      </a:r>
                      <a:endParaRPr lang="en-IN" sz="1200" dirty="0"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664" y="0"/>
            <a:ext cx="7776864" cy="884466"/>
          </a:xfrm>
        </p:spPr>
        <p:txBody>
          <a:bodyPr/>
          <a:lstStyle/>
          <a:p>
            <a:r>
              <a:rPr lang="en-IN" altLang="ko-KR" dirty="0">
                <a:latin typeface="Rockwell" charset="0"/>
                <a:ea typeface="Rockwell" charset="0"/>
                <a:cs typeface="Rockwell" charset="0"/>
              </a:rPr>
              <a:t>User &amp; Functional Requirements</a:t>
            </a:r>
            <a:endParaRPr lang="ko-KR" altLang="en-US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0"/>
          </p:nvPr>
        </p:nvSpPr>
        <p:spPr>
          <a:xfrm>
            <a:off x="1990725" y="771525"/>
            <a:ext cx="6911975" cy="3887788"/>
          </a:xfrm>
        </p:spPr>
        <p:txBody>
          <a:bodyPr/>
          <a:lstStyle/>
          <a:p>
            <a:endParaRPr lang="en-IN" b="1" i="1" dirty="0"/>
          </a:p>
          <a:p>
            <a:br>
              <a:rPr lang="en-IN" dirty="0"/>
            </a:b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63688" y="843552"/>
          <a:ext cx="7128792" cy="4313218"/>
        </p:xfrm>
        <a:graphic>
          <a:graphicData uri="http://schemas.openxmlformats.org/drawingml/2006/table">
            <a:tbl>
              <a:tblPr/>
              <a:tblGrid>
                <a:gridCol w="121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9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04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b="1" kern="1200" dirty="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ID</a:t>
                      </a:r>
                      <a:r>
                        <a:rPr lang="en-US" sz="1050" kern="1200" dirty="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5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b="1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User and Functional Requirement Statements</a:t>
                      </a: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548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b="1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Goal U1</a:t>
                      </a: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b="1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Customer Onboarding</a:t>
                      </a: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548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U1.1</a:t>
                      </a: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Register and Login on web portal</a:t>
                      </a: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548"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U1.1F1</a:t>
                      </a: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Validation and verification of license</a:t>
                      </a: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548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U1.2</a:t>
                      </a: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Login through App</a:t>
                      </a: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548"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U1.2F1</a:t>
                      </a: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Login through token (verified license number)</a:t>
                      </a: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548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b="1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Goal U2</a:t>
                      </a: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b="1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Placing order 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548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U2.1</a:t>
                      </a: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Customize drones</a:t>
                      </a: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6548"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U2.1F1</a:t>
                      </a: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Select components, features and color</a:t>
                      </a: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6548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U2.2</a:t>
                      </a: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Payment</a:t>
                      </a: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6548"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U2.2F1</a:t>
                      </a: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Integration with payment gateway (Citrus)</a:t>
                      </a: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539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U2.3</a:t>
                      </a: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Order Confirmation</a:t>
                      </a: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6548"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U2.3F1</a:t>
                      </a: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Mail and SMS integration</a:t>
                      </a: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6548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b="1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Goal U3</a:t>
                      </a: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b="1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Delivery of product</a:t>
                      </a: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6548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U3.1</a:t>
                      </a: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Delivery details sent to customer</a:t>
                      </a: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3905"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     U3.1F1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Estimated delivery time sent on mail/SMS. By default, 5 days for standard delivery, if not in inventory: 10days</a:t>
                      </a: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6548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U3.2</a:t>
                      </a: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Return Policy</a:t>
                      </a: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6548"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     U3.2F1</a:t>
                      </a: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Within 10 days from delivery date, full refund upon inspection</a:t>
                      </a: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6548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b="1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Goal U4</a:t>
                      </a: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b="1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Control and Tracking</a:t>
                      </a: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6548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U4.1</a:t>
                      </a: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App integration 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6548"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U4.1F1</a:t>
                      </a: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Integration with Drone device number/license</a:t>
                      </a: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6548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U4.2</a:t>
                      </a: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Controls and Settings</a:t>
                      </a: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6548"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U4.2F1</a:t>
                      </a:r>
                      <a:r>
                        <a:rPr lang="en-US" sz="105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200" dirty="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Control motion, speed, components (mic/camera)</a:t>
                      </a:r>
                      <a:r>
                        <a:rPr lang="en-US" sz="1050" kern="1200" dirty="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5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93" marR="4139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ko-KR" dirty="0">
                <a:latin typeface="Rockwell" charset="0"/>
                <a:ea typeface="Rockwell" charset="0"/>
                <a:cs typeface="Rockwell" charset="0"/>
              </a:rPr>
              <a:t>Non-Functional Requirements</a:t>
            </a:r>
            <a:endParaRPr lang="ko-KR" altLang="en-US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0"/>
          </p:nvPr>
        </p:nvSpPr>
        <p:spPr>
          <a:xfrm>
            <a:off x="1990725" y="771525"/>
            <a:ext cx="6911975" cy="3887788"/>
          </a:xfrm>
        </p:spPr>
        <p:txBody>
          <a:bodyPr/>
          <a:lstStyle/>
          <a:p>
            <a:endParaRPr lang="en-IN" b="1" i="1" dirty="0"/>
          </a:p>
          <a:p>
            <a:br>
              <a:rPr lang="en-IN" dirty="0"/>
            </a:br>
            <a:endParaRPr lang="en-IN" dirty="0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91680" y="771549"/>
          <a:ext cx="7200800" cy="4269724"/>
        </p:xfrm>
        <a:graphic>
          <a:graphicData uri="http://schemas.openxmlformats.org/drawingml/2006/table">
            <a:tbl>
              <a:tblPr/>
              <a:tblGrid>
                <a:gridCol w="617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179">
                <a:tc>
                  <a:txBody>
                    <a:bodyPr/>
                    <a:lstStyle/>
                    <a:p>
                      <a:pPr algn="l" latinLnBrk="1"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N-ACS1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704" marR="36704" marT="79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The system shall resist unauthorized, accidental or unintended usage by validating valid drone license</a:t>
                      </a:r>
                    </a:p>
                    <a:p>
                      <a:pPr algn="l" latinLnBrk="1"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 information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704" marR="36704" marT="79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4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N-AVL1</a:t>
                      </a: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704" marR="36704" marT="79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The system shall be available for normal use 24 by 7 Monday to Sunday</a:t>
                      </a: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704" marR="36704" marT="79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943">
                <a:tc>
                  <a:txBody>
                    <a:bodyPr/>
                    <a:lstStyle/>
                    <a:p>
                      <a:pPr algn="l" latinLnBrk="1"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N-AVL2</a:t>
                      </a: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704" marR="36704" marT="79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The system shall be available for system maintenance purposes from 22:00 to 24:00 hours by weekly</a:t>
                      </a: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704" marR="36704" marT="79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943">
                <a:tc>
                  <a:txBody>
                    <a:bodyPr/>
                    <a:lstStyle/>
                    <a:p>
                      <a:pPr algn="l" latinLnBrk="1"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N-EFC1</a:t>
                      </a: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704" marR="36704" marT="79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The system shall allow several sales to be made at the same time without downgrading performance</a:t>
                      </a: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704" marR="36704" marT="79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4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N-EFC2</a:t>
                      </a: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704" marR="36704" marT="79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The response time shall be 10 seconds maximum</a:t>
                      </a: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704" marR="36704" marT="79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943">
                <a:tc>
                  <a:txBody>
                    <a:bodyPr/>
                    <a:lstStyle/>
                    <a:p>
                      <a:pPr algn="l" latinLnBrk="1"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N-INT1</a:t>
                      </a: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704" marR="36704" marT="79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For the sales process, all currency conversion values will be calculated to 2 decimal places.</a:t>
                      </a: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704" marR="36704" marT="79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179">
                <a:tc>
                  <a:txBody>
                    <a:bodyPr/>
                    <a:lstStyle/>
                    <a:p>
                      <a:pPr algn="l" latinLnBrk="1"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N-REL1</a:t>
                      </a: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704" marR="36704" marT="79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The system shall be consistent for all involved processes starting user login, security check, placing order, payment, sales etc.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704" marR="36704" marT="79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179">
                <a:tc>
                  <a:txBody>
                    <a:bodyPr/>
                    <a:lstStyle/>
                    <a:p>
                      <a:pPr algn="l" latinLnBrk="1"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N-SRV1</a:t>
                      </a: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704" marR="36704" marT="79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When an update failure is detected all updates performed during the failed session shall be rolled back to </a:t>
                      </a:r>
                    </a:p>
                    <a:p>
                      <a:pPr algn="l" latinLnBrk="1"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restore the data to pre-session condition.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704" marR="36704" marT="79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943">
                <a:tc>
                  <a:txBody>
                    <a:bodyPr/>
                    <a:lstStyle/>
                    <a:p>
                      <a:pPr algn="l" latinLnBrk="1"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N-USE1</a:t>
                      </a: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704" marR="36704" marT="79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The system shall be easy to use by all employees including sales representatives and managers</a:t>
                      </a: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704" marR="36704" marT="79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4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N-FLX1</a:t>
                      </a: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704" marR="36704" marT="79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The system shall be easy use in all kind of environments 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704" marR="36704" marT="79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179">
                <a:tc>
                  <a:txBody>
                    <a:bodyPr/>
                    <a:lstStyle/>
                    <a:p>
                      <a:pPr algn="l" latinLnBrk="1"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N-MNT1</a:t>
                      </a: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704" marR="36704" marT="79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The mean preventative maintenance time on applying routine plug-in updates to the Website shall be less than 30 minutes every 2 weeks.</a:t>
                      </a: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704" marR="36704" marT="79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943">
                <a:tc>
                  <a:txBody>
                    <a:bodyPr/>
                    <a:lstStyle/>
                    <a:p>
                      <a:pPr algn="l" latinLnBrk="1"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N-SCL1</a:t>
                      </a: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704" marR="36704" marT="79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The system shall accommodate unrestricted growth in customers to support business growth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704" marR="36704" marT="79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6179">
                <a:tc>
                  <a:txBody>
                    <a:bodyPr/>
                    <a:lstStyle/>
                    <a:p>
                      <a:pPr algn="l" latinLnBrk="1"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N-VER1</a:t>
                      </a: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704" marR="36704" marT="79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The system shall be accessed in different browsers and on different systems to see performance and analysis,</a:t>
                      </a:r>
                    </a:p>
                    <a:p>
                      <a:pPr algn="l" latinLnBrk="1"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 how well it performs, quality of the system etc.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704" marR="36704" marT="79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34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N-IOP1</a:t>
                      </a: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704" marR="36704" marT="79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The system shall have clearly defined interface between Mobile App and Drone</a:t>
                      </a: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704" marR="36704" marT="79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34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N-POR1</a:t>
                      </a: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704" marR="36704" marT="79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The system shall be available on operating systems specifically Windows, Mac OS, Android</a:t>
                      </a: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704" marR="36704" marT="79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34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N-REU1</a:t>
                      </a:r>
                      <a:r>
                        <a:rPr lang="en-US" sz="1000" kern="120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704" marR="36704" marT="79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Arial"/>
                        </a:rPr>
                        <a:t>The system shall be easy to accommodate multiple drones in one mobile app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Rockwell"/>
                          <a:ea typeface="Times New Roman"/>
                          <a:cs typeface="Times New Roman"/>
                        </a:rPr>
                        <a:t> </a:t>
                      </a:r>
                      <a:endParaRPr lang="en-IN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704" marR="36704" marT="79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ko-KR" dirty="0">
                <a:latin typeface="Rockwell" charset="0"/>
                <a:ea typeface="Rockwell" charset="0"/>
                <a:cs typeface="Rockwell" charset="0"/>
              </a:rPr>
              <a:t>Summary</a:t>
            </a:r>
            <a:endParaRPr lang="ko-KR" altLang="en-US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0"/>
          </p:nvPr>
        </p:nvSpPr>
        <p:spPr>
          <a:xfrm>
            <a:off x="1990725" y="771525"/>
            <a:ext cx="6911975" cy="3887788"/>
          </a:xfrm>
        </p:spPr>
        <p:txBody>
          <a:bodyPr/>
          <a:lstStyle/>
          <a:p>
            <a:endParaRPr lang="en-IN" b="1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i="1" dirty="0" err="1"/>
              <a:t>DronePro</a:t>
            </a:r>
            <a:r>
              <a:rPr lang="en-IN" b="1" i="1" dirty="0"/>
              <a:t> helped Centurion Drones to make world safer place thru tools of web portal and drone app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i="1" dirty="0"/>
              <a:t>Implementing Web based platform enabled Centurion Drones a global     reach.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i="1" dirty="0"/>
              <a:t>Introduced customization of drones repercussion of more customer       satisfaction.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i="1" dirty="0"/>
              <a:t>Expected increase of 65% alone from sales revenue.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i="1" dirty="0"/>
              <a:t>Cost Benefit Analysis for first year totalling to $342,738</a:t>
            </a:r>
          </a:p>
          <a:p>
            <a:endParaRPr lang="en-IN" dirty="0">
              <a:latin typeface="Rockwell" pitchFamily="18" charset="0"/>
            </a:endParaRPr>
          </a:p>
          <a:p>
            <a:endParaRPr lang="en-IN" dirty="0">
              <a:latin typeface="Rockwell" pitchFamily="18" charset="0"/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idx="10"/>
          </p:nvPr>
        </p:nvSpPr>
        <p:spPr>
          <a:xfrm>
            <a:off x="1990725" y="771525"/>
            <a:ext cx="6911975" cy="3887788"/>
          </a:xfrm>
        </p:spPr>
        <p:txBody>
          <a:bodyPr/>
          <a:lstStyle/>
          <a:p>
            <a:endParaRPr lang="en-IN" b="1" i="1" dirty="0"/>
          </a:p>
          <a:p>
            <a:br>
              <a:rPr lang="en-IN" dirty="0"/>
            </a:br>
            <a:endParaRPr lang="en-IN" dirty="0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-3420888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59832" y="2110085"/>
            <a:ext cx="43924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Rockwell" charset="0"/>
                <a:ea typeface="Rockwell" charset="0"/>
                <a:cs typeface="Rockwell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" charset="0"/>
                <a:ea typeface="Rockwell" charset="0"/>
                <a:cs typeface="Rockwell" charset="0"/>
              </a:rPr>
              <a:t> Meet The Team</a:t>
            </a:r>
          </a:p>
        </p:txBody>
      </p:sp>
      <p:pic>
        <p:nvPicPr>
          <p:cNvPr id="10" name="Shape 39"/>
          <p:cNvPicPr preferRelativeResize="0">
            <a:picLocks noGrp="1"/>
          </p:cNvPicPr>
          <p:nvPr>
            <p:ph idx="10"/>
          </p:nvPr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43608" y="1059582"/>
            <a:ext cx="1368152" cy="1368152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11" name="Shape 38" descr="IMG_3938.JPG"/>
          <p:cNvPicPr preferRelativeResize="0"/>
          <p:nvPr/>
        </p:nvPicPr>
        <p:blipFill rotWithShape="1">
          <a:blip r:embed="rId3" cstate="print">
            <a:alphaModFix/>
          </a:blip>
          <a:srcRect l="18704" t="13021" r="25105" b="48118"/>
          <a:stretch/>
        </p:blipFill>
        <p:spPr>
          <a:xfrm>
            <a:off x="6516216" y="1059582"/>
            <a:ext cx="1368152" cy="1296144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12" name="Shape 36"/>
          <p:cNvPicPr preferRelativeResize="0"/>
          <p:nvPr/>
        </p:nvPicPr>
        <p:blipFill rotWithShape="1">
          <a:blip r:embed="rId4" cstate="print">
            <a:alphaModFix/>
          </a:blip>
          <a:srcRect l="17998" t="10800" r="9468" b="45800"/>
          <a:stretch/>
        </p:blipFill>
        <p:spPr>
          <a:xfrm>
            <a:off x="2304812" y="3075806"/>
            <a:ext cx="1475100" cy="1344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13" name="Shape 37" descr="Screenshot_20170603-161646_edit_1496522457159.png"/>
          <p:cNvPicPr preferRelativeResize="0"/>
          <p:nvPr/>
        </p:nvPicPr>
        <p:blipFill rotWithShape="1">
          <a:blip r:embed="rId5" cstate="print">
            <a:alphaModFix/>
          </a:blip>
          <a:srcRect l="25108" r="13889"/>
          <a:stretch/>
        </p:blipFill>
        <p:spPr>
          <a:xfrm>
            <a:off x="5436096" y="3075806"/>
            <a:ext cx="1368152" cy="1296144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4" name="Shape 29"/>
          <p:cNvSpPr txBox="1"/>
          <p:nvPr/>
        </p:nvSpPr>
        <p:spPr>
          <a:xfrm>
            <a:off x="539516" y="2499742"/>
            <a:ext cx="2376300" cy="523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layfair Display"/>
              <a:buNone/>
            </a:pPr>
            <a:r>
              <a:rPr lang="en-IN" sz="1400" b="1" i="0" u="none" strike="noStrike" cap="none" dirty="0">
                <a:solidFill>
                  <a:schemeClr val="lt1"/>
                </a:solidFill>
                <a:latin typeface="Rockwell" charset="0"/>
                <a:ea typeface="Rockwell" charset="0"/>
                <a:cs typeface="Rockwell" charset="0"/>
                <a:sym typeface="Playfair Display"/>
              </a:rPr>
              <a:t>Omkar Daphal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layfair Display"/>
              <a:buNone/>
            </a:pPr>
            <a:r>
              <a:rPr lang="en-IN" sz="1200" b="0" i="1" u="none" strike="noStrike" cap="none" dirty="0">
                <a:solidFill>
                  <a:schemeClr val="lt1"/>
                </a:solidFill>
                <a:latin typeface="Rockwell" charset="0"/>
                <a:ea typeface="Rockwell" charset="0"/>
                <a:cs typeface="Rockwell" charset="0"/>
                <a:sym typeface="Playfair Display"/>
              </a:rPr>
              <a:t>Project Manager</a:t>
            </a:r>
          </a:p>
        </p:txBody>
      </p:sp>
      <p:sp>
        <p:nvSpPr>
          <p:cNvPr id="16" name="Shape 29"/>
          <p:cNvSpPr txBox="1"/>
          <p:nvPr/>
        </p:nvSpPr>
        <p:spPr>
          <a:xfrm>
            <a:off x="6084168" y="2427734"/>
            <a:ext cx="2376300" cy="523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IN" sz="1400" b="1" dirty="0">
                <a:solidFill>
                  <a:schemeClr val="lt1"/>
                </a:solidFill>
                <a:latin typeface="Rockwell" charset="0"/>
                <a:ea typeface="Rockwell" charset="0"/>
                <a:cs typeface="Rockwell" charset="0"/>
                <a:sym typeface="Playfair Display"/>
              </a:rPr>
              <a:t>Soumiya Roy</a:t>
            </a:r>
          </a:p>
          <a:p>
            <a:pPr lvl="0" algn="ctr">
              <a:buClr>
                <a:schemeClr val="lt1"/>
              </a:buClr>
              <a:buSzPct val="25000"/>
            </a:pPr>
            <a:r>
              <a:rPr lang="en-IN" sz="1200" i="1" dirty="0">
                <a:solidFill>
                  <a:schemeClr val="lt1"/>
                </a:solidFill>
                <a:latin typeface="Rockwell" charset="0"/>
                <a:ea typeface="Rockwell" charset="0"/>
                <a:cs typeface="Rockwell" charset="0"/>
                <a:sym typeface="Playfair Display"/>
              </a:rPr>
              <a:t>IT Head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layfair Display"/>
              <a:buNone/>
            </a:pPr>
            <a:endParaRPr lang="en-IN" sz="1200" b="0" i="1" u="none" strike="noStrike" cap="none" dirty="0">
              <a:solidFill>
                <a:schemeClr val="lt1"/>
              </a:solidFill>
              <a:latin typeface="Rockwell" charset="0"/>
              <a:ea typeface="Rockwell" charset="0"/>
              <a:cs typeface="Rockwell" charset="0"/>
              <a:sym typeface="Playfair Display"/>
            </a:endParaRPr>
          </a:p>
        </p:txBody>
      </p:sp>
      <p:sp>
        <p:nvSpPr>
          <p:cNvPr id="17" name="Shape 29"/>
          <p:cNvSpPr txBox="1"/>
          <p:nvPr/>
        </p:nvSpPr>
        <p:spPr>
          <a:xfrm>
            <a:off x="1835660" y="4443958"/>
            <a:ext cx="2376300" cy="523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IN" sz="1400" b="1" dirty="0" err="1">
                <a:solidFill>
                  <a:schemeClr val="lt1"/>
                </a:solidFill>
                <a:latin typeface="Rockwell" charset="0"/>
                <a:ea typeface="Rockwell" charset="0"/>
                <a:cs typeface="Rockwell" charset="0"/>
                <a:sym typeface="Playfair Display"/>
              </a:rPr>
              <a:t>Vaishali</a:t>
            </a:r>
            <a:r>
              <a:rPr lang="en-IN" sz="1400" b="1" dirty="0">
                <a:solidFill>
                  <a:schemeClr val="lt1"/>
                </a:solidFill>
                <a:latin typeface="Rockwell" charset="0"/>
                <a:ea typeface="Rockwell" charset="0"/>
                <a:cs typeface="Rockwell" charset="0"/>
                <a:sym typeface="Playfair Display"/>
              </a:rPr>
              <a:t> </a:t>
            </a:r>
            <a:r>
              <a:rPr lang="en-IN" sz="1400" b="1" dirty="0" err="1">
                <a:solidFill>
                  <a:schemeClr val="lt1"/>
                </a:solidFill>
                <a:latin typeface="Rockwell" charset="0"/>
                <a:ea typeface="Rockwell" charset="0"/>
                <a:cs typeface="Rockwell" charset="0"/>
                <a:sym typeface="Playfair Display"/>
              </a:rPr>
              <a:t>Lambe</a:t>
            </a:r>
            <a:endParaRPr lang="en-IN" sz="1400" b="1" dirty="0">
              <a:solidFill>
                <a:schemeClr val="lt1"/>
              </a:solidFill>
              <a:latin typeface="Rockwell" charset="0"/>
              <a:ea typeface="Rockwell" charset="0"/>
              <a:cs typeface="Rockwell" charset="0"/>
              <a:sym typeface="Playfair Display"/>
            </a:endParaRPr>
          </a:p>
          <a:p>
            <a:pPr lvl="0" algn="ctr">
              <a:buClr>
                <a:schemeClr val="lt1"/>
              </a:buClr>
              <a:buSzPct val="25000"/>
            </a:pPr>
            <a:r>
              <a:rPr lang="en-IN" sz="1200" i="1" dirty="0">
                <a:solidFill>
                  <a:schemeClr val="lt1"/>
                </a:solidFill>
                <a:latin typeface="Rockwell" charset="0"/>
                <a:ea typeface="Rockwell" charset="0"/>
                <a:cs typeface="Rockwell" charset="0"/>
                <a:sym typeface="Playfair Display"/>
              </a:rPr>
              <a:t>Strategy Analyst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layfair Display"/>
              <a:buNone/>
            </a:pPr>
            <a:endParaRPr lang="en-IN" sz="1200" b="0" i="1" u="none" strike="noStrike" cap="none" dirty="0">
              <a:solidFill>
                <a:schemeClr val="lt1"/>
              </a:solidFill>
              <a:latin typeface="Rockwell" charset="0"/>
              <a:ea typeface="Rockwell" charset="0"/>
              <a:cs typeface="Rockwell" charset="0"/>
              <a:sym typeface="Playfair Display"/>
            </a:endParaRPr>
          </a:p>
        </p:txBody>
      </p:sp>
      <p:sp>
        <p:nvSpPr>
          <p:cNvPr id="18" name="Shape 29"/>
          <p:cNvSpPr txBox="1"/>
          <p:nvPr/>
        </p:nvSpPr>
        <p:spPr>
          <a:xfrm>
            <a:off x="5004048" y="4443958"/>
            <a:ext cx="2376300" cy="523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IN" sz="1400" b="1" dirty="0">
                <a:solidFill>
                  <a:schemeClr val="lt1"/>
                </a:solidFill>
                <a:latin typeface="Rockwell" charset="0"/>
                <a:ea typeface="Rockwell" charset="0"/>
                <a:cs typeface="Rockwell" charset="0"/>
                <a:sym typeface="Playfair Display"/>
              </a:rPr>
              <a:t>Shruti Mehta</a:t>
            </a:r>
          </a:p>
          <a:p>
            <a:pPr lvl="0" algn="ctr">
              <a:buClr>
                <a:schemeClr val="lt1"/>
              </a:buClr>
              <a:buSzPct val="25000"/>
            </a:pPr>
            <a:r>
              <a:rPr lang="en-IN" sz="1200" i="1" dirty="0">
                <a:solidFill>
                  <a:schemeClr val="lt1"/>
                </a:solidFill>
                <a:latin typeface="Rockwell" charset="0"/>
                <a:ea typeface="Rockwell" charset="0"/>
                <a:cs typeface="Rockwell" charset="0"/>
                <a:sym typeface="Playfair Display"/>
              </a:rPr>
              <a:t>Solutions Engineer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layfair Display"/>
              <a:buNone/>
            </a:pPr>
            <a:endParaRPr lang="en-IN" sz="1200" b="0" i="1" u="none" strike="noStrike" cap="none" dirty="0">
              <a:solidFill>
                <a:schemeClr val="lt1"/>
              </a:solidFill>
              <a:latin typeface="Rockwell" charset="0"/>
              <a:ea typeface="Rockwell" charset="0"/>
              <a:cs typeface="Rockwell" charset="0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ko-KR" dirty="0">
                <a:latin typeface="Rockwell" charset="0"/>
                <a:ea typeface="Rockwell" charset="0"/>
                <a:cs typeface="Rockwell" charset="0"/>
              </a:rPr>
              <a:t>Deliverables</a:t>
            </a:r>
            <a:endParaRPr lang="ko-KR" altLang="en-US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0"/>
          </p:nvPr>
        </p:nvSpPr>
        <p:spPr>
          <a:xfrm>
            <a:off x="1331641" y="771525"/>
            <a:ext cx="7812360" cy="3887788"/>
          </a:xfrm>
        </p:spPr>
        <p:txBody>
          <a:bodyPr/>
          <a:lstStyle/>
          <a:p>
            <a:endParaRPr lang="en-IN" b="1" i="1" dirty="0">
              <a:latin typeface="Rockwell" charset="0"/>
              <a:ea typeface="Rockwell" charset="0"/>
              <a:cs typeface="Rockwel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Rockwell" charset="0"/>
                <a:ea typeface="Rockwell" charset="0"/>
                <a:cs typeface="Rockwell" charset="0"/>
              </a:rPr>
              <a:t>Business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Rockwell" charset="0"/>
                <a:ea typeface="Rockwell" charset="0"/>
                <a:cs typeface="Rockwell" charset="0"/>
              </a:rPr>
              <a:t>Requirements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Rockwell" charset="0"/>
                <a:ea typeface="Rockwell" charset="0"/>
                <a:cs typeface="Rockwell" charset="0"/>
              </a:rPr>
              <a:t>Process Flow Diagrams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Rockwell" charset="0"/>
                <a:ea typeface="Rockwell" charset="0"/>
                <a:cs typeface="Rockwell" charset="0"/>
              </a:rPr>
              <a:t>Use Case and Personas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Rockwell" charset="0"/>
                <a:ea typeface="Rockwell" charset="0"/>
                <a:cs typeface="Rockwell" charset="0"/>
              </a:rPr>
              <a:t>Web Interface Screens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Rockwell" charset="0"/>
                <a:ea typeface="Rockwell" charset="0"/>
                <a:cs typeface="Rockwell" charset="0"/>
              </a:rPr>
              <a:t>App Interface Screens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Rockwell" charset="0"/>
                <a:ea typeface="Rockwell" charset="0"/>
                <a:cs typeface="Rockwell" charset="0"/>
              </a:rPr>
              <a:t>Minutes Of Meetings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Rockwell" charset="0"/>
                <a:ea typeface="Rockwell" charset="0"/>
                <a:cs typeface="Rockwell" charset="0"/>
              </a:rPr>
              <a:t>Team Evaluation</a:t>
            </a:r>
          </a:p>
          <a:p>
            <a:endParaRPr lang="en-IN" b="1" dirty="0">
              <a:latin typeface="Rockwell" charset="0"/>
              <a:ea typeface="Rockwell" charset="0"/>
              <a:cs typeface="Rockwell" charset="0"/>
            </a:endParaRPr>
          </a:p>
          <a:p>
            <a:pPr algn="ctr"/>
            <a:endParaRPr lang="en-IN" b="1" dirty="0">
              <a:latin typeface="Rockwell" charset="0"/>
              <a:ea typeface="Rockwell" charset="0"/>
              <a:cs typeface="Rockwell" charset="0"/>
            </a:endParaRPr>
          </a:p>
          <a:p>
            <a:br>
              <a:rPr lang="en-IN" dirty="0">
                <a:latin typeface="Rockwell" charset="0"/>
                <a:ea typeface="Rockwell" charset="0"/>
                <a:cs typeface="Rockwell" charset="0"/>
              </a:rPr>
            </a:br>
            <a:endParaRPr lang="en-IN" dirty="0">
              <a:latin typeface="Rockwell" charset="0"/>
              <a:ea typeface="Rockwell" charset="0"/>
              <a:cs typeface="Rockwel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ko-KR" dirty="0">
                <a:latin typeface="Rockwell" charset="0"/>
                <a:ea typeface="Rockwell" charset="0"/>
                <a:cs typeface="Rockwell" charset="0"/>
              </a:rPr>
              <a:t>Introduction</a:t>
            </a:r>
            <a:endParaRPr lang="ko-KR" altLang="en-US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0"/>
          </p:nvPr>
        </p:nvSpPr>
        <p:spPr>
          <a:xfrm>
            <a:off x="1331641" y="771525"/>
            <a:ext cx="7812360" cy="3887788"/>
          </a:xfrm>
        </p:spPr>
        <p:txBody>
          <a:bodyPr/>
          <a:lstStyle/>
          <a:p>
            <a:endParaRPr lang="en-IN" b="1" i="1" dirty="0">
              <a:latin typeface="Rockwell" charset="0"/>
              <a:ea typeface="Rockwell" charset="0"/>
              <a:cs typeface="Rockwell" charset="0"/>
            </a:endParaRPr>
          </a:p>
          <a:p>
            <a:br>
              <a:rPr lang="en-IN" b="1" i="1" dirty="0">
                <a:latin typeface="Rockwell" charset="0"/>
                <a:ea typeface="Rockwell" charset="0"/>
                <a:cs typeface="Rockwell" charset="0"/>
              </a:rPr>
            </a:br>
            <a:r>
              <a:rPr lang="en-IN" b="1" i="1" dirty="0">
                <a:latin typeface="Rockwell" charset="0"/>
                <a:ea typeface="Rockwell" charset="0"/>
                <a:cs typeface="Rockwell" charset="0"/>
              </a:rPr>
              <a:t>Drone Pro</a:t>
            </a:r>
            <a:r>
              <a:rPr lang="en-IN" b="1" dirty="0">
                <a:latin typeface="Rockwell" charset="0"/>
                <a:ea typeface="Rockwell" charset="0"/>
                <a:cs typeface="Rockwell" charset="0"/>
              </a:rPr>
              <a:t> </a:t>
            </a:r>
            <a:r>
              <a:rPr lang="en-IN" dirty="0">
                <a:latin typeface="Rockwell" charset="0"/>
                <a:ea typeface="Rockwell" charset="0"/>
                <a:cs typeface="Rockwell" charset="0"/>
              </a:rPr>
              <a:t>is a product aiming to provide the diversified consumer base with drones</a:t>
            </a:r>
          </a:p>
          <a:p>
            <a:r>
              <a:rPr lang="en-IN" dirty="0">
                <a:latin typeface="Rockwell" charset="0"/>
                <a:ea typeface="Rockwell" charset="0"/>
                <a:cs typeface="Rockwell" charset="0"/>
              </a:rPr>
              <a:t>which can be used for multiple security purpose. </a:t>
            </a:r>
          </a:p>
          <a:p>
            <a:r>
              <a:rPr lang="en-IN" dirty="0">
                <a:latin typeface="Rockwell" charset="0"/>
                <a:ea typeface="Rockwell" charset="0"/>
                <a:cs typeface="Rockwell" charset="0"/>
              </a:rPr>
              <a:t>Customers can customize their drones based on their need on our interactive web portal </a:t>
            </a:r>
          </a:p>
          <a:p>
            <a:r>
              <a:rPr lang="en-IN" dirty="0">
                <a:latin typeface="Rockwell" charset="0"/>
                <a:ea typeface="Rockwell" charset="0"/>
                <a:cs typeface="Rockwell" charset="0"/>
              </a:rPr>
              <a:t>and place an order. The company submits the order for assembly to its allocated vendor </a:t>
            </a:r>
          </a:p>
          <a:p>
            <a:r>
              <a:rPr lang="en-IN" dirty="0">
                <a:latin typeface="Rockwell" charset="0"/>
                <a:ea typeface="Rockwell" charset="0"/>
                <a:cs typeface="Rockwell" charset="0"/>
              </a:rPr>
              <a:t>and delivers it to the client. The also provide customer mobile app to track and control the drones.</a:t>
            </a:r>
          </a:p>
          <a:p>
            <a:endParaRPr lang="en-IN" b="1" dirty="0">
              <a:latin typeface="Rockwell" charset="0"/>
              <a:ea typeface="Rockwell" charset="0"/>
              <a:cs typeface="Rockwell" charset="0"/>
            </a:endParaRPr>
          </a:p>
          <a:p>
            <a:pPr algn="ctr"/>
            <a:endParaRPr lang="en-IN" b="1" dirty="0">
              <a:latin typeface="Rockwell" charset="0"/>
              <a:ea typeface="Rockwell" charset="0"/>
              <a:cs typeface="Rockwell" charset="0"/>
            </a:endParaRPr>
          </a:p>
          <a:p>
            <a:br>
              <a:rPr lang="en-IN" dirty="0">
                <a:latin typeface="Rockwell" charset="0"/>
                <a:ea typeface="Rockwell" charset="0"/>
                <a:cs typeface="Rockwell" charset="0"/>
              </a:rPr>
            </a:br>
            <a:endParaRPr lang="en-IN" dirty="0">
              <a:latin typeface="Rockwell" charset="0"/>
              <a:ea typeface="Rockwell" charset="0"/>
              <a:cs typeface="Rockwel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1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ko-KR" dirty="0">
                <a:latin typeface="Rockwell" charset="0"/>
                <a:ea typeface="Rockwell" charset="0"/>
                <a:cs typeface="Rockwell" charset="0"/>
              </a:rPr>
              <a:t>Business Problem</a:t>
            </a:r>
            <a:endParaRPr lang="ko-KR" altLang="en-US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0"/>
          </p:nvPr>
        </p:nvSpPr>
        <p:spPr>
          <a:xfrm>
            <a:off x="1763688" y="916210"/>
            <a:ext cx="7139012" cy="3887788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endParaRPr lang="en-IN" sz="1200" dirty="0">
              <a:latin typeface="Rockwell" charset="0"/>
              <a:ea typeface="Rockwell" charset="0"/>
              <a:cs typeface="Rockwell" charset="0"/>
            </a:endParaRPr>
          </a:p>
          <a:p>
            <a:r>
              <a:rPr lang="en-US" dirty="0">
                <a:latin typeface="Rockwell" charset="0"/>
                <a:ea typeface="Rockwell" charset="0"/>
                <a:cs typeface="Rockwell" charset="0"/>
              </a:rPr>
              <a:t>In past couple of years, with the increase in online marketplace, the number of</a:t>
            </a:r>
          </a:p>
          <a:p>
            <a:r>
              <a:rPr lang="en-US" dirty="0">
                <a:latin typeface="Rockwell" charset="0"/>
                <a:ea typeface="Rockwell" charset="0"/>
                <a:cs typeface="Rockwell" charset="0"/>
              </a:rPr>
              <a:t>warehouses has increased by </a:t>
            </a:r>
            <a:r>
              <a:rPr lang="en-US" b="1" dirty="0">
                <a:latin typeface="Rockwell" charset="0"/>
                <a:ea typeface="Rockwell" charset="0"/>
                <a:cs typeface="Rockwell" charset="0"/>
              </a:rPr>
              <a:t>12%</a:t>
            </a:r>
            <a:r>
              <a:rPr lang="en-US" dirty="0">
                <a:latin typeface="Rockwell" charset="0"/>
                <a:ea typeface="Rockwell" charset="0"/>
                <a:cs typeface="Rockwell" charset="0"/>
              </a:rPr>
              <a:t>. There are valuable goods within the </a:t>
            </a:r>
          </a:p>
          <a:p>
            <a:r>
              <a:rPr lang="en-US" dirty="0">
                <a:latin typeface="Rockwell" charset="0"/>
                <a:ea typeface="Rockwell" charset="0"/>
                <a:cs typeface="Rockwell" charset="0"/>
              </a:rPr>
              <a:t>warehouse that needs to be guarded well. In past </a:t>
            </a:r>
            <a:r>
              <a:rPr lang="en-US" b="1" dirty="0">
                <a:latin typeface="Rockwell" charset="0"/>
                <a:ea typeface="Rockwell" charset="0"/>
                <a:cs typeface="Rockwell" charset="0"/>
              </a:rPr>
              <a:t>5 years</a:t>
            </a:r>
            <a:r>
              <a:rPr lang="en-US" dirty="0">
                <a:latin typeface="Rockwell" charset="0"/>
                <a:ea typeface="Rockwell" charset="0"/>
                <a:cs typeface="Rockwell" charset="0"/>
              </a:rPr>
              <a:t>,  there was more than </a:t>
            </a:r>
          </a:p>
          <a:p>
            <a:r>
              <a:rPr lang="en-US" b="1" dirty="0">
                <a:latin typeface="Rockwell" charset="0"/>
                <a:ea typeface="Rockwell" charset="0"/>
                <a:cs typeface="Rockwell" charset="0"/>
              </a:rPr>
              <a:t>20%</a:t>
            </a:r>
            <a:r>
              <a:rPr lang="en-US" dirty="0">
                <a:latin typeface="Rockwell" charset="0"/>
                <a:ea typeface="Rockwell" charset="0"/>
                <a:cs typeface="Rockwell" charset="0"/>
              </a:rPr>
              <a:t> increase in the theft cases. Moreover, influenced and wealthy people are</a:t>
            </a:r>
          </a:p>
          <a:p>
            <a:r>
              <a:rPr lang="en-US" dirty="0">
                <a:latin typeface="Rockwell" charset="0"/>
                <a:ea typeface="Rockwell" charset="0"/>
                <a:cs typeface="Rockwell" charset="0"/>
              </a:rPr>
              <a:t>Always seeking for personal security because of rivalries and  threats. Having</a:t>
            </a:r>
          </a:p>
          <a:p>
            <a:r>
              <a:rPr lang="en-US" dirty="0">
                <a:latin typeface="Rockwell" charset="0"/>
                <a:ea typeface="Rockwell" charset="0"/>
                <a:cs typeface="Rockwell" charset="0"/>
              </a:rPr>
              <a:t>personnel hired for the safety of a person would add to the burden and expense</a:t>
            </a:r>
          </a:p>
          <a:p>
            <a:r>
              <a:rPr lang="en-US" dirty="0">
                <a:latin typeface="Rockwell" charset="0"/>
                <a:ea typeface="Rockwell" charset="0"/>
                <a:cs typeface="Rockwell" charset="0"/>
              </a:rPr>
              <a:t>Of  the company. Also, a lot of Construction sites have some difficult sections. And </a:t>
            </a:r>
          </a:p>
          <a:p>
            <a:r>
              <a:rPr lang="en-US" dirty="0">
                <a:latin typeface="Rockwell" charset="0"/>
                <a:ea typeface="Rockwell" charset="0"/>
                <a:cs typeface="Rockwell" charset="0"/>
              </a:rPr>
              <a:t>When in problem, this needs lot of efforts for engineers to take a look and </a:t>
            </a:r>
          </a:p>
          <a:p>
            <a:r>
              <a:rPr lang="en-US" dirty="0">
                <a:latin typeface="Rockwell" charset="0"/>
                <a:ea typeface="Rockwell" charset="0"/>
                <a:cs typeface="Rockwell" charset="0"/>
              </a:rPr>
              <a:t>understand. </a:t>
            </a:r>
          </a:p>
          <a:p>
            <a:r>
              <a:rPr lang="en-US" dirty="0">
                <a:latin typeface="Rockwell" charset="0"/>
                <a:ea typeface="Rockwell" charset="0"/>
                <a:cs typeface="Rockwell" charset="0"/>
              </a:rPr>
              <a:t>This results in loss of time. CCTV footages are sometimes not clear and unable to record the </a:t>
            </a:r>
            <a:r>
              <a:rPr lang="en-US" b="1" dirty="0">
                <a:latin typeface="Rockwell" charset="0"/>
                <a:ea typeface="Rockwell" charset="0"/>
                <a:cs typeface="Rockwell" charset="0"/>
              </a:rPr>
              <a:t>360 degrees </a:t>
            </a:r>
            <a:r>
              <a:rPr lang="en-US" dirty="0">
                <a:latin typeface="Rockwell" charset="0"/>
                <a:ea typeface="Rockwell" charset="0"/>
                <a:cs typeface="Rockwell" charset="0"/>
              </a:rPr>
              <a:t>view of the event where theft or crime is happening, there is a dire need of improved safety measures. </a:t>
            </a:r>
            <a:endParaRPr lang="en-IN" dirty="0">
              <a:latin typeface="Rockwell" charset="0"/>
              <a:ea typeface="Rockwell" charset="0"/>
              <a:cs typeface="Rockwell" charset="0"/>
            </a:endParaRPr>
          </a:p>
          <a:p>
            <a:r>
              <a:rPr lang="en-US" dirty="0">
                <a:latin typeface="Rockwell" charset="0"/>
                <a:ea typeface="Rockwell" charset="0"/>
                <a:cs typeface="Rockwell" charset="0"/>
              </a:rPr>
              <a:t> </a:t>
            </a:r>
            <a:endParaRPr lang="en-IN" dirty="0">
              <a:latin typeface="Rockwell" charset="0"/>
              <a:ea typeface="Rockwell" charset="0"/>
              <a:cs typeface="Rockwell" charset="0"/>
            </a:endParaRPr>
          </a:p>
          <a:p>
            <a:br>
              <a:rPr lang="en-IN" dirty="0">
                <a:latin typeface="Rockwell" charset="0"/>
                <a:ea typeface="Rockwell" charset="0"/>
                <a:cs typeface="Rockwell" charset="0"/>
              </a:rPr>
            </a:br>
            <a:endParaRPr lang="en-IN" dirty="0">
              <a:latin typeface="Rockwell" charset="0"/>
              <a:ea typeface="Rockwell" charset="0"/>
              <a:cs typeface="Rockwel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ko-KR" dirty="0">
                <a:latin typeface="Rockwell" charset="0"/>
                <a:ea typeface="Rockwell" charset="0"/>
                <a:cs typeface="Rockwell" charset="0"/>
              </a:rPr>
              <a:t>Solution</a:t>
            </a:r>
            <a:endParaRPr lang="ko-KR" altLang="en-US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0"/>
          </p:nvPr>
        </p:nvSpPr>
        <p:spPr>
          <a:xfrm>
            <a:off x="1475656" y="771525"/>
            <a:ext cx="7344815" cy="3887788"/>
          </a:xfrm>
        </p:spPr>
        <p:txBody>
          <a:bodyPr/>
          <a:lstStyle/>
          <a:p>
            <a:endParaRPr lang="en-IN" b="1" i="1" dirty="0">
              <a:latin typeface="Rockwell" charset="0"/>
              <a:ea typeface="Rockwell" charset="0"/>
              <a:cs typeface="Rockwell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Rockwell" charset="0"/>
              <a:ea typeface="Rockwell" charset="0"/>
              <a:cs typeface="Rockwell" charset="0"/>
            </a:endParaRPr>
          </a:p>
          <a:p>
            <a:pPr algn="just"/>
            <a:br>
              <a:rPr lang="en-IN" dirty="0">
                <a:latin typeface="Rockwell" charset="0"/>
                <a:ea typeface="Rockwell" charset="0"/>
                <a:cs typeface="Rockwell" charset="0"/>
              </a:rPr>
            </a:br>
            <a:r>
              <a:rPr lang="en-IN" dirty="0">
                <a:latin typeface="Rockwell" charset="0"/>
                <a:ea typeface="Rockwell" charset="0"/>
                <a:cs typeface="Rockwell" charset="0"/>
              </a:rPr>
              <a:t>The solution to this problem has been found by replacing the security personnel </a:t>
            </a:r>
          </a:p>
          <a:p>
            <a:pPr algn="just"/>
            <a:r>
              <a:rPr lang="en-IN" dirty="0">
                <a:latin typeface="Rockwell" charset="0"/>
                <a:ea typeface="Rockwell" charset="0"/>
                <a:cs typeface="Rockwell" charset="0"/>
              </a:rPr>
              <a:t>and CCTVs by Security Drones launched by Centurion Drones, focusing on </a:t>
            </a:r>
          </a:p>
          <a:p>
            <a:pPr algn="just"/>
            <a:r>
              <a:rPr lang="en-IN" dirty="0">
                <a:latin typeface="Rockwell" charset="0"/>
                <a:ea typeface="Rockwell" charset="0"/>
                <a:cs typeface="Rockwell" charset="0"/>
              </a:rPr>
              <a:t>providing the security to the citizens of the country. By using this drone, at least </a:t>
            </a:r>
            <a:r>
              <a:rPr lang="en-IN" b="1" dirty="0">
                <a:latin typeface="Rockwell" charset="0"/>
                <a:ea typeface="Rockwell" charset="0"/>
                <a:cs typeface="Rockwell" charset="0"/>
              </a:rPr>
              <a:t>40% </a:t>
            </a:r>
            <a:r>
              <a:rPr lang="en-IN" dirty="0">
                <a:latin typeface="Rockwell" charset="0"/>
                <a:ea typeface="Rockwell" charset="0"/>
                <a:cs typeface="Rockwell" charset="0"/>
              </a:rPr>
              <a:t>of the licensed users would get benefitted from the product. Moreover, this product gives them the opportunity to customize the drone with their needs and </a:t>
            </a:r>
          </a:p>
          <a:p>
            <a:pPr algn="just"/>
            <a:r>
              <a:rPr lang="en-IN" dirty="0">
                <a:latin typeface="Rockwell" charset="0"/>
                <a:ea typeface="Rockwell" charset="0"/>
                <a:cs typeface="Rockwell" charset="0"/>
              </a:rPr>
              <a:t>requirements.</a:t>
            </a:r>
          </a:p>
          <a:p>
            <a:endParaRPr lang="en-IN" dirty="0">
              <a:latin typeface="Rockwell" charset="0"/>
              <a:ea typeface="Rockwell" charset="0"/>
              <a:cs typeface="Rockwel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ko-KR" dirty="0">
                <a:latin typeface="Rockwell" charset="0"/>
                <a:ea typeface="Rockwell" charset="0"/>
                <a:cs typeface="Rockwell" charset="0"/>
              </a:rPr>
              <a:t>Assumptions and Constraints</a:t>
            </a:r>
            <a:endParaRPr lang="ko-KR" altLang="en-US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0"/>
          </p:nvPr>
        </p:nvSpPr>
        <p:spPr>
          <a:xfrm>
            <a:off x="1331640" y="771525"/>
            <a:ext cx="7812359" cy="3887788"/>
          </a:xfrm>
        </p:spPr>
        <p:txBody>
          <a:bodyPr/>
          <a:lstStyle/>
          <a:p>
            <a:pPr lvl="0"/>
            <a:r>
              <a:rPr lang="en-US" sz="1300" b="1" dirty="0">
                <a:latin typeface="Rockwell" charset="0"/>
                <a:ea typeface="Rockwell" charset="0"/>
                <a:cs typeface="Rockwell" charset="0"/>
              </a:rPr>
              <a:t>Assumptions:</a:t>
            </a:r>
          </a:p>
          <a:p>
            <a:pPr lvl="0">
              <a:buFont typeface="Wingdings" pitchFamily="2" charset="2"/>
              <a:buChar char="§"/>
            </a:pPr>
            <a:r>
              <a:rPr lang="en-US" sz="1300" dirty="0">
                <a:latin typeface="Rockwell" charset="0"/>
                <a:ea typeface="Rockwell" charset="0"/>
                <a:cs typeface="Rockwell" charset="0"/>
              </a:rPr>
              <a:t> All staff and employees will be trained accordingly in their respective data entry, timesheet </a:t>
            </a:r>
            <a:br>
              <a:rPr lang="en-US" sz="1300" dirty="0">
                <a:latin typeface="Rockwell" charset="0"/>
                <a:ea typeface="Rockwell" charset="0"/>
                <a:cs typeface="Rockwell" charset="0"/>
              </a:rPr>
            </a:br>
            <a:r>
              <a:rPr lang="en-US" sz="1300" dirty="0">
                <a:latin typeface="Rockwell" charset="0"/>
                <a:ea typeface="Rockwell" charset="0"/>
                <a:cs typeface="Rockwell" charset="0"/>
              </a:rPr>
              <a:t>and reporting tasks on the new web-based system</a:t>
            </a:r>
            <a:endParaRPr lang="en-IN" sz="1300" dirty="0">
              <a:latin typeface="Rockwell" charset="0"/>
              <a:ea typeface="Rockwell" charset="0"/>
              <a:cs typeface="Rockwell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1300" dirty="0">
                <a:latin typeface="Rockwell" charset="0"/>
                <a:ea typeface="Rockwell" charset="0"/>
                <a:cs typeface="Rockwell" charset="0"/>
              </a:rPr>
              <a:t> All customizable parts are available to customize a drone as per customer demand</a:t>
            </a:r>
            <a:endParaRPr lang="en-IN" sz="1300" dirty="0">
              <a:latin typeface="Rockwell" charset="0"/>
              <a:ea typeface="Rockwell" charset="0"/>
              <a:cs typeface="Rockwell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1300" dirty="0">
                <a:latin typeface="Rockwell" charset="0"/>
                <a:ea typeface="Rockwell" charset="0"/>
                <a:cs typeface="Rockwell" charset="0"/>
              </a:rPr>
              <a:t> Delivery system is efficient</a:t>
            </a:r>
            <a:endParaRPr lang="en-IN" sz="1300" dirty="0">
              <a:latin typeface="Rockwell" charset="0"/>
              <a:ea typeface="Rockwell" charset="0"/>
              <a:cs typeface="Rockwell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1300" dirty="0">
                <a:latin typeface="Rockwell" charset="0"/>
                <a:ea typeface="Rockwell" charset="0"/>
                <a:cs typeface="Rockwell" charset="0"/>
              </a:rPr>
              <a:t> All requirements are in Max allowable size/weight/speed</a:t>
            </a:r>
            <a:endParaRPr lang="en-IN" sz="1300" dirty="0">
              <a:latin typeface="Rockwell" charset="0"/>
              <a:ea typeface="Rockwell" charset="0"/>
              <a:cs typeface="Rockwell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1300" dirty="0">
                <a:latin typeface="Rockwell" charset="0"/>
                <a:ea typeface="Rockwell" charset="0"/>
                <a:cs typeface="Rockwell" charset="0"/>
              </a:rPr>
              <a:t> Cost will be increased as per customizable part value and shown on web system immediately.</a:t>
            </a:r>
            <a:endParaRPr lang="en-IN" sz="1300" dirty="0">
              <a:latin typeface="Rockwell" charset="0"/>
              <a:ea typeface="Rockwell" charset="0"/>
              <a:cs typeface="Rockwell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1300" dirty="0">
                <a:latin typeface="Rockwell" charset="0"/>
                <a:ea typeface="Rockwell" charset="0"/>
                <a:cs typeface="Rockwell" charset="0"/>
              </a:rPr>
              <a:t> Funding is available for purchasing hardware/software for web-based system</a:t>
            </a:r>
          </a:p>
          <a:p>
            <a:pPr lvl="0">
              <a:buFont typeface="Wingdings" pitchFamily="2" charset="2"/>
              <a:buChar char="§"/>
            </a:pPr>
            <a:r>
              <a:rPr lang="en-US" sz="1300" dirty="0">
                <a:latin typeface="Rockwell" charset="0"/>
                <a:ea typeface="Rockwell" charset="0"/>
                <a:cs typeface="Rockwell" charset="0"/>
              </a:rPr>
              <a:t> All department heads will provide necessary support for successful project completion</a:t>
            </a:r>
            <a:endParaRPr lang="en-IN" sz="1300" dirty="0">
              <a:latin typeface="Rockwell" charset="0"/>
              <a:ea typeface="Rockwell" charset="0"/>
              <a:cs typeface="Rockwell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1300" dirty="0">
                <a:latin typeface="Rockwell" charset="0"/>
                <a:ea typeface="Rockwell" charset="0"/>
                <a:cs typeface="Rockwell" charset="0"/>
              </a:rPr>
              <a:t> Project has executive-level support and backing</a:t>
            </a:r>
            <a:br>
              <a:rPr lang="en-US" sz="1300" dirty="0">
                <a:latin typeface="Rockwell" charset="0"/>
                <a:ea typeface="Rockwell" charset="0"/>
                <a:cs typeface="Rockwell" charset="0"/>
              </a:rPr>
            </a:br>
            <a:endParaRPr lang="en-US" sz="1300" dirty="0">
              <a:latin typeface="Rockwell" charset="0"/>
              <a:ea typeface="Rockwell" charset="0"/>
              <a:cs typeface="Rockwell" charset="0"/>
            </a:endParaRPr>
          </a:p>
          <a:p>
            <a:pPr lvl="0"/>
            <a:r>
              <a:rPr lang="en-IN" sz="1300" b="1" dirty="0">
                <a:latin typeface="Rockwell" charset="0"/>
                <a:ea typeface="Rockwell" charset="0"/>
                <a:cs typeface="Rockwell" charset="0"/>
              </a:rPr>
              <a:t>Constraints:</a:t>
            </a:r>
          </a:p>
          <a:p>
            <a:pPr lvl="0">
              <a:buFont typeface="Wingdings" pitchFamily="2" charset="2"/>
              <a:buChar char="§"/>
            </a:pPr>
            <a:r>
              <a:rPr lang="en-US" sz="1300" dirty="0">
                <a:latin typeface="Rockwell" charset="0"/>
                <a:ea typeface="Rockwell" charset="0"/>
                <a:cs typeface="Rockwell" charset="0"/>
              </a:rPr>
              <a:t> There are limited IT resources available to support the Drone Pro Project and other ongoing IT </a:t>
            </a:r>
            <a:br>
              <a:rPr lang="en-US" sz="1300" dirty="0">
                <a:latin typeface="Rockwell" charset="0"/>
                <a:ea typeface="Rockwell" charset="0"/>
                <a:cs typeface="Rockwell" charset="0"/>
              </a:rPr>
            </a:br>
            <a:r>
              <a:rPr lang="en-US" sz="1300" dirty="0">
                <a:latin typeface="Rockwell" charset="0"/>
                <a:ea typeface="Rockwell" charset="0"/>
                <a:cs typeface="Rockwell" charset="0"/>
              </a:rPr>
              <a:t>initiatives.</a:t>
            </a:r>
            <a:endParaRPr lang="en-IN" sz="1300" dirty="0">
              <a:latin typeface="Rockwell" charset="0"/>
              <a:ea typeface="Rockwell" charset="0"/>
              <a:cs typeface="Rockwell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1300" dirty="0">
                <a:latin typeface="Rockwell" charset="0"/>
                <a:ea typeface="Rockwell" charset="0"/>
                <a:cs typeface="Rockwell" charset="0"/>
              </a:rPr>
              <a:t> There are a limited number parts available to produce a customizable drone</a:t>
            </a:r>
            <a:endParaRPr lang="en-IN" sz="1300" dirty="0">
              <a:latin typeface="Rockwell" charset="0"/>
              <a:ea typeface="Rockwell" charset="0"/>
              <a:cs typeface="Rockwell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1300" dirty="0">
                <a:latin typeface="Rockwell" charset="0"/>
                <a:ea typeface="Rockwell" charset="0"/>
                <a:cs typeface="Rockwell" charset="0"/>
              </a:rPr>
              <a:t> As implementation, will be done internally and not by the product developers or vendors, </a:t>
            </a:r>
            <a:br>
              <a:rPr lang="en-US" sz="1300" dirty="0">
                <a:latin typeface="Rockwell" charset="0"/>
                <a:ea typeface="Rockwell" charset="0"/>
                <a:cs typeface="Rockwell" charset="0"/>
              </a:rPr>
            </a:br>
            <a:r>
              <a:rPr lang="en-US" sz="1300" dirty="0">
                <a:latin typeface="Rockwell" charset="0"/>
                <a:ea typeface="Rockwell" charset="0"/>
                <a:cs typeface="Rockwell" charset="0"/>
              </a:rPr>
              <a:t>there will be limited support from the hardware/software providers.</a:t>
            </a:r>
            <a:endParaRPr lang="en-IN" sz="1300" dirty="0">
              <a:latin typeface="Rockwell" charset="0"/>
              <a:ea typeface="Rockwell" charset="0"/>
              <a:cs typeface="Rockwell" charset="0"/>
            </a:endParaRPr>
          </a:p>
          <a:p>
            <a:pPr lvl="0"/>
            <a:endParaRPr lang="en-IN" sz="1300" dirty="0">
              <a:latin typeface="Rockwell" charset="0"/>
              <a:ea typeface="Rockwell" charset="0"/>
              <a:cs typeface="Rockwell" charset="0"/>
            </a:endParaRPr>
          </a:p>
          <a:p>
            <a:br>
              <a:rPr lang="en-IN" sz="1300" dirty="0">
                <a:latin typeface="Rockwell" charset="0"/>
                <a:ea typeface="Rockwell" charset="0"/>
                <a:cs typeface="Rockwell" charset="0"/>
              </a:rPr>
            </a:br>
            <a:endParaRPr lang="en-IN" sz="1300" dirty="0">
              <a:latin typeface="Rockwell" charset="0"/>
              <a:ea typeface="Rockwell" charset="0"/>
              <a:cs typeface="Rockwel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62868" y="24851"/>
            <a:ext cx="7524328" cy="884466"/>
          </a:xfrm>
        </p:spPr>
        <p:txBody>
          <a:bodyPr/>
          <a:lstStyle/>
          <a:p>
            <a:r>
              <a:rPr lang="en-IN" altLang="ko-KR" dirty="0">
                <a:latin typeface="Rockwell" charset="0"/>
                <a:ea typeface="Rockwell" charset="0"/>
                <a:cs typeface="Rockwell" charset="0"/>
              </a:rPr>
              <a:t>Business Goals and Objectives</a:t>
            </a:r>
            <a:endParaRPr lang="ko-KR" altLang="en-US" dirty="0">
              <a:latin typeface="Rockwell" charset="0"/>
              <a:ea typeface="Rockwell" charset="0"/>
              <a:cs typeface="Rockwell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307734885"/>
              </p:ext>
            </p:extLst>
          </p:nvPr>
        </p:nvGraphicFramePr>
        <p:xfrm>
          <a:off x="1979712" y="915566"/>
          <a:ext cx="6624736" cy="3816425"/>
        </p:xfrm>
        <a:graphic>
          <a:graphicData uri="http://schemas.openxmlformats.org/drawingml/2006/table">
            <a:tbl>
              <a:tblPr/>
              <a:tblGrid>
                <a:gridCol w="6624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509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Rockwell" charset="0"/>
                          <a:ea typeface="Rockwell" charset="0"/>
                          <a:cs typeface="Rockwell" charset="0"/>
                        </a:rPr>
                        <a:t>Business Goal/Objective</a:t>
                      </a:r>
                      <a:endParaRPr lang="en-IN" sz="1200" dirty="0">
                        <a:latin typeface="Rockwell" charset="0"/>
                        <a:ea typeface="Rockwell" charset="0"/>
                        <a:cs typeface="Rockwel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479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Rockwell" charset="0"/>
                          <a:ea typeface="Rockwell" charset="0"/>
                          <a:cs typeface="Rockwell" charset="0"/>
                        </a:rPr>
                        <a:t>Reduce time for the Web based tool will allow real-time and</a:t>
                      </a:r>
                    </a:p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Rockwell" charset="0"/>
                          <a:ea typeface="Rockwell" charset="0"/>
                          <a:cs typeface="Rockwell" charset="0"/>
                        </a:rPr>
                        <a:t>accurate reporting of all payroll and administrative metrics by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Rockwell" charset="0"/>
                          <a:ea typeface="Rockwell" charset="0"/>
                          <a:cs typeface="Rockwell" charset="0"/>
                        </a:rPr>
                        <a:t>30%</a:t>
                      </a:r>
                      <a:endParaRPr lang="en-IN" sz="1200" b="1" dirty="0">
                        <a:latin typeface="Rockwell" charset="0"/>
                        <a:ea typeface="Rockwell" charset="0"/>
                        <a:cs typeface="Rockwel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479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Rockwell" charset="0"/>
                          <a:ea typeface="Rockwell" charset="0"/>
                          <a:cs typeface="Rockwell" charset="0"/>
                        </a:rPr>
                        <a:t>Decrease in the number of HR and payroll staff required for managing these activities which</a:t>
                      </a:r>
                      <a:r>
                        <a:rPr lang="en-US" sz="1200" baseline="0" dirty="0">
                          <a:solidFill>
                            <a:srgbClr val="000000"/>
                          </a:solidFill>
                          <a:latin typeface="Rockwell" charset="0"/>
                          <a:ea typeface="Rockwell" charset="0"/>
                          <a:cs typeface="Rockwell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Rockwell" charset="0"/>
                          <a:ea typeface="Rockwell" charset="0"/>
                          <a:cs typeface="Rockwell" charset="0"/>
                        </a:rPr>
                        <a:t>will improve efficiency by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Rockwell" charset="0"/>
                          <a:ea typeface="Rockwell" charset="0"/>
                          <a:cs typeface="Rockwell" charset="0"/>
                        </a:rPr>
                        <a:t>40%</a:t>
                      </a:r>
                      <a:endParaRPr lang="en-IN" sz="1200" b="1" dirty="0">
                        <a:latin typeface="Rockwell" charset="0"/>
                        <a:ea typeface="Rockwell" charset="0"/>
                        <a:cs typeface="Rockwel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479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Rockwell" charset="0"/>
                          <a:ea typeface="Rockwell" charset="0"/>
                          <a:cs typeface="Rockwell" charset="0"/>
                        </a:rPr>
                        <a:t>Improved</a:t>
                      </a:r>
                      <a:r>
                        <a:rPr lang="en-US" sz="1200" baseline="0" dirty="0">
                          <a:solidFill>
                            <a:srgbClr val="000000"/>
                          </a:solidFill>
                          <a:latin typeface="Rockwell" charset="0"/>
                          <a:ea typeface="Rockwell" charset="0"/>
                          <a:cs typeface="Rockwell" charset="0"/>
                        </a:rPr>
                        <a:t> efficiency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Rockwell" charset="0"/>
                          <a:ea typeface="Rockwell" charset="0"/>
                          <a:cs typeface="Rockwell" charset="0"/>
                        </a:rPr>
                        <a:t>in autonomy and flexibility will address employee concerns and allow </a:t>
                      </a:r>
                    </a:p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Rockwell" charset="0"/>
                          <a:ea typeface="Rockwell" charset="0"/>
                          <a:cs typeface="Rockwell" charset="0"/>
                        </a:rPr>
                        <a:t>managers to focus on billable tasks by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Rockwell" charset="0"/>
                          <a:ea typeface="Rockwell" charset="0"/>
                          <a:cs typeface="Rockwell" charset="0"/>
                        </a:rPr>
                        <a:t>double rate</a:t>
                      </a:r>
                      <a:endParaRPr lang="en-IN" sz="1200" b="1" dirty="0">
                        <a:latin typeface="Rockwell" charset="0"/>
                        <a:ea typeface="Rockwell" charset="0"/>
                        <a:cs typeface="Rockwel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479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Rockwell" charset="0"/>
                          <a:ea typeface="Rockwell" charset="0"/>
                          <a:cs typeface="Rockwell" charset="0"/>
                        </a:rPr>
                        <a:t>Customization with web platform</a:t>
                      </a:r>
                      <a:r>
                        <a:rPr lang="en-US" sz="1200" baseline="0" dirty="0">
                          <a:solidFill>
                            <a:srgbClr val="000000"/>
                          </a:solidFill>
                          <a:latin typeface="Rockwell" charset="0"/>
                          <a:ea typeface="Rockwell" charset="0"/>
                          <a:cs typeface="Rockwell" charset="0"/>
                        </a:rPr>
                        <a:t> leads to an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Rockwell" charset="0"/>
                          <a:ea typeface="Rockwell" charset="0"/>
                          <a:cs typeface="Rockwell" charset="0"/>
                        </a:rPr>
                        <a:t>increased number of </a:t>
                      </a:r>
                    </a:p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Rockwell" charset="0"/>
                          <a:ea typeface="Rockwell" charset="0"/>
                          <a:cs typeface="Rockwell" charset="0"/>
                        </a:rPr>
                        <a:t>Sales with a profit margin of  $100,000</a:t>
                      </a:r>
                      <a:endParaRPr lang="en-IN" sz="1200" dirty="0">
                        <a:latin typeface="Rockwell" charset="0"/>
                        <a:ea typeface="Rockwell" charset="0"/>
                        <a:cs typeface="Rockwel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19672" y="1664245"/>
            <a:ext cx="7283152" cy="2995737"/>
          </a:xfrm>
        </p:spPr>
        <p:txBody>
          <a:bodyPr/>
          <a:lstStyle/>
          <a:p>
            <a:pPr algn="ctr"/>
            <a:r>
              <a:rPr lang="en-IN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charset="0"/>
                <a:ea typeface="Rockwell" charset="0"/>
                <a:cs typeface="Rockwell" charset="0"/>
              </a:rPr>
              <a:t>Live Demo</a:t>
            </a:r>
            <a:br>
              <a:rPr lang="en-IN" sz="4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charset="0"/>
                <a:ea typeface="Rockwell" charset="0"/>
                <a:cs typeface="Rockwell" charset="0"/>
              </a:rPr>
            </a:br>
            <a:br>
              <a:rPr lang="en-IN" sz="4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charset="0"/>
                <a:ea typeface="Rockwell" charset="0"/>
                <a:cs typeface="Rockwell" charset="0"/>
              </a:rPr>
            </a:br>
            <a:r>
              <a:rPr lang="en-IN" sz="2800" b="1" i="1" dirty="0">
                <a:solidFill>
                  <a:schemeClr val="tx2">
                    <a:lumMod val="40000"/>
                    <a:lumOff val="60000"/>
                  </a:schemeClr>
                </a:solidFill>
                <a:latin typeface="Rockwell" charset="0"/>
                <a:ea typeface="Rockwell" charset="0"/>
                <a:cs typeface="Rockwell" charset="0"/>
              </a:rPr>
              <a:t>Web Portal</a:t>
            </a:r>
            <a:br>
              <a:rPr lang="en-IN" sz="2800" b="1" i="1" dirty="0">
                <a:solidFill>
                  <a:schemeClr val="tx2">
                    <a:lumMod val="40000"/>
                    <a:lumOff val="60000"/>
                  </a:schemeClr>
                </a:solidFill>
                <a:latin typeface="Rockwell" charset="0"/>
                <a:ea typeface="Rockwell" charset="0"/>
                <a:cs typeface="Rockwell" charset="0"/>
              </a:rPr>
            </a:br>
            <a:r>
              <a:rPr lang="en-IN" sz="2800" b="1" i="1" dirty="0">
                <a:solidFill>
                  <a:schemeClr val="tx2">
                    <a:lumMod val="40000"/>
                    <a:lumOff val="60000"/>
                  </a:schemeClr>
                </a:solidFill>
                <a:latin typeface="Rockwell" charset="0"/>
                <a:ea typeface="Rockwell" charset="0"/>
                <a:cs typeface="Rockwell" charset="0"/>
              </a:rPr>
              <a:t>Phone App</a:t>
            </a:r>
            <a:endParaRPr lang="en-IN" sz="2800" i="1" dirty="0">
              <a:solidFill>
                <a:schemeClr val="tx2">
                  <a:lumMod val="40000"/>
                  <a:lumOff val="60000"/>
                </a:schemeClr>
              </a:solidFill>
              <a:latin typeface="Rockwell" charset="0"/>
              <a:ea typeface="Rockwell" charset="0"/>
              <a:cs typeface="Rockwel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4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963</Words>
  <Application>Microsoft Macintosh PowerPoint</Application>
  <PresentationFormat>On-screen Show (16:9)</PresentationFormat>
  <Paragraphs>212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맑은 고딕</vt:lpstr>
      <vt:lpstr>Arial</vt:lpstr>
      <vt:lpstr>Calibri</vt:lpstr>
      <vt:lpstr>Playfair Display</vt:lpstr>
      <vt:lpstr>Rockwell</vt:lpstr>
      <vt:lpstr>Times New Roman</vt:lpstr>
      <vt:lpstr>Wingdings</vt:lpstr>
      <vt:lpstr>Office Theme</vt:lpstr>
      <vt:lpstr>Custom Design</vt:lpstr>
      <vt:lpstr>PowerPoint Presentation</vt:lpstr>
      <vt:lpstr> Meet The Team</vt:lpstr>
      <vt:lpstr>Deliverables</vt:lpstr>
      <vt:lpstr>Introduction</vt:lpstr>
      <vt:lpstr>Business Problem</vt:lpstr>
      <vt:lpstr>Solution</vt:lpstr>
      <vt:lpstr>Assumptions and Constraints</vt:lpstr>
      <vt:lpstr>Business Goals and Objectives</vt:lpstr>
      <vt:lpstr> </vt:lpstr>
      <vt:lpstr>Use Case Diagram</vt:lpstr>
      <vt:lpstr>Process  Flow  Diagram</vt:lpstr>
      <vt:lpstr>Business Requirements</vt:lpstr>
      <vt:lpstr>User &amp; Functional Requirements</vt:lpstr>
      <vt:lpstr>Non-Functional Requirements</vt:lpstr>
      <vt:lpstr>Summary</vt:lpstr>
      <vt:lpstr>PowerPoint Presentation</vt:lpstr>
    </vt:vector>
  </TitlesOfParts>
  <Company>Microsoft Corporation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shrutimehta13@outlook.com</cp:lastModifiedBy>
  <cp:revision>82</cp:revision>
  <dcterms:created xsi:type="dcterms:W3CDTF">2014-04-01T16:27:38Z</dcterms:created>
  <dcterms:modified xsi:type="dcterms:W3CDTF">2018-02-28T19:37:57Z</dcterms:modified>
</cp:coreProperties>
</file>