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1" r:id="rId6"/>
    <p:sldId id="277" r:id="rId7"/>
    <p:sldId id="278" r:id="rId8"/>
    <p:sldId id="279" r:id="rId9"/>
    <p:sldId id="280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BD1CA"/>
          </a:solidFill>
        </a:fill>
      </a:tcStyle>
    </a:wholeTbl>
    <a:band2H>
      <a:tcTxStyle/>
      <a:tcStyle>
        <a:tcBdr/>
        <a:fill>
          <a:solidFill>
            <a:srgbClr val="F5E9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5E8CA"/>
          </a:solidFill>
        </a:fill>
      </a:tcStyle>
    </a:wholeTbl>
    <a:band2H>
      <a:tcTxStyle/>
      <a:tcStyle>
        <a:tcBdr/>
        <a:fill>
          <a:solidFill>
            <a:srgbClr val="FAF4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D4D4D"/>
        </a:fontRef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D4D4D"/>
        </a:fontRef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D4D4D"/>
        </a:fontRef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1pPr>
    <a:lvl2pPr indent="2286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2pPr>
    <a:lvl3pPr indent="4572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3pPr>
    <a:lvl4pPr indent="6858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4pPr>
    <a:lvl5pPr indent="9144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5pPr>
    <a:lvl6pPr indent="11430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6pPr>
    <a:lvl7pPr indent="13716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7pPr>
    <a:lvl8pPr indent="16002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8pPr>
    <a:lvl9pPr indent="1828800" latinLnBrk="0">
      <a:defRPr sz="1200" b="1">
        <a:solidFill>
          <a:srgbClr val="4D4D4D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063750" y="4941887"/>
            <a:ext cx="7871885" cy="1109663"/>
          </a:xfrm>
          <a:prstGeom prst="rect">
            <a:avLst/>
          </a:prstGeom>
          <a:effectLst>
            <a:outerShdw dist="17961" dir="2700000" rotWithShape="0">
              <a:srgbClr val="9B690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063750" y="6021387"/>
            <a:ext cx="7871885" cy="696913"/>
          </a:xfrm>
          <a:prstGeom prst="rect">
            <a:avLst/>
          </a:prstGeom>
          <a:effectLst>
            <a:outerShdw dist="17961" dir="2700000" rotWithShape="0">
              <a:srgbClr val="9B6902"/>
            </a:outerShdw>
          </a:effectLst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400" b="1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640233" y="115887"/>
            <a:ext cx="2639485" cy="5903914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719667" y="115887"/>
            <a:ext cx="7717367" cy="5903914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1390650" y="908050"/>
            <a:ext cx="4842935" cy="5111750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600"/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390650" y="908050"/>
            <a:ext cx="9889068" cy="511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8080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2063749" y="2261423"/>
            <a:ext cx="7871885" cy="1778447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Chalkboard SE Bold"/>
                <a:ea typeface="Chalkboard SE Bold"/>
                <a:cs typeface="Chalkboard SE Bold"/>
                <a:sym typeface="Chalkboard SE Bold"/>
              </a:defRPr>
            </a:lvl1pPr>
          </a:lstStyle>
          <a:p>
            <a:r>
              <a:t>Car-Coopers: A customized automobile manufacturer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ubTitle" sz="quarter" idx="1"/>
          </p:nvPr>
        </p:nvSpPr>
        <p:spPr>
          <a:xfrm>
            <a:off x="2063750" y="5437634"/>
            <a:ext cx="7871885" cy="1280666"/>
          </a:xfrm>
          <a:prstGeom prst="rect">
            <a:avLst/>
          </a:prstGeom>
        </p:spPr>
        <p:txBody>
          <a:bodyPr/>
          <a:lstStyle/>
          <a:p>
            <a:pPr defTabSz="566927">
              <a:lnSpc>
                <a:spcPct val="80000"/>
              </a:lnSpc>
              <a:spcBef>
                <a:spcPts val="100"/>
              </a:spcBef>
              <a:defRPr sz="2232"/>
            </a:pPr>
            <a:r>
              <a:t>Final Project by </a:t>
            </a:r>
          </a:p>
          <a:p>
            <a:pPr defTabSz="566927">
              <a:lnSpc>
                <a:spcPct val="80000"/>
              </a:lnSpc>
              <a:spcBef>
                <a:spcPts val="100"/>
              </a:spcBef>
              <a:defRPr sz="2232"/>
            </a:pPr>
            <a:r>
              <a:t>Shruti</a:t>
            </a:r>
          </a:p>
          <a:p>
            <a:pPr defTabSz="566927">
              <a:lnSpc>
                <a:spcPct val="80000"/>
              </a:lnSpc>
              <a:spcBef>
                <a:spcPts val="100"/>
              </a:spcBef>
              <a:defRPr sz="2232"/>
            </a:pPr>
            <a:r>
              <a:t>Sonali</a:t>
            </a:r>
          </a:p>
          <a:p>
            <a:pPr defTabSz="566927">
              <a:lnSpc>
                <a:spcPct val="80000"/>
              </a:lnSpc>
              <a:spcBef>
                <a:spcPts val="100"/>
              </a:spcBef>
              <a:defRPr sz="2232"/>
            </a:pPr>
            <a:r>
              <a:t>Raksha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719667" y="115887"/>
            <a:ext cx="9996282" cy="667803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Users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1314451" y="1441450"/>
            <a:ext cx="9889067" cy="5111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/>
              <a:defRPr sz="32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Customers</a:t>
            </a:r>
          </a:p>
          <a:p>
            <a:pPr marL="342900" indent="-342900">
              <a:lnSpc>
                <a:spcPct val="200000"/>
              </a:lnSpc>
              <a:buFont typeface="Arial"/>
              <a:defRPr sz="32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Car Company Clients</a:t>
            </a:r>
          </a:p>
          <a:p>
            <a:pPr marL="342900" indent="-342900">
              <a:lnSpc>
                <a:spcPct val="200000"/>
              </a:lnSpc>
              <a:buFont typeface="Arial"/>
              <a:defRPr sz="32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Employees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024"/>
            </a:lvl1pPr>
          </a:lstStyle>
          <a:p>
            <a:r>
              <a:t>Customer as User</a:t>
            </a:r>
          </a:p>
        </p:txBody>
      </p:sp>
      <p:pic>
        <p:nvPicPr>
          <p:cNvPr id="17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484" y="730249"/>
            <a:ext cx="10700730" cy="5886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6"/>
          <p:cNvGrpSpPr/>
          <p:nvPr/>
        </p:nvGrpSpPr>
        <p:grpSpPr>
          <a:xfrm>
            <a:off x="5123493" y="938770"/>
            <a:ext cx="1643067" cy="960367"/>
            <a:chOff x="0" y="0"/>
            <a:chExt cx="1643065" cy="960365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1643066" cy="960366"/>
            </a:xfrm>
            <a:prstGeom prst="rect">
              <a:avLst/>
            </a:prstGeom>
            <a:gradFill flip="none" rotWithShape="1">
              <a:gsLst>
                <a:gs pos="0">
                  <a:srgbClr val="FFF7EF"/>
                </a:gs>
                <a:gs pos="74000">
                  <a:srgbClr val="FFB573"/>
                </a:gs>
                <a:gs pos="83000">
                  <a:srgbClr val="FFB573"/>
                </a:gs>
                <a:gs pos="100000">
                  <a:srgbClr val="FFCEA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1643066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Customer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3236079" y="2964352"/>
            <a:ext cx="1561006" cy="558947"/>
            <a:chOff x="0" y="0"/>
            <a:chExt cx="1561004" cy="558946"/>
          </a:xfrm>
        </p:grpSpPr>
        <p:sp>
          <p:nvSpPr>
            <p:cNvPr id="177" name="Shape 177"/>
            <p:cNvSpPr/>
            <p:nvPr/>
          </p:nvSpPr>
          <p:spPr>
            <a:xfrm>
              <a:off x="-1" y="-1"/>
              <a:ext cx="1561006" cy="558948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4F9B5D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-1" y="-1"/>
              <a:ext cx="15610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Buy At Store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6853819" y="2875452"/>
            <a:ext cx="1830636" cy="558947"/>
            <a:chOff x="0" y="0"/>
            <a:chExt cx="1830634" cy="558946"/>
          </a:xfrm>
        </p:grpSpPr>
        <p:sp>
          <p:nvSpPr>
            <p:cNvPr id="180" name="Shape 180"/>
            <p:cNvSpPr/>
            <p:nvPr/>
          </p:nvSpPr>
          <p:spPr>
            <a:xfrm>
              <a:off x="0" y="-1"/>
              <a:ext cx="1830635" cy="558948"/>
            </a:xfrm>
            <a:prstGeom prst="rect">
              <a:avLst/>
            </a:prstGeom>
            <a:gradFill flip="none" rotWithShape="1">
              <a:gsLst>
                <a:gs pos="0">
                  <a:srgbClr val="BD644B"/>
                </a:gs>
                <a:gs pos="48000">
                  <a:srgbClr val="E1B8AD"/>
                </a:gs>
                <a:gs pos="100000">
                  <a:srgbClr val="ECD3C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-1"/>
              <a:ext cx="183063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Customize Car</a:t>
              </a:r>
            </a:p>
          </p:txBody>
        </p:sp>
      </p:grpSp>
      <p:sp>
        <p:nvSpPr>
          <p:cNvPr id="183" name="Shape 183"/>
          <p:cNvSpPr/>
          <p:nvPr/>
        </p:nvSpPr>
        <p:spPr>
          <a:xfrm rot="10800000">
            <a:off x="3576906" y="1364956"/>
            <a:ext cx="1551470" cy="161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9"/>
                </a:moveTo>
                <a:lnTo>
                  <a:pt x="13500" y="16989"/>
                </a:lnTo>
                <a:lnTo>
                  <a:pt x="13500" y="4611"/>
                </a:lnTo>
                <a:lnTo>
                  <a:pt x="10800" y="4611"/>
                </a:lnTo>
                <a:lnTo>
                  <a:pt x="16200" y="0"/>
                </a:lnTo>
                <a:lnTo>
                  <a:pt x="21600" y="4611"/>
                </a:lnTo>
                <a:lnTo>
                  <a:pt x="18900" y="4611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Shape 184"/>
          <p:cNvSpPr/>
          <p:nvPr/>
        </p:nvSpPr>
        <p:spPr>
          <a:xfrm rot="10800000" flipH="1">
            <a:off x="6766559" y="1257667"/>
            <a:ext cx="1381489" cy="161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9"/>
                </a:moveTo>
                <a:lnTo>
                  <a:pt x="13500" y="16989"/>
                </a:lnTo>
                <a:lnTo>
                  <a:pt x="13500" y="4611"/>
                </a:lnTo>
                <a:lnTo>
                  <a:pt x="10800" y="4611"/>
                </a:lnTo>
                <a:lnTo>
                  <a:pt x="16200" y="0"/>
                </a:lnTo>
                <a:lnTo>
                  <a:pt x="21600" y="4611"/>
                </a:lnTo>
                <a:lnTo>
                  <a:pt x="18900" y="4611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1467569" y="317702"/>
            <a:ext cx="9889068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024"/>
            </a:lvl1pPr>
          </a:lstStyle>
          <a:p>
            <a:r>
              <a:t>Customized Order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695924" y="2208569"/>
            <a:ext cx="1643067" cy="960367"/>
            <a:chOff x="0" y="0"/>
            <a:chExt cx="1643065" cy="960365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1643066" cy="960366"/>
            </a:xfrm>
            <a:prstGeom prst="rect">
              <a:avLst/>
            </a:prstGeom>
            <a:gradFill flip="none" rotWithShape="1">
              <a:gsLst>
                <a:gs pos="0">
                  <a:srgbClr val="FFF7EF"/>
                </a:gs>
                <a:gs pos="74000">
                  <a:srgbClr val="FFB573"/>
                </a:gs>
                <a:gs pos="83000">
                  <a:srgbClr val="FFB573"/>
                </a:gs>
                <a:gs pos="100000">
                  <a:srgbClr val="FFCEA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40916"/>
              <a:ext cx="1643066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Customer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3252491" y="2075844"/>
            <a:ext cx="1830635" cy="1079082"/>
            <a:chOff x="0" y="-118714"/>
            <a:chExt cx="1830634" cy="107908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BD644B"/>
                </a:gs>
                <a:gs pos="48000">
                  <a:srgbClr val="E1B8AD"/>
                </a:gs>
                <a:gs pos="100000">
                  <a:srgbClr val="ECD3C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-118715"/>
              <a:ext cx="1830635" cy="88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Customize Car</a:t>
              </a:r>
            </a:p>
            <a:p>
              <a:pPr algn="ctr"/>
              <a:r>
                <a:t>(Order Item)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6619357" y="2208569"/>
            <a:ext cx="1830636" cy="960367"/>
            <a:chOff x="0" y="0"/>
            <a:chExt cx="1830634" cy="960365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BD644B"/>
                </a:gs>
                <a:gs pos="48000">
                  <a:srgbClr val="E1B8AD"/>
                </a:gs>
                <a:gs pos="100000">
                  <a:srgbClr val="ECD3C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171502"/>
              <a:ext cx="183063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Customized Order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9986224" y="2208569"/>
            <a:ext cx="1830636" cy="960367"/>
            <a:chOff x="0" y="0"/>
            <a:chExt cx="1830634" cy="960365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F9EDF8"/>
                </a:gs>
                <a:gs pos="100000">
                  <a:srgbClr val="DC96F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171502"/>
              <a:ext cx="183063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Customized Order List</a:t>
              </a:r>
            </a:p>
          </p:txBody>
        </p:sp>
      </p:grpSp>
      <p:sp>
        <p:nvSpPr>
          <p:cNvPr id="199" name="Shape 199"/>
          <p:cNvSpPr/>
          <p:nvPr/>
        </p:nvSpPr>
        <p:spPr>
          <a:xfrm>
            <a:off x="2357124" y="2568694"/>
            <a:ext cx="895367" cy="2307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449992" y="2568694"/>
            <a:ext cx="1536233" cy="2307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083125" y="2578035"/>
            <a:ext cx="1536233" cy="2214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767" y="281351"/>
            <a:ext cx="10648103" cy="5937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471" y="463305"/>
            <a:ext cx="10986568" cy="6064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2772"/>
            </a:pPr>
            <a:r>
              <a:t> </a:t>
            </a:r>
            <a:r>
              <a:rPr>
                <a:latin typeface="Agency FB"/>
                <a:ea typeface="Agency FB"/>
                <a:cs typeface="Agency FB"/>
                <a:sym typeface="Agency FB"/>
              </a:rPr>
              <a:t>Customer Order Requests</a:t>
            </a:r>
          </a:p>
        </p:txBody>
      </p:sp>
      <p:pic>
        <p:nvPicPr>
          <p:cNvPr id="20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503" y="776469"/>
            <a:ext cx="9549053" cy="5305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621898" y="436417"/>
            <a:ext cx="9889068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22376">
              <a:defRPr sz="3002"/>
            </a:lvl1pPr>
          </a:lstStyle>
          <a:p>
            <a:r>
              <a:t>Buy At Store Orders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719667" y="2194559"/>
            <a:ext cx="1643067" cy="960367"/>
            <a:chOff x="0" y="0"/>
            <a:chExt cx="1643065" cy="960365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1643066" cy="960366"/>
            </a:xfrm>
            <a:prstGeom prst="rect">
              <a:avLst/>
            </a:prstGeom>
            <a:gradFill flip="none" rotWithShape="1">
              <a:gsLst>
                <a:gs pos="0">
                  <a:srgbClr val="FFF7EF"/>
                </a:gs>
                <a:gs pos="74000">
                  <a:srgbClr val="FFB573"/>
                </a:gs>
                <a:gs pos="83000">
                  <a:srgbClr val="FFB573"/>
                </a:gs>
                <a:gs pos="100000">
                  <a:srgbClr val="FFCEA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0"/>
              <a:ext cx="1643066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Customer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3252491" y="2147073"/>
            <a:ext cx="1830635" cy="1007853"/>
            <a:chOff x="0" y="-47485"/>
            <a:chExt cx="1830634" cy="1007851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4F9B5D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-47486"/>
              <a:ext cx="1830635" cy="88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Store Order item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6619357" y="2194559"/>
            <a:ext cx="1830636" cy="960367"/>
            <a:chOff x="0" y="0"/>
            <a:chExt cx="1830634" cy="96036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4F9B5D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183063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Store Order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9986226" y="2194559"/>
            <a:ext cx="1830636" cy="960367"/>
            <a:chOff x="0" y="0"/>
            <a:chExt cx="1830634" cy="96036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F9EDF8"/>
                </a:gs>
                <a:gs pos="100000">
                  <a:srgbClr val="DC96F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171502"/>
              <a:ext cx="183063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Store Order List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2357124" y="2568694"/>
            <a:ext cx="895367" cy="2307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449992" y="2568694"/>
            <a:ext cx="1536233" cy="2307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083125" y="2578035"/>
            <a:ext cx="1536233" cy="2214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9"/>
          <p:cNvGrpSpPr/>
          <p:nvPr/>
        </p:nvGrpSpPr>
        <p:grpSpPr>
          <a:xfrm>
            <a:off x="3078989" y="1582120"/>
            <a:ext cx="1830635" cy="960366"/>
            <a:chOff x="0" y="0"/>
            <a:chExt cx="1830634" cy="960365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F9EDF8"/>
                </a:gs>
                <a:gs pos="100000">
                  <a:srgbClr val="DC96F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171502"/>
              <a:ext cx="183063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Customized Order List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3078989" y="3502854"/>
            <a:ext cx="1830635" cy="960367"/>
            <a:chOff x="0" y="0"/>
            <a:chExt cx="1830634" cy="960365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1830635" cy="960366"/>
            </a:xfrm>
            <a:prstGeom prst="rect">
              <a:avLst/>
            </a:prstGeom>
            <a:gradFill flip="none" rotWithShape="1">
              <a:gsLst>
                <a:gs pos="0">
                  <a:srgbClr val="F9EDF8"/>
                </a:gs>
                <a:gs pos="100000">
                  <a:srgbClr val="DC96F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171502"/>
              <a:ext cx="183063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Store Order List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6743177" y="2518744"/>
            <a:ext cx="1830636" cy="960367"/>
            <a:chOff x="-35614" y="-23742"/>
            <a:chExt cx="1830634" cy="960365"/>
          </a:xfrm>
        </p:grpSpPr>
        <p:sp>
          <p:nvSpPr>
            <p:cNvPr id="233" name="Shape 233"/>
            <p:cNvSpPr/>
            <p:nvPr/>
          </p:nvSpPr>
          <p:spPr>
            <a:xfrm>
              <a:off x="-35615" y="-23743"/>
              <a:ext cx="1830636" cy="960367"/>
            </a:xfrm>
            <a:prstGeom prst="rect">
              <a:avLst/>
            </a:prstGeom>
            <a:gradFill flip="none" rotWithShape="1">
              <a:gsLst>
                <a:gs pos="0">
                  <a:srgbClr val="F9EDF8"/>
                </a:gs>
                <a:gs pos="100000">
                  <a:srgbClr val="DC96F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-35615" y="147759"/>
              <a:ext cx="1830636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Master Order List</a:t>
              </a:r>
            </a:p>
          </p:txBody>
        </p:sp>
      </p:grpSp>
      <p:sp>
        <p:nvSpPr>
          <p:cNvPr id="236" name="Shape 236"/>
          <p:cNvSpPr/>
          <p:nvPr/>
        </p:nvSpPr>
        <p:spPr>
          <a:xfrm flipV="1">
            <a:off x="4909623" y="1948058"/>
            <a:ext cx="2897947" cy="594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9939" y="16200"/>
                </a:lnTo>
                <a:lnTo>
                  <a:pt x="19939" y="5400"/>
                </a:lnTo>
                <a:lnTo>
                  <a:pt x="19385" y="5400"/>
                </a:lnTo>
                <a:lnTo>
                  <a:pt x="20492" y="0"/>
                </a:lnTo>
                <a:lnTo>
                  <a:pt x="21600" y="5400"/>
                </a:lnTo>
                <a:lnTo>
                  <a:pt x="21046" y="5400"/>
                </a:lnTo>
                <a:lnTo>
                  <a:pt x="2104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909623" y="3485657"/>
            <a:ext cx="2897947" cy="611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9890" y="16200"/>
                </a:lnTo>
                <a:lnTo>
                  <a:pt x="19890" y="5400"/>
                </a:lnTo>
                <a:lnTo>
                  <a:pt x="19321" y="5400"/>
                </a:lnTo>
                <a:lnTo>
                  <a:pt x="20460" y="0"/>
                </a:lnTo>
                <a:lnTo>
                  <a:pt x="21600" y="5400"/>
                </a:lnTo>
                <a:lnTo>
                  <a:pt x="21030" y="5400"/>
                </a:lnTo>
                <a:lnTo>
                  <a:pt x="2103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Car Company sale Requests</a:t>
            </a:r>
          </a:p>
        </p:txBody>
      </p:sp>
      <p:grpSp>
        <p:nvGrpSpPr>
          <p:cNvPr id="242" name="Group 242"/>
          <p:cNvGrpSpPr/>
          <p:nvPr/>
        </p:nvGrpSpPr>
        <p:grpSpPr>
          <a:xfrm>
            <a:off x="2551451" y="2132672"/>
            <a:ext cx="1303097" cy="1074762"/>
            <a:chOff x="0" y="0"/>
            <a:chExt cx="1303096" cy="1074761"/>
          </a:xfrm>
        </p:grpSpPr>
        <p:sp>
          <p:nvSpPr>
            <p:cNvPr id="240" name="Shape 240"/>
            <p:cNvSpPr/>
            <p:nvPr/>
          </p:nvSpPr>
          <p:spPr>
            <a:xfrm>
              <a:off x="-1" y="-1"/>
              <a:ext cx="1303098" cy="1074763"/>
            </a:xfrm>
            <a:prstGeom prst="rect">
              <a:avLst/>
            </a:prstGeom>
            <a:gradFill flip="none" rotWithShape="1">
              <a:gsLst>
                <a:gs pos="0">
                  <a:srgbClr val="F8F7F6"/>
                </a:gs>
                <a:gs pos="74000">
                  <a:srgbClr val="C1C0B1"/>
                </a:gs>
                <a:gs pos="83000">
                  <a:srgbClr val="BFB8B3"/>
                </a:gs>
                <a:gs pos="100000">
                  <a:srgbClr val="D0D0D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-1" y="95349"/>
              <a:ext cx="1303098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Car Company Login</a:t>
              </a:r>
            </a:p>
          </p:txBody>
        </p:sp>
      </p:grpSp>
      <p:sp>
        <p:nvSpPr>
          <p:cNvPr id="243" name="Shape 243"/>
          <p:cNvSpPr/>
          <p:nvPr/>
        </p:nvSpPr>
        <p:spPr>
          <a:xfrm>
            <a:off x="3854546" y="2564006"/>
            <a:ext cx="773724" cy="2120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6" name="Group 246"/>
          <p:cNvGrpSpPr/>
          <p:nvPr/>
        </p:nvGrpSpPr>
        <p:grpSpPr>
          <a:xfrm>
            <a:off x="6705089" y="2132670"/>
            <a:ext cx="1303097" cy="1074763"/>
            <a:chOff x="0" y="0"/>
            <a:chExt cx="1303096" cy="1074761"/>
          </a:xfrm>
        </p:grpSpPr>
        <p:sp>
          <p:nvSpPr>
            <p:cNvPr id="244" name="Shape 244"/>
            <p:cNvSpPr/>
            <p:nvPr/>
          </p:nvSpPr>
          <p:spPr>
            <a:xfrm>
              <a:off x="-1" y="-1"/>
              <a:ext cx="1303098" cy="1074763"/>
            </a:xfrm>
            <a:prstGeom prst="rect">
              <a:avLst/>
            </a:prstGeom>
            <a:gradFill flip="none" rotWithShape="1">
              <a:gsLst>
                <a:gs pos="0">
                  <a:srgbClr val="F8F7F6"/>
                </a:gs>
                <a:gs pos="74000">
                  <a:srgbClr val="C1C0B1"/>
                </a:gs>
                <a:gs pos="83000">
                  <a:srgbClr val="BFB8B3"/>
                </a:gs>
                <a:gs pos="100000">
                  <a:srgbClr val="D0D0D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-1" y="-1"/>
              <a:ext cx="1303098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Car sale request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4628269" y="2132671"/>
            <a:ext cx="1303097" cy="1074762"/>
            <a:chOff x="0" y="0"/>
            <a:chExt cx="1303096" cy="1074761"/>
          </a:xfrm>
        </p:grpSpPr>
        <p:sp>
          <p:nvSpPr>
            <p:cNvPr id="247" name="Shape 247"/>
            <p:cNvSpPr/>
            <p:nvPr/>
          </p:nvSpPr>
          <p:spPr>
            <a:xfrm>
              <a:off x="-1" y="-1"/>
              <a:ext cx="1303098" cy="1074763"/>
            </a:xfrm>
            <a:prstGeom prst="rect">
              <a:avLst/>
            </a:prstGeom>
            <a:gradFill flip="none" rotWithShape="1">
              <a:gsLst>
                <a:gs pos="0">
                  <a:srgbClr val="F8F7F6"/>
                </a:gs>
                <a:gs pos="74000">
                  <a:srgbClr val="C1C0B1"/>
                </a:gs>
                <a:gs pos="83000">
                  <a:srgbClr val="BFB8B3"/>
                </a:gs>
                <a:gs pos="100000">
                  <a:srgbClr val="D0D0D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-1" y="95349"/>
              <a:ext cx="1303098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r>
                <a:t>Create</a:t>
              </a:r>
            </a:p>
            <a:p>
              <a:pPr algn="ctr"/>
              <a:r>
                <a:t>Car Catalog</a:t>
              </a:r>
            </a:p>
          </p:txBody>
        </p:sp>
      </p:grpSp>
      <p:sp>
        <p:nvSpPr>
          <p:cNvPr id="250" name="Shape 250"/>
          <p:cNvSpPr/>
          <p:nvPr/>
        </p:nvSpPr>
        <p:spPr>
          <a:xfrm>
            <a:off x="5931365" y="2579915"/>
            <a:ext cx="773724" cy="2120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3" name="Group 253"/>
          <p:cNvGrpSpPr/>
          <p:nvPr/>
        </p:nvGrpSpPr>
        <p:grpSpPr>
          <a:xfrm>
            <a:off x="8781908" y="2132669"/>
            <a:ext cx="1303097" cy="1074763"/>
            <a:chOff x="0" y="0"/>
            <a:chExt cx="1303096" cy="1074761"/>
          </a:xfrm>
        </p:grpSpPr>
        <p:sp>
          <p:nvSpPr>
            <p:cNvPr id="251" name="Shape 251"/>
            <p:cNvSpPr/>
            <p:nvPr/>
          </p:nvSpPr>
          <p:spPr>
            <a:xfrm>
              <a:off x="-1" y="-1"/>
              <a:ext cx="1303098" cy="1074763"/>
            </a:xfrm>
            <a:prstGeom prst="rect">
              <a:avLst/>
            </a:prstGeom>
            <a:gradFill flip="none" rotWithShape="1">
              <a:gsLst>
                <a:gs pos="0">
                  <a:srgbClr val="F8F7F6"/>
                </a:gs>
                <a:gs pos="74000">
                  <a:srgbClr val="C1C0B1"/>
                </a:gs>
                <a:gs pos="83000">
                  <a:srgbClr val="BFB8B3"/>
                </a:gs>
                <a:gs pos="100000">
                  <a:srgbClr val="D0D0D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-1" y="109985"/>
              <a:ext cx="130309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endParaRPr/>
            </a:p>
            <a:p>
              <a:pPr algn="ctr"/>
              <a:r>
                <a:t>Store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8008184" y="2564002"/>
            <a:ext cx="773724" cy="2120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62704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3551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Problem Statement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390651" y="908050"/>
            <a:ext cx="9889067" cy="4309071"/>
          </a:xfrm>
          <a:prstGeom prst="rect">
            <a:avLst/>
          </a:prstGeom>
        </p:spPr>
        <p:txBody>
          <a:bodyPr/>
          <a:lstStyle/>
          <a:p>
            <a:pPr marL="222885" indent="-222885" defTabSz="594359">
              <a:lnSpc>
                <a:spcPct val="150000"/>
              </a:lnSpc>
              <a:spcBef>
                <a:spcPts val="400"/>
              </a:spcBef>
              <a:buFont typeface="Arial"/>
              <a:defRPr sz="2209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Customers can customize their cars or choose from the list of already manufactured cars</a:t>
            </a:r>
          </a:p>
          <a:p>
            <a:pPr marL="222885" indent="-222885" defTabSz="594359">
              <a:lnSpc>
                <a:spcPct val="150000"/>
              </a:lnSpc>
              <a:spcBef>
                <a:spcPts val="400"/>
              </a:spcBef>
              <a:buFont typeface="Arial"/>
              <a:defRPr sz="2209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Automobile companies(like Hyundai, Tesla) can request for the manufacture of their pre-designed cars</a:t>
            </a:r>
          </a:p>
          <a:p>
            <a:pPr marL="222885" indent="-222885" defTabSz="594359">
              <a:lnSpc>
                <a:spcPct val="150000"/>
              </a:lnSpc>
              <a:spcBef>
                <a:spcPts val="400"/>
              </a:spcBef>
              <a:buFont typeface="Arial"/>
              <a:defRPr sz="2209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EPA is a regulatory body which keeps a check on how much the manufacturing companies are contributing to control hazardous content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945224" y="293960"/>
            <a:ext cx="9889068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03504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Work Request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1390651" y="908050"/>
            <a:ext cx="9889067" cy="5111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200000"/>
              </a:lnSpc>
              <a:defRPr sz="23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Customized Order Work Request</a:t>
            </a:r>
          </a:p>
          <a:p>
            <a:pPr marL="342900" indent="-342900">
              <a:lnSpc>
                <a:spcPct val="200000"/>
              </a:lnSpc>
              <a:defRPr sz="23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Buy at store Work Request</a:t>
            </a:r>
          </a:p>
          <a:p>
            <a:pPr marL="342900" indent="-342900">
              <a:lnSpc>
                <a:spcPct val="200000"/>
              </a:lnSpc>
              <a:defRPr sz="23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Car Company Sale Work Request</a:t>
            </a:r>
          </a:p>
          <a:p>
            <a:pPr marL="342900" indent="-342900">
              <a:lnSpc>
                <a:spcPct val="200000"/>
              </a:lnSpc>
              <a:defRPr sz="23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Inventory Work Request</a:t>
            </a:r>
          </a:p>
          <a:p>
            <a:pPr marL="342900" indent="-342900">
              <a:lnSpc>
                <a:spcPct val="200000"/>
              </a:lnSpc>
              <a:defRPr sz="2300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Regulatory Work Request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86536" y="70677"/>
            <a:ext cx="9889067" cy="508001"/>
          </a:xfrm>
          <a:prstGeom prst="rect">
            <a:avLst/>
          </a:prstGeom>
        </p:spPr>
        <p:txBody>
          <a:bodyPr/>
          <a:lstStyle>
            <a:lvl1pPr defTabSz="658368">
              <a:defRPr sz="259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Customized Order Work Request and Inventory Work Request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258417" y="901797"/>
            <a:ext cx="1303098" cy="424793"/>
            <a:chOff x="0" y="0"/>
            <a:chExt cx="1303096" cy="424792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303098" cy="424792"/>
            </a:xfrm>
            <a:prstGeom prst="rect">
              <a:avLst/>
            </a:prstGeom>
            <a:gradFill flip="none" rotWithShape="1">
              <a:gsLst>
                <a:gs pos="0">
                  <a:srgbClr val="FFF7EF"/>
                </a:gs>
                <a:gs pos="74000">
                  <a:srgbClr val="FFB573"/>
                </a:gs>
                <a:gs pos="83000">
                  <a:srgbClr val="FFB573"/>
                </a:gs>
                <a:gs pos="100000">
                  <a:srgbClr val="FFCEA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1" y="0"/>
              <a:ext cx="130309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Customer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2335236" y="893287"/>
            <a:ext cx="2011680" cy="617362"/>
            <a:chOff x="0" y="0"/>
            <a:chExt cx="2011678" cy="617361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2011679" cy="597370"/>
            </a:xfrm>
            <a:prstGeom prst="rect">
              <a:avLst/>
            </a:prstGeom>
            <a:gradFill flip="none" rotWithShape="1">
              <a:gsLst>
                <a:gs pos="0">
                  <a:srgbClr val="BD644B"/>
                </a:gs>
                <a:gs pos="48000">
                  <a:srgbClr val="E1B8AD"/>
                </a:gs>
                <a:gs pos="100000">
                  <a:srgbClr val="ECD3C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0"/>
              <a:ext cx="2011679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Customize Product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5303520" y="880129"/>
            <a:ext cx="1955409" cy="617362"/>
            <a:chOff x="0" y="0"/>
            <a:chExt cx="1955407" cy="617361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1955408" cy="610527"/>
            </a:xfrm>
            <a:prstGeom prst="rect">
              <a:avLst/>
            </a:prstGeom>
            <a:gradFill flip="none" rotWithShape="1">
              <a:gsLst>
                <a:gs pos="0">
                  <a:srgbClr val="BD644B"/>
                </a:gs>
                <a:gs pos="48000">
                  <a:srgbClr val="E1B8AD"/>
                </a:gs>
                <a:gs pos="100000">
                  <a:srgbClr val="ECD3C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0"/>
              <a:ext cx="195540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Customized Order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8075818" y="1645714"/>
            <a:ext cx="1771567" cy="655373"/>
            <a:chOff x="0" y="0"/>
            <a:chExt cx="1771566" cy="655372"/>
          </a:xfrm>
        </p:grpSpPr>
        <p:sp>
          <p:nvSpPr>
            <p:cNvPr id="269" name="Shape 269"/>
            <p:cNvSpPr/>
            <p:nvPr/>
          </p:nvSpPr>
          <p:spPr>
            <a:xfrm>
              <a:off x="-1" y="-1"/>
              <a:ext cx="1771568" cy="65537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-1" y="-1"/>
              <a:ext cx="1771568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Store Organization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8075818" y="2609336"/>
            <a:ext cx="1771567" cy="655373"/>
            <a:chOff x="0" y="0"/>
            <a:chExt cx="1771566" cy="655372"/>
          </a:xfrm>
        </p:grpSpPr>
        <p:sp>
          <p:nvSpPr>
            <p:cNvPr id="272" name="Shape 272"/>
            <p:cNvSpPr/>
            <p:nvPr/>
          </p:nvSpPr>
          <p:spPr>
            <a:xfrm>
              <a:off x="-1" y="-1"/>
              <a:ext cx="1771568" cy="65537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-1" y="-1"/>
              <a:ext cx="1771568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Design Organization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8075818" y="3587829"/>
            <a:ext cx="1771567" cy="655373"/>
            <a:chOff x="0" y="0"/>
            <a:chExt cx="1771566" cy="655372"/>
          </a:xfrm>
        </p:grpSpPr>
        <p:sp>
          <p:nvSpPr>
            <p:cNvPr id="275" name="Shape 275"/>
            <p:cNvSpPr/>
            <p:nvPr/>
          </p:nvSpPr>
          <p:spPr>
            <a:xfrm>
              <a:off x="-1" y="-1"/>
              <a:ext cx="1771568" cy="65537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-1" y="-1"/>
              <a:ext cx="1771568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Manufacture Organization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8075818" y="4592539"/>
            <a:ext cx="1771567" cy="655373"/>
            <a:chOff x="0" y="0"/>
            <a:chExt cx="1771566" cy="655372"/>
          </a:xfrm>
        </p:grpSpPr>
        <p:sp>
          <p:nvSpPr>
            <p:cNvPr id="278" name="Shape 278"/>
            <p:cNvSpPr/>
            <p:nvPr/>
          </p:nvSpPr>
          <p:spPr>
            <a:xfrm>
              <a:off x="-1" y="-1"/>
              <a:ext cx="1771568" cy="65537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-1" y="-1"/>
              <a:ext cx="1771568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Inventory Organization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9340947" y="2301086"/>
            <a:ext cx="196948" cy="33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271"/>
                </a:moveTo>
                <a:lnTo>
                  <a:pt x="5400" y="15271"/>
                </a:lnTo>
                <a:lnTo>
                  <a:pt x="5400" y="0"/>
                </a:lnTo>
                <a:lnTo>
                  <a:pt x="16200" y="0"/>
                </a:lnTo>
                <a:lnTo>
                  <a:pt x="16200" y="15271"/>
                </a:lnTo>
                <a:lnTo>
                  <a:pt x="21600" y="1527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9340946" y="3228525"/>
            <a:ext cx="196948" cy="33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271"/>
                </a:moveTo>
                <a:lnTo>
                  <a:pt x="5400" y="15271"/>
                </a:lnTo>
                <a:lnTo>
                  <a:pt x="5400" y="0"/>
                </a:lnTo>
                <a:lnTo>
                  <a:pt x="16200" y="0"/>
                </a:lnTo>
                <a:lnTo>
                  <a:pt x="16200" y="15271"/>
                </a:lnTo>
                <a:lnTo>
                  <a:pt x="21600" y="1527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9340946" y="4266412"/>
            <a:ext cx="196948" cy="33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271"/>
                </a:moveTo>
                <a:lnTo>
                  <a:pt x="5400" y="15271"/>
                </a:lnTo>
                <a:lnTo>
                  <a:pt x="5400" y="0"/>
                </a:lnTo>
                <a:lnTo>
                  <a:pt x="16200" y="0"/>
                </a:lnTo>
                <a:lnTo>
                  <a:pt x="16200" y="15271"/>
                </a:lnTo>
                <a:lnTo>
                  <a:pt x="21600" y="1527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561513" y="993191"/>
            <a:ext cx="773724" cy="2120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346916" y="1103203"/>
            <a:ext cx="956605" cy="2081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Shape 286"/>
          <p:cNvSpPr/>
          <p:nvPr/>
        </p:nvSpPr>
        <p:spPr>
          <a:xfrm flipV="1">
            <a:off x="7258928" y="1061248"/>
            <a:ext cx="2377442" cy="594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9575" y="16200"/>
                </a:lnTo>
                <a:lnTo>
                  <a:pt x="19575" y="5400"/>
                </a:lnTo>
                <a:lnTo>
                  <a:pt x="18900" y="5400"/>
                </a:lnTo>
                <a:lnTo>
                  <a:pt x="20250" y="0"/>
                </a:lnTo>
                <a:lnTo>
                  <a:pt x="21600" y="5400"/>
                </a:lnTo>
                <a:lnTo>
                  <a:pt x="20925" y="5400"/>
                </a:lnTo>
                <a:lnTo>
                  <a:pt x="2092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Shape 287"/>
          <p:cNvSpPr/>
          <p:nvPr/>
        </p:nvSpPr>
        <p:spPr>
          <a:xfrm rot="10800000">
            <a:off x="8609910" y="4234071"/>
            <a:ext cx="196948" cy="33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271"/>
                </a:moveTo>
                <a:lnTo>
                  <a:pt x="5400" y="15271"/>
                </a:lnTo>
                <a:lnTo>
                  <a:pt x="5400" y="0"/>
                </a:lnTo>
                <a:lnTo>
                  <a:pt x="16200" y="0"/>
                </a:lnTo>
                <a:lnTo>
                  <a:pt x="16200" y="15271"/>
                </a:lnTo>
                <a:lnTo>
                  <a:pt x="21600" y="1527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0" name="Group 290"/>
          <p:cNvGrpSpPr/>
          <p:nvPr/>
        </p:nvGrpSpPr>
        <p:grpSpPr>
          <a:xfrm>
            <a:off x="5289453" y="1792108"/>
            <a:ext cx="1955409" cy="817227"/>
            <a:chOff x="0" y="0"/>
            <a:chExt cx="1955407" cy="817225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1955408" cy="817226"/>
            </a:xfrm>
            <a:prstGeom prst="rect">
              <a:avLst/>
            </a:prstGeom>
            <a:gradFill flip="none" rotWithShape="1">
              <a:gsLst>
                <a:gs pos="0">
                  <a:srgbClr val="BD644B"/>
                </a:gs>
                <a:gs pos="48000">
                  <a:srgbClr val="E1B8AD"/>
                </a:gs>
                <a:gs pos="100000">
                  <a:srgbClr val="ECD3CC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99932"/>
              <a:ext cx="195540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Customer Order Requests</a:t>
              </a:r>
            </a:p>
          </p:txBody>
        </p:sp>
      </p:grpSp>
      <p:sp>
        <p:nvSpPr>
          <p:cNvPr id="291" name="Shape 291"/>
          <p:cNvSpPr/>
          <p:nvPr/>
        </p:nvSpPr>
        <p:spPr>
          <a:xfrm rot="10800000">
            <a:off x="7258928" y="1973228"/>
            <a:ext cx="802825" cy="16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D074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5" name="Group 295"/>
          <p:cNvGrpSpPr/>
          <p:nvPr/>
        </p:nvGrpSpPr>
        <p:grpSpPr>
          <a:xfrm>
            <a:off x="9847384" y="1885190"/>
            <a:ext cx="954753" cy="2132289"/>
            <a:chOff x="0" y="0"/>
            <a:chExt cx="954752" cy="2132288"/>
          </a:xfrm>
        </p:grpSpPr>
        <p:sp>
          <p:nvSpPr>
            <p:cNvPr id="292" name="Shape 292"/>
            <p:cNvSpPr/>
            <p:nvPr/>
          </p:nvSpPr>
          <p:spPr>
            <a:xfrm rot="10800000" flipH="1">
              <a:off x="0" y="0"/>
              <a:ext cx="954752" cy="213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1600" extrusionOk="0">
                  <a:moveTo>
                    <a:pt x="0" y="19472"/>
                  </a:moveTo>
                  <a:lnTo>
                    <a:pt x="5103" y="16765"/>
                  </a:lnTo>
                  <a:lnTo>
                    <a:pt x="5103" y="17973"/>
                  </a:lnTo>
                  <a:lnTo>
                    <a:pt x="5103" y="17973"/>
                  </a:lnTo>
                  <a:cubicBezTo>
                    <a:pt x="13149" y="17044"/>
                    <a:pt x="19133" y="14025"/>
                    <a:pt x="20233" y="10341"/>
                  </a:cubicBezTo>
                  <a:cubicBezTo>
                    <a:pt x="21600" y="14921"/>
                    <a:pt x="15104" y="19236"/>
                    <a:pt x="5103" y="20391"/>
                  </a:cubicBezTo>
                  <a:lnTo>
                    <a:pt x="5103" y="21600"/>
                  </a:lnTo>
                  <a:close/>
                  <a:moveTo>
                    <a:pt x="20412" y="11549"/>
                  </a:moveTo>
                  <a:cubicBezTo>
                    <a:pt x="20412" y="6506"/>
                    <a:pt x="11273" y="2418"/>
                    <a:pt x="0" y="2418"/>
                  </a:cubicBezTo>
                  <a:lnTo>
                    <a:pt x="0" y="0"/>
                  </a:lnTo>
                  <a:cubicBezTo>
                    <a:pt x="11273" y="0"/>
                    <a:pt x="20412" y="4088"/>
                    <a:pt x="20412" y="9132"/>
                  </a:cubicBezTo>
                  <a:close/>
                </a:path>
              </a:pathLst>
            </a:custGeom>
            <a:solidFill>
              <a:srgbClr val="FDD0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 rot="10800000" flipH="1">
              <a:off x="0" y="992163"/>
              <a:ext cx="954675" cy="1140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2168"/>
                    <a:pt x="11929" y="4522"/>
                    <a:pt x="0" y="4522"/>
                  </a:cubicBezTo>
                  <a:lnTo>
                    <a:pt x="0" y="0"/>
                  </a:lnTo>
                  <a:cubicBezTo>
                    <a:pt x="11929" y="0"/>
                    <a:pt x="21600" y="7646"/>
                    <a:pt x="21600" y="1707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 rot="10800000" flipH="1">
              <a:off x="0" y="0"/>
              <a:ext cx="954675" cy="213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49"/>
                  </a:moveTo>
                  <a:cubicBezTo>
                    <a:pt x="21600" y="6506"/>
                    <a:pt x="11929" y="2418"/>
                    <a:pt x="0" y="2418"/>
                  </a:cubicBezTo>
                  <a:lnTo>
                    <a:pt x="0" y="0"/>
                  </a:lnTo>
                  <a:cubicBezTo>
                    <a:pt x="11929" y="0"/>
                    <a:pt x="21600" y="4088"/>
                    <a:pt x="21600" y="9132"/>
                  </a:cubicBezTo>
                  <a:lnTo>
                    <a:pt x="21600" y="11549"/>
                  </a:lnTo>
                  <a:cubicBezTo>
                    <a:pt x="21600" y="15713"/>
                    <a:pt x="14937" y="19350"/>
                    <a:pt x="5400" y="20391"/>
                  </a:cubicBezTo>
                  <a:lnTo>
                    <a:pt x="5400" y="21600"/>
                  </a:lnTo>
                  <a:lnTo>
                    <a:pt x="0" y="19472"/>
                  </a:lnTo>
                  <a:lnTo>
                    <a:pt x="5400" y="16765"/>
                  </a:lnTo>
                  <a:lnTo>
                    <a:pt x="5400" y="17973"/>
                  </a:lnTo>
                  <a:lnTo>
                    <a:pt x="5400" y="17973"/>
                  </a:lnTo>
                  <a:cubicBezTo>
                    <a:pt x="13914" y="17044"/>
                    <a:pt x="20246" y="14025"/>
                    <a:pt x="21410" y="10341"/>
                  </a:cubicBezTo>
                </a:path>
              </a:pathLst>
            </a:custGeom>
            <a:noFill/>
            <a:ln w="9525" cap="flat">
              <a:solidFill>
                <a:srgbClr val="4D4D4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857" y="1026940"/>
            <a:ext cx="10619790" cy="5145622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719667" y="115887"/>
            <a:ext cx="10103450" cy="5703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3239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Customer Requests in Store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719667" y="115887"/>
            <a:ext cx="10147782" cy="56935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3239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Request to Inventory</a:t>
            </a:r>
          </a:p>
        </p:txBody>
      </p:sp>
      <p:pic>
        <p:nvPicPr>
          <p:cNvPr id="30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758" y="842755"/>
            <a:ext cx="10658484" cy="5502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Buy at store Work Request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2720264" y="1843444"/>
            <a:ext cx="1303097" cy="424793"/>
            <a:chOff x="0" y="0"/>
            <a:chExt cx="1303096" cy="424792"/>
          </a:xfrm>
        </p:grpSpPr>
        <p:sp>
          <p:nvSpPr>
            <p:cNvPr id="304" name="Shape 304"/>
            <p:cNvSpPr/>
            <p:nvPr/>
          </p:nvSpPr>
          <p:spPr>
            <a:xfrm>
              <a:off x="-1" y="0"/>
              <a:ext cx="1303098" cy="424792"/>
            </a:xfrm>
            <a:prstGeom prst="rect">
              <a:avLst/>
            </a:prstGeom>
            <a:gradFill flip="none" rotWithShape="1">
              <a:gsLst>
                <a:gs pos="0">
                  <a:srgbClr val="FFF7EF"/>
                </a:gs>
                <a:gs pos="74000">
                  <a:srgbClr val="FFB573"/>
                </a:gs>
                <a:gs pos="83000">
                  <a:srgbClr val="FFB573"/>
                </a:gs>
                <a:gs pos="100000">
                  <a:srgbClr val="FFCEA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-1" y="0"/>
              <a:ext cx="130309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Customer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4797083" y="1849889"/>
            <a:ext cx="2011680" cy="617363"/>
            <a:chOff x="0" y="0"/>
            <a:chExt cx="2011678" cy="617361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2011679" cy="597370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4F9B5D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0"/>
              <a:ext cx="2011679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Buy at Store Product</a:t>
              </a:r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7625654" y="2571924"/>
            <a:ext cx="1771567" cy="655373"/>
            <a:chOff x="0" y="0"/>
            <a:chExt cx="1771566" cy="655372"/>
          </a:xfrm>
        </p:grpSpPr>
        <p:sp>
          <p:nvSpPr>
            <p:cNvPr id="310" name="Shape 310"/>
            <p:cNvSpPr/>
            <p:nvPr/>
          </p:nvSpPr>
          <p:spPr>
            <a:xfrm>
              <a:off x="-1" y="-1"/>
              <a:ext cx="1771568" cy="65537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-1" y="-1"/>
              <a:ext cx="1771568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Store Organization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4023361" y="1949793"/>
            <a:ext cx="773723" cy="2120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808764" y="1987460"/>
            <a:ext cx="2377442" cy="594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9575" y="16200"/>
                </a:lnTo>
                <a:lnTo>
                  <a:pt x="19575" y="5400"/>
                </a:lnTo>
                <a:lnTo>
                  <a:pt x="18900" y="5400"/>
                </a:lnTo>
                <a:lnTo>
                  <a:pt x="20250" y="0"/>
                </a:lnTo>
                <a:lnTo>
                  <a:pt x="21600" y="5400"/>
                </a:lnTo>
                <a:lnTo>
                  <a:pt x="20925" y="5400"/>
                </a:lnTo>
                <a:lnTo>
                  <a:pt x="2092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7" name="Group 317"/>
          <p:cNvGrpSpPr/>
          <p:nvPr/>
        </p:nvGrpSpPr>
        <p:grpSpPr>
          <a:xfrm>
            <a:off x="4853356" y="2676737"/>
            <a:ext cx="1955409" cy="685440"/>
            <a:chOff x="0" y="0"/>
            <a:chExt cx="1955407" cy="685439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955408" cy="685441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4F9B5D"/>
                </a:gs>
              </a:gsLst>
              <a:lin ang="162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-1"/>
              <a:ext cx="1955408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Customer Store Order Requests</a:t>
              </a:r>
            </a:p>
          </p:txBody>
        </p:sp>
      </p:grpSp>
      <p:sp>
        <p:nvSpPr>
          <p:cNvPr id="318" name="Shape 318"/>
          <p:cNvSpPr/>
          <p:nvPr/>
        </p:nvSpPr>
        <p:spPr>
          <a:xfrm rot="10800000">
            <a:off x="6822830" y="2857857"/>
            <a:ext cx="802825" cy="16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862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Car Company Work Request</a:t>
            </a:r>
          </a:p>
        </p:txBody>
      </p:sp>
      <p:grpSp>
        <p:nvGrpSpPr>
          <p:cNvPr id="323" name="Group 323"/>
          <p:cNvGrpSpPr/>
          <p:nvPr/>
        </p:nvGrpSpPr>
        <p:grpSpPr>
          <a:xfrm>
            <a:off x="5045102" y="1925432"/>
            <a:ext cx="1289028" cy="1099121"/>
            <a:chOff x="0" y="0"/>
            <a:chExt cx="1289027" cy="1099120"/>
          </a:xfrm>
        </p:grpSpPr>
        <p:sp>
          <p:nvSpPr>
            <p:cNvPr id="321" name="Shape 321"/>
            <p:cNvSpPr/>
            <p:nvPr/>
          </p:nvSpPr>
          <p:spPr>
            <a:xfrm>
              <a:off x="-1" y="-1"/>
              <a:ext cx="1289029" cy="1099122"/>
            </a:xfrm>
            <a:prstGeom prst="rect">
              <a:avLst/>
            </a:prstGeom>
            <a:gradFill flip="none" rotWithShape="1">
              <a:gsLst>
                <a:gs pos="0">
                  <a:srgbClr val="F8F7F6"/>
                </a:gs>
                <a:gs pos="74000">
                  <a:srgbClr val="C1C0B1"/>
                </a:gs>
                <a:gs pos="83000">
                  <a:srgbClr val="BFB8B3"/>
                </a:gs>
                <a:gs pos="100000">
                  <a:srgbClr val="D0D0D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-1" y="-1"/>
              <a:ext cx="1289029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Car sale request</a:t>
              </a: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2982349" y="1941341"/>
            <a:ext cx="1289028" cy="1099121"/>
            <a:chOff x="0" y="0"/>
            <a:chExt cx="1289027" cy="1099120"/>
          </a:xfrm>
        </p:grpSpPr>
        <p:sp>
          <p:nvSpPr>
            <p:cNvPr id="324" name="Shape 324"/>
            <p:cNvSpPr/>
            <p:nvPr/>
          </p:nvSpPr>
          <p:spPr>
            <a:xfrm>
              <a:off x="-1" y="-1"/>
              <a:ext cx="1289029" cy="1099122"/>
            </a:xfrm>
            <a:prstGeom prst="rect">
              <a:avLst/>
            </a:prstGeom>
            <a:gradFill flip="none" rotWithShape="1">
              <a:gsLst>
                <a:gs pos="0">
                  <a:srgbClr val="F8F7F6"/>
                </a:gs>
                <a:gs pos="74000">
                  <a:srgbClr val="C1C0B1"/>
                </a:gs>
                <a:gs pos="83000">
                  <a:srgbClr val="BFB8B3"/>
                </a:gs>
                <a:gs pos="100000">
                  <a:srgbClr val="D0D0D2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-1" y="-1"/>
              <a:ext cx="1289029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Car Catalog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4265664" y="2392227"/>
            <a:ext cx="765370" cy="2169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0" name="Group 330"/>
          <p:cNvGrpSpPr/>
          <p:nvPr/>
        </p:nvGrpSpPr>
        <p:grpSpPr>
          <a:xfrm>
            <a:off x="7644779" y="2160540"/>
            <a:ext cx="1752440" cy="670227"/>
            <a:chOff x="0" y="0"/>
            <a:chExt cx="1752438" cy="670226"/>
          </a:xfrm>
        </p:grpSpPr>
        <p:sp>
          <p:nvSpPr>
            <p:cNvPr id="328" name="Shape 328"/>
            <p:cNvSpPr/>
            <p:nvPr/>
          </p:nvSpPr>
          <p:spPr>
            <a:xfrm>
              <a:off x="0" y="0"/>
              <a:ext cx="1752439" cy="67022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0"/>
              <a:ext cx="1752439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Store Organization</a:t>
              </a:r>
            </a:p>
          </p:txBody>
        </p:sp>
      </p:grpSp>
      <p:sp>
        <p:nvSpPr>
          <p:cNvPr id="331" name="Shape 331"/>
          <p:cNvSpPr/>
          <p:nvPr/>
        </p:nvSpPr>
        <p:spPr>
          <a:xfrm>
            <a:off x="6348074" y="2392227"/>
            <a:ext cx="1277580" cy="2169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Regulatory Work Request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5234609" y="2071204"/>
            <a:ext cx="1828390" cy="1099121"/>
            <a:chOff x="0" y="0"/>
            <a:chExt cx="1828388" cy="1099120"/>
          </a:xfrm>
        </p:grpSpPr>
        <p:sp>
          <p:nvSpPr>
            <p:cNvPr id="334" name="Shape 334"/>
            <p:cNvSpPr/>
            <p:nvPr/>
          </p:nvSpPr>
          <p:spPr>
            <a:xfrm>
              <a:off x="0" y="-1"/>
              <a:ext cx="1828389" cy="1099122"/>
            </a:xfrm>
            <a:prstGeom prst="rect">
              <a:avLst/>
            </a:prstGeom>
            <a:gradFill flip="none" rotWithShape="1">
              <a:gsLst>
                <a:gs pos="0">
                  <a:srgbClr val="F9F5F8"/>
                </a:gs>
                <a:gs pos="74000">
                  <a:srgbClr val="A6C8CC"/>
                </a:gs>
                <a:gs pos="83000">
                  <a:srgbClr val="9AD2D8"/>
                </a:gs>
                <a:gs pos="100000">
                  <a:srgbClr val="C2DBE0"/>
                </a:gs>
              </a:gsLst>
              <a:lin ang="5400000" scaled="0"/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0" y="-1"/>
              <a:ext cx="1828389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algn="ctr"/>
              <a:r>
                <a:t>Request Report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7732269" y="2306312"/>
            <a:ext cx="1752440" cy="670227"/>
            <a:chOff x="0" y="0"/>
            <a:chExt cx="1752438" cy="670226"/>
          </a:xfrm>
        </p:grpSpPr>
        <p:sp>
          <p:nvSpPr>
            <p:cNvPr id="337" name="Shape 337"/>
            <p:cNvSpPr/>
            <p:nvPr/>
          </p:nvSpPr>
          <p:spPr>
            <a:xfrm>
              <a:off x="0" y="0"/>
              <a:ext cx="1752439" cy="67022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0" y="0"/>
              <a:ext cx="1752439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Reporting Organization</a:t>
              </a:r>
            </a:p>
          </p:txBody>
        </p:sp>
      </p:grpSp>
      <p:sp>
        <p:nvSpPr>
          <p:cNvPr id="340" name="Shape 340"/>
          <p:cNvSpPr/>
          <p:nvPr/>
        </p:nvSpPr>
        <p:spPr>
          <a:xfrm>
            <a:off x="7076944" y="2537999"/>
            <a:ext cx="641380" cy="2169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3" name="Group 343"/>
          <p:cNvGrpSpPr/>
          <p:nvPr/>
        </p:nvGrpSpPr>
        <p:grpSpPr>
          <a:xfrm>
            <a:off x="2750895" y="2071204"/>
            <a:ext cx="1828390" cy="1099121"/>
            <a:chOff x="0" y="0"/>
            <a:chExt cx="1828388" cy="1099120"/>
          </a:xfrm>
        </p:grpSpPr>
        <p:sp>
          <p:nvSpPr>
            <p:cNvPr id="341" name="Shape 341"/>
            <p:cNvSpPr/>
            <p:nvPr/>
          </p:nvSpPr>
          <p:spPr>
            <a:xfrm>
              <a:off x="0" y="-1"/>
              <a:ext cx="1828389" cy="109912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204976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-1"/>
              <a:ext cx="1828389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endParaRPr/>
            </a:p>
            <a:p>
              <a:r>
                <a:t>Quality check Organization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4612356" y="2537999"/>
            <a:ext cx="622255" cy="211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Shape 345"/>
          <p:cNvSpPr/>
          <p:nvPr/>
        </p:nvSpPr>
        <p:spPr>
          <a:xfrm flipH="1" flipV="1">
            <a:off x="2195282" y="2537999"/>
            <a:ext cx="548641" cy="86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163"/>
                </a:moveTo>
                <a:lnTo>
                  <a:pt x="13500" y="18163"/>
                </a:lnTo>
                <a:lnTo>
                  <a:pt x="13500" y="3437"/>
                </a:lnTo>
                <a:lnTo>
                  <a:pt x="10800" y="3437"/>
                </a:lnTo>
                <a:lnTo>
                  <a:pt x="16200" y="0"/>
                </a:lnTo>
                <a:lnTo>
                  <a:pt x="21600" y="3437"/>
                </a:lnTo>
                <a:lnTo>
                  <a:pt x="18900" y="3437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D0D0D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759182" y="3530989"/>
            <a:ext cx="142083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Download..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475913" y="1153550"/>
            <a:ext cx="72026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0">
                <a:solidFill>
                  <a:srgbClr val="954700"/>
                </a:solidFill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945224" y="139630"/>
            <a:ext cx="9889068" cy="591426"/>
          </a:xfrm>
          <a:prstGeom prst="rect">
            <a:avLst/>
          </a:prstGeom>
        </p:spPr>
        <p:txBody>
          <a:bodyPr/>
          <a:lstStyle>
            <a:lvl1pPr defTabSz="768095">
              <a:defRPr sz="3275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More about Car Coopers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1151466" y="1187450"/>
            <a:ext cx="9889068" cy="3569693"/>
          </a:xfrm>
          <a:prstGeom prst="rect">
            <a:avLst/>
          </a:prstGeom>
        </p:spPr>
        <p:txBody>
          <a:bodyPr/>
          <a:lstStyle/>
          <a:p>
            <a:pPr marL="233172" indent="-233172" defTabSz="621791">
              <a:lnSpc>
                <a:spcPct val="150000"/>
              </a:lnSpc>
              <a:spcBef>
                <a:spcPts val="400"/>
              </a:spcBef>
              <a:buFont typeface="Arial"/>
              <a:defRPr sz="2312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Customers can customize their cars based on a lot of factors(engine, wheels)</a:t>
            </a:r>
          </a:p>
          <a:p>
            <a:pPr marL="233172" indent="-233172" defTabSz="621791">
              <a:lnSpc>
                <a:spcPct val="150000"/>
              </a:lnSpc>
              <a:spcBef>
                <a:spcPts val="400"/>
              </a:spcBef>
              <a:buFont typeface="Arial"/>
              <a:defRPr sz="2312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Customers can also choose from pre-designed cars in the showroom</a:t>
            </a:r>
          </a:p>
          <a:p>
            <a:pPr marL="233172" indent="-233172" defTabSz="621791">
              <a:lnSpc>
                <a:spcPct val="150000"/>
              </a:lnSpc>
              <a:spcBef>
                <a:spcPts val="400"/>
              </a:spcBef>
              <a:buFont typeface="Arial"/>
              <a:defRPr sz="2312" b="1">
                <a:latin typeface="Chalkboard"/>
                <a:ea typeface="Chalkboard"/>
                <a:cs typeface="Chalkboard"/>
                <a:sym typeface="Chalkboard"/>
              </a:defRPr>
            </a:pPr>
            <a:r>
              <a:t>Car companies place requests for selling of their models to showrooms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719667" y="115887"/>
            <a:ext cx="10003516" cy="6206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95527">
              <a:defRPr sz="3132">
                <a:latin typeface="Agency FB"/>
                <a:ea typeface="Agency FB"/>
                <a:cs typeface="Agency FB"/>
                <a:sym typeface="Agency FB"/>
              </a:defRPr>
            </a:pPr>
            <a:r>
              <a:rPr sz="3567"/>
              <a:t>Business</a:t>
            </a:r>
            <a:r>
              <a:t> model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4444872" y="788781"/>
            <a:ext cx="1895062" cy="1025719"/>
            <a:chOff x="0" y="0"/>
            <a:chExt cx="1895061" cy="1025718"/>
          </a:xfrm>
        </p:grpSpPr>
        <p:sp>
          <p:nvSpPr>
            <p:cNvPr id="130" name="Shape 130"/>
            <p:cNvSpPr/>
            <p:nvPr/>
          </p:nvSpPr>
          <p:spPr>
            <a:xfrm>
              <a:off x="-1" y="-1"/>
              <a:ext cx="1895063" cy="1025720"/>
            </a:xfrm>
            <a:prstGeom prst="rect">
              <a:avLst/>
            </a:prstGeom>
            <a:noFill/>
            <a:ln w="12700" cap="flat">
              <a:solidFill>
                <a:srgbClr val="9145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-1" y="204178"/>
              <a:ext cx="1895063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Car Cooper Enterprise 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3116732" y="1997363"/>
            <a:ext cx="1895063" cy="1025719"/>
            <a:chOff x="0" y="0"/>
            <a:chExt cx="1895061" cy="1025718"/>
          </a:xfrm>
        </p:grpSpPr>
        <p:sp>
          <p:nvSpPr>
            <p:cNvPr id="133" name="Shape 133"/>
            <p:cNvSpPr/>
            <p:nvPr/>
          </p:nvSpPr>
          <p:spPr>
            <a:xfrm>
              <a:off x="-1" y="-1"/>
              <a:ext cx="1895063" cy="1025720"/>
            </a:xfrm>
            <a:prstGeom prst="rect">
              <a:avLst/>
            </a:prstGeom>
            <a:noFill/>
            <a:ln w="12700" cap="flat">
              <a:solidFill>
                <a:srgbClr val="9145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204178"/>
              <a:ext cx="1895063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Customer Support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4064263" y="3140311"/>
            <a:ext cx="1895062" cy="1025720"/>
            <a:chOff x="0" y="0"/>
            <a:chExt cx="1895061" cy="1025718"/>
          </a:xfrm>
        </p:grpSpPr>
        <p:sp>
          <p:nvSpPr>
            <p:cNvPr id="136" name="Shape 136"/>
            <p:cNvSpPr/>
            <p:nvPr/>
          </p:nvSpPr>
          <p:spPr>
            <a:xfrm>
              <a:off x="-1" y="-1"/>
              <a:ext cx="1895063" cy="1025720"/>
            </a:xfrm>
            <a:prstGeom prst="rect">
              <a:avLst/>
            </a:prstGeom>
            <a:noFill/>
            <a:ln w="12700" cap="flat">
              <a:solidFill>
                <a:srgbClr val="9145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-1" y="337528"/>
              <a:ext cx="189506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Car Enterprise</a:t>
              </a:r>
            </a:p>
          </p:txBody>
        </p:sp>
      </p:grpSp>
      <p:sp>
        <p:nvSpPr>
          <p:cNvPr id="139" name="Shape 139"/>
          <p:cNvSpPr/>
          <p:nvPr/>
        </p:nvSpPr>
        <p:spPr>
          <a:xfrm>
            <a:off x="2847449" y="3212320"/>
            <a:ext cx="151074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Car Company Orders</a:t>
            </a:r>
          </a:p>
        </p:txBody>
      </p:sp>
      <p:sp>
        <p:nvSpPr>
          <p:cNvPr id="140" name="Shape 140"/>
          <p:cNvSpPr/>
          <p:nvPr/>
        </p:nvSpPr>
        <p:spPr>
          <a:xfrm>
            <a:off x="2698419" y="1573614"/>
            <a:ext cx="15107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Customer Orders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7584091" y="788781"/>
            <a:ext cx="1895062" cy="1025719"/>
            <a:chOff x="0" y="0"/>
            <a:chExt cx="1895061" cy="1025718"/>
          </a:xfrm>
        </p:grpSpPr>
        <p:sp>
          <p:nvSpPr>
            <p:cNvPr id="141" name="Shape 141"/>
            <p:cNvSpPr/>
            <p:nvPr/>
          </p:nvSpPr>
          <p:spPr>
            <a:xfrm>
              <a:off x="-1" y="-1"/>
              <a:ext cx="1895063" cy="1025720"/>
            </a:xfrm>
            <a:prstGeom prst="rect">
              <a:avLst/>
            </a:prstGeom>
            <a:noFill/>
            <a:ln w="12700" cap="flat">
              <a:solidFill>
                <a:srgbClr val="9145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-1" y="337528"/>
              <a:ext cx="189506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Ecosystem</a:t>
              </a:r>
            </a:p>
          </p:txBody>
        </p:sp>
      </p:grpSp>
      <p:sp>
        <p:nvSpPr>
          <p:cNvPr id="144" name="Shape 144"/>
          <p:cNvSpPr/>
          <p:nvPr/>
        </p:nvSpPr>
        <p:spPr>
          <a:xfrm>
            <a:off x="6145624" y="2206618"/>
            <a:ext cx="108031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Belongs to</a:t>
            </a:r>
          </a:p>
        </p:txBody>
      </p:sp>
      <p:sp>
        <p:nvSpPr>
          <p:cNvPr id="145" name="Shape 145"/>
          <p:cNvSpPr/>
          <p:nvPr/>
        </p:nvSpPr>
        <p:spPr>
          <a:xfrm>
            <a:off x="6439312" y="1024205"/>
            <a:ext cx="124393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Belongs to</a:t>
            </a:r>
          </a:p>
        </p:txBody>
      </p:sp>
      <p:sp>
        <p:nvSpPr>
          <p:cNvPr id="146" name="Shape 146"/>
          <p:cNvSpPr/>
          <p:nvPr/>
        </p:nvSpPr>
        <p:spPr>
          <a:xfrm>
            <a:off x="6169783" y="3415200"/>
            <a:ext cx="12038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Belongs to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5392401" y="4283941"/>
            <a:ext cx="1895062" cy="1025720"/>
            <a:chOff x="0" y="0"/>
            <a:chExt cx="1895061" cy="1025718"/>
          </a:xfrm>
        </p:grpSpPr>
        <p:sp>
          <p:nvSpPr>
            <p:cNvPr id="147" name="Shape 147"/>
            <p:cNvSpPr/>
            <p:nvPr/>
          </p:nvSpPr>
          <p:spPr>
            <a:xfrm>
              <a:off x="-1" y="-1"/>
              <a:ext cx="1895063" cy="1025720"/>
            </a:xfrm>
            <a:prstGeom prst="rect">
              <a:avLst/>
            </a:prstGeom>
            <a:noFill/>
            <a:ln w="12700" cap="flat">
              <a:solidFill>
                <a:srgbClr val="9145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-1" y="204178"/>
              <a:ext cx="1895063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Regulatory Enterprise </a:t>
              </a:r>
            </a:p>
          </p:txBody>
        </p:sp>
      </p:grpSp>
      <p:sp>
        <p:nvSpPr>
          <p:cNvPr id="150" name="Shape 150"/>
          <p:cNvSpPr/>
          <p:nvPr/>
        </p:nvSpPr>
        <p:spPr>
          <a:xfrm flipH="1" flipV="1">
            <a:off x="4064263" y="1505243"/>
            <a:ext cx="2" cy="492121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064263" y="1505243"/>
            <a:ext cx="380610" cy="1"/>
          </a:xfrm>
          <a:prstGeom prst="line">
            <a:avLst/>
          </a:prstGeom>
          <a:ln>
            <a:solidFill>
              <a:srgbClr val="4D4D4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2672861" y="3653170"/>
            <a:ext cx="1391403" cy="1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 flipV="1">
            <a:off x="2672861" y="1301640"/>
            <a:ext cx="1" cy="2351533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672861" y="1301640"/>
            <a:ext cx="1772012" cy="1"/>
          </a:xfrm>
          <a:prstGeom prst="line">
            <a:avLst/>
          </a:prstGeom>
          <a:ln>
            <a:solidFill>
              <a:srgbClr val="4D4D4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 flipH="1" flipV="1">
            <a:off x="2224909" y="4796801"/>
            <a:ext cx="3167493" cy="1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 flipV="1">
            <a:off x="2224909" y="1048902"/>
            <a:ext cx="1" cy="3747899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 flipV="1">
            <a:off x="2224909" y="1074702"/>
            <a:ext cx="2219963" cy="2680"/>
          </a:xfrm>
          <a:prstGeom prst="line">
            <a:avLst/>
          </a:prstGeom>
          <a:ln>
            <a:solidFill>
              <a:srgbClr val="4D4D4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346300" y="1301640"/>
            <a:ext cx="123144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>
            <a:solidFill>
              <a:srgbClr val="4D4D4D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011794" y="2510222"/>
            <a:ext cx="3100150" cy="1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Shape 160"/>
          <p:cNvSpPr/>
          <p:nvPr/>
        </p:nvSpPr>
        <p:spPr>
          <a:xfrm flipV="1">
            <a:off x="8111942" y="1799652"/>
            <a:ext cx="2" cy="710571"/>
          </a:xfrm>
          <a:prstGeom prst="line">
            <a:avLst/>
          </a:prstGeom>
          <a:ln>
            <a:solidFill>
              <a:srgbClr val="4D4D4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959323" y="3653170"/>
            <a:ext cx="2572298" cy="1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 flipV="1">
            <a:off x="8531621" y="1814499"/>
            <a:ext cx="2" cy="1838673"/>
          </a:xfrm>
          <a:prstGeom prst="line">
            <a:avLst/>
          </a:prstGeom>
          <a:ln>
            <a:solidFill>
              <a:srgbClr val="4D4D4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287462" y="4671957"/>
            <a:ext cx="1687296" cy="2"/>
          </a:xfrm>
          <a:prstGeom prst="line">
            <a:avLst/>
          </a:prstGeom>
          <a:solidFill>
            <a:schemeClr val="accent1"/>
          </a:solidFill>
          <a:ln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hape 164"/>
          <p:cNvSpPr/>
          <p:nvPr/>
        </p:nvSpPr>
        <p:spPr>
          <a:xfrm flipV="1">
            <a:off x="8974757" y="1800664"/>
            <a:ext cx="431" cy="2871296"/>
          </a:xfrm>
          <a:prstGeom prst="line">
            <a:avLst/>
          </a:prstGeom>
          <a:ln>
            <a:solidFill>
              <a:srgbClr val="4D4D4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89077" y="4401889"/>
            <a:ext cx="120384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Belongs to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Object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" t="-1" b="38462"/>
          <a:stretch/>
        </p:blipFill>
        <p:spPr>
          <a:xfrm>
            <a:off x="-112542" y="623889"/>
            <a:ext cx="12304541" cy="62428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Customer Support Enterprise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623888"/>
            <a:ext cx="9467850" cy="57435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Car Company Enterprise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319212"/>
            <a:ext cx="7146387" cy="520819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Car Cooper Enterprise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07" y="922972"/>
            <a:ext cx="6219825" cy="57435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719667" y="115887"/>
            <a:ext cx="9889067" cy="50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2772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t>Regulatory Enterprise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3" y="1319212"/>
            <a:ext cx="4360984" cy="498311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plate">
  <a:themeElements>
    <a:clrScheme name="template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C75E00"/>
      </a:accent1>
      <a:accent2>
        <a:srgbClr val="FED416"/>
      </a:accent2>
      <a:accent3>
        <a:srgbClr val="8F8F8F"/>
      </a:accent3>
      <a:accent4>
        <a:srgbClr val="404040"/>
      </a:accent4>
      <a:accent5>
        <a:srgbClr val="E0B6AA"/>
      </a:accent5>
      <a:accent6>
        <a:srgbClr val="E6C013"/>
      </a:accent6>
      <a:hlink>
        <a:srgbClr val="0000FF"/>
      </a:hlink>
      <a:folHlink>
        <a:srgbClr val="FF00FF"/>
      </a:folHlink>
    </a:clrScheme>
    <a:fontScheme name="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">
  <a:themeElements>
    <a:clrScheme name="template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C75E00"/>
      </a:accent1>
      <a:accent2>
        <a:srgbClr val="FED416"/>
      </a:accent2>
      <a:accent3>
        <a:srgbClr val="8F8F8F"/>
      </a:accent3>
      <a:accent4>
        <a:srgbClr val="404040"/>
      </a:accent4>
      <a:accent5>
        <a:srgbClr val="E0B6AA"/>
      </a:accent5>
      <a:accent6>
        <a:srgbClr val="E6C013"/>
      </a:accent6>
      <a:hlink>
        <a:srgbClr val="0000FF"/>
      </a:hlink>
      <a:folHlink>
        <a:srgbClr val="FF00FF"/>
      </a:folHlink>
    </a:clrScheme>
    <a:fontScheme name="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304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Agency FB</vt:lpstr>
      <vt:lpstr>Algerian</vt:lpstr>
      <vt:lpstr>Arial</vt:lpstr>
      <vt:lpstr>Chalkboard</vt:lpstr>
      <vt:lpstr>Chalkboard SE Bold</vt:lpstr>
      <vt:lpstr>template</vt:lpstr>
      <vt:lpstr>Car-Coopers: A customized automobile manufacturer</vt:lpstr>
      <vt:lpstr>Problem Statement</vt:lpstr>
      <vt:lpstr>More about Car Coopers</vt:lpstr>
      <vt:lpstr>Business model</vt:lpstr>
      <vt:lpstr>Object Model</vt:lpstr>
      <vt:lpstr>Customer Support Enterprise</vt:lpstr>
      <vt:lpstr>Car Company Enterprise</vt:lpstr>
      <vt:lpstr>Car Cooper Enterprise</vt:lpstr>
      <vt:lpstr>Regulatory Enterprise</vt:lpstr>
      <vt:lpstr>Users</vt:lpstr>
      <vt:lpstr>Customer as User</vt:lpstr>
      <vt:lpstr>PowerPoint Presentation</vt:lpstr>
      <vt:lpstr>Customized Order</vt:lpstr>
      <vt:lpstr>PowerPoint Presentation</vt:lpstr>
      <vt:lpstr>PowerPoint Presentation</vt:lpstr>
      <vt:lpstr> Customer Order Requests</vt:lpstr>
      <vt:lpstr>Buy At Store Orders</vt:lpstr>
      <vt:lpstr>PowerPoint Presentation</vt:lpstr>
      <vt:lpstr>Car Company sale Requests</vt:lpstr>
      <vt:lpstr>Work Request</vt:lpstr>
      <vt:lpstr>Customized Order Work Request and Inventory Work Request</vt:lpstr>
      <vt:lpstr>Customer Requests in Store</vt:lpstr>
      <vt:lpstr>Request to Inventory</vt:lpstr>
      <vt:lpstr>Buy at store Work Request</vt:lpstr>
      <vt:lpstr>Car Company Work Request</vt:lpstr>
      <vt:lpstr>Regulatory Work Request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Car-Coopers: A customized automobile manufacturer</dc:title>
  <cp:lastModifiedBy>Raksha Kaverappa</cp:lastModifiedBy>
  <cp:revision>6</cp:revision>
  <dcterms:modified xsi:type="dcterms:W3CDTF">2016-12-12T04:03:42Z</dcterms:modified>
</cp:coreProperties>
</file>