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2" r:id="rId2"/>
  </p:sldMasterIdLst>
  <p:notesMasterIdLst>
    <p:notesMasterId r:id="rId21"/>
  </p:notesMasterIdLst>
  <p:handoutMasterIdLst>
    <p:handoutMasterId r:id="rId22"/>
  </p:handoutMasterIdLst>
  <p:sldIdLst>
    <p:sldId id="352" r:id="rId3"/>
    <p:sldId id="259" r:id="rId4"/>
    <p:sldId id="338" r:id="rId5"/>
    <p:sldId id="268" r:id="rId6"/>
    <p:sldId id="339" r:id="rId7"/>
    <p:sldId id="340" r:id="rId8"/>
    <p:sldId id="344" r:id="rId9"/>
    <p:sldId id="343" r:id="rId10"/>
    <p:sldId id="341" r:id="rId11"/>
    <p:sldId id="345" r:id="rId12"/>
    <p:sldId id="346" r:id="rId13"/>
    <p:sldId id="347" r:id="rId14"/>
    <p:sldId id="348" r:id="rId15"/>
    <p:sldId id="349" r:id="rId16"/>
    <p:sldId id="313" r:id="rId17"/>
    <p:sldId id="342" r:id="rId18"/>
    <p:sldId id="354" r:id="rId19"/>
    <p:sldId id="35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499">
          <p15:clr>
            <a:srgbClr val="A4A3A4"/>
          </p15:clr>
        </p15:guide>
        <p15:guide id="3" orient="horz" pos="1412">
          <p15:clr>
            <a:srgbClr val="A4A3A4"/>
          </p15:clr>
        </p15:guide>
        <p15:guide id="4" orient="horz" pos="1123">
          <p15:clr>
            <a:srgbClr val="A4A3A4"/>
          </p15:clr>
        </p15:guide>
        <p15:guide id="5" pos="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FFFFFF"/>
    <a:srgbClr val="054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6" autoAdjust="0"/>
    <p:restoredTop sz="94687" autoAdjust="0"/>
  </p:normalViewPr>
  <p:slideViewPr>
    <p:cSldViewPr snapToGrid="0">
      <p:cViewPr varScale="1">
        <p:scale>
          <a:sx n="129" d="100"/>
          <a:sy n="129" d="100"/>
        </p:scale>
        <p:origin x="312" y="114"/>
      </p:cViewPr>
      <p:guideLst>
        <p:guide orient="horz" pos="2067"/>
        <p:guide orient="horz" pos="499"/>
        <p:guide orient="horz" pos="1412"/>
        <p:guide orient="horz" pos="1123"/>
        <p:guide pos="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sep-9-ny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'[sep-9-ny.xls]Sheet1'!$O$130:$U$130</c:f>
              <c:strCache>
                <c:ptCount val="7"/>
                <c:pt idx="0">
                  <c:v>WinForms</c:v>
                </c:pt>
                <c:pt idx="1">
                  <c:v>WPF</c:v>
                </c:pt>
                <c:pt idx="2">
                  <c:v>VCL</c:v>
                </c:pt>
                <c:pt idx="3">
                  <c:v>ASP.NET WebForms</c:v>
                </c:pt>
                <c:pt idx="4">
                  <c:v>ASP.NET MVC</c:v>
                </c:pt>
                <c:pt idx="5">
                  <c:v>HTML5 &amp; JavaScript</c:v>
                </c:pt>
                <c:pt idx="6">
                  <c:v>Silverlight</c:v>
                </c:pt>
              </c:strCache>
            </c:strRef>
          </c:cat>
          <c:val>
            <c:numRef>
              <c:f>'[sep-9-ny.xls]Sheet1'!$O$131:$U$131</c:f>
              <c:numCache>
                <c:formatCode>General</c:formatCode>
                <c:ptCount val="7"/>
                <c:pt idx="0">
                  <c:v>71</c:v>
                </c:pt>
                <c:pt idx="1">
                  <c:v>44</c:v>
                </c:pt>
                <c:pt idx="2">
                  <c:v>6</c:v>
                </c:pt>
                <c:pt idx="3">
                  <c:v>48</c:v>
                </c:pt>
                <c:pt idx="4">
                  <c:v>39</c:v>
                </c:pt>
                <c:pt idx="5">
                  <c:v>47</c:v>
                </c:pt>
                <c:pt idx="6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F3887-9ABE-C249-8F8E-A9C4848F07D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554E-7BFA-6041-AD41-6053C874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24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0A0B7-9B6C-7C4A-98DF-C7E2AC6A935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F7671-C476-3C47-9F2C-46124B71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3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4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0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0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85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55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2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2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6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45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9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0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160867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28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6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43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69" y="354985"/>
            <a:ext cx="8573632" cy="64406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69" y="1094400"/>
            <a:ext cx="8573632" cy="3643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82" y="0"/>
            <a:ext cx="9144095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7469" y="881267"/>
            <a:ext cx="2538413" cy="1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rgb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8" y="431291"/>
            <a:ext cx="2221443" cy="403207"/>
          </a:xfrm>
          <a:prstGeom prst="rect">
            <a:avLst/>
          </a:prstGeom>
        </p:spPr>
      </p:pic>
      <p:pic>
        <p:nvPicPr>
          <p:cNvPr id="2" name="Picture 1" descr="master-slide-bg-13-3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master-slide-bg-13-3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8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 spc="120">
          <a:solidFill>
            <a:schemeClr val="tx1"/>
          </a:solidFill>
          <a:latin typeface="Segoe UI"/>
          <a:ea typeface="+mj-ea"/>
          <a:cs typeface="Segoe U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-rgb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92" y="4512225"/>
            <a:ext cx="2221443" cy="40320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1"/>
            <a:ext cx="9144000" cy="160867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pic>
        <p:nvPicPr>
          <p:cNvPr id="2" name="Picture 1" descr="master-slide-cont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39" y="4791034"/>
            <a:ext cx="1745397" cy="2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8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.devexpress.com/rwa/devav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389" y="197510"/>
            <a:ext cx="3496667" cy="7438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555555"/>
              </a:solidFill>
            </a:endParaRPr>
          </a:p>
        </p:txBody>
      </p:sp>
      <p:sp>
        <p:nvSpPr>
          <p:cNvPr id="3" name="Title Placeholder 1"/>
          <p:cNvSpPr txBox="1">
            <a:spLocks/>
          </p:cNvSpPr>
          <p:nvPr/>
        </p:nvSpPr>
        <p:spPr>
          <a:xfrm>
            <a:off x="233659" y="782620"/>
            <a:ext cx="7503645" cy="997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spc="12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z="4800" kern="1000" spc="0" dirty="0">
                <a:solidFill>
                  <a:srgbClr val="88684E"/>
                </a:solidFill>
              </a:rPr>
              <a:t>UI Superhero Roadshow</a:t>
            </a:r>
            <a:endParaRPr lang="en-US" sz="1100" kern="1000" spc="0" dirty="0">
              <a:solidFill>
                <a:srgbClr val="88684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63" t="4773" r="15996" b="7006"/>
          <a:stretch/>
        </p:blipFill>
        <p:spPr>
          <a:xfrm rot="20393877">
            <a:off x="5411844" y="2421935"/>
            <a:ext cx="2072719" cy="14176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3" y="347996"/>
            <a:ext cx="2765145" cy="491581"/>
          </a:xfrm>
          <a:prstGeom prst="rect">
            <a:avLst/>
          </a:prstGeom>
        </p:spPr>
      </p:pic>
      <p:sp>
        <p:nvSpPr>
          <p:cNvPr id="8" name="Title Placeholder 1"/>
          <p:cNvSpPr txBox="1">
            <a:spLocks/>
          </p:cNvSpPr>
          <p:nvPr/>
        </p:nvSpPr>
        <p:spPr>
          <a:xfrm>
            <a:off x="262919" y="1927773"/>
            <a:ext cx="7402128" cy="643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spc="12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z="3200" spc="31" dirty="0">
                <a:solidFill>
                  <a:srgbClr val="333333"/>
                </a:solidFill>
              </a:rPr>
              <a:t>ASP.NET Outlook Inspired UI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920" y="2984241"/>
            <a:ext cx="197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100" dirty="0">
                <a:solidFill>
                  <a:srgbClr val="F79646"/>
                </a:solidFill>
                <a:latin typeface="Segoe UI Semibold"/>
                <a:cs typeface="Segoe UI Semibold"/>
              </a:rPr>
              <a:t>Mehul Harry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920" y="3275421"/>
            <a:ext cx="38671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pc="31" dirty="0">
                <a:solidFill>
                  <a:srgbClr val="333333"/>
                </a:solidFill>
                <a:latin typeface="Segoe UI Light"/>
                <a:cs typeface="Segoe UI Light"/>
              </a:rPr>
              <a:t>Web Program Manager, DevExpress</a:t>
            </a:r>
          </a:p>
          <a:p>
            <a:r>
              <a:rPr lang="en-US" sz="1700" spc="31" dirty="0">
                <a:solidFill>
                  <a:srgbClr val="333333"/>
                </a:solidFill>
                <a:latin typeface="Segoe UI Light"/>
                <a:cs typeface="Segoe UI Light"/>
              </a:rPr>
              <a:t>mharry@devexpress.com</a:t>
            </a:r>
          </a:p>
          <a:p>
            <a:r>
              <a:rPr lang="en-US" sz="1700" spc="31" dirty="0">
                <a:solidFill>
                  <a:srgbClr val="333333"/>
                </a:solidFill>
                <a:latin typeface="Segoe UI Light"/>
                <a:cs typeface="Segoe UI Light"/>
              </a:rPr>
              <a:t>@</a:t>
            </a:r>
            <a:r>
              <a:rPr lang="en-US" sz="1700" spc="31" dirty="0" err="1">
                <a:solidFill>
                  <a:srgbClr val="333333"/>
                </a:solidFill>
                <a:latin typeface="Segoe UI Light"/>
                <a:cs typeface="Segoe UI Light"/>
              </a:rPr>
              <a:t>mehulharry</a:t>
            </a:r>
            <a:endParaRPr lang="en-US" sz="1700" spc="31" dirty="0">
              <a:solidFill>
                <a:srgbClr val="333333"/>
              </a:solidFill>
              <a:latin typeface="Segoe UI Light"/>
              <a:cs typeface="Segoe UI Ligh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" y="-1"/>
            <a:ext cx="9143915" cy="5143608"/>
          </a:xfrm>
          <a:custGeom>
            <a:avLst/>
            <a:gdLst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7764780 w 7764780"/>
              <a:gd name="connsiteY0" fmla="*/ 0 h 5158794"/>
              <a:gd name="connsiteX1" fmla="*/ 7764780 w 7764780"/>
              <a:gd name="connsiteY1" fmla="*/ 5158740 h 5158794"/>
              <a:gd name="connsiteX2" fmla="*/ 0 w 7764780"/>
              <a:gd name="connsiteY2" fmla="*/ 5158740 h 5158794"/>
              <a:gd name="connsiteX3" fmla="*/ 7764780 w 7764780"/>
              <a:gd name="connsiteY3" fmla="*/ 0 h 5158794"/>
              <a:gd name="connsiteX0" fmla="*/ 7764780 w 7764780"/>
              <a:gd name="connsiteY0" fmla="*/ 0 h 5158794"/>
              <a:gd name="connsiteX1" fmla="*/ 7764780 w 7764780"/>
              <a:gd name="connsiteY1" fmla="*/ 5158740 h 5158794"/>
              <a:gd name="connsiteX2" fmla="*/ 0 w 7764780"/>
              <a:gd name="connsiteY2" fmla="*/ 5158740 h 5158794"/>
              <a:gd name="connsiteX3" fmla="*/ 7764780 w 7764780"/>
              <a:gd name="connsiteY3" fmla="*/ 0 h 5158794"/>
              <a:gd name="connsiteX0" fmla="*/ 7764780 w 7764780"/>
              <a:gd name="connsiteY0" fmla="*/ 0 h 5158785"/>
              <a:gd name="connsiteX1" fmla="*/ 7764780 w 7764780"/>
              <a:gd name="connsiteY1" fmla="*/ 5158740 h 5158785"/>
              <a:gd name="connsiteX2" fmla="*/ 0 w 7764780"/>
              <a:gd name="connsiteY2" fmla="*/ 5158740 h 5158785"/>
              <a:gd name="connsiteX3" fmla="*/ 7764780 w 7764780"/>
              <a:gd name="connsiteY3" fmla="*/ 0 h 5158785"/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4257"/>
              <a:gd name="connsiteX1" fmla="*/ 9144000 w 9144000"/>
              <a:gd name="connsiteY1" fmla="*/ 5158740 h 5174257"/>
              <a:gd name="connsiteX2" fmla="*/ 0 w 9144000"/>
              <a:gd name="connsiteY2" fmla="*/ 5173980 h 5174257"/>
              <a:gd name="connsiteX3" fmla="*/ 9144000 w 9144000"/>
              <a:gd name="connsiteY3" fmla="*/ 0 h 5174257"/>
              <a:gd name="connsiteX0" fmla="*/ 9144000 w 9144000"/>
              <a:gd name="connsiteY0" fmla="*/ 0 h 5179968"/>
              <a:gd name="connsiteX1" fmla="*/ 9144000 w 9144000"/>
              <a:gd name="connsiteY1" fmla="*/ 5158740 h 5179968"/>
              <a:gd name="connsiteX2" fmla="*/ 0 w 9144000"/>
              <a:gd name="connsiteY2" fmla="*/ 5173980 h 5179968"/>
              <a:gd name="connsiteX3" fmla="*/ 9144000 w 9144000"/>
              <a:gd name="connsiteY3" fmla="*/ 0 h 5179968"/>
              <a:gd name="connsiteX0" fmla="*/ 9144000 w 9144000"/>
              <a:gd name="connsiteY0" fmla="*/ 0 h 5176978"/>
              <a:gd name="connsiteX1" fmla="*/ 9144000 w 9144000"/>
              <a:gd name="connsiteY1" fmla="*/ 5158740 h 5176978"/>
              <a:gd name="connsiteX2" fmla="*/ 0 w 9144000"/>
              <a:gd name="connsiteY2" fmla="*/ 5173980 h 5176978"/>
              <a:gd name="connsiteX3" fmla="*/ 9144000 w 9144000"/>
              <a:gd name="connsiteY3" fmla="*/ 0 h 5176978"/>
              <a:gd name="connsiteX0" fmla="*/ 9144000 w 9144158"/>
              <a:gd name="connsiteY0" fmla="*/ 0 h 5176851"/>
              <a:gd name="connsiteX1" fmla="*/ 9144000 w 9144158"/>
              <a:gd name="connsiteY1" fmla="*/ 5158740 h 5176851"/>
              <a:gd name="connsiteX2" fmla="*/ 0 w 9144158"/>
              <a:gd name="connsiteY2" fmla="*/ 5173980 h 5176851"/>
              <a:gd name="connsiteX3" fmla="*/ 9144000 w 9144158"/>
              <a:gd name="connsiteY3" fmla="*/ 0 h 5176851"/>
              <a:gd name="connsiteX0" fmla="*/ 9144000 w 9144077"/>
              <a:gd name="connsiteY0" fmla="*/ 0 h 5176797"/>
              <a:gd name="connsiteX1" fmla="*/ 9144000 w 9144077"/>
              <a:gd name="connsiteY1" fmla="*/ 5158740 h 5176797"/>
              <a:gd name="connsiteX2" fmla="*/ 0 w 9144077"/>
              <a:gd name="connsiteY2" fmla="*/ 5173980 h 5176797"/>
              <a:gd name="connsiteX3" fmla="*/ 9144000 w 9144077"/>
              <a:gd name="connsiteY3" fmla="*/ 0 h 5176797"/>
              <a:gd name="connsiteX0" fmla="*/ 9144000 w 9144085"/>
              <a:gd name="connsiteY0" fmla="*/ 0 h 5173980"/>
              <a:gd name="connsiteX1" fmla="*/ 9144000 w 9144085"/>
              <a:gd name="connsiteY1" fmla="*/ 5158740 h 5173980"/>
              <a:gd name="connsiteX2" fmla="*/ 0 w 9144085"/>
              <a:gd name="connsiteY2" fmla="*/ 5173980 h 5173980"/>
              <a:gd name="connsiteX3" fmla="*/ 9144000 w 9144085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2"/>
              <a:gd name="connsiteX1" fmla="*/ 9144000 w 9144000"/>
              <a:gd name="connsiteY1" fmla="*/ 5158740 h 5173982"/>
              <a:gd name="connsiteX2" fmla="*/ 0 w 9144000"/>
              <a:gd name="connsiteY2" fmla="*/ 5173980 h 5173982"/>
              <a:gd name="connsiteX3" fmla="*/ 9144000 w 9144000"/>
              <a:gd name="connsiteY3" fmla="*/ 0 h 5173982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94"/>
              <a:gd name="connsiteY0" fmla="*/ 0 h 5173980"/>
              <a:gd name="connsiteX1" fmla="*/ 9144000 w 9144094"/>
              <a:gd name="connsiteY1" fmla="*/ 5158740 h 5173980"/>
              <a:gd name="connsiteX2" fmla="*/ 0 w 9144094"/>
              <a:gd name="connsiteY2" fmla="*/ 5173980 h 5173980"/>
              <a:gd name="connsiteX3" fmla="*/ 9144000 w 9144094"/>
              <a:gd name="connsiteY3" fmla="*/ 0 h 5173980"/>
              <a:gd name="connsiteX0" fmla="*/ 9169071 w 9169071"/>
              <a:gd name="connsiteY0" fmla="*/ 3554 h 5177534"/>
              <a:gd name="connsiteX1" fmla="*/ 9169071 w 9169071"/>
              <a:gd name="connsiteY1" fmla="*/ 5162294 h 5177534"/>
              <a:gd name="connsiteX2" fmla="*/ 25071 w 9169071"/>
              <a:gd name="connsiteY2" fmla="*/ 5177534 h 5177534"/>
              <a:gd name="connsiteX3" fmla="*/ 6540232 w 9169071"/>
              <a:gd name="connsiteY3" fmla="*/ 4365028 h 5177534"/>
              <a:gd name="connsiteX4" fmla="*/ 9169071 w 9169071"/>
              <a:gd name="connsiteY4" fmla="*/ 3554 h 5177534"/>
              <a:gd name="connsiteX0" fmla="*/ 9169682 w 9169682"/>
              <a:gd name="connsiteY0" fmla="*/ 3770 h 5177750"/>
              <a:gd name="connsiteX1" fmla="*/ 9169682 w 9169682"/>
              <a:gd name="connsiteY1" fmla="*/ 5162510 h 5177750"/>
              <a:gd name="connsiteX2" fmla="*/ 25682 w 9169682"/>
              <a:gd name="connsiteY2" fmla="*/ 5177750 h 5177750"/>
              <a:gd name="connsiteX3" fmla="*/ 6403682 w 9169682"/>
              <a:gd name="connsiteY3" fmla="*/ 4150620 h 5177750"/>
              <a:gd name="connsiteX4" fmla="*/ 9169682 w 9169682"/>
              <a:gd name="connsiteY4" fmla="*/ 3770 h 5177750"/>
              <a:gd name="connsiteX0" fmla="*/ 9144000 w 9144000"/>
              <a:gd name="connsiteY0" fmla="*/ 3770 h 5177859"/>
              <a:gd name="connsiteX1" fmla="*/ 9144000 w 9144000"/>
              <a:gd name="connsiteY1" fmla="*/ 5162510 h 5177859"/>
              <a:gd name="connsiteX2" fmla="*/ 0 w 9144000"/>
              <a:gd name="connsiteY2" fmla="*/ 5177750 h 5177859"/>
              <a:gd name="connsiteX3" fmla="*/ 6378000 w 9144000"/>
              <a:gd name="connsiteY3" fmla="*/ 4150620 h 5177859"/>
              <a:gd name="connsiteX4" fmla="*/ 9144000 w 9144000"/>
              <a:gd name="connsiteY4" fmla="*/ 3770 h 5177859"/>
              <a:gd name="connsiteX0" fmla="*/ 9144000 w 9145379"/>
              <a:gd name="connsiteY0" fmla="*/ 0 h 5174089"/>
              <a:gd name="connsiteX1" fmla="*/ 9144000 w 9145379"/>
              <a:gd name="connsiteY1" fmla="*/ 5158740 h 5174089"/>
              <a:gd name="connsiteX2" fmla="*/ 0 w 9145379"/>
              <a:gd name="connsiteY2" fmla="*/ 5173980 h 5174089"/>
              <a:gd name="connsiteX3" fmla="*/ 6378000 w 9145379"/>
              <a:gd name="connsiteY3" fmla="*/ 4146850 h 5174089"/>
              <a:gd name="connsiteX4" fmla="*/ 9144000 w 9145379"/>
              <a:gd name="connsiteY4" fmla="*/ 0 h 5174089"/>
              <a:gd name="connsiteX0" fmla="*/ 9144000 w 9145379"/>
              <a:gd name="connsiteY0" fmla="*/ 0 h 5174089"/>
              <a:gd name="connsiteX1" fmla="*/ 9144000 w 9145379"/>
              <a:gd name="connsiteY1" fmla="*/ 5158740 h 5174089"/>
              <a:gd name="connsiteX2" fmla="*/ 0 w 9145379"/>
              <a:gd name="connsiteY2" fmla="*/ 5173980 h 5174089"/>
              <a:gd name="connsiteX3" fmla="*/ 6378000 w 9145379"/>
              <a:gd name="connsiteY3" fmla="*/ 4146850 h 5174089"/>
              <a:gd name="connsiteX4" fmla="*/ 9144000 w 9145379"/>
              <a:gd name="connsiteY4" fmla="*/ 0 h 5174089"/>
              <a:gd name="connsiteX0" fmla="*/ 9144000 w 9145403"/>
              <a:gd name="connsiteY0" fmla="*/ 0 h 5174089"/>
              <a:gd name="connsiteX1" fmla="*/ 9144000 w 9145403"/>
              <a:gd name="connsiteY1" fmla="*/ 5158740 h 5174089"/>
              <a:gd name="connsiteX2" fmla="*/ 0 w 9145403"/>
              <a:gd name="connsiteY2" fmla="*/ 5173980 h 5174089"/>
              <a:gd name="connsiteX3" fmla="*/ 6378000 w 9145403"/>
              <a:gd name="connsiteY3" fmla="*/ 4146850 h 5174089"/>
              <a:gd name="connsiteX4" fmla="*/ 9144000 w 9145403"/>
              <a:gd name="connsiteY4" fmla="*/ 0 h 5174089"/>
              <a:gd name="connsiteX0" fmla="*/ 9144000 w 9145428"/>
              <a:gd name="connsiteY0" fmla="*/ 0 h 5174089"/>
              <a:gd name="connsiteX1" fmla="*/ 9144000 w 9145428"/>
              <a:gd name="connsiteY1" fmla="*/ 5158740 h 5174089"/>
              <a:gd name="connsiteX2" fmla="*/ 0 w 9145428"/>
              <a:gd name="connsiteY2" fmla="*/ 5173980 h 5174089"/>
              <a:gd name="connsiteX3" fmla="*/ 6378000 w 9145428"/>
              <a:gd name="connsiteY3" fmla="*/ 4146850 h 5174089"/>
              <a:gd name="connsiteX4" fmla="*/ 9144000 w 9145428"/>
              <a:gd name="connsiteY4" fmla="*/ 0 h 5174089"/>
              <a:gd name="connsiteX0" fmla="*/ 9144000 w 9145428"/>
              <a:gd name="connsiteY0" fmla="*/ 0 h 5174089"/>
              <a:gd name="connsiteX1" fmla="*/ 9144000 w 9145428"/>
              <a:gd name="connsiteY1" fmla="*/ 5158740 h 5174089"/>
              <a:gd name="connsiteX2" fmla="*/ 0 w 9145428"/>
              <a:gd name="connsiteY2" fmla="*/ 5173980 h 5174089"/>
              <a:gd name="connsiteX3" fmla="*/ 6378000 w 9145428"/>
              <a:gd name="connsiteY3" fmla="*/ 4146850 h 5174089"/>
              <a:gd name="connsiteX4" fmla="*/ 9144000 w 9145428"/>
              <a:gd name="connsiteY4" fmla="*/ 0 h 5174089"/>
              <a:gd name="connsiteX0" fmla="*/ 9144000 w 9144000"/>
              <a:gd name="connsiteY0" fmla="*/ 0 h 5174089"/>
              <a:gd name="connsiteX1" fmla="*/ 9144000 w 9144000"/>
              <a:gd name="connsiteY1" fmla="*/ 5158740 h 5174089"/>
              <a:gd name="connsiteX2" fmla="*/ 0 w 9144000"/>
              <a:gd name="connsiteY2" fmla="*/ 5173980 h 5174089"/>
              <a:gd name="connsiteX3" fmla="*/ 6378000 w 9144000"/>
              <a:gd name="connsiteY3" fmla="*/ 4146850 h 5174089"/>
              <a:gd name="connsiteX4" fmla="*/ 9144000 w 9144000"/>
              <a:gd name="connsiteY4" fmla="*/ 0 h 517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74089">
                <a:moveTo>
                  <a:pt x="9144000" y="0"/>
                </a:moveTo>
                <a:lnTo>
                  <a:pt x="9144000" y="5158740"/>
                </a:lnTo>
                <a:lnTo>
                  <a:pt x="0" y="5173980"/>
                </a:lnTo>
                <a:cubicBezTo>
                  <a:pt x="2449867" y="5179075"/>
                  <a:pt x="4854000" y="5009180"/>
                  <a:pt x="6378000" y="4146850"/>
                </a:cubicBezTo>
                <a:cubicBezTo>
                  <a:pt x="7947722" y="3299852"/>
                  <a:pt x="9132584" y="2227991"/>
                  <a:pt x="9144000" y="0"/>
                </a:cubicBezTo>
                <a:close/>
              </a:path>
            </a:pathLst>
          </a:custGeom>
          <a:gradFill>
            <a:gsLst>
              <a:gs pos="0">
                <a:srgbClr val="FF701C"/>
              </a:gs>
              <a:gs pos="100000">
                <a:srgbClr val="FF8200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9672" y="605107"/>
            <a:ext cx="8215659" cy="7586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spc="12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endParaRPr lang="en-US" spc="3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2755" y="1429196"/>
            <a:ext cx="8229600" cy="22351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-30">
                <a:solidFill>
                  <a:srgbClr val="555555"/>
                </a:solidFill>
                <a:latin typeface="Segoe UI"/>
                <a:ea typeface="+mn-ea"/>
                <a:cs typeface="Segoe U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30">
                <a:solidFill>
                  <a:srgbClr val="555555"/>
                </a:solidFill>
                <a:latin typeface="Segoe UI"/>
                <a:ea typeface="+mn-ea"/>
                <a:cs typeface="Segoe U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30">
                <a:solidFill>
                  <a:srgbClr val="555555"/>
                </a:solidFill>
                <a:latin typeface="Segoe UI"/>
                <a:ea typeface="+mn-ea"/>
                <a:cs typeface="Segoe U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30">
                <a:solidFill>
                  <a:srgbClr val="555555"/>
                </a:solidFill>
                <a:latin typeface="Segoe UI"/>
                <a:ea typeface="+mn-ea"/>
                <a:cs typeface="Segoe U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30">
                <a:solidFill>
                  <a:srgbClr val="555555"/>
                </a:solidFill>
                <a:latin typeface="Segoe UI"/>
                <a:ea typeface="+mn-ea"/>
                <a:cs typeface="Segoe U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65718" y="1825062"/>
            <a:ext cx="45734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et‘s Code!</a:t>
            </a:r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400175"/>
            <a:ext cx="3584237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9672" y="605107"/>
            <a:ext cx="8215659" cy="7586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spc="12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endParaRPr lang="en-US" spc="3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2755" y="1429196"/>
            <a:ext cx="8229600" cy="22351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-30">
                <a:solidFill>
                  <a:srgbClr val="555555"/>
                </a:solidFill>
                <a:latin typeface="Segoe UI"/>
                <a:ea typeface="+mn-ea"/>
                <a:cs typeface="Segoe U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30">
                <a:solidFill>
                  <a:srgbClr val="555555"/>
                </a:solidFill>
                <a:latin typeface="Segoe UI"/>
                <a:ea typeface="+mn-ea"/>
                <a:cs typeface="Segoe U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30">
                <a:solidFill>
                  <a:srgbClr val="555555"/>
                </a:solidFill>
                <a:latin typeface="Segoe UI"/>
                <a:ea typeface="+mn-ea"/>
                <a:cs typeface="Segoe U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30">
                <a:solidFill>
                  <a:srgbClr val="555555"/>
                </a:solidFill>
                <a:latin typeface="Segoe UI"/>
                <a:ea typeface="+mn-ea"/>
                <a:cs typeface="Segoe U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30">
                <a:solidFill>
                  <a:srgbClr val="555555"/>
                </a:solidFill>
                <a:latin typeface="Segoe UI"/>
                <a:ea typeface="+mn-ea"/>
                <a:cs typeface="Segoe U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52" y="2208235"/>
            <a:ext cx="810280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Segoe UI Mono" panose="020B0509040204020203" pitchFamily="49" charset="0"/>
                <a:hlinkClick r:id="rId2"/>
              </a:rPr>
              <a:t>http://demos.devexpress.com/rwa/devav</a:t>
            </a:r>
            <a:r>
              <a:rPr lang="en-US" sz="2400" dirty="0" smtClean="0">
                <a:ln w="0"/>
                <a:latin typeface="Segoe UI Mono" panose="020B0509040204020203" pitchFamily="49" charset="0"/>
                <a:hlinkClick r:id="rId2"/>
              </a:rPr>
              <a:t>/</a:t>
            </a:r>
            <a:endParaRPr lang="en-US" sz="2400" dirty="0" smtClean="0">
              <a:ln w="0"/>
              <a:latin typeface="Segoe UI Mono" panose="020B0509040204020203" pitchFamily="49" charset="0"/>
            </a:endParaRPr>
          </a:p>
          <a:p>
            <a:pPr algn="ctr"/>
            <a:endParaRPr lang="en-US" sz="2400" dirty="0" smtClean="0">
              <a:ln w="0"/>
              <a:latin typeface="Segoe UI Mono" panose="020B0509040204020203" pitchFamily="49" charset="0"/>
            </a:endParaRPr>
          </a:p>
          <a:p>
            <a:pPr algn="ctr"/>
            <a:endParaRPr lang="en-US" sz="2400" dirty="0">
              <a:ln w="0"/>
              <a:latin typeface="Segoe UI Mono" panose="020B0509040204020203" pitchFamily="49" charset="0"/>
            </a:endParaRPr>
          </a:p>
          <a:p>
            <a:pPr algn="ctr"/>
            <a:r>
              <a:rPr lang="en-US" sz="2400" dirty="0" smtClean="0">
                <a:ln w="0"/>
                <a:latin typeface="Segoe UI Mono" panose="020B0509040204020203" pitchFamily="49" charset="0"/>
              </a:rPr>
              <a:t>Full source code with install</a:t>
            </a:r>
          </a:p>
        </p:txBody>
      </p:sp>
    </p:spTree>
    <p:extLst>
      <p:ext uri="{BB962C8B-B14F-4D97-AF65-F5344CB8AC3E}">
        <p14:creationId xmlns:p14="http://schemas.microsoft.com/office/powerpoint/2010/main" val="12245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https://github.com/Mehul/DevAVLite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2920" y="2984241"/>
            <a:ext cx="197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100" dirty="0">
                <a:solidFill>
                  <a:srgbClr val="F79646"/>
                </a:solidFill>
                <a:latin typeface="Segoe UI Semibold"/>
                <a:cs typeface="Segoe UI Semibold"/>
              </a:rPr>
              <a:t>Mehul Harry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920" y="3275421"/>
            <a:ext cx="38671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pc="31" dirty="0">
                <a:solidFill>
                  <a:srgbClr val="333333"/>
                </a:solidFill>
                <a:latin typeface="Segoe UI Light"/>
                <a:cs typeface="Segoe UI Light"/>
              </a:rPr>
              <a:t>Web Program Manager, DevExpress</a:t>
            </a:r>
          </a:p>
          <a:p>
            <a:r>
              <a:rPr lang="en-US" sz="1700" spc="31" dirty="0">
                <a:solidFill>
                  <a:srgbClr val="333333"/>
                </a:solidFill>
                <a:latin typeface="Segoe UI Light"/>
                <a:cs typeface="Segoe UI Light"/>
              </a:rPr>
              <a:t>mharry@devexpress.com</a:t>
            </a:r>
          </a:p>
          <a:p>
            <a:r>
              <a:rPr lang="en-US" sz="1700" spc="31" dirty="0">
                <a:solidFill>
                  <a:srgbClr val="333333"/>
                </a:solidFill>
                <a:latin typeface="Segoe UI Light"/>
                <a:cs typeface="Segoe UI Light"/>
              </a:rPr>
              <a:t>@</a:t>
            </a:r>
            <a:r>
              <a:rPr lang="en-US" sz="1700" spc="31" dirty="0" err="1">
                <a:solidFill>
                  <a:srgbClr val="333333"/>
                </a:solidFill>
                <a:latin typeface="Segoe UI Light"/>
                <a:cs typeface="Segoe UI Light"/>
              </a:rPr>
              <a:t>mehulharry</a:t>
            </a:r>
            <a:endParaRPr lang="en-US" sz="1700" spc="31" dirty="0">
              <a:solidFill>
                <a:srgbClr val="333333"/>
              </a:solidFill>
              <a:latin typeface="Segoe UI Light"/>
              <a:cs typeface="Segoe UI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63" t="4773" r="15996" b="7006"/>
          <a:stretch/>
        </p:blipFill>
        <p:spPr>
          <a:xfrm rot="19754339">
            <a:off x="5960769" y="2063848"/>
            <a:ext cx="2072719" cy="14176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0389" y="197510"/>
            <a:ext cx="3496667" cy="7438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555555"/>
              </a:solidFill>
            </a:endParaRPr>
          </a:p>
        </p:txBody>
      </p:sp>
      <p:sp>
        <p:nvSpPr>
          <p:cNvPr id="13" name="Title Placeholder 1"/>
          <p:cNvSpPr txBox="1">
            <a:spLocks/>
          </p:cNvSpPr>
          <p:nvPr/>
        </p:nvSpPr>
        <p:spPr>
          <a:xfrm>
            <a:off x="233659" y="782620"/>
            <a:ext cx="7503645" cy="997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spc="12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z="4800" kern="1000" spc="0" dirty="0">
                <a:solidFill>
                  <a:srgbClr val="88684E"/>
                </a:solidFill>
              </a:rPr>
              <a:t>Questions?</a:t>
            </a:r>
            <a:endParaRPr lang="en-US" sz="1100" kern="1000" spc="0" dirty="0">
              <a:solidFill>
                <a:srgbClr val="88684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3" y="347996"/>
            <a:ext cx="2765145" cy="491581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1" y="-1"/>
            <a:ext cx="9143915" cy="5143608"/>
          </a:xfrm>
          <a:custGeom>
            <a:avLst/>
            <a:gdLst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7764780 w 7764780"/>
              <a:gd name="connsiteY0" fmla="*/ 0 h 5158794"/>
              <a:gd name="connsiteX1" fmla="*/ 7764780 w 7764780"/>
              <a:gd name="connsiteY1" fmla="*/ 5158740 h 5158794"/>
              <a:gd name="connsiteX2" fmla="*/ 0 w 7764780"/>
              <a:gd name="connsiteY2" fmla="*/ 5158740 h 5158794"/>
              <a:gd name="connsiteX3" fmla="*/ 7764780 w 7764780"/>
              <a:gd name="connsiteY3" fmla="*/ 0 h 5158794"/>
              <a:gd name="connsiteX0" fmla="*/ 7764780 w 7764780"/>
              <a:gd name="connsiteY0" fmla="*/ 0 h 5158794"/>
              <a:gd name="connsiteX1" fmla="*/ 7764780 w 7764780"/>
              <a:gd name="connsiteY1" fmla="*/ 5158740 h 5158794"/>
              <a:gd name="connsiteX2" fmla="*/ 0 w 7764780"/>
              <a:gd name="connsiteY2" fmla="*/ 5158740 h 5158794"/>
              <a:gd name="connsiteX3" fmla="*/ 7764780 w 7764780"/>
              <a:gd name="connsiteY3" fmla="*/ 0 h 5158794"/>
              <a:gd name="connsiteX0" fmla="*/ 7764780 w 7764780"/>
              <a:gd name="connsiteY0" fmla="*/ 0 h 5158785"/>
              <a:gd name="connsiteX1" fmla="*/ 7764780 w 7764780"/>
              <a:gd name="connsiteY1" fmla="*/ 5158740 h 5158785"/>
              <a:gd name="connsiteX2" fmla="*/ 0 w 7764780"/>
              <a:gd name="connsiteY2" fmla="*/ 5158740 h 5158785"/>
              <a:gd name="connsiteX3" fmla="*/ 7764780 w 7764780"/>
              <a:gd name="connsiteY3" fmla="*/ 0 h 5158785"/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4257"/>
              <a:gd name="connsiteX1" fmla="*/ 9144000 w 9144000"/>
              <a:gd name="connsiteY1" fmla="*/ 5158740 h 5174257"/>
              <a:gd name="connsiteX2" fmla="*/ 0 w 9144000"/>
              <a:gd name="connsiteY2" fmla="*/ 5173980 h 5174257"/>
              <a:gd name="connsiteX3" fmla="*/ 9144000 w 9144000"/>
              <a:gd name="connsiteY3" fmla="*/ 0 h 5174257"/>
              <a:gd name="connsiteX0" fmla="*/ 9144000 w 9144000"/>
              <a:gd name="connsiteY0" fmla="*/ 0 h 5179968"/>
              <a:gd name="connsiteX1" fmla="*/ 9144000 w 9144000"/>
              <a:gd name="connsiteY1" fmla="*/ 5158740 h 5179968"/>
              <a:gd name="connsiteX2" fmla="*/ 0 w 9144000"/>
              <a:gd name="connsiteY2" fmla="*/ 5173980 h 5179968"/>
              <a:gd name="connsiteX3" fmla="*/ 9144000 w 9144000"/>
              <a:gd name="connsiteY3" fmla="*/ 0 h 5179968"/>
              <a:gd name="connsiteX0" fmla="*/ 9144000 w 9144000"/>
              <a:gd name="connsiteY0" fmla="*/ 0 h 5176978"/>
              <a:gd name="connsiteX1" fmla="*/ 9144000 w 9144000"/>
              <a:gd name="connsiteY1" fmla="*/ 5158740 h 5176978"/>
              <a:gd name="connsiteX2" fmla="*/ 0 w 9144000"/>
              <a:gd name="connsiteY2" fmla="*/ 5173980 h 5176978"/>
              <a:gd name="connsiteX3" fmla="*/ 9144000 w 9144000"/>
              <a:gd name="connsiteY3" fmla="*/ 0 h 5176978"/>
              <a:gd name="connsiteX0" fmla="*/ 9144000 w 9144158"/>
              <a:gd name="connsiteY0" fmla="*/ 0 h 5176851"/>
              <a:gd name="connsiteX1" fmla="*/ 9144000 w 9144158"/>
              <a:gd name="connsiteY1" fmla="*/ 5158740 h 5176851"/>
              <a:gd name="connsiteX2" fmla="*/ 0 w 9144158"/>
              <a:gd name="connsiteY2" fmla="*/ 5173980 h 5176851"/>
              <a:gd name="connsiteX3" fmla="*/ 9144000 w 9144158"/>
              <a:gd name="connsiteY3" fmla="*/ 0 h 5176851"/>
              <a:gd name="connsiteX0" fmla="*/ 9144000 w 9144077"/>
              <a:gd name="connsiteY0" fmla="*/ 0 h 5176797"/>
              <a:gd name="connsiteX1" fmla="*/ 9144000 w 9144077"/>
              <a:gd name="connsiteY1" fmla="*/ 5158740 h 5176797"/>
              <a:gd name="connsiteX2" fmla="*/ 0 w 9144077"/>
              <a:gd name="connsiteY2" fmla="*/ 5173980 h 5176797"/>
              <a:gd name="connsiteX3" fmla="*/ 9144000 w 9144077"/>
              <a:gd name="connsiteY3" fmla="*/ 0 h 5176797"/>
              <a:gd name="connsiteX0" fmla="*/ 9144000 w 9144085"/>
              <a:gd name="connsiteY0" fmla="*/ 0 h 5173980"/>
              <a:gd name="connsiteX1" fmla="*/ 9144000 w 9144085"/>
              <a:gd name="connsiteY1" fmla="*/ 5158740 h 5173980"/>
              <a:gd name="connsiteX2" fmla="*/ 0 w 9144085"/>
              <a:gd name="connsiteY2" fmla="*/ 5173980 h 5173980"/>
              <a:gd name="connsiteX3" fmla="*/ 9144000 w 9144085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2"/>
              <a:gd name="connsiteX1" fmla="*/ 9144000 w 9144000"/>
              <a:gd name="connsiteY1" fmla="*/ 5158740 h 5173982"/>
              <a:gd name="connsiteX2" fmla="*/ 0 w 9144000"/>
              <a:gd name="connsiteY2" fmla="*/ 5173980 h 5173982"/>
              <a:gd name="connsiteX3" fmla="*/ 9144000 w 9144000"/>
              <a:gd name="connsiteY3" fmla="*/ 0 h 5173982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94"/>
              <a:gd name="connsiteY0" fmla="*/ 0 h 5173980"/>
              <a:gd name="connsiteX1" fmla="*/ 9144000 w 9144094"/>
              <a:gd name="connsiteY1" fmla="*/ 5158740 h 5173980"/>
              <a:gd name="connsiteX2" fmla="*/ 0 w 9144094"/>
              <a:gd name="connsiteY2" fmla="*/ 5173980 h 5173980"/>
              <a:gd name="connsiteX3" fmla="*/ 9144000 w 9144094"/>
              <a:gd name="connsiteY3" fmla="*/ 0 h 5173980"/>
              <a:gd name="connsiteX0" fmla="*/ 9169071 w 9169071"/>
              <a:gd name="connsiteY0" fmla="*/ 3554 h 5177534"/>
              <a:gd name="connsiteX1" fmla="*/ 9169071 w 9169071"/>
              <a:gd name="connsiteY1" fmla="*/ 5162294 h 5177534"/>
              <a:gd name="connsiteX2" fmla="*/ 25071 w 9169071"/>
              <a:gd name="connsiteY2" fmla="*/ 5177534 h 5177534"/>
              <a:gd name="connsiteX3" fmla="*/ 6540232 w 9169071"/>
              <a:gd name="connsiteY3" fmla="*/ 4365028 h 5177534"/>
              <a:gd name="connsiteX4" fmla="*/ 9169071 w 9169071"/>
              <a:gd name="connsiteY4" fmla="*/ 3554 h 5177534"/>
              <a:gd name="connsiteX0" fmla="*/ 9169682 w 9169682"/>
              <a:gd name="connsiteY0" fmla="*/ 3770 h 5177750"/>
              <a:gd name="connsiteX1" fmla="*/ 9169682 w 9169682"/>
              <a:gd name="connsiteY1" fmla="*/ 5162510 h 5177750"/>
              <a:gd name="connsiteX2" fmla="*/ 25682 w 9169682"/>
              <a:gd name="connsiteY2" fmla="*/ 5177750 h 5177750"/>
              <a:gd name="connsiteX3" fmla="*/ 6403682 w 9169682"/>
              <a:gd name="connsiteY3" fmla="*/ 4150620 h 5177750"/>
              <a:gd name="connsiteX4" fmla="*/ 9169682 w 9169682"/>
              <a:gd name="connsiteY4" fmla="*/ 3770 h 5177750"/>
              <a:gd name="connsiteX0" fmla="*/ 9144000 w 9144000"/>
              <a:gd name="connsiteY0" fmla="*/ 3770 h 5177859"/>
              <a:gd name="connsiteX1" fmla="*/ 9144000 w 9144000"/>
              <a:gd name="connsiteY1" fmla="*/ 5162510 h 5177859"/>
              <a:gd name="connsiteX2" fmla="*/ 0 w 9144000"/>
              <a:gd name="connsiteY2" fmla="*/ 5177750 h 5177859"/>
              <a:gd name="connsiteX3" fmla="*/ 6378000 w 9144000"/>
              <a:gd name="connsiteY3" fmla="*/ 4150620 h 5177859"/>
              <a:gd name="connsiteX4" fmla="*/ 9144000 w 9144000"/>
              <a:gd name="connsiteY4" fmla="*/ 3770 h 5177859"/>
              <a:gd name="connsiteX0" fmla="*/ 9144000 w 9145379"/>
              <a:gd name="connsiteY0" fmla="*/ 0 h 5174089"/>
              <a:gd name="connsiteX1" fmla="*/ 9144000 w 9145379"/>
              <a:gd name="connsiteY1" fmla="*/ 5158740 h 5174089"/>
              <a:gd name="connsiteX2" fmla="*/ 0 w 9145379"/>
              <a:gd name="connsiteY2" fmla="*/ 5173980 h 5174089"/>
              <a:gd name="connsiteX3" fmla="*/ 6378000 w 9145379"/>
              <a:gd name="connsiteY3" fmla="*/ 4146850 h 5174089"/>
              <a:gd name="connsiteX4" fmla="*/ 9144000 w 9145379"/>
              <a:gd name="connsiteY4" fmla="*/ 0 h 5174089"/>
              <a:gd name="connsiteX0" fmla="*/ 9144000 w 9145379"/>
              <a:gd name="connsiteY0" fmla="*/ 0 h 5174089"/>
              <a:gd name="connsiteX1" fmla="*/ 9144000 w 9145379"/>
              <a:gd name="connsiteY1" fmla="*/ 5158740 h 5174089"/>
              <a:gd name="connsiteX2" fmla="*/ 0 w 9145379"/>
              <a:gd name="connsiteY2" fmla="*/ 5173980 h 5174089"/>
              <a:gd name="connsiteX3" fmla="*/ 6378000 w 9145379"/>
              <a:gd name="connsiteY3" fmla="*/ 4146850 h 5174089"/>
              <a:gd name="connsiteX4" fmla="*/ 9144000 w 9145379"/>
              <a:gd name="connsiteY4" fmla="*/ 0 h 5174089"/>
              <a:gd name="connsiteX0" fmla="*/ 9144000 w 9145403"/>
              <a:gd name="connsiteY0" fmla="*/ 0 h 5174089"/>
              <a:gd name="connsiteX1" fmla="*/ 9144000 w 9145403"/>
              <a:gd name="connsiteY1" fmla="*/ 5158740 h 5174089"/>
              <a:gd name="connsiteX2" fmla="*/ 0 w 9145403"/>
              <a:gd name="connsiteY2" fmla="*/ 5173980 h 5174089"/>
              <a:gd name="connsiteX3" fmla="*/ 6378000 w 9145403"/>
              <a:gd name="connsiteY3" fmla="*/ 4146850 h 5174089"/>
              <a:gd name="connsiteX4" fmla="*/ 9144000 w 9145403"/>
              <a:gd name="connsiteY4" fmla="*/ 0 h 5174089"/>
              <a:gd name="connsiteX0" fmla="*/ 9144000 w 9145428"/>
              <a:gd name="connsiteY0" fmla="*/ 0 h 5174089"/>
              <a:gd name="connsiteX1" fmla="*/ 9144000 w 9145428"/>
              <a:gd name="connsiteY1" fmla="*/ 5158740 h 5174089"/>
              <a:gd name="connsiteX2" fmla="*/ 0 w 9145428"/>
              <a:gd name="connsiteY2" fmla="*/ 5173980 h 5174089"/>
              <a:gd name="connsiteX3" fmla="*/ 6378000 w 9145428"/>
              <a:gd name="connsiteY3" fmla="*/ 4146850 h 5174089"/>
              <a:gd name="connsiteX4" fmla="*/ 9144000 w 9145428"/>
              <a:gd name="connsiteY4" fmla="*/ 0 h 5174089"/>
              <a:gd name="connsiteX0" fmla="*/ 9144000 w 9145428"/>
              <a:gd name="connsiteY0" fmla="*/ 0 h 5174089"/>
              <a:gd name="connsiteX1" fmla="*/ 9144000 w 9145428"/>
              <a:gd name="connsiteY1" fmla="*/ 5158740 h 5174089"/>
              <a:gd name="connsiteX2" fmla="*/ 0 w 9145428"/>
              <a:gd name="connsiteY2" fmla="*/ 5173980 h 5174089"/>
              <a:gd name="connsiteX3" fmla="*/ 6378000 w 9145428"/>
              <a:gd name="connsiteY3" fmla="*/ 4146850 h 5174089"/>
              <a:gd name="connsiteX4" fmla="*/ 9144000 w 9145428"/>
              <a:gd name="connsiteY4" fmla="*/ 0 h 5174089"/>
              <a:gd name="connsiteX0" fmla="*/ 9144000 w 9144000"/>
              <a:gd name="connsiteY0" fmla="*/ 0 h 5174089"/>
              <a:gd name="connsiteX1" fmla="*/ 9144000 w 9144000"/>
              <a:gd name="connsiteY1" fmla="*/ 5158740 h 5174089"/>
              <a:gd name="connsiteX2" fmla="*/ 0 w 9144000"/>
              <a:gd name="connsiteY2" fmla="*/ 5173980 h 5174089"/>
              <a:gd name="connsiteX3" fmla="*/ 6378000 w 9144000"/>
              <a:gd name="connsiteY3" fmla="*/ 4146850 h 5174089"/>
              <a:gd name="connsiteX4" fmla="*/ 9144000 w 9144000"/>
              <a:gd name="connsiteY4" fmla="*/ 0 h 517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74089">
                <a:moveTo>
                  <a:pt x="9144000" y="0"/>
                </a:moveTo>
                <a:lnTo>
                  <a:pt x="9144000" y="5158740"/>
                </a:lnTo>
                <a:lnTo>
                  <a:pt x="0" y="5173980"/>
                </a:lnTo>
                <a:cubicBezTo>
                  <a:pt x="2449867" y="5179075"/>
                  <a:pt x="4854000" y="5009180"/>
                  <a:pt x="6378000" y="4146850"/>
                </a:cubicBezTo>
                <a:cubicBezTo>
                  <a:pt x="7947722" y="3299852"/>
                  <a:pt x="9132584" y="2227991"/>
                  <a:pt x="9144000" y="0"/>
                </a:cubicBezTo>
                <a:close/>
              </a:path>
            </a:pathLst>
          </a:custGeom>
          <a:gradFill>
            <a:gsLst>
              <a:gs pos="0">
                <a:srgbClr val="FF701C"/>
              </a:gs>
              <a:gs pos="100000">
                <a:srgbClr val="FF8200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DevAV</a:t>
            </a:r>
            <a:r>
              <a:rPr lang="en-US" dirty="0" smtClean="0"/>
              <a:t> ASP.NET demo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sample  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271227"/>
              </p:ext>
            </p:extLst>
          </p:nvPr>
        </p:nvGraphicFramePr>
        <p:xfrm>
          <a:off x="638176" y="1"/>
          <a:ext cx="7896224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43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970380" cy="54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-511999"/>
            <a:ext cx="8958805" cy="59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5" y="-326804"/>
            <a:ext cx="7987496" cy="56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62" y="0"/>
            <a:ext cx="2657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571500"/>
            <a:ext cx="6515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  <a:p>
            <a:r>
              <a:rPr lang="en-US" dirty="0" smtClean="0"/>
              <a:t>Mobile-Friendly (tablets)</a:t>
            </a:r>
          </a:p>
          <a:p>
            <a:r>
              <a:rPr lang="en-US" dirty="0" smtClean="0"/>
              <a:t>Beautiful (new approach)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Modern</a:t>
            </a:r>
          </a:p>
          <a:p>
            <a:r>
              <a:rPr lang="en-US" dirty="0" smtClean="0"/>
              <a:t>Good practices (data layer, user controls)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vexpress 13-3 slides text colors">
      <a:dk1>
        <a:srgbClr val="333333"/>
      </a:dk1>
      <a:lt1>
        <a:srgbClr val="555555"/>
      </a:lt1>
      <a:dk2>
        <a:srgbClr val="054997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89</Words>
  <Application>Microsoft Office PowerPoint</Application>
  <PresentationFormat>On-screen Show (16:9)</PresentationFormat>
  <Paragraphs>48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Segoe UI Mono</vt:lpstr>
      <vt:lpstr>Segoe UI Semibold</vt:lpstr>
      <vt:lpstr>Office Theme</vt:lpstr>
      <vt:lpstr>Custom Design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DevAV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DevAV</vt:lpstr>
      <vt:lpstr>PowerPoint Presentation</vt:lpstr>
    </vt:vector>
  </TitlesOfParts>
  <Company>Developer Express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Alvaro Gutierrez</dc:creator>
  <cp:lastModifiedBy>Mehul Harry</cp:lastModifiedBy>
  <cp:revision>125</cp:revision>
  <dcterms:created xsi:type="dcterms:W3CDTF">2013-11-12T22:17:01Z</dcterms:created>
  <dcterms:modified xsi:type="dcterms:W3CDTF">2014-09-16T06:04:59Z</dcterms:modified>
</cp:coreProperties>
</file>