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8" r:id="rId2"/>
    <p:sldId id="299" r:id="rId3"/>
    <p:sldId id="301" r:id="rId4"/>
    <p:sldId id="302" r:id="rId5"/>
    <p:sldId id="303" r:id="rId6"/>
    <p:sldId id="298" r:id="rId7"/>
    <p:sldId id="295" r:id="rId8"/>
  </p:sldIdLst>
  <p:sldSz cx="9144000" cy="5143500" type="screen16x9"/>
  <p:notesSz cx="6858000" cy="9144000"/>
  <p:embeddedFontLst>
    <p:embeddedFont>
      <p:font typeface="Quicksan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0"/>
    <p:restoredTop sz="96296"/>
  </p:normalViewPr>
  <p:slideViewPr>
    <p:cSldViewPr snapToGrid="0" snapToObjects="1">
      <p:cViewPr varScale="1">
        <p:scale>
          <a:sx n="114" d="100"/>
          <a:sy n="114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2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7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8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0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99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olaresearch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236299" y="3197495"/>
            <a:ext cx="2879214" cy="555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</a:rPr>
              <a:t>Week 2 Report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236299" y="2007643"/>
            <a:ext cx="7752956" cy="152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 b="1" dirty="0"/>
              <a:t>Exploring Optimal Machine Learning Models for Predicting Crop Yield at Township Level</a:t>
            </a:r>
            <a:endParaRPr sz="27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4FDCF87-C1DD-5C73-B8B4-7C6F345D2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9220" y="260319"/>
            <a:ext cx="1150035" cy="1052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439568" y="51021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</a:rPr>
              <a:t>TEAM MEMBERS: 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439568" y="1670019"/>
            <a:ext cx="6671400" cy="1980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Mayukha Bheemavarapu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Mehul Bhargava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Navdeep Singh Saini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Val Veeramani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03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Activities and Progress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49358" y="941852"/>
            <a:ext cx="4222913" cy="774627"/>
            <a:chOff x="1954243" y="29441"/>
            <a:chExt cx="4222913" cy="774627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54243" y="262159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2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Dealing with anomalies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Standardizing column names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Merging Datasets and doing Transformations</a:t>
              </a:r>
            </a:p>
            <a:p>
              <a:pPr lvl="2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GB" sz="1100" kern="1200" dirty="0"/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Finding correlations between variables</a:t>
              </a:r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Formulating new questions</a:t>
              </a:r>
            </a:p>
            <a:p>
              <a:pPr lvl="2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GB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894649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Data Wrangling and EDA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60" y="1916442"/>
            <a:ext cx="4222911" cy="774627"/>
            <a:chOff x="1954245" y="29441"/>
            <a:chExt cx="4222911" cy="774627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5" y="107509"/>
              <a:ext cx="4185097" cy="620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Went through all of the research papers which are mainly based on Machine Learning and Statistical Modelling Techniques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1872995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kern="1200" dirty="0">
                  <a:solidFill>
                    <a:srgbClr val="FFFFFF"/>
                  </a:solidFill>
                </a:rPr>
                <a:t>Research Papers</a:t>
              </a:r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02139D-150B-FA33-9B3B-E5CE7651A831}"/>
              </a:ext>
            </a:extLst>
          </p:cNvPr>
          <p:cNvGrpSpPr/>
          <p:nvPr/>
        </p:nvGrpSpPr>
        <p:grpSpPr>
          <a:xfrm>
            <a:off x="2713421" y="3865374"/>
            <a:ext cx="4258850" cy="774627"/>
            <a:chOff x="1918306" y="29441"/>
            <a:chExt cx="4258850" cy="774627"/>
          </a:xfrm>
        </p:grpSpPr>
        <p:sp>
          <p:nvSpPr>
            <p:cNvPr id="19" name="Round Same-side Corner of Rectangle 18">
              <a:extLst>
                <a:ext uri="{FF2B5EF4-FFF2-40B4-BE49-F238E27FC236}">
                  <a16:creationId xmlns:a16="http://schemas.microsoft.com/office/drawing/2014/main" id="{D3AC9066-0197-182E-DFF4-862D16607796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-side Corner of Rectangle 4">
              <a:extLst>
                <a:ext uri="{FF2B5EF4-FFF2-40B4-BE49-F238E27FC236}">
                  <a16:creationId xmlns:a16="http://schemas.microsoft.com/office/drawing/2014/main" id="{F28B88F6-F88B-A781-1B1B-B67339062844}"/>
                </a:ext>
              </a:extLst>
            </p:cNvPr>
            <p:cNvSpPr txBox="1"/>
            <p:nvPr/>
          </p:nvSpPr>
          <p:spPr>
            <a:xfrm>
              <a:off x="1918306" y="226709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/>
                <a:t>Only 4 datasets (3 predictors)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Merging updated datasets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DE1E47-9445-BB3E-4632-487E7705762F}"/>
              </a:ext>
            </a:extLst>
          </p:cNvPr>
          <p:cNvGrpSpPr/>
          <p:nvPr/>
        </p:nvGrpSpPr>
        <p:grpSpPr>
          <a:xfrm>
            <a:off x="1165475" y="3831806"/>
            <a:ext cx="1526702" cy="853821"/>
            <a:chOff x="988" y="1800"/>
            <a:chExt cx="1953257" cy="82990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DC24C4-0377-DF81-66D3-3CB97EDDE594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6">
              <a:extLst>
                <a:ext uri="{FF2B5EF4-FFF2-40B4-BE49-F238E27FC236}">
                  <a16:creationId xmlns:a16="http://schemas.microsoft.com/office/drawing/2014/main" id="{AE3AAA76-A8DC-6E7D-3B90-0C6356DD1D9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Updated Dataset</a:t>
              </a:r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168850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2851341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Client Meeting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D0A55-7526-4C4C-7494-9BF257E7FB4D}"/>
              </a:ext>
            </a:extLst>
          </p:cNvPr>
          <p:cNvGrpSpPr/>
          <p:nvPr/>
        </p:nvGrpSpPr>
        <p:grpSpPr>
          <a:xfrm>
            <a:off x="2711544" y="2888090"/>
            <a:ext cx="4241819" cy="774627"/>
            <a:chOff x="2000660" y="1767330"/>
            <a:chExt cx="4241819" cy="774627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8865291C-6209-9150-58EE-DF0685F8D8C7}"/>
                </a:ext>
              </a:extLst>
            </p:cNvPr>
            <p:cNvSpPr/>
            <p:nvPr/>
          </p:nvSpPr>
          <p:spPr>
            <a:xfrm rot="5400000">
              <a:off x="3743710" y="43188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-side Corner of Rectangle 4">
              <a:extLst>
                <a:ext uri="{FF2B5EF4-FFF2-40B4-BE49-F238E27FC236}">
                  <a16:creationId xmlns:a16="http://schemas.microsoft.com/office/drawing/2014/main" id="{8B50D167-450F-188A-F63B-FF02C6A955E0}"/>
                </a:ext>
              </a:extLst>
            </p:cNvPr>
            <p:cNvSpPr txBox="1"/>
            <p:nvPr/>
          </p:nvSpPr>
          <p:spPr>
            <a:xfrm>
              <a:off x="2000660" y="1787269"/>
              <a:ext cx="4185097" cy="69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Getting our questions answered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Newer simplified dataset provided by the partner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Put forward new plan for client meetings &amp; communication</a:t>
              </a:r>
            </a:p>
          </p:txBody>
        </p:sp>
      </p:grp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Roadblocks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23843" y="1374295"/>
            <a:ext cx="4248428" cy="774627"/>
            <a:chOff x="1928728" y="29441"/>
            <a:chExt cx="4248428" cy="774627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28728" y="120383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One of the 4 datasets presents a tough challenge to merge due to the way it is laid out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1327092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Merging datasets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60" y="2348885"/>
            <a:ext cx="4222911" cy="774627"/>
            <a:chOff x="1954245" y="29441"/>
            <a:chExt cx="4222911" cy="774627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5" y="107509"/>
              <a:ext cx="4185097" cy="620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We haven’t encountered this yet during initial data wrangling, but it might be a possibility while performing ML modelling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2305438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kern="1200" dirty="0">
                  <a:solidFill>
                    <a:srgbClr val="FFFFFF"/>
                  </a:solidFill>
                </a:rPr>
                <a:t>Data Processing</a:t>
              </a:r>
              <a:endParaRPr lang="en-GB" dirty="0"/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601293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3283784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Communication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D0A55-7526-4C4C-7494-9BF257E7FB4D}"/>
              </a:ext>
            </a:extLst>
          </p:cNvPr>
          <p:cNvGrpSpPr/>
          <p:nvPr/>
        </p:nvGrpSpPr>
        <p:grpSpPr>
          <a:xfrm>
            <a:off x="2711544" y="3320533"/>
            <a:ext cx="4241819" cy="774627"/>
            <a:chOff x="2000660" y="1767330"/>
            <a:chExt cx="4241819" cy="774627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8865291C-6209-9150-58EE-DF0685F8D8C7}"/>
                </a:ext>
              </a:extLst>
            </p:cNvPr>
            <p:cNvSpPr/>
            <p:nvPr/>
          </p:nvSpPr>
          <p:spPr>
            <a:xfrm rot="5400000">
              <a:off x="3743710" y="43188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-side Corner of Rectangle 4">
              <a:extLst>
                <a:ext uri="{FF2B5EF4-FFF2-40B4-BE49-F238E27FC236}">
                  <a16:creationId xmlns:a16="http://schemas.microsoft.com/office/drawing/2014/main" id="{8B50D167-450F-188A-F63B-FF02C6A955E0}"/>
                </a:ext>
              </a:extLst>
            </p:cNvPr>
            <p:cNvSpPr txBox="1"/>
            <p:nvPr/>
          </p:nvSpPr>
          <p:spPr>
            <a:xfrm>
              <a:off x="2000660" y="1787269"/>
              <a:ext cx="4185097" cy="69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Though we have established new communication paradigms with client, but it’s still not efficient. </a:t>
              </a:r>
            </a:p>
          </p:txBody>
        </p:sp>
      </p:grp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75766AB0-CEC3-8D22-134D-B28749842F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57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4AE-1DD8-77A1-8593-304A8FE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</p:spPr>
        <p:txBody>
          <a:bodyPr/>
          <a:lstStyle/>
          <a:p>
            <a:r>
              <a:rPr lang="en" b="1" dirty="0">
                <a:solidFill>
                  <a:srgbClr val="39C0BA"/>
                </a:solidFill>
              </a:rPr>
              <a:t>Team Log for the week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E816-FBE1-52A7-2967-E2A607DA0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5F1-C730-1941-6A83-C3F41FC39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5C09A4-3788-4CB0-9E3E-5504A7F0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17658"/>
              </p:ext>
            </p:extLst>
          </p:nvPr>
        </p:nvGraphicFramePr>
        <p:xfrm>
          <a:off x="1169894" y="894649"/>
          <a:ext cx="6945406" cy="39178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2493429949"/>
                    </a:ext>
                  </a:extLst>
                </a:gridCol>
                <a:gridCol w="2259106">
                  <a:extLst>
                    <a:ext uri="{9D8B030D-6E8A-4147-A177-3AD203B41FA5}">
                      <a16:colId xmlns:a16="http://schemas.microsoft.com/office/drawing/2014/main" val="1457667999"/>
                    </a:ext>
                  </a:extLst>
                </a:gridCol>
              </a:tblGrid>
              <a:tr h="325559">
                <a:tc>
                  <a:txBody>
                    <a:bodyPr/>
                    <a:lstStyle/>
                    <a:p>
                      <a:r>
                        <a:rPr lang="en-IN" dirty="0"/>
                        <a:t>Activities/Tasks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316825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Data Wrangling and Merging datasets via Python on the first version of the Datasets provided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189533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Performing Exploring Data Analysis and finding correlation between some of the predictors using plots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656700"/>
                  </a:ext>
                </a:extLst>
              </a:tr>
              <a:tr h="575299">
                <a:tc>
                  <a:txBody>
                    <a:bodyPr/>
                    <a:lstStyle/>
                    <a:p>
                      <a:r>
                        <a:rPr lang="en-IN" dirty="0"/>
                        <a:t>Coming up with more questions with the customer based on the Analysis done on the existing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035234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Reading through all the relevant research papers relevant to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2144"/>
                  </a:ext>
                </a:extLst>
              </a:tr>
              <a:tr h="57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Client Call discussing all the queries regarding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41906"/>
                  </a:ext>
                </a:extLst>
              </a:tr>
              <a:tr h="781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Data Wrangling and Merging datasets via Python on the updated version of the Datasets provided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96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7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Action Items (for the next week)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A791C4-B379-A9EB-C739-4F00DBC5912E}"/>
              </a:ext>
            </a:extLst>
          </p:cNvPr>
          <p:cNvGrpSpPr/>
          <p:nvPr/>
        </p:nvGrpSpPr>
        <p:grpSpPr>
          <a:xfrm>
            <a:off x="2723843" y="1374295"/>
            <a:ext cx="4248428" cy="774627"/>
            <a:chOff x="1928728" y="29441"/>
            <a:chExt cx="4248428" cy="774627"/>
          </a:xfrm>
        </p:grpSpPr>
        <p:sp>
          <p:nvSpPr>
            <p:cNvPr id="6" name="Round Same-side Corner of Rectangle 5">
              <a:extLst>
                <a:ext uri="{FF2B5EF4-FFF2-40B4-BE49-F238E27FC236}">
                  <a16:creationId xmlns:a16="http://schemas.microsoft.com/office/drawing/2014/main" id="{03542B37-B029-7ED7-7CE6-A804CAB7672A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 Same-side Corner of Rectangle 4">
              <a:extLst>
                <a:ext uri="{FF2B5EF4-FFF2-40B4-BE49-F238E27FC236}">
                  <a16:creationId xmlns:a16="http://schemas.microsoft.com/office/drawing/2014/main" id="{8DF21519-C51A-FE03-C6F9-4FA10A8E4D29}"/>
                </a:ext>
              </a:extLst>
            </p:cNvPr>
            <p:cNvSpPr txBox="1"/>
            <p:nvPr/>
          </p:nvSpPr>
          <p:spPr>
            <a:xfrm>
              <a:off x="1928728" y="120383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Finishing Data Wrangling including transformation and aggregation on the updated dataset provided by the Partner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F077-E273-1E69-4F2A-3B5A5A250F68}"/>
              </a:ext>
            </a:extLst>
          </p:cNvPr>
          <p:cNvGrpSpPr/>
          <p:nvPr/>
        </p:nvGrpSpPr>
        <p:grpSpPr>
          <a:xfrm>
            <a:off x="1165475" y="1327092"/>
            <a:ext cx="1526702" cy="853821"/>
            <a:chOff x="988" y="1800"/>
            <a:chExt cx="1953257" cy="82990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F7A8D6E-C9F8-A465-8A9C-31C238EEA4E6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0EF85D0C-6E2D-1F76-994F-75658A3AAD27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Data Wrangling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13059F-A188-8E54-65C8-D5B26F7580F9}"/>
              </a:ext>
            </a:extLst>
          </p:cNvPr>
          <p:cNvGrpSpPr/>
          <p:nvPr/>
        </p:nvGrpSpPr>
        <p:grpSpPr>
          <a:xfrm>
            <a:off x="2749360" y="2348885"/>
            <a:ext cx="4222911" cy="774627"/>
            <a:chOff x="1954245" y="29441"/>
            <a:chExt cx="4222911" cy="774627"/>
          </a:xfrm>
        </p:grpSpPr>
        <p:sp>
          <p:nvSpPr>
            <p:cNvPr id="12" name="Round Same-side Corner of Rectangle 11">
              <a:extLst>
                <a:ext uri="{FF2B5EF4-FFF2-40B4-BE49-F238E27FC236}">
                  <a16:creationId xmlns:a16="http://schemas.microsoft.com/office/drawing/2014/main" id="{580BC3DD-94C8-E7B8-ABDB-96D9708CC96E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-side Corner of Rectangle 4">
              <a:extLst>
                <a:ext uri="{FF2B5EF4-FFF2-40B4-BE49-F238E27FC236}">
                  <a16:creationId xmlns:a16="http://schemas.microsoft.com/office/drawing/2014/main" id="{191FDC7E-A177-B7B0-8074-D04FF6BC7961}"/>
                </a:ext>
              </a:extLst>
            </p:cNvPr>
            <p:cNvSpPr txBox="1"/>
            <p:nvPr/>
          </p:nvSpPr>
          <p:spPr>
            <a:xfrm>
              <a:off x="1954245" y="107509"/>
              <a:ext cx="4185097" cy="620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 Analysis Completion and Feature Selection using some of the statistical techniques on the updated Dataset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014F29-FFD8-0335-9DC6-DB1E3C569E55}"/>
              </a:ext>
            </a:extLst>
          </p:cNvPr>
          <p:cNvGrpSpPr/>
          <p:nvPr/>
        </p:nvGrpSpPr>
        <p:grpSpPr>
          <a:xfrm>
            <a:off x="1165475" y="2305438"/>
            <a:ext cx="1526702" cy="853821"/>
            <a:chOff x="988" y="1800"/>
            <a:chExt cx="1953257" cy="82990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D160517-271D-0DFB-61E8-A10A765CB222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>
              <a:extLst>
                <a:ext uri="{FF2B5EF4-FFF2-40B4-BE49-F238E27FC236}">
                  <a16:creationId xmlns:a16="http://schemas.microsoft.com/office/drawing/2014/main" id="{10856467-7065-CA00-C2C1-D8FD3DCAFE2C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kern="1200" dirty="0">
                  <a:solidFill>
                    <a:srgbClr val="FFFFFF"/>
                  </a:solidFill>
                </a:rPr>
                <a:t>Data Exploration</a:t>
              </a:r>
              <a:endParaRPr lang="en-GB" dirty="0"/>
            </a:p>
          </p:txBody>
        </p:sp>
      </p:grpSp>
      <p:sp>
        <p:nvSpPr>
          <p:cNvPr id="17" name="Round Same-side Corner of Rectangle 16">
            <a:extLst>
              <a:ext uri="{FF2B5EF4-FFF2-40B4-BE49-F238E27FC236}">
                <a16:creationId xmlns:a16="http://schemas.microsoft.com/office/drawing/2014/main" id="{36B4DB1A-60C8-1FE2-0547-0063A6B9E8BC}"/>
              </a:ext>
            </a:extLst>
          </p:cNvPr>
          <p:cNvSpPr/>
          <p:nvPr/>
        </p:nvSpPr>
        <p:spPr>
          <a:xfrm rot="5400000">
            <a:off x="4473502" y="1601293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7C08DA-80C4-4922-CEFE-7EE1DFF00EE6}"/>
              </a:ext>
            </a:extLst>
          </p:cNvPr>
          <p:cNvGrpSpPr/>
          <p:nvPr/>
        </p:nvGrpSpPr>
        <p:grpSpPr>
          <a:xfrm>
            <a:off x="1166941" y="3283784"/>
            <a:ext cx="1526702" cy="853821"/>
            <a:chOff x="988" y="1800"/>
            <a:chExt cx="1953257" cy="82990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D908337-A2C0-E306-0CAF-A14C05136156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DA024CB0-E119-38F5-E37D-BB8B8A4106B2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Machine Learning</a:t>
              </a:r>
            </a:p>
          </p:txBody>
        </p:sp>
      </p:grpSp>
      <p:sp>
        <p:nvSpPr>
          <p:cNvPr id="22" name="Round Same-side Corner of Rectangle 21">
            <a:extLst>
              <a:ext uri="{FF2B5EF4-FFF2-40B4-BE49-F238E27FC236}">
                <a16:creationId xmlns:a16="http://schemas.microsoft.com/office/drawing/2014/main" id="{D9CACF13-C43D-DB4C-13A9-4439DEC17758}"/>
              </a:ext>
            </a:extLst>
          </p:cNvPr>
          <p:cNvSpPr/>
          <p:nvPr/>
        </p:nvSpPr>
        <p:spPr>
          <a:xfrm rot="5400000">
            <a:off x="4454594" y="1596391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ound Same-side Corner of Rectangle 4">
            <a:extLst>
              <a:ext uri="{FF2B5EF4-FFF2-40B4-BE49-F238E27FC236}">
                <a16:creationId xmlns:a16="http://schemas.microsoft.com/office/drawing/2014/main" id="{BB0C7B1D-37EB-494D-B98A-728588487EC0}"/>
              </a:ext>
            </a:extLst>
          </p:cNvPr>
          <p:cNvSpPr txBox="1"/>
          <p:nvPr/>
        </p:nvSpPr>
        <p:spPr>
          <a:xfrm>
            <a:off x="2768266" y="3441491"/>
            <a:ext cx="4185097" cy="6208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Applying different Machine Learning Modelling for the crop yield prediction </a:t>
            </a:r>
          </a:p>
          <a:p>
            <a:pPr marL="171450" lvl="1" indent="-1714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GB" sz="1100" kern="1200" dirty="0"/>
          </a:p>
        </p:txBody>
      </p:sp>
    </p:spTree>
    <p:extLst>
      <p:ext uri="{BB962C8B-B14F-4D97-AF65-F5344CB8AC3E}">
        <p14:creationId xmlns:p14="http://schemas.microsoft.com/office/powerpoint/2010/main" val="16425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r>
              <a:rPr lang="en" dirty="0">
                <a:sym typeface="Wingdings" pitchFamily="2" charset="2"/>
              </a:rPr>
              <a:t> 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68960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329</Words>
  <Application>Microsoft Office PowerPoint</Application>
  <PresentationFormat>On-screen Show (16:9)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Quicksand</vt:lpstr>
      <vt:lpstr>Eleanor template</vt:lpstr>
      <vt:lpstr>Week 2 Report</vt:lpstr>
      <vt:lpstr>TEAM MEMBERS: </vt:lpstr>
      <vt:lpstr>Activities and Progress</vt:lpstr>
      <vt:lpstr>Roadblocks</vt:lpstr>
      <vt:lpstr>Team Log for the week</vt:lpstr>
      <vt:lpstr>Action Items (for the next week)</vt:lpstr>
      <vt:lpstr>Thank You!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Optimal Machine Learning Models for Predicting Crop Yield at Township Level    </dc:title>
  <cp:lastModifiedBy>Navdeep Saini</cp:lastModifiedBy>
  <cp:revision>21</cp:revision>
  <dcterms:modified xsi:type="dcterms:W3CDTF">2022-05-15T21:30:51Z</dcterms:modified>
</cp:coreProperties>
</file>